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59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04CC98-F45C-4C3E-BFA4-223D5DD94D71}" type="datetimeFigureOut">
              <a:rPr lang="tr-TR" smtClean="0"/>
              <a:pPr/>
              <a:t>11.3.2018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300033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804CC98-F45C-4C3E-BFA4-223D5DD94D71}" type="datetimeFigureOut">
              <a:rPr lang="tr-TR" smtClean="0"/>
              <a:pPr/>
              <a:t>11.3.2018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3780751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804CC98-F45C-4C3E-BFA4-223D5DD94D71}" type="datetimeFigureOut">
              <a:rPr lang="tr-TR" smtClean="0"/>
              <a:pPr/>
              <a:t>11.3.2018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FC7264-F089-4318-B243-E96D53827C8B}"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073510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804CC98-F45C-4C3E-BFA4-223D5DD94D71}" type="datetimeFigureOut">
              <a:rPr lang="tr-TR" smtClean="0"/>
              <a:pPr/>
              <a:t>11.3.2018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3238230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804CC98-F45C-4C3E-BFA4-223D5DD94D71}" type="datetimeFigureOut">
              <a:rPr lang="tr-TR" smtClean="0"/>
              <a:pPr/>
              <a:t>11.3.2018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FC7264-F089-4318-B243-E96D53827C8B}"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407882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804CC98-F45C-4C3E-BFA4-223D5DD94D71}" type="datetimeFigureOut">
              <a:rPr lang="tr-TR" smtClean="0"/>
              <a:pPr/>
              <a:t>11.3.2018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1971807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04CC98-F45C-4C3E-BFA4-223D5DD94D71}" type="datetimeFigureOut">
              <a:rPr lang="tr-TR" smtClean="0"/>
              <a:pPr/>
              <a:t>11.3.2018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526634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04CC98-F45C-4C3E-BFA4-223D5DD94D71}" type="datetimeFigureOut">
              <a:rPr lang="tr-TR" smtClean="0"/>
              <a:pPr/>
              <a:t>11.3.2018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3640430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04CC98-F45C-4C3E-BFA4-223D5DD94D71}" type="datetimeFigureOut">
              <a:rPr lang="tr-TR" smtClean="0"/>
              <a:pPr/>
              <a:t>11.3.2018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282845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804CC98-F45C-4C3E-BFA4-223D5DD94D71}" type="datetimeFigureOut">
              <a:rPr lang="tr-TR" smtClean="0"/>
              <a:pPr/>
              <a:t>11.3.2018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2544075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04CC98-F45C-4C3E-BFA4-223D5DD94D71}" type="datetimeFigureOut">
              <a:rPr lang="tr-TR" smtClean="0"/>
              <a:pPr/>
              <a:t>11.3.2018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184637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04CC98-F45C-4C3E-BFA4-223D5DD94D71}" type="datetimeFigureOut">
              <a:rPr lang="tr-TR" smtClean="0"/>
              <a:pPr/>
              <a:t>11.3.2018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3409304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04CC98-F45C-4C3E-BFA4-223D5DD94D71}" type="datetimeFigureOut">
              <a:rPr lang="tr-TR" smtClean="0"/>
              <a:pPr/>
              <a:t>11.3.2018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2364383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4CC98-F45C-4C3E-BFA4-223D5DD94D71}" type="datetimeFigureOut">
              <a:rPr lang="tr-TR" smtClean="0"/>
              <a:pPr/>
              <a:t>11.3.2018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3320580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804CC98-F45C-4C3E-BFA4-223D5DD94D71}" type="datetimeFigureOut">
              <a:rPr lang="tr-TR" smtClean="0"/>
              <a:pPr/>
              <a:t>11.3.2018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240187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804CC98-F45C-4C3E-BFA4-223D5DD94D71}" type="datetimeFigureOut">
              <a:rPr lang="tr-TR" smtClean="0"/>
              <a:pPr/>
              <a:t>11.3.2018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372506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04CC98-F45C-4C3E-BFA4-223D5DD94D71}" type="datetimeFigureOut">
              <a:rPr lang="tr-TR" smtClean="0"/>
              <a:pPr/>
              <a:t>11.3.2018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1FC7264-F089-4318-B243-E96D53827C8B}" type="slidenum">
              <a:rPr lang="tr-TR" smtClean="0"/>
              <a:pPr/>
              <a:t>‹#›</a:t>
            </a:fld>
            <a:endParaRPr lang="tr-TR"/>
          </a:p>
        </p:txBody>
      </p:sp>
    </p:spTree>
    <p:extLst>
      <p:ext uri="{BB962C8B-B14F-4D97-AF65-F5344CB8AC3E}">
        <p14:creationId xmlns:p14="http://schemas.microsoft.com/office/powerpoint/2010/main" xmlns="" val="43171083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E68DE2A-76B5-4CB9-987F-6E1FEB1CB52A}"/>
              </a:ext>
            </a:extLst>
          </p:cNvPr>
          <p:cNvSpPr>
            <a:spLocks noGrp="1"/>
          </p:cNvSpPr>
          <p:nvPr>
            <p:ph type="ctrTitle"/>
          </p:nvPr>
        </p:nvSpPr>
        <p:spPr>
          <a:xfrm>
            <a:off x="1524000" y="1122363"/>
            <a:ext cx="9621078" cy="1077498"/>
          </a:xfrm>
        </p:spPr>
        <p:txBody>
          <a:bodyPr/>
          <a:lstStyle/>
          <a:p>
            <a:pPr algn="ctr"/>
            <a:r>
              <a:rPr lang="tr-TR" b="1" dirty="0">
                <a:effectLst>
                  <a:outerShdw blurRad="38100" dist="38100" dir="2700000" algn="tl">
                    <a:srgbClr val="000000">
                      <a:alpha val="43137"/>
                    </a:srgbClr>
                  </a:outerShdw>
                </a:effectLst>
              </a:rPr>
              <a:t>GÜVENİRLİK</a:t>
            </a:r>
          </a:p>
        </p:txBody>
      </p:sp>
      <p:sp>
        <p:nvSpPr>
          <p:cNvPr id="3" name="Alt Başlık 2">
            <a:extLst>
              <a:ext uri="{FF2B5EF4-FFF2-40B4-BE49-F238E27FC236}">
                <a16:creationId xmlns:a16="http://schemas.microsoft.com/office/drawing/2014/main" xmlns="" id="{367FA309-FB76-4B10-9A33-10B5B41E6180}"/>
              </a:ext>
            </a:extLst>
          </p:cNvPr>
          <p:cNvSpPr>
            <a:spLocks noGrp="1"/>
          </p:cNvSpPr>
          <p:nvPr>
            <p:ph type="subTitle" idx="1"/>
          </p:nvPr>
        </p:nvSpPr>
        <p:spPr>
          <a:xfrm>
            <a:off x="4916557" y="5500061"/>
            <a:ext cx="3617843" cy="1077498"/>
          </a:xfrm>
        </p:spPr>
        <p:txBody>
          <a:bodyPr>
            <a:normAutofit fontScale="92500" lnSpcReduction="10000"/>
          </a:bodyPr>
          <a:lstStyle/>
          <a:p>
            <a:pPr algn="ctr"/>
            <a:r>
              <a:rPr lang="tr-TR" dirty="0"/>
              <a:t>Hazırlayan </a:t>
            </a:r>
          </a:p>
          <a:p>
            <a:pPr algn="ctr"/>
            <a:r>
              <a:rPr lang="tr-TR" dirty="0"/>
              <a:t>Mehmet Fatih </a:t>
            </a:r>
            <a:r>
              <a:rPr lang="tr-TR" dirty="0" err="1"/>
              <a:t>Doğuyurt</a:t>
            </a:r>
            <a:endParaRPr lang="tr-TR" dirty="0"/>
          </a:p>
          <a:p>
            <a:pPr algn="ctr"/>
            <a:r>
              <a:rPr lang="tr-TR" dirty="0"/>
              <a:t>Ankara, 2018</a:t>
            </a:r>
          </a:p>
        </p:txBody>
      </p:sp>
      <p:pic>
        <p:nvPicPr>
          <p:cNvPr id="5" name="Resim 4">
            <a:extLst>
              <a:ext uri="{FF2B5EF4-FFF2-40B4-BE49-F238E27FC236}">
                <a16:creationId xmlns:a16="http://schemas.microsoft.com/office/drawing/2014/main" xmlns="" id="{5825D349-5512-46ED-B95B-80A5598837EF}"/>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69486" y="2785431"/>
            <a:ext cx="4530134" cy="2129060"/>
          </a:xfrm>
          <a:prstGeom prst="rect">
            <a:avLst/>
          </a:prstGeom>
        </p:spPr>
      </p:pic>
      <p:pic>
        <p:nvPicPr>
          <p:cNvPr id="7" name="Resim 6">
            <a:extLst>
              <a:ext uri="{FF2B5EF4-FFF2-40B4-BE49-F238E27FC236}">
                <a16:creationId xmlns:a16="http://schemas.microsoft.com/office/drawing/2014/main" xmlns="" id="{B28F224A-C18B-4885-9695-77B56F8AA9FA}"/>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792382" y="2785432"/>
            <a:ext cx="3985546" cy="2129060"/>
          </a:xfrm>
          <a:prstGeom prst="rect">
            <a:avLst/>
          </a:prstGeom>
        </p:spPr>
      </p:pic>
    </p:spTree>
    <p:extLst>
      <p:ext uri="{BB962C8B-B14F-4D97-AF65-F5344CB8AC3E}">
        <p14:creationId xmlns:p14="http://schemas.microsoft.com/office/powerpoint/2010/main" xmlns="" val="3147411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F3550D2-219B-4030-8A4D-755FB992351C}"/>
              </a:ext>
            </a:extLst>
          </p:cNvPr>
          <p:cNvSpPr>
            <a:spLocks noGrp="1"/>
          </p:cNvSpPr>
          <p:nvPr>
            <p:ph type="title"/>
          </p:nvPr>
        </p:nvSpPr>
        <p:spPr>
          <a:xfrm>
            <a:off x="2592925" y="624110"/>
            <a:ext cx="8911687" cy="733635"/>
          </a:xfrm>
        </p:spPr>
        <p:txBody>
          <a:bodyPr>
            <a:normAutofit fontScale="90000"/>
          </a:bodyPr>
          <a:lstStyle/>
          <a:p>
            <a:pPr algn="ctr"/>
            <a:r>
              <a:rPr lang="tr-TR" sz="4800" b="1" dirty="0"/>
              <a:t>Sistematik Hata</a:t>
            </a:r>
          </a:p>
        </p:txBody>
      </p:sp>
      <p:sp>
        <p:nvSpPr>
          <p:cNvPr id="3" name="İçerik Yer Tutucusu 2">
            <a:extLst>
              <a:ext uri="{FF2B5EF4-FFF2-40B4-BE49-F238E27FC236}">
                <a16:creationId xmlns:a16="http://schemas.microsoft.com/office/drawing/2014/main" xmlns="" id="{1614C224-B2C7-4320-97B8-FEAFE5EAFF03}"/>
              </a:ext>
            </a:extLst>
          </p:cNvPr>
          <p:cNvSpPr>
            <a:spLocks noGrp="1"/>
          </p:cNvSpPr>
          <p:nvPr>
            <p:ph idx="1"/>
          </p:nvPr>
        </p:nvSpPr>
        <p:spPr>
          <a:xfrm>
            <a:off x="2341418" y="1357745"/>
            <a:ext cx="9163194" cy="5126182"/>
          </a:xfrm>
        </p:spPr>
        <p:txBody>
          <a:bodyPr>
            <a:noAutofit/>
          </a:bodyPr>
          <a:lstStyle/>
          <a:p>
            <a:pPr algn="just">
              <a:lnSpc>
                <a:spcPct val="150000"/>
              </a:lnSpc>
            </a:pPr>
            <a:r>
              <a:rPr lang="tr-TR" sz="2400" dirty="0"/>
              <a:t>Ölçülen büyüklüğe, </a:t>
            </a:r>
            <a:r>
              <a:rPr lang="tr-TR" sz="2400" dirty="0" err="1"/>
              <a:t>ölçmeciye</a:t>
            </a:r>
            <a:r>
              <a:rPr lang="tr-TR" sz="2400" dirty="0"/>
              <a:t> ve ölçme koşullarına göre miktarı değişen hatalara sistematik hata denir. </a:t>
            </a:r>
          </a:p>
          <a:p>
            <a:pPr algn="just">
              <a:lnSpc>
                <a:spcPct val="150000"/>
              </a:lnSpc>
            </a:pPr>
            <a:r>
              <a:rPr lang="tr-TR" sz="2400" dirty="0"/>
              <a:t>Örneğin baş kısmı 2 cm kopuk bir mezura ile uzunluk ölçüldüğünde her 1 m de ölçüme 2 cm hata karışacaktır. Ölçülen uzunluk arttıkça yapılan hatanın miktarı da artacaktır. </a:t>
            </a:r>
          </a:p>
          <a:p>
            <a:pPr algn="just">
              <a:lnSpc>
                <a:spcPct val="150000"/>
              </a:lnSpc>
            </a:pPr>
            <a:r>
              <a:rPr lang="tr-TR" sz="2400" dirty="0"/>
              <a:t>Sistematik hatalar </a:t>
            </a:r>
            <a:r>
              <a:rPr lang="tr-TR" sz="2400" b="1" i="1" dirty="0"/>
              <a:t>yanlılık</a:t>
            </a:r>
            <a:r>
              <a:rPr lang="tr-TR" sz="2400" dirty="0"/>
              <a:t> olarak da adlandırılır. Sadece kız öğrencilerin notu 10 puan arttırıldığında sistematik hata yapılmış olur</a:t>
            </a:r>
          </a:p>
        </p:txBody>
      </p:sp>
    </p:spTree>
    <p:extLst>
      <p:ext uri="{BB962C8B-B14F-4D97-AF65-F5344CB8AC3E}">
        <p14:creationId xmlns:p14="http://schemas.microsoft.com/office/powerpoint/2010/main" xmlns="" val="1196416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4E56582-89D0-47BC-AF2D-71B6B19DB1DD}"/>
              </a:ext>
            </a:extLst>
          </p:cNvPr>
          <p:cNvSpPr>
            <a:spLocks noGrp="1"/>
          </p:cNvSpPr>
          <p:nvPr>
            <p:ph idx="1"/>
          </p:nvPr>
        </p:nvSpPr>
        <p:spPr>
          <a:xfrm>
            <a:off x="2272145" y="1731816"/>
            <a:ext cx="9260176" cy="4419601"/>
          </a:xfrm>
        </p:spPr>
        <p:txBody>
          <a:bodyPr>
            <a:normAutofit fontScale="92500"/>
          </a:bodyPr>
          <a:lstStyle/>
          <a:p>
            <a:pPr algn="just">
              <a:lnSpc>
                <a:spcPct val="150000"/>
              </a:lnSpc>
            </a:pPr>
            <a:r>
              <a:rPr lang="tr-TR" sz="2400" dirty="0"/>
              <a:t>Fiziksel bilimlerde, </a:t>
            </a:r>
            <a:r>
              <a:rPr lang="tr-TR" sz="2400" b="1" i="1" dirty="0"/>
              <a:t>sabit</a:t>
            </a:r>
            <a:r>
              <a:rPr lang="tr-TR" sz="2400" dirty="0"/>
              <a:t> ve </a:t>
            </a:r>
            <a:r>
              <a:rPr lang="tr-TR" sz="2400" b="1" i="1" dirty="0"/>
              <a:t>sistematik</a:t>
            </a:r>
            <a:r>
              <a:rPr lang="tr-TR" sz="2400" dirty="0"/>
              <a:t> hatalar ölçme aracından veya ölçmeyi yapandan kaynaklanır ve çoğu halde miktarı tayin edilebilir. Bu nedenle hatanın düzeltilmesi mümkündür. Fakat eğitimdeki ölçmelerde hatanın miktarı tayin etmek ve düzeltmek çoğu zaman mümkün olmaz. </a:t>
            </a:r>
          </a:p>
          <a:p>
            <a:pPr algn="just">
              <a:lnSpc>
                <a:spcPct val="150000"/>
              </a:lnSpc>
            </a:pPr>
            <a:r>
              <a:rPr lang="tr-TR" sz="2400" dirty="0"/>
              <a:t>Sistematik hatalar ölçmede tutarsızlık yaratmasa da puanın gerçek puandan farklılaşmasını sağlar ve puanın pratik değerini düşürür. (</a:t>
            </a:r>
            <a:r>
              <a:rPr lang="tr-TR" sz="2400" dirty="0" err="1"/>
              <a:t>Crocker&amp;Algina</a:t>
            </a:r>
            <a:r>
              <a:rPr lang="tr-TR" sz="2400" dirty="0"/>
              <a:t>, 2008).</a:t>
            </a:r>
          </a:p>
          <a:p>
            <a:endParaRPr lang="tr-TR" dirty="0"/>
          </a:p>
        </p:txBody>
      </p:sp>
    </p:spTree>
    <p:extLst>
      <p:ext uri="{BB962C8B-B14F-4D97-AF65-F5344CB8AC3E}">
        <p14:creationId xmlns:p14="http://schemas.microsoft.com/office/powerpoint/2010/main" xmlns="" val="4190772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999E1C1-CC48-4CB8-A6C9-0E05C7E12B33}"/>
              </a:ext>
            </a:extLst>
          </p:cNvPr>
          <p:cNvSpPr>
            <a:spLocks noGrp="1"/>
          </p:cNvSpPr>
          <p:nvPr>
            <p:ph type="title"/>
          </p:nvPr>
        </p:nvSpPr>
        <p:spPr/>
        <p:txBody>
          <a:bodyPr/>
          <a:lstStyle/>
          <a:p>
            <a:pPr algn="ctr"/>
            <a:r>
              <a:rPr lang="tr-TR" dirty="0"/>
              <a:t>Tesadüfî Hatalar</a:t>
            </a:r>
          </a:p>
        </p:txBody>
      </p:sp>
      <p:sp>
        <p:nvSpPr>
          <p:cNvPr id="3" name="İçerik Yer Tutucusu 2">
            <a:extLst>
              <a:ext uri="{FF2B5EF4-FFF2-40B4-BE49-F238E27FC236}">
                <a16:creationId xmlns:a16="http://schemas.microsoft.com/office/drawing/2014/main" xmlns="" id="{EC62C60D-8691-4918-9F05-68C1891B33D6}"/>
              </a:ext>
            </a:extLst>
          </p:cNvPr>
          <p:cNvSpPr>
            <a:spLocks noGrp="1"/>
          </p:cNvSpPr>
          <p:nvPr>
            <p:ph idx="1"/>
          </p:nvPr>
        </p:nvSpPr>
        <p:spPr/>
        <p:txBody>
          <a:bodyPr/>
          <a:lstStyle/>
          <a:p>
            <a:r>
              <a:rPr lang="tr-TR" dirty="0"/>
              <a:t>Kaynağı belirsiz, şansa bağlı ve puanları nasıl etkilediği bilinmeyen hatalardır (Başol, 2012). </a:t>
            </a:r>
          </a:p>
          <a:p>
            <a:r>
              <a:rPr lang="tr-TR" dirty="0"/>
              <a:t>Şans başarısı, uygulama hataları, dikkatsizlik, test içeriği, cevabı hatırlayamama, hastalık vb. </a:t>
            </a:r>
          </a:p>
          <a:p>
            <a:r>
              <a:rPr lang="tr-TR" dirty="0"/>
              <a:t>Bu hatalar test tekrarlandığı zaman geçerli olmayabilir. Hatta 2. uygulamada başka tesadüfî hatalar karışabilir (</a:t>
            </a:r>
            <a:r>
              <a:rPr lang="tr-TR" dirty="0" err="1"/>
              <a:t>Crocker&amp;Algina</a:t>
            </a:r>
            <a:r>
              <a:rPr lang="tr-TR" dirty="0"/>
              <a:t>, 2008).</a:t>
            </a:r>
          </a:p>
          <a:p>
            <a:r>
              <a:rPr lang="tr-TR" dirty="0"/>
              <a:t>Tesadüfî hatalar hem tutarlılığı hem de puanların pratik değerini düşürür (</a:t>
            </a:r>
            <a:r>
              <a:rPr lang="tr-TR" dirty="0" err="1"/>
              <a:t>Crocker&amp;Algina</a:t>
            </a:r>
            <a:r>
              <a:rPr lang="tr-TR" dirty="0"/>
              <a:t>, 2008).</a:t>
            </a:r>
          </a:p>
          <a:p>
            <a:r>
              <a:rPr lang="tr-TR" dirty="0"/>
              <a:t>Ölçmede hata teorileri sadece tesadüfi hatalar üzerine kurulmuştur (</a:t>
            </a:r>
            <a:r>
              <a:rPr lang="tr-TR" dirty="0" err="1"/>
              <a:t>Baykul</a:t>
            </a:r>
            <a:r>
              <a:rPr lang="tr-TR" dirty="0"/>
              <a:t>, 2015).</a:t>
            </a:r>
          </a:p>
          <a:p>
            <a:endParaRPr lang="tr-TR" dirty="0"/>
          </a:p>
        </p:txBody>
      </p:sp>
    </p:spTree>
    <p:extLst>
      <p:ext uri="{BB962C8B-B14F-4D97-AF65-F5344CB8AC3E}">
        <p14:creationId xmlns:p14="http://schemas.microsoft.com/office/powerpoint/2010/main" xmlns="" val="306271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14215F8-9596-4377-8157-76368D9C6FCC}"/>
              </a:ext>
            </a:extLst>
          </p:cNvPr>
          <p:cNvSpPr>
            <a:spLocks noGrp="1"/>
          </p:cNvSpPr>
          <p:nvPr>
            <p:ph type="title"/>
          </p:nvPr>
        </p:nvSpPr>
        <p:spPr/>
        <p:txBody>
          <a:bodyPr/>
          <a:lstStyle/>
          <a:p>
            <a:r>
              <a:rPr lang="tr-TR" dirty="0"/>
              <a:t>Klasik Gerçek Puan Modeli</a:t>
            </a:r>
          </a:p>
        </p:txBody>
      </p:sp>
      <p:sp>
        <p:nvSpPr>
          <p:cNvPr id="3" name="İçerik Yer Tutucusu 2">
            <a:extLst>
              <a:ext uri="{FF2B5EF4-FFF2-40B4-BE49-F238E27FC236}">
                <a16:creationId xmlns:a16="http://schemas.microsoft.com/office/drawing/2014/main" xmlns="" id="{F9027E74-A256-43E0-A3CD-F44009C623F8}"/>
              </a:ext>
            </a:extLst>
          </p:cNvPr>
          <p:cNvSpPr>
            <a:spLocks noGrp="1"/>
          </p:cNvSpPr>
          <p:nvPr>
            <p:ph idx="1"/>
          </p:nvPr>
        </p:nvSpPr>
        <p:spPr>
          <a:xfrm>
            <a:off x="2589212" y="1454727"/>
            <a:ext cx="8915400" cy="4456495"/>
          </a:xfrm>
        </p:spPr>
        <p:txBody>
          <a:bodyPr>
            <a:normAutofit/>
          </a:bodyPr>
          <a:lstStyle/>
          <a:p>
            <a:pPr algn="just"/>
            <a:r>
              <a:rPr lang="tr-TR" sz="2800" dirty="0"/>
              <a:t>İngiliz psikolog Charles </a:t>
            </a:r>
            <a:r>
              <a:rPr lang="tr-TR" sz="2800" dirty="0" err="1"/>
              <a:t>Spearman’ın</a:t>
            </a:r>
            <a:r>
              <a:rPr lang="tr-TR" sz="2800" dirty="0"/>
              <a:t> korelasyon kavramına olan yoğun ilgisi sonucu ortaya çıkan en önemli konulardan biridir.</a:t>
            </a:r>
          </a:p>
          <a:p>
            <a:pPr algn="just"/>
            <a:r>
              <a:rPr lang="tr-TR" sz="2800" dirty="0" err="1"/>
              <a:t>Spearman</a:t>
            </a:r>
            <a:r>
              <a:rPr lang="tr-TR" sz="2800" dirty="0"/>
              <a:t> modelinin ana noktası şudur: Test puanı (Gözlenen puan) iki hipotetik parçadan oluşur. Bunlar </a:t>
            </a:r>
            <a:r>
              <a:rPr lang="tr-TR" sz="2800" b="1" i="1" dirty="0"/>
              <a:t>Gerçek Puan </a:t>
            </a:r>
            <a:r>
              <a:rPr lang="tr-TR" sz="2800" dirty="0"/>
              <a:t>ve </a:t>
            </a:r>
            <a:r>
              <a:rPr lang="tr-TR" sz="2800" b="1" i="1" dirty="0" err="1"/>
              <a:t>Random</a:t>
            </a:r>
            <a:r>
              <a:rPr lang="tr-TR" sz="2800" b="1" i="1" dirty="0"/>
              <a:t> </a:t>
            </a:r>
            <a:r>
              <a:rPr lang="tr-TR" sz="2800" b="1" i="1" dirty="0" err="1"/>
              <a:t>Hata</a:t>
            </a:r>
            <a:r>
              <a:rPr lang="tr-TR" sz="2800" dirty="0" err="1"/>
              <a:t>’dır</a:t>
            </a:r>
            <a:r>
              <a:rPr lang="tr-TR" sz="2800" dirty="0"/>
              <a:t> (</a:t>
            </a:r>
            <a:r>
              <a:rPr lang="tr-TR" sz="2800" dirty="0" err="1"/>
              <a:t>Crocker</a:t>
            </a:r>
            <a:r>
              <a:rPr lang="tr-TR" sz="2800" dirty="0"/>
              <a:t> &amp; ;</a:t>
            </a:r>
            <a:r>
              <a:rPr lang="tr-TR" sz="2800" dirty="0" err="1"/>
              <a:t>Algina</a:t>
            </a:r>
            <a:r>
              <a:rPr lang="tr-TR" sz="2800" dirty="0"/>
              <a:t>, 2008).</a:t>
            </a:r>
          </a:p>
          <a:p>
            <a:pPr marL="0" indent="0" algn="ctr">
              <a:buNone/>
            </a:pPr>
            <a:endParaRPr lang="tr-TR" sz="3200" i="1" dirty="0"/>
          </a:p>
        </p:txBody>
      </p:sp>
    </p:spTree>
    <p:extLst>
      <p:ext uri="{BB962C8B-B14F-4D97-AF65-F5344CB8AC3E}">
        <p14:creationId xmlns:p14="http://schemas.microsoft.com/office/powerpoint/2010/main" xmlns="" val="3262666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B68B400-91FC-404A-B9F6-BD9F34B20610}"/>
              </a:ext>
            </a:extLst>
          </p:cNvPr>
          <p:cNvSpPr>
            <a:spLocks noGrp="1"/>
          </p:cNvSpPr>
          <p:nvPr>
            <p:ph idx="1"/>
          </p:nvPr>
        </p:nvSpPr>
        <p:spPr/>
        <p:txBody>
          <a:bodyPr>
            <a:normAutofit/>
          </a:bodyPr>
          <a:lstStyle/>
          <a:p>
            <a:pPr marL="0" indent="0" algn="ctr">
              <a:buNone/>
            </a:pPr>
            <a:r>
              <a:rPr lang="tr-TR" sz="4000" b="1" i="1" dirty="0"/>
              <a:t>X=T+E</a:t>
            </a:r>
          </a:p>
          <a:p>
            <a:pPr marL="0" indent="0" algn="just">
              <a:buNone/>
            </a:pPr>
            <a:r>
              <a:rPr lang="tr-TR" sz="4000" i="1" dirty="0"/>
              <a:t>X=Gözlenen Puan</a:t>
            </a:r>
          </a:p>
          <a:p>
            <a:pPr marL="0" indent="0" algn="just">
              <a:buNone/>
            </a:pPr>
            <a:r>
              <a:rPr lang="tr-TR" sz="4000" i="1" dirty="0"/>
              <a:t>T=Bireyin Gerçek Puanı</a:t>
            </a:r>
          </a:p>
          <a:p>
            <a:pPr marL="0" indent="0" algn="just">
              <a:buNone/>
            </a:pPr>
            <a:r>
              <a:rPr lang="tr-TR" sz="4000" i="1" dirty="0"/>
              <a:t>E=</a:t>
            </a:r>
            <a:r>
              <a:rPr lang="tr-TR" sz="4000" i="1" dirty="0" err="1"/>
              <a:t>Random</a:t>
            </a:r>
            <a:r>
              <a:rPr lang="tr-TR" sz="4000" i="1" dirty="0"/>
              <a:t> Hata</a:t>
            </a:r>
            <a:endParaRPr lang="tr-TR" sz="4000" dirty="0"/>
          </a:p>
        </p:txBody>
      </p:sp>
    </p:spTree>
    <p:extLst>
      <p:ext uri="{BB962C8B-B14F-4D97-AF65-F5344CB8AC3E}">
        <p14:creationId xmlns:p14="http://schemas.microsoft.com/office/powerpoint/2010/main" xmlns="" val="3261567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246E310-3FC8-4592-BFD1-C0A53393FB48}"/>
              </a:ext>
            </a:extLst>
          </p:cNvPr>
          <p:cNvSpPr>
            <a:spLocks noGrp="1"/>
          </p:cNvSpPr>
          <p:nvPr>
            <p:ph idx="1"/>
          </p:nvPr>
        </p:nvSpPr>
        <p:spPr>
          <a:xfrm>
            <a:off x="1773382" y="401782"/>
            <a:ext cx="9731230" cy="5509440"/>
          </a:xfrm>
        </p:spPr>
        <p:txBody>
          <a:bodyPr>
            <a:normAutofit fontScale="92500"/>
          </a:bodyPr>
          <a:lstStyle/>
          <a:p>
            <a:pPr algn="just"/>
            <a:r>
              <a:rPr lang="tr-TR" sz="2800" b="1" i="1" dirty="0"/>
              <a:t>Gerçek puan</a:t>
            </a:r>
            <a:r>
              <a:rPr lang="tr-TR" sz="2800" dirty="0"/>
              <a:t>; aynı testin sınırsız uygulaması sonucunda bireyin aldığı puanların ortalaması olarak tanımlayabiliriz (</a:t>
            </a:r>
            <a:r>
              <a:rPr lang="tr-TR" sz="2800" dirty="0" err="1"/>
              <a:t>Crocker&amp;Algina</a:t>
            </a:r>
            <a:r>
              <a:rPr lang="tr-TR" sz="2800" dirty="0"/>
              <a:t>, 2008). Her kişinin tek bir gerçek puanı vardır.</a:t>
            </a:r>
          </a:p>
          <a:p>
            <a:pPr algn="just"/>
            <a:r>
              <a:rPr lang="tr-TR" sz="2800" b="1" i="1" dirty="0"/>
              <a:t>Hata;</a:t>
            </a:r>
            <a:r>
              <a:rPr lang="tr-TR" sz="2800" dirty="0"/>
              <a:t> bireyin gerçek puanı ile gözlenen puanı arasındaki farktır (</a:t>
            </a:r>
            <a:r>
              <a:rPr lang="tr-TR" sz="2800" dirty="0" err="1"/>
              <a:t>Crocker&amp;Algina</a:t>
            </a:r>
            <a:r>
              <a:rPr lang="tr-TR" sz="2800" dirty="0"/>
              <a:t>, 2008). </a:t>
            </a:r>
          </a:p>
          <a:p>
            <a:r>
              <a:rPr lang="tr-TR" sz="2800" dirty="0" err="1"/>
              <a:t>Ej</a:t>
            </a:r>
            <a:r>
              <a:rPr lang="tr-TR" sz="2800" dirty="0"/>
              <a:t>=</a:t>
            </a:r>
            <a:r>
              <a:rPr lang="tr-TR" sz="2800" dirty="0" err="1"/>
              <a:t>Xj-Tj</a:t>
            </a:r>
            <a:endParaRPr lang="tr-TR" sz="2800" dirty="0"/>
          </a:p>
          <a:p>
            <a:r>
              <a:rPr lang="tr-TR" sz="2800" dirty="0"/>
              <a:t>Her yapılan ölçüm gerçek puanın bir kestirimidir ve ölçmede yapılan tesadüfî hata ne kadar küçükse gözlenen puan, gerçek puanın o ölçüde iyi bir kestirimidir. </a:t>
            </a:r>
          </a:p>
          <a:p>
            <a:r>
              <a:rPr lang="tr-TR" sz="2800" dirty="0"/>
              <a:t>Bireyin sınavdan aldığı notuna </a:t>
            </a:r>
            <a:r>
              <a:rPr lang="tr-TR" sz="2800" b="1" i="1" dirty="0"/>
              <a:t>gözlenen puan</a:t>
            </a:r>
            <a:r>
              <a:rPr lang="tr-TR" sz="2800" dirty="0"/>
              <a:t>, gerçekte ne kadar bildiğine ise </a:t>
            </a:r>
            <a:r>
              <a:rPr lang="tr-TR" sz="2800" b="1" i="1" dirty="0"/>
              <a:t>gerçek puan </a:t>
            </a:r>
            <a:r>
              <a:rPr lang="tr-TR" sz="2800" dirty="0"/>
              <a:t>denir. </a:t>
            </a:r>
          </a:p>
          <a:p>
            <a:endParaRPr lang="tr-TR" dirty="0"/>
          </a:p>
        </p:txBody>
      </p:sp>
    </p:spTree>
    <p:extLst>
      <p:ext uri="{BB962C8B-B14F-4D97-AF65-F5344CB8AC3E}">
        <p14:creationId xmlns:p14="http://schemas.microsoft.com/office/powerpoint/2010/main" xmlns="" val="962989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FA0F7BF-CC81-469C-98CB-CA14C2414579}"/>
              </a:ext>
            </a:extLst>
          </p:cNvPr>
          <p:cNvSpPr>
            <a:spLocks noGrp="1"/>
          </p:cNvSpPr>
          <p:nvPr>
            <p:ph type="title"/>
          </p:nvPr>
        </p:nvSpPr>
        <p:spPr/>
        <p:txBody>
          <a:bodyPr/>
          <a:lstStyle/>
          <a:p>
            <a:r>
              <a:rPr lang="tr-TR" dirty="0"/>
              <a:t>Gerçek ve Hata Puanlarının Özellikleri</a:t>
            </a:r>
          </a:p>
        </p:txBody>
      </p:sp>
      <p:sp>
        <p:nvSpPr>
          <p:cNvPr id="3" name="İçerik Yer Tutucusu 2">
            <a:extLst>
              <a:ext uri="{FF2B5EF4-FFF2-40B4-BE49-F238E27FC236}">
                <a16:creationId xmlns:a16="http://schemas.microsoft.com/office/drawing/2014/main" xmlns="" id="{F7CC1855-0A8C-42B6-8F0D-B9929F8564DF}"/>
              </a:ext>
            </a:extLst>
          </p:cNvPr>
          <p:cNvSpPr>
            <a:spLocks noGrp="1"/>
          </p:cNvSpPr>
          <p:nvPr>
            <p:ph idx="1"/>
          </p:nvPr>
        </p:nvSpPr>
        <p:spPr/>
        <p:txBody>
          <a:bodyPr>
            <a:normAutofit/>
          </a:bodyPr>
          <a:lstStyle/>
          <a:p>
            <a:pPr algn="just">
              <a:lnSpc>
                <a:spcPct val="150000"/>
              </a:lnSpc>
            </a:pPr>
            <a:r>
              <a:rPr lang="tr-TR" sz="2400" dirty="0"/>
              <a:t>Bir evrendeki öğrencilerin hata puanlarının ortalaması sıfırdır.</a:t>
            </a:r>
          </a:p>
          <a:p>
            <a:pPr algn="just">
              <a:lnSpc>
                <a:spcPct val="150000"/>
              </a:lnSpc>
            </a:pPr>
            <a:r>
              <a:rPr lang="tr-TR" sz="2400" dirty="0"/>
              <a:t>Evrendeki öğrencilere ait gerçek puanlar ve hata puanları arasındaki korelasyon sıfırdır.</a:t>
            </a:r>
          </a:p>
          <a:p>
            <a:pPr algn="just">
              <a:lnSpc>
                <a:spcPct val="150000"/>
              </a:lnSpc>
            </a:pPr>
            <a:r>
              <a:rPr lang="tr-TR" sz="2400" dirty="0"/>
              <a:t>Öğrencilerin iki farklı test aldığını farz edelim. Her iki testten gelen hata puanları arasındaki korelasyon sıfırdır.</a:t>
            </a:r>
          </a:p>
        </p:txBody>
      </p:sp>
    </p:spTree>
    <p:extLst>
      <p:ext uri="{BB962C8B-B14F-4D97-AF65-F5344CB8AC3E}">
        <p14:creationId xmlns:p14="http://schemas.microsoft.com/office/powerpoint/2010/main" xmlns="" val="662658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3C96D1E-928D-4169-8923-2AF34098B57B}"/>
              </a:ext>
            </a:extLst>
          </p:cNvPr>
          <p:cNvSpPr>
            <a:spLocks noGrp="1"/>
          </p:cNvSpPr>
          <p:nvPr>
            <p:ph type="title"/>
          </p:nvPr>
        </p:nvSpPr>
        <p:spPr>
          <a:xfrm>
            <a:off x="1828801" y="374074"/>
            <a:ext cx="9675812" cy="831272"/>
          </a:xfrm>
        </p:spPr>
        <p:txBody>
          <a:bodyPr>
            <a:normAutofit/>
          </a:bodyPr>
          <a:lstStyle/>
          <a:p>
            <a:r>
              <a:rPr lang="tr-TR" b="1" dirty="0"/>
              <a:t>Güvenirlik İndeksi ve Güvenirlik Katsayısı</a:t>
            </a:r>
          </a:p>
        </p:txBody>
      </p:sp>
      <mc:AlternateContent xmlns:mc="http://schemas.openxmlformats.org/markup-compatibility/2006">
        <mc:Choice xmlns:a14="http://schemas.microsoft.com/office/drawing/2010/main" xmlns="" Requires="a14">
          <p:sp>
            <p:nvSpPr>
              <p:cNvPr id="3" name="İçerik Yer Tutucusu 2">
                <a:extLst>
                  <a:ext uri="{FF2B5EF4-FFF2-40B4-BE49-F238E27FC236}">
                    <a16:creationId xmlns:a16="http://schemas.microsoft.com/office/drawing/2014/main" id="{9E3D1894-AF81-4239-BCED-C0177A34DCF4}"/>
                  </a:ext>
                </a:extLst>
              </p:cNvPr>
              <p:cNvSpPr>
                <a:spLocks noGrp="1"/>
              </p:cNvSpPr>
              <p:nvPr>
                <p:ph idx="1"/>
              </p:nvPr>
            </p:nvSpPr>
            <p:spPr>
              <a:xfrm>
                <a:off x="1828800" y="1385455"/>
                <a:ext cx="9675812" cy="5098472"/>
              </a:xfrm>
            </p:spPr>
            <p:txBody>
              <a:bodyPr>
                <a:normAutofit lnSpcReduction="10000"/>
              </a:bodyPr>
              <a:lstStyle/>
              <a:p>
                <a:pPr algn="just"/>
                <a:r>
                  <a:rPr lang="tr-TR" sz="2400" dirty="0"/>
                  <a:t>Hata ve gerçek puan tanımlarından anlaşılacağı üzere, öğretmen veya araştırmacı bireyin asıl gerçek puanı ile ilgilendiği halde ancak gözlenen puanını elde edebilir. Önemli olan soru ise bireyin gerçek puanı ile gözlenen puanı bir birine ne kadar yakın olduğudur.</a:t>
                </a:r>
              </a:p>
              <a:p>
                <a:pPr algn="just"/>
                <a:r>
                  <a:rPr lang="tr-TR" sz="2400" dirty="0"/>
                  <a:t>Testteki gerçek ve gözlenen puanlar arasındaki ilişkinin derecesini gösteren indekse «güvenirlik indeksi» denir.</a:t>
                </a:r>
              </a:p>
              <a:p>
                <a:pPr algn="just"/>
                <a:r>
                  <a:rPr lang="tr-TR" sz="2400" dirty="0"/>
                  <a:t>Güvenirlik indeksi, gerçek puanın standart sapmasının gözlenen puanın standart sapmasına oranıdır (</a:t>
                </a:r>
                <a:r>
                  <a:rPr lang="tr-TR" sz="2400" dirty="0" err="1"/>
                  <a:t>Crocker</a:t>
                </a:r>
                <a:r>
                  <a:rPr lang="tr-TR" sz="2400" dirty="0"/>
                  <a:t>&amp;</a:t>
                </a:r>
                <a:r>
                  <a:rPr lang="tr-TR" sz="2400" dirty="0" err="1"/>
                  <a:t>Algina</a:t>
                </a:r>
                <a:r>
                  <a:rPr lang="tr-TR" sz="2400" dirty="0"/>
                  <a:t>, 2008).</a:t>
                </a:r>
              </a:p>
              <a:p>
                <a:pPr marL="0" indent="0">
                  <a:buNone/>
                </a:pPr>
                <a:endParaRPr lang="tr-TR" dirty="0"/>
              </a:p>
              <a:p>
                <a14:m>
                  <m:oMath xmlns:m="http://schemas.openxmlformats.org/officeDocument/2006/math">
                    <m:sSub>
                      <m:sSubPr>
                        <m:ctrlPr>
                          <a:rPr lang="tr-TR" sz="4000" i="1">
                            <a:latin typeface="Cambria Math" panose="02040503050406030204" pitchFamily="18" charset="0"/>
                          </a:rPr>
                        </m:ctrlPr>
                      </m:sSubPr>
                      <m:e>
                        <m:r>
                          <a:rPr lang="tr-TR" sz="4000" b="0" i="1" smtClean="0">
                            <a:latin typeface="Cambria Math" panose="02040503050406030204" pitchFamily="18" charset="0"/>
                          </a:rPr>
                          <m:t>                          </m:t>
                        </m:r>
                        <m:r>
                          <a:rPr lang="tr-TR" sz="4000" i="1">
                            <a:latin typeface="Cambria Math" panose="02040503050406030204" pitchFamily="18" charset="0"/>
                          </a:rPr>
                          <m:t>𝑃</m:t>
                        </m:r>
                      </m:e>
                      <m:sub>
                        <m:r>
                          <a:rPr lang="tr-TR" sz="4000" i="1">
                            <a:latin typeface="Cambria Math" panose="02040503050406030204" pitchFamily="18" charset="0"/>
                          </a:rPr>
                          <m:t>𝑋𝑇</m:t>
                        </m:r>
                      </m:sub>
                    </m:sSub>
                    <m:r>
                      <a:rPr lang="tr-TR" sz="4000" i="1">
                        <a:latin typeface="Cambria Math" panose="02040503050406030204" pitchFamily="18" charset="0"/>
                      </a:rPr>
                      <m:t>=</m:t>
                    </m:r>
                    <m:f>
                      <m:fPr>
                        <m:ctrlPr>
                          <a:rPr lang="tr-TR" sz="4000" i="1">
                            <a:latin typeface="Cambria Math" panose="02040503050406030204" pitchFamily="18" charset="0"/>
                          </a:rPr>
                        </m:ctrlPr>
                      </m:fPr>
                      <m:num>
                        <m:sSub>
                          <m:sSubPr>
                            <m:ctrlPr>
                              <a:rPr lang="tr-TR" sz="4000" i="1">
                                <a:latin typeface="Cambria Math" panose="02040503050406030204" pitchFamily="18" charset="0"/>
                              </a:rPr>
                            </m:ctrlPr>
                          </m:sSubPr>
                          <m:e>
                            <m:r>
                              <a:rPr lang="tr-TR" sz="4000" i="1">
                                <a:latin typeface="Cambria Math" panose="02040503050406030204" pitchFamily="18" charset="0"/>
                              </a:rPr>
                              <m:t>𝜎</m:t>
                            </m:r>
                          </m:e>
                          <m:sub>
                            <m:r>
                              <a:rPr lang="tr-TR" sz="4000" i="1">
                                <a:latin typeface="Cambria Math" panose="02040503050406030204" pitchFamily="18" charset="0"/>
                              </a:rPr>
                              <m:t>𝑇</m:t>
                            </m:r>
                          </m:sub>
                        </m:sSub>
                      </m:num>
                      <m:den>
                        <m:sSub>
                          <m:sSubPr>
                            <m:ctrlPr>
                              <a:rPr lang="tr-TR" sz="4000" i="1">
                                <a:latin typeface="Cambria Math" panose="02040503050406030204" pitchFamily="18" charset="0"/>
                              </a:rPr>
                            </m:ctrlPr>
                          </m:sSubPr>
                          <m:e>
                            <m:r>
                              <a:rPr lang="tr-TR" sz="4000" i="1">
                                <a:latin typeface="Cambria Math" panose="02040503050406030204" pitchFamily="18" charset="0"/>
                              </a:rPr>
                              <m:t>𝜎</m:t>
                            </m:r>
                          </m:e>
                          <m:sub>
                            <m:r>
                              <a:rPr lang="tr-TR" sz="4000" i="1">
                                <a:latin typeface="Cambria Math" panose="02040503050406030204" pitchFamily="18" charset="0"/>
                              </a:rPr>
                              <m:t>𝑋</m:t>
                            </m:r>
                          </m:sub>
                        </m:sSub>
                      </m:den>
                    </m:f>
                  </m:oMath>
                </a14:m>
                <a:endParaRPr lang="tr-TR" sz="4000" dirty="0"/>
              </a:p>
              <a:p>
                <a:endParaRPr lang="tr-TR" dirty="0"/>
              </a:p>
            </p:txBody>
          </p:sp>
        </mc:Choice>
        <mc:Fallback>
          <p:sp>
            <p:nvSpPr>
              <p:cNvPr id="3" name="İçerik Yer Tutucusu 2">
                <a:extLst>
                  <a:ext uri="{FF2B5EF4-FFF2-40B4-BE49-F238E27FC236}">
                    <a16:creationId xmlns:a16="http://schemas.microsoft.com/office/drawing/2014/main" xmlns="" xmlns:a14="http://schemas.microsoft.com/office/drawing/2010/main" id="{9E3D1894-AF81-4239-BCED-C0177A34DCF4}"/>
                  </a:ext>
                </a:extLst>
              </p:cNvPr>
              <p:cNvSpPr>
                <a:spLocks noGrp="1" noRot="1" noChangeAspect="1" noMove="1" noResize="1" noEditPoints="1" noAdjustHandles="1" noChangeArrowheads="1" noChangeShapeType="1" noTextEdit="1"/>
              </p:cNvSpPr>
              <p:nvPr>
                <p:ph idx="1"/>
              </p:nvPr>
            </p:nvSpPr>
            <p:spPr>
              <a:xfrm>
                <a:off x="1828800" y="1385455"/>
                <a:ext cx="9675812" cy="5098472"/>
              </a:xfrm>
              <a:blipFill>
                <a:blip r:embed="rId2"/>
                <a:stretch>
                  <a:fillRect l="-882" t="-1673" r="-945"/>
                </a:stretch>
              </a:blipFill>
            </p:spPr>
            <p:txBody>
              <a:bodyPr/>
              <a:lstStyle/>
              <a:p>
                <a:r>
                  <a:rPr lang="tr-TR">
                    <a:noFill/>
                  </a:rPr>
                  <a:t> </a:t>
                </a:r>
              </a:p>
            </p:txBody>
          </p:sp>
        </mc:Fallback>
      </mc:AlternateContent>
    </p:spTree>
    <p:extLst>
      <p:ext uri="{BB962C8B-B14F-4D97-AF65-F5344CB8AC3E}">
        <p14:creationId xmlns:p14="http://schemas.microsoft.com/office/powerpoint/2010/main" xmlns="" val="694774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73216F2-495D-45D3-BCAA-65D85D5567E0}"/>
              </a:ext>
            </a:extLst>
          </p:cNvPr>
          <p:cNvSpPr>
            <a:spLocks noGrp="1"/>
          </p:cNvSpPr>
          <p:nvPr>
            <p:ph idx="1"/>
          </p:nvPr>
        </p:nvSpPr>
        <p:spPr>
          <a:xfrm>
            <a:off x="2589212" y="954157"/>
            <a:ext cx="8915400" cy="5486400"/>
          </a:xfrm>
        </p:spPr>
        <p:txBody>
          <a:bodyPr>
            <a:noAutofit/>
          </a:bodyPr>
          <a:lstStyle/>
          <a:p>
            <a:pPr algn="just">
              <a:lnSpc>
                <a:spcPct val="150000"/>
              </a:lnSpc>
            </a:pPr>
            <a:r>
              <a:rPr lang="tr-TR" sz="2400" dirty="0"/>
              <a:t>Bu tanım pratikte uygun değildir çünkü biz gerçek puanları direk gözlemleyemeyiz. Fakat bireyleri aynı testle iki kez test etmek ya da paralel formlarla test etmek mümkündür.  Klasik test teorisine göre iki testin paralel olabilmesi için;</a:t>
            </a:r>
          </a:p>
          <a:p>
            <a:pPr marL="0" indent="0">
              <a:lnSpc>
                <a:spcPct val="150000"/>
              </a:lnSpc>
              <a:buNone/>
            </a:pPr>
            <a:r>
              <a:rPr lang="tr-TR" sz="2400" dirty="0"/>
              <a:t>	</a:t>
            </a:r>
            <a:r>
              <a:rPr lang="tr-TR" sz="2400" b="1" dirty="0"/>
              <a:t>1.</a:t>
            </a:r>
            <a:r>
              <a:rPr lang="tr-TR" sz="2400" dirty="0"/>
              <a:t> Her iki teste bireyin gerçek puanı eşittir.</a:t>
            </a:r>
          </a:p>
          <a:p>
            <a:pPr marL="0" indent="0">
              <a:lnSpc>
                <a:spcPct val="150000"/>
              </a:lnSpc>
              <a:buNone/>
            </a:pPr>
            <a:r>
              <a:rPr lang="tr-TR" sz="2400" dirty="0"/>
              <a:t>	</a:t>
            </a:r>
            <a:r>
              <a:rPr lang="tr-TR" sz="2400" b="1" dirty="0"/>
              <a:t>2.</a:t>
            </a:r>
            <a:r>
              <a:rPr lang="tr-TR" sz="2400" dirty="0"/>
              <a:t> Her iki formunda hata </a:t>
            </a:r>
            <a:r>
              <a:rPr lang="tr-TR" sz="2400" dirty="0" err="1"/>
              <a:t>varyansları</a:t>
            </a:r>
            <a:r>
              <a:rPr lang="tr-TR" sz="2400" dirty="0"/>
              <a:t> eşittir.</a:t>
            </a:r>
          </a:p>
          <a:p>
            <a:pPr>
              <a:lnSpc>
                <a:spcPct val="150000"/>
              </a:lnSpc>
            </a:pPr>
            <a:r>
              <a:rPr lang="tr-TR" sz="2400" dirty="0"/>
              <a:t>Dolayısıyla bu iki testin ortalamaları ve </a:t>
            </a:r>
            <a:r>
              <a:rPr lang="tr-TR" sz="2400" dirty="0" err="1"/>
              <a:t>varyansları</a:t>
            </a:r>
            <a:r>
              <a:rPr lang="tr-TR" sz="2400" dirty="0"/>
              <a:t> eşit olacaktır.</a:t>
            </a:r>
          </a:p>
        </p:txBody>
      </p:sp>
    </p:spTree>
    <p:extLst>
      <p:ext uri="{BB962C8B-B14F-4D97-AF65-F5344CB8AC3E}">
        <p14:creationId xmlns:p14="http://schemas.microsoft.com/office/powerpoint/2010/main" xmlns="" val="811406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İçerik Yer Tutucusu 2">
                <a:extLst>
                  <a:ext uri="{FF2B5EF4-FFF2-40B4-BE49-F238E27FC236}">
                    <a16:creationId xmlns:a16="http://schemas.microsoft.com/office/drawing/2014/main" id="{AE95592C-37DA-4BC3-A9EE-467760CA382D}"/>
                  </a:ext>
                </a:extLst>
              </p:cNvPr>
              <p:cNvSpPr>
                <a:spLocks noGrp="1"/>
              </p:cNvSpPr>
              <p:nvPr>
                <p:ph idx="1"/>
              </p:nvPr>
            </p:nvSpPr>
            <p:spPr>
              <a:xfrm>
                <a:off x="2589212" y="848139"/>
                <a:ext cx="8915400" cy="5063083"/>
              </a:xfrm>
            </p:spPr>
            <p:txBody>
              <a:bodyPr/>
              <a:lstStyle/>
              <a:p>
                <a:pPr algn="just"/>
                <a:r>
                  <a:rPr lang="tr-TR" sz="2800" dirty="0"/>
                  <a:t>Güvenirlik katsayısı, paralel testler arasındaki korelasyon olarak ta tanımlanabilir. </a:t>
                </a:r>
                <a:r>
                  <a:rPr lang="tr-TR" sz="2800" b="1" i="1" dirty="0"/>
                  <a:t>Güvenirlik katsayısı</a:t>
                </a:r>
                <a:r>
                  <a:rPr lang="tr-TR" sz="2800" dirty="0"/>
                  <a:t> matematiksel olarak gerçek puan </a:t>
                </a:r>
                <a:r>
                  <a:rPr lang="tr-TR" sz="2800" dirty="0" err="1"/>
                  <a:t>varyansının</a:t>
                </a:r>
                <a:r>
                  <a:rPr lang="tr-TR" sz="2800" dirty="0"/>
                  <a:t> gözlenen puan </a:t>
                </a:r>
                <a:r>
                  <a:rPr lang="tr-TR" sz="2800" dirty="0" err="1"/>
                  <a:t>varyansına</a:t>
                </a:r>
                <a:r>
                  <a:rPr lang="tr-TR" sz="2800" dirty="0"/>
                  <a:t> oranı (ya da güvenirlik indeksinin karesi) olarak tanımlanabilir.</a:t>
                </a:r>
              </a:p>
              <a:p>
                <a:endParaRPr lang="tr-TR" dirty="0"/>
              </a:p>
              <a:p>
                <a14:m>
                  <m:oMath xmlns:m="http://schemas.openxmlformats.org/officeDocument/2006/math">
                    <m:sSub>
                      <m:sSubPr>
                        <m:ctrlPr>
                          <a:rPr lang="tr-TR" sz="3600" b="1" i="1">
                            <a:latin typeface="Cambria Math" panose="02040503050406030204" pitchFamily="18" charset="0"/>
                          </a:rPr>
                        </m:ctrlPr>
                      </m:sSubPr>
                      <m:e>
                        <m:r>
                          <a:rPr lang="tr-TR" sz="3600" b="1" i="1" smtClean="0">
                            <a:latin typeface="Cambria Math" panose="02040503050406030204" pitchFamily="18" charset="0"/>
                          </a:rPr>
                          <m:t>                            </m:t>
                        </m:r>
                        <m:r>
                          <a:rPr lang="tr-TR" sz="3600" b="1" i="1">
                            <a:latin typeface="Cambria Math" panose="02040503050406030204" pitchFamily="18" charset="0"/>
                          </a:rPr>
                          <m:t>𝑷</m:t>
                        </m:r>
                      </m:e>
                      <m:sub>
                        <m:r>
                          <a:rPr lang="tr-TR" sz="3600" b="1" i="1">
                            <a:latin typeface="Cambria Math" panose="02040503050406030204" pitchFamily="18" charset="0"/>
                          </a:rPr>
                          <m:t>𝑿</m:t>
                        </m:r>
                        <m:r>
                          <a:rPr lang="tr-TR" sz="3600" b="1" i="1">
                            <a:latin typeface="Cambria Math" panose="02040503050406030204" pitchFamily="18" charset="0"/>
                          </a:rPr>
                          <m:t>𝟏</m:t>
                        </m:r>
                        <m:r>
                          <a:rPr lang="tr-TR" sz="3600" b="1" i="1">
                            <a:latin typeface="Cambria Math" panose="02040503050406030204" pitchFamily="18" charset="0"/>
                          </a:rPr>
                          <m:t>𝑿</m:t>
                        </m:r>
                        <m:r>
                          <a:rPr lang="tr-TR" sz="3600" b="1" i="1">
                            <a:latin typeface="Cambria Math" panose="02040503050406030204" pitchFamily="18" charset="0"/>
                          </a:rPr>
                          <m:t>𝟐</m:t>
                        </m:r>
                      </m:sub>
                    </m:sSub>
                    <m:r>
                      <a:rPr lang="tr-TR" sz="3600" b="1" i="1">
                        <a:latin typeface="Cambria Math" panose="02040503050406030204" pitchFamily="18" charset="0"/>
                      </a:rPr>
                      <m:t>=</m:t>
                    </m:r>
                    <m:f>
                      <m:fPr>
                        <m:ctrlPr>
                          <a:rPr lang="tr-TR" sz="3600" b="1" i="1">
                            <a:latin typeface="Cambria Math" panose="02040503050406030204" pitchFamily="18" charset="0"/>
                          </a:rPr>
                        </m:ctrlPr>
                      </m:fPr>
                      <m:num>
                        <m:sSubSup>
                          <m:sSubSupPr>
                            <m:ctrlPr>
                              <a:rPr lang="tr-TR" sz="3600" b="1" i="1">
                                <a:latin typeface="Cambria Math" panose="02040503050406030204" pitchFamily="18" charset="0"/>
                              </a:rPr>
                            </m:ctrlPr>
                          </m:sSubSupPr>
                          <m:e>
                            <m:r>
                              <a:rPr lang="tr-TR" sz="3600" b="1" i="1">
                                <a:latin typeface="Cambria Math" panose="02040503050406030204" pitchFamily="18" charset="0"/>
                              </a:rPr>
                              <m:t>𝝈</m:t>
                            </m:r>
                          </m:e>
                          <m:sub>
                            <m:r>
                              <a:rPr lang="tr-TR" sz="3600" b="1" i="1">
                                <a:latin typeface="Cambria Math" panose="02040503050406030204" pitchFamily="18" charset="0"/>
                              </a:rPr>
                              <m:t>𝑻</m:t>
                            </m:r>
                          </m:sub>
                          <m:sup>
                            <m:r>
                              <a:rPr lang="tr-TR" sz="3600" b="1" i="1">
                                <a:latin typeface="Cambria Math" panose="02040503050406030204" pitchFamily="18" charset="0"/>
                              </a:rPr>
                              <m:t>𝟐</m:t>
                            </m:r>
                          </m:sup>
                        </m:sSubSup>
                      </m:num>
                      <m:den>
                        <m:sSubSup>
                          <m:sSubSupPr>
                            <m:ctrlPr>
                              <a:rPr lang="tr-TR" sz="3600" b="1" i="1">
                                <a:latin typeface="Cambria Math" panose="02040503050406030204" pitchFamily="18" charset="0"/>
                              </a:rPr>
                            </m:ctrlPr>
                          </m:sSubSupPr>
                          <m:e>
                            <m:r>
                              <a:rPr lang="tr-TR" sz="3600" b="1" i="1">
                                <a:latin typeface="Cambria Math" panose="02040503050406030204" pitchFamily="18" charset="0"/>
                              </a:rPr>
                              <m:t>𝝈</m:t>
                            </m:r>
                          </m:e>
                          <m:sub>
                            <m:r>
                              <a:rPr lang="tr-TR" sz="3600" b="1" i="1">
                                <a:latin typeface="Cambria Math" panose="02040503050406030204" pitchFamily="18" charset="0"/>
                              </a:rPr>
                              <m:t>𝑿</m:t>
                            </m:r>
                          </m:sub>
                          <m:sup>
                            <m:r>
                              <a:rPr lang="tr-TR" sz="3600" b="1" i="1">
                                <a:latin typeface="Cambria Math" panose="02040503050406030204" pitchFamily="18" charset="0"/>
                              </a:rPr>
                              <m:t>𝟐</m:t>
                            </m:r>
                          </m:sup>
                        </m:sSubSup>
                      </m:den>
                    </m:f>
                  </m:oMath>
                </a14:m>
                <a:endParaRPr lang="tr-TR" sz="3600" b="1" dirty="0"/>
              </a:p>
              <a:p>
                <a:endParaRPr lang="tr-TR" dirty="0"/>
              </a:p>
            </p:txBody>
          </p:sp>
        </mc:Choice>
        <mc:Fallback>
          <p:sp>
            <p:nvSpPr>
              <p:cNvPr id="3" name="İçerik Yer Tutucusu 2">
                <a:extLst>
                  <a:ext uri="{FF2B5EF4-FFF2-40B4-BE49-F238E27FC236}">
                    <a16:creationId xmlns:a16="http://schemas.microsoft.com/office/drawing/2014/main" xmlns="" xmlns:a14="http://schemas.microsoft.com/office/drawing/2010/main" id="{AE95592C-37DA-4BC3-A9EE-467760CA382D}"/>
                  </a:ext>
                </a:extLst>
              </p:cNvPr>
              <p:cNvSpPr>
                <a:spLocks noGrp="1" noRot="1" noChangeAspect="1" noMove="1" noResize="1" noEditPoints="1" noAdjustHandles="1" noChangeArrowheads="1" noChangeShapeType="1" noTextEdit="1"/>
              </p:cNvSpPr>
              <p:nvPr>
                <p:ph idx="1"/>
              </p:nvPr>
            </p:nvSpPr>
            <p:spPr>
              <a:xfrm>
                <a:off x="2589212" y="848139"/>
                <a:ext cx="8915400" cy="5063083"/>
              </a:xfrm>
              <a:blipFill>
                <a:blip r:embed="rId2"/>
                <a:stretch>
                  <a:fillRect l="-1300" t="-1203" r="-1368"/>
                </a:stretch>
              </a:blipFill>
            </p:spPr>
            <p:txBody>
              <a:bodyPr/>
              <a:lstStyle/>
              <a:p>
                <a:r>
                  <a:rPr lang="tr-TR">
                    <a:noFill/>
                  </a:rPr>
                  <a:t> </a:t>
                </a:r>
              </a:p>
            </p:txBody>
          </p:sp>
        </mc:Fallback>
      </mc:AlternateContent>
    </p:spTree>
    <p:extLst>
      <p:ext uri="{BB962C8B-B14F-4D97-AF65-F5344CB8AC3E}">
        <p14:creationId xmlns:p14="http://schemas.microsoft.com/office/powerpoint/2010/main" xmlns="" val="1068449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62F7B48-1483-4897-9AF1-ECF527D65F7F}"/>
              </a:ext>
            </a:extLst>
          </p:cNvPr>
          <p:cNvSpPr>
            <a:spLocks noGrp="1"/>
          </p:cNvSpPr>
          <p:nvPr>
            <p:ph type="title"/>
          </p:nvPr>
        </p:nvSpPr>
        <p:spPr>
          <a:xfrm>
            <a:off x="944380" y="964692"/>
            <a:ext cx="9016484" cy="654246"/>
          </a:xfrm>
        </p:spPr>
        <p:txBody>
          <a:bodyPr>
            <a:noAutofit/>
          </a:bodyPr>
          <a:lstStyle/>
          <a:p>
            <a:pPr algn="ctr"/>
            <a:r>
              <a:rPr lang="tr-TR" sz="4400" b="1" dirty="0">
                <a:solidFill>
                  <a:schemeClr val="tx2">
                    <a:tint val="100000"/>
                    <a:shade val="90000"/>
                    <a:satMod val="250000"/>
                    <a:alpha val="100000"/>
                  </a:schemeClr>
                </a:solidFill>
              </a:rPr>
              <a:t>İçerik</a:t>
            </a:r>
            <a:endParaRPr lang="tr-TR" sz="4400" b="1" dirty="0"/>
          </a:p>
        </p:txBody>
      </p:sp>
      <p:sp>
        <p:nvSpPr>
          <p:cNvPr id="3" name="İçerik Yer Tutucusu 2">
            <a:extLst>
              <a:ext uri="{FF2B5EF4-FFF2-40B4-BE49-F238E27FC236}">
                <a16:creationId xmlns:a16="http://schemas.microsoft.com/office/drawing/2014/main" xmlns="" id="{26A77168-44FF-4E73-9FB7-89FDCED17A84}"/>
              </a:ext>
            </a:extLst>
          </p:cNvPr>
          <p:cNvSpPr>
            <a:spLocks noGrp="1"/>
          </p:cNvSpPr>
          <p:nvPr>
            <p:ph idx="1"/>
          </p:nvPr>
        </p:nvSpPr>
        <p:spPr>
          <a:xfrm>
            <a:off x="944380" y="1738860"/>
            <a:ext cx="9016484" cy="4691920"/>
          </a:xfrm>
        </p:spPr>
        <p:txBody>
          <a:bodyPr/>
          <a:lstStyle/>
          <a:p>
            <a:r>
              <a:rPr lang="tr-TR" sz="3200" dirty="0"/>
              <a:t>Ölçmede Hata Terimi</a:t>
            </a:r>
          </a:p>
          <a:p>
            <a:r>
              <a:rPr lang="tr-TR" sz="3200" dirty="0"/>
              <a:t>Hata Türleri</a:t>
            </a:r>
          </a:p>
          <a:p>
            <a:r>
              <a:rPr lang="tr-TR" sz="3200" dirty="0"/>
              <a:t>Ölçmede Hata Kaynakları</a:t>
            </a:r>
          </a:p>
          <a:p>
            <a:r>
              <a:rPr lang="tr-TR" sz="3200" dirty="0"/>
              <a:t>Ölçmenin Standart Hatası (S</a:t>
            </a:r>
            <a:r>
              <a:rPr lang="tr-TR" sz="3200" baseline="-25000" dirty="0"/>
              <a:t>e</a:t>
            </a:r>
            <a:r>
              <a:rPr lang="tr-TR" sz="3200" dirty="0"/>
              <a:t>)</a:t>
            </a:r>
          </a:p>
          <a:p>
            <a:r>
              <a:rPr lang="tr-TR" sz="3200" dirty="0"/>
              <a:t>Güvenirlik Katsayısı ve Hesaplanması</a:t>
            </a:r>
          </a:p>
          <a:p>
            <a:endParaRPr lang="tr-TR" dirty="0"/>
          </a:p>
        </p:txBody>
      </p:sp>
    </p:spTree>
    <p:extLst>
      <p:ext uri="{BB962C8B-B14F-4D97-AF65-F5344CB8AC3E}">
        <p14:creationId xmlns:p14="http://schemas.microsoft.com/office/powerpoint/2010/main" xmlns="" val="3250959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5AA3A4B-C10E-440C-9233-C84CE93CB5CA}"/>
              </a:ext>
            </a:extLst>
          </p:cNvPr>
          <p:cNvSpPr>
            <a:spLocks noGrp="1"/>
          </p:cNvSpPr>
          <p:nvPr>
            <p:ph type="title"/>
          </p:nvPr>
        </p:nvSpPr>
        <p:spPr/>
        <p:txBody>
          <a:bodyPr/>
          <a:lstStyle/>
          <a:p>
            <a:r>
              <a:rPr lang="tr-TR" dirty="0"/>
              <a:t>Güvenirlik bilgisinin yorumlanması</a:t>
            </a:r>
          </a:p>
        </p:txBody>
      </p:sp>
      <mc:AlternateContent xmlns:mc="http://schemas.openxmlformats.org/markup-compatibility/2006">
        <mc:Choice xmlns:a14="http://schemas.microsoft.com/office/drawing/2010/main" xmlns="" Requires="a14">
          <p:sp>
            <p:nvSpPr>
              <p:cNvPr id="3" name="İçerik Yer Tutucusu 2">
                <a:extLst>
                  <a:ext uri="{FF2B5EF4-FFF2-40B4-BE49-F238E27FC236}">
                    <a16:creationId xmlns:a16="http://schemas.microsoft.com/office/drawing/2014/main" id="{C6DDD3F2-FB45-4A97-84A7-AF11A41113E8}"/>
                  </a:ext>
                </a:extLst>
              </p:cNvPr>
              <p:cNvSpPr>
                <a:spLocks noGrp="1"/>
              </p:cNvSpPr>
              <p:nvPr>
                <p:ph idx="1"/>
              </p:nvPr>
            </p:nvSpPr>
            <p:spPr/>
            <p:txBody>
              <a:bodyPr/>
              <a:lstStyle/>
              <a:p>
                <a:r>
                  <a:rPr lang="tr-TR" dirty="0"/>
                  <a:t>Bunu bir örnek üzerinden açıklayalım.</a:t>
                </a:r>
              </a:p>
              <a:p>
                <a:r>
                  <a:rPr lang="tr-TR" b="1" dirty="0"/>
                  <a:t>Bir testin güvenirlik katsayısı </a:t>
                </a:r>
                <a14:m>
                  <m:oMath xmlns:m="http://schemas.openxmlformats.org/officeDocument/2006/math">
                    <m:sSub>
                      <m:sSubPr>
                        <m:ctrlPr>
                          <a:rPr lang="tr-TR" b="1" i="1">
                            <a:latin typeface="Cambria Math" panose="02040503050406030204" pitchFamily="18" charset="0"/>
                          </a:rPr>
                        </m:ctrlPr>
                      </m:sSubPr>
                      <m:e>
                        <m:r>
                          <a:rPr lang="tr-TR" b="1" i="1">
                            <a:latin typeface="Cambria Math" panose="02040503050406030204" pitchFamily="18" charset="0"/>
                          </a:rPr>
                          <m:t> </m:t>
                        </m:r>
                        <m:r>
                          <a:rPr lang="tr-TR" b="1" i="1">
                            <a:latin typeface="Cambria Math" panose="02040503050406030204" pitchFamily="18" charset="0"/>
                          </a:rPr>
                          <m:t>𝑷</m:t>
                        </m:r>
                      </m:e>
                      <m:sub>
                        <m:r>
                          <a:rPr lang="tr-TR" b="1" i="1">
                            <a:latin typeface="Cambria Math" panose="02040503050406030204" pitchFamily="18" charset="0"/>
                          </a:rPr>
                          <m:t>𝑿</m:t>
                        </m:r>
                        <m:r>
                          <a:rPr lang="tr-TR" b="1" i="1">
                            <a:latin typeface="Cambria Math" panose="02040503050406030204" pitchFamily="18" charset="0"/>
                          </a:rPr>
                          <m:t>𝟏</m:t>
                        </m:r>
                        <m:r>
                          <a:rPr lang="tr-TR" b="1" i="1">
                            <a:latin typeface="Cambria Math" panose="02040503050406030204" pitchFamily="18" charset="0"/>
                          </a:rPr>
                          <m:t>𝑿</m:t>
                        </m:r>
                        <m:r>
                          <a:rPr lang="tr-TR" b="1" i="1">
                            <a:latin typeface="Cambria Math" panose="02040503050406030204" pitchFamily="18" charset="0"/>
                          </a:rPr>
                          <m:t>𝟐</m:t>
                        </m:r>
                      </m:sub>
                    </m:sSub>
                    <m:r>
                      <a:rPr lang="tr-TR" b="1" i="1" smtClean="0">
                        <a:latin typeface="Cambria Math" panose="02040503050406030204" pitchFamily="18" charset="0"/>
                      </a:rPr>
                      <m:t>=</m:t>
                    </m:r>
                    <m:r>
                      <a:rPr lang="tr-TR" b="1" i="1" smtClean="0">
                        <a:latin typeface="Cambria Math" panose="02040503050406030204" pitchFamily="18" charset="0"/>
                      </a:rPr>
                      <m:t>𝟎</m:t>
                    </m:r>
                    <m:r>
                      <a:rPr lang="tr-TR" b="1" i="1" smtClean="0">
                        <a:latin typeface="Cambria Math" panose="02040503050406030204" pitchFamily="18" charset="0"/>
                      </a:rPr>
                      <m:t>.</m:t>
                    </m:r>
                    <m:r>
                      <a:rPr lang="tr-TR" b="1" i="1" smtClean="0">
                        <a:latin typeface="Cambria Math" panose="02040503050406030204" pitchFamily="18" charset="0"/>
                      </a:rPr>
                      <m:t>𝟖𝟏</m:t>
                    </m:r>
                    <m:r>
                      <a:rPr lang="tr-TR" b="1" i="1" smtClean="0">
                        <a:latin typeface="Cambria Math" panose="02040503050406030204" pitchFamily="18" charset="0"/>
                      </a:rPr>
                      <m:t> </m:t>
                    </m:r>
                  </m:oMath>
                </a14:m>
                <a:r>
                  <a:rPr lang="tr-TR" dirty="0"/>
                  <a:t>olarak rapor edilmiş olsun. Şu yorumları yapabiliriz:</a:t>
                </a:r>
              </a:p>
              <a:p>
                <a:r>
                  <a:rPr lang="tr-TR" dirty="0"/>
                  <a:t>1. Bu grubun gözlenen puanlar </a:t>
                </a:r>
                <a:r>
                  <a:rPr lang="tr-TR" dirty="0" err="1"/>
                  <a:t>varyansının</a:t>
                </a:r>
                <a:r>
                  <a:rPr lang="tr-TR" dirty="0"/>
                  <a:t> %81’i gerçek puan </a:t>
                </a:r>
                <a:r>
                  <a:rPr lang="tr-TR" dirty="0" err="1"/>
                  <a:t>varyansına</a:t>
                </a:r>
                <a:r>
                  <a:rPr lang="tr-TR" dirty="0"/>
                  <a:t> atfedilir. Geriye kalan %19 ise ölçme hatalarıyla açıklanabilir.</a:t>
                </a:r>
              </a:p>
              <a:p>
                <a:r>
                  <a:rPr lang="tr-TR" dirty="0"/>
                  <a:t>2. İkinci testteki gözlenen puan </a:t>
                </a:r>
                <a:r>
                  <a:rPr lang="tr-TR" dirty="0" err="1"/>
                  <a:t>varyansı</a:t>
                </a:r>
                <a:r>
                  <a:rPr lang="tr-TR" dirty="0"/>
                  <a:t> ( </a:t>
                </a:r>
                <a14:m>
                  <m:oMath xmlns:m="http://schemas.openxmlformats.org/officeDocument/2006/math">
                    <m:sSup>
                      <m:sSupPr>
                        <m:ctrlPr>
                          <a:rPr lang="tr-TR" i="1" dirty="0" smtClean="0">
                            <a:latin typeface="Cambria Math" panose="02040503050406030204" pitchFamily="18" charset="0"/>
                          </a:rPr>
                        </m:ctrlPr>
                      </m:sSupPr>
                      <m:e>
                        <m:r>
                          <a:rPr lang="tr-TR" b="0" i="1" dirty="0" smtClean="0">
                            <a:latin typeface="Cambria Math" panose="02040503050406030204" pitchFamily="18" charset="0"/>
                          </a:rPr>
                          <m:t>0.81</m:t>
                        </m:r>
                      </m:e>
                      <m:sup>
                        <m:r>
                          <a:rPr lang="tr-TR" b="0" i="1" dirty="0" smtClean="0">
                            <a:latin typeface="Cambria Math" panose="02040503050406030204" pitchFamily="18" charset="0"/>
                          </a:rPr>
                          <m:t>2</m:t>
                        </m:r>
                      </m:sup>
                    </m:sSup>
                    <m:r>
                      <a:rPr lang="tr-TR" b="0" i="1" dirty="0" smtClean="0">
                        <a:latin typeface="Cambria Math" panose="02040503050406030204" pitchFamily="18" charset="0"/>
                      </a:rPr>
                      <m:t>)</m:t>
                    </m:r>
                  </m:oMath>
                </a14:m>
                <a:r>
                  <a:rPr lang="tr-TR" dirty="0"/>
                  <a:t> yani %65’i birinci testteki gözlenen puan </a:t>
                </a:r>
                <a:r>
                  <a:rPr lang="tr-TR" dirty="0" err="1"/>
                  <a:t>varyansından</a:t>
                </a:r>
                <a:r>
                  <a:rPr lang="tr-TR" dirty="0"/>
                  <a:t> kestirilebilir.</a:t>
                </a:r>
              </a:p>
              <a:p>
                <a:r>
                  <a:rPr lang="tr-TR" dirty="0"/>
                  <a:t>3. Bu öğrenciler için, gözlenen puanlar ve gerçek puanlar arasındaki korelasyon </a:t>
                </a:r>
                <a14:m>
                  <m:oMath xmlns:m="http://schemas.openxmlformats.org/officeDocument/2006/math">
                    <m:rad>
                      <m:radPr>
                        <m:degHide m:val="on"/>
                        <m:ctrlPr>
                          <a:rPr lang="tr-TR" i="1" smtClean="0">
                            <a:latin typeface="Cambria Math" panose="02040503050406030204" pitchFamily="18" charset="0"/>
                          </a:rPr>
                        </m:ctrlPr>
                      </m:radPr>
                      <m:deg/>
                      <m:e>
                        <m:r>
                          <a:rPr lang="tr-TR" i="1" smtClean="0">
                            <a:latin typeface="Cambria Math" panose="02040503050406030204" pitchFamily="18" charset="0"/>
                          </a:rPr>
                          <m:t>0.81</m:t>
                        </m:r>
                      </m:e>
                    </m:rad>
                    <m:r>
                      <a:rPr lang="tr-TR" b="0" i="1" smtClean="0">
                        <a:latin typeface="Cambria Math" panose="02040503050406030204" pitchFamily="18" charset="0"/>
                      </a:rPr>
                      <m:t> </m:t>
                    </m:r>
                  </m:oMath>
                </a14:m>
                <a:r>
                  <a:rPr lang="tr-TR" dirty="0"/>
                  <a:t>yani 0.90 </a:t>
                </a:r>
                <a:r>
                  <a:rPr lang="tr-TR" dirty="0" err="1"/>
                  <a:t>dır</a:t>
                </a:r>
                <a:r>
                  <a:rPr lang="tr-TR" dirty="0"/>
                  <a:t>.</a:t>
                </a:r>
              </a:p>
            </p:txBody>
          </p:sp>
        </mc:Choice>
        <mc:Fallback>
          <p:sp>
            <p:nvSpPr>
              <p:cNvPr id="3" name="İçerik Yer Tutucusu 2">
                <a:extLst>
                  <a:ext uri="{FF2B5EF4-FFF2-40B4-BE49-F238E27FC236}">
                    <a16:creationId xmlns:a16="http://schemas.microsoft.com/office/drawing/2014/main" xmlns="" xmlns:a14="http://schemas.microsoft.com/office/drawing/2010/main" id="{C6DDD3F2-FB45-4A97-84A7-AF11A41113E8}"/>
                  </a:ext>
                </a:extLst>
              </p:cNvPr>
              <p:cNvSpPr>
                <a:spLocks noGrp="1" noRot="1" noChangeAspect="1" noMove="1" noResize="1" noEditPoints="1" noAdjustHandles="1" noChangeArrowheads="1" noChangeShapeType="1" noTextEdit="1"/>
              </p:cNvSpPr>
              <p:nvPr>
                <p:ph idx="1"/>
              </p:nvPr>
            </p:nvSpPr>
            <p:spPr>
              <a:blipFill>
                <a:blip r:embed="rId2"/>
                <a:stretch>
                  <a:fillRect l="-479" t="-806"/>
                </a:stretch>
              </a:blipFill>
            </p:spPr>
            <p:txBody>
              <a:bodyPr/>
              <a:lstStyle/>
              <a:p>
                <a:r>
                  <a:rPr lang="tr-TR">
                    <a:noFill/>
                  </a:rPr>
                  <a:t> </a:t>
                </a:r>
              </a:p>
            </p:txBody>
          </p:sp>
        </mc:Fallback>
      </mc:AlternateContent>
    </p:spTree>
    <p:extLst>
      <p:ext uri="{BB962C8B-B14F-4D97-AF65-F5344CB8AC3E}">
        <p14:creationId xmlns:p14="http://schemas.microsoft.com/office/powerpoint/2010/main" xmlns="" val="1649940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FFB2860-49B6-4E0B-911F-AC2B88E72EA0}"/>
              </a:ext>
            </a:extLst>
          </p:cNvPr>
          <p:cNvSpPr>
            <a:spLocks noGrp="1"/>
          </p:cNvSpPr>
          <p:nvPr>
            <p:ph type="title"/>
          </p:nvPr>
        </p:nvSpPr>
        <p:spPr>
          <a:xfrm>
            <a:off x="2592925" y="624110"/>
            <a:ext cx="8911687" cy="581838"/>
          </a:xfrm>
        </p:spPr>
        <p:txBody>
          <a:bodyPr>
            <a:normAutofit fontScale="90000"/>
          </a:bodyPr>
          <a:lstStyle/>
          <a:p>
            <a:pPr algn="ctr"/>
            <a:r>
              <a:rPr lang="tr-TR" b="1" dirty="0"/>
              <a:t>ÖLÇMENİN STANDART HATASI</a:t>
            </a:r>
          </a:p>
        </p:txBody>
      </p:sp>
      <p:sp>
        <p:nvSpPr>
          <p:cNvPr id="3" name="İçerik Yer Tutucusu 2">
            <a:extLst>
              <a:ext uri="{FF2B5EF4-FFF2-40B4-BE49-F238E27FC236}">
                <a16:creationId xmlns:a16="http://schemas.microsoft.com/office/drawing/2014/main" xmlns="" id="{96BF3314-3E55-436D-9F7E-B953F208ADC7}"/>
              </a:ext>
            </a:extLst>
          </p:cNvPr>
          <p:cNvSpPr>
            <a:spLocks noGrp="1"/>
          </p:cNvSpPr>
          <p:nvPr>
            <p:ph idx="1"/>
          </p:nvPr>
        </p:nvSpPr>
        <p:spPr>
          <a:xfrm>
            <a:off x="2589212" y="1338469"/>
            <a:ext cx="8915400" cy="5261113"/>
          </a:xfrm>
        </p:spPr>
        <p:txBody>
          <a:bodyPr/>
          <a:lstStyle/>
          <a:p>
            <a:pPr marL="0" indent="0" algn="just">
              <a:buNone/>
            </a:pPr>
            <a:r>
              <a:rPr lang="tr-TR" sz="2400" dirty="0"/>
              <a:t>Güvenirlik katsayısı ölçmenin hatalardan </a:t>
            </a:r>
            <a:r>
              <a:rPr lang="tr-TR" sz="2400" dirty="0" err="1"/>
              <a:t>arınıklık</a:t>
            </a:r>
            <a:r>
              <a:rPr lang="tr-TR" sz="2400" dirty="0"/>
              <a:t> derecesi hakkında bilgi veriri, ancak hatanın miktarını vermez. Testin güvenirliği ve standart sapması bilindiğinde standart hata hesaplanabilir. </a:t>
            </a:r>
          </a:p>
          <a:p>
            <a:pPr marL="0" indent="0" algn="just">
              <a:buNone/>
            </a:pPr>
            <a:r>
              <a:rPr lang="tr-TR" sz="2400" dirty="0"/>
              <a:t>Ölçmenin standart hatası, evrendeki ortalama bir öğrenci için, gerçek puanın gözlenen puandan ne kadar uzakta olabileceğini kestirmede yararlıdır. Fakat bireyin gerçek puanının gözlenen puana dayalı oluşturulan güven aralığına düşeceğinin de kesin bir garantisi yoktur.</a:t>
            </a:r>
          </a:p>
          <a:p>
            <a:pPr marL="0" indent="0">
              <a:buNone/>
            </a:pPr>
            <a:endParaRPr lang="tr-TR" dirty="0"/>
          </a:p>
        </p:txBody>
      </p:sp>
      <p:graphicFrame>
        <p:nvGraphicFramePr>
          <p:cNvPr id="4" name="Object 2">
            <a:extLst>
              <a:ext uri="{FF2B5EF4-FFF2-40B4-BE49-F238E27FC236}">
                <a16:creationId xmlns:a16="http://schemas.microsoft.com/office/drawing/2014/main" xmlns="" id="{8F9947BB-0B94-47CC-AEE4-FF8B8FFF385B}"/>
              </a:ext>
            </a:extLst>
          </p:cNvPr>
          <p:cNvGraphicFramePr>
            <a:graphicFrameLocks noChangeAspect="1"/>
          </p:cNvGraphicFramePr>
          <p:nvPr>
            <p:extLst>
              <p:ext uri="{D42A27DB-BD31-4B8C-83A1-F6EECF244321}">
                <p14:modId xmlns:p14="http://schemas.microsoft.com/office/powerpoint/2010/main" xmlns="" val="2590082904"/>
              </p:ext>
            </p:extLst>
          </p:nvPr>
        </p:nvGraphicFramePr>
        <p:xfrm>
          <a:off x="2589212" y="4876800"/>
          <a:ext cx="5111129" cy="1357090"/>
        </p:xfrm>
        <a:graphic>
          <a:graphicData uri="http://schemas.openxmlformats.org/presentationml/2006/ole">
            <p:oleObj spid="_x0000_s1060" name="Denklem" r:id="rId3" imgW="21640800" imgH="6400800" progId="Equation.3">
              <p:embed/>
            </p:oleObj>
          </a:graphicData>
        </a:graphic>
      </p:graphicFrame>
      <p:sp>
        <p:nvSpPr>
          <p:cNvPr id="5" name="Dikdörtgen 4">
            <a:extLst>
              <a:ext uri="{FF2B5EF4-FFF2-40B4-BE49-F238E27FC236}">
                <a16:creationId xmlns:a16="http://schemas.microsoft.com/office/drawing/2014/main" xmlns="" id="{5714071B-AF3B-4E43-96E3-8093E9CE6E19}"/>
              </a:ext>
            </a:extLst>
          </p:cNvPr>
          <p:cNvSpPr/>
          <p:nvPr/>
        </p:nvSpPr>
        <p:spPr>
          <a:xfrm>
            <a:off x="7951304" y="4876800"/>
            <a:ext cx="3405809"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tr-TR">
                <a:effectLst>
                  <a:outerShdw blurRad="38100" dist="38100" dir="2700000" algn="tl">
                    <a:srgbClr val="C0C0C0"/>
                  </a:outerShdw>
                </a:effectLst>
                <a:latin typeface="Arial" pitchFamily="34" charset="0"/>
              </a:rPr>
              <a:t>Se : Ölçmenin standart hatası </a:t>
            </a:r>
          </a:p>
          <a:p>
            <a:pPr>
              <a:defRPr/>
            </a:pPr>
            <a:r>
              <a:rPr lang="tr-TR">
                <a:effectLst>
                  <a:outerShdw blurRad="38100" dist="38100" dir="2700000" algn="tl">
                    <a:srgbClr val="C0C0C0"/>
                  </a:outerShdw>
                </a:effectLst>
                <a:latin typeface="Arial" pitchFamily="34" charset="0"/>
              </a:rPr>
              <a:t>Sx: Test puanlarının standart sapması</a:t>
            </a:r>
          </a:p>
          <a:p>
            <a:pPr>
              <a:defRPr/>
            </a:pPr>
            <a:r>
              <a:rPr lang="tr-TR">
                <a:effectLst>
                  <a:outerShdw blurRad="38100" dist="38100" dir="2700000" algn="tl">
                    <a:srgbClr val="C0C0C0"/>
                  </a:outerShdw>
                </a:effectLst>
                <a:latin typeface="Arial" pitchFamily="34" charset="0"/>
              </a:rPr>
              <a:t>rx: Testin güvenirliği </a:t>
            </a:r>
            <a:endParaRPr lang="tr-TR" dirty="0">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xmlns="" val="188184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8EF5E52-8670-4461-BFB7-188AEAD70F5B}"/>
              </a:ext>
            </a:extLst>
          </p:cNvPr>
          <p:cNvSpPr>
            <a:spLocks noGrp="1"/>
          </p:cNvSpPr>
          <p:nvPr>
            <p:ph type="title"/>
          </p:nvPr>
        </p:nvSpPr>
        <p:spPr>
          <a:xfrm>
            <a:off x="2592925" y="624110"/>
            <a:ext cx="8911687" cy="727612"/>
          </a:xfrm>
        </p:spPr>
        <p:txBody>
          <a:bodyPr/>
          <a:lstStyle/>
          <a:p>
            <a:pPr algn="ctr"/>
            <a:r>
              <a:rPr lang="tr-TR" b="1" dirty="0"/>
              <a:t>Örnek</a:t>
            </a:r>
          </a:p>
        </p:txBody>
      </p:sp>
      <mc:AlternateContent xmlns:mc="http://schemas.openxmlformats.org/markup-compatibility/2006">
        <mc:Choice xmlns:a14="http://schemas.microsoft.com/office/drawing/2010/main" xmlns="" Requires="a14">
          <p:sp>
            <p:nvSpPr>
              <p:cNvPr id="3" name="İçerik Yer Tutucusu 2">
                <a:extLst>
                  <a:ext uri="{FF2B5EF4-FFF2-40B4-BE49-F238E27FC236}">
                    <a16:creationId xmlns:a16="http://schemas.microsoft.com/office/drawing/2014/main" id="{911825F0-B25C-4E65-A41E-FB943F367AB2}"/>
                  </a:ext>
                </a:extLst>
              </p:cNvPr>
              <p:cNvSpPr>
                <a:spLocks noGrp="1"/>
              </p:cNvSpPr>
              <p:nvPr>
                <p:ph idx="1"/>
              </p:nvPr>
            </p:nvSpPr>
            <p:spPr>
              <a:xfrm>
                <a:off x="2589212" y="2133599"/>
                <a:ext cx="8915400" cy="4200939"/>
              </a:xfrm>
            </p:spPr>
            <p:txBody>
              <a:bodyPr>
                <a:normAutofit/>
              </a:bodyPr>
              <a:lstStyle/>
              <a:p>
                <a:pPr marL="0" indent="0">
                  <a:buNone/>
                </a:pPr>
                <a:r>
                  <a:rPr lang="tr-TR" sz="3200" dirty="0"/>
                  <a:t>Standart sapması 10 ve güvenirlik kat sayısı 0.75 olan bir testin standart hatası kaçtır?</a:t>
                </a:r>
              </a:p>
              <a:p>
                <a:endParaRPr lang="tr-TR" dirty="0"/>
              </a:p>
              <a:p>
                <a:endParaRPr lang="tr-TR" dirty="0"/>
              </a:p>
              <a:p>
                <a:endParaRPr lang="tr-TR" i="1" dirty="0"/>
              </a:p>
              <a:p>
                <a:endParaRPr lang="tr-TR" i="1" dirty="0"/>
              </a:p>
              <a:p>
                <a:endParaRPr lang="tr-TR" i="1" dirty="0"/>
              </a:p>
              <a:p>
                <a14:m>
                  <m:oMath xmlns:m="http://schemas.openxmlformats.org/officeDocument/2006/math">
                    <m:sSub>
                      <m:sSubPr>
                        <m:ctrlPr>
                          <a:rPr lang="tr-TR" sz="3200" i="1">
                            <a:latin typeface="Cambria Math" panose="02040503050406030204" pitchFamily="18" charset="0"/>
                          </a:rPr>
                        </m:ctrlPr>
                      </m:sSubPr>
                      <m:e>
                        <m:r>
                          <a:rPr lang="tr-TR" sz="3200" b="0" i="1" smtClean="0">
                            <a:latin typeface="Cambria Math" panose="02040503050406030204" pitchFamily="18" charset="0"/>
                          </a:rPr>
                          <m:t>                            </m:t>
                        </m:r>
                        <m:r>
                          <a:rPr lang="tr-TR" sz="3200" i="1">
                            <a:latin typeface="Cambria Math" panose="02040503050406030204" pitchFamily="18" charset="0"/>
                          </a:rPr>
                          <m:t>𝑆</m:t>
                        </m:r>
                      </m:e>
                      <m:sub>
                        <m:r>
                          <a:rPr lang="tr-TR" sz="3200" b="0" i="1" smtClean="0">
                            <a:latin typeface="Cambria Math" panose="02040503050406030204" pitchFamily="18" charset="0"/>
                          </a:rPr>
                          <m:t>𝑒</m:t>
                        </m:r>
                        <m:r>
                          <a:rPr lang="tr-TR" sz="3200" b="0" i="1" smtClean="0">
                            <a:latin typeface="Cambria Math" panose="02040503050406030204" pitchFamily="18" charset="0"/>
                          </a:rPr>
                          <m:t>=</m:t>
                        </m:r>
                      </m:sub>
                    </m:sSub>
                  </m:oMath>
                </a14:m>
                <a:r>
                  <a:rPr lang="tr-TR" sz="3200" dirty="0"/>
                  <a:t>10 </a:t>
                </a:r>
                <a14:m>
                  <m:oMath xmlns:m="http://schemas.openxmlformats.org/officeDocument/2006/math">
                    <m:rad>
                      <m:radPr>
                        <m:degHide m:val="on"/>
                        <m:ctrlPr>
                          <a:rPr lang="tr-TR" sz="3200" i="1" dirty="0" smtClean="0">
                            <a:latin typeface="Cambria Math" panose="02040503050406030204" pitchFamily="18" charset="0"/>
                          </a:rPr>
                        </m:ctrlPr>
                      </m:radPr>
                      <m:deg/>
                      <m:e>
                        <m:r>
                          <a:rPr lang="tr-TR" sz="3200" dirty="0">
                            <a:latin typeface="Cambria Math" panose="02040503050406030204" pitchFamily="18" charset="0"/>
                          </a:rPr>
                          <m:t>1</m:t>
                        </m:r>
                        <m:r>
                          <a:rPr lang="tr-TR" sz="3200" i="0" dirty="0">
                            <a:latin typeface="Cambria Math" panose="02040503050406030204" pitchFamily="18" charset="0"/>
                          </a:rPr>
                          <m:t>−0.7</m:t>
                        </m:r>
                      </m:e>
                    </m:rad>
                    <m:r>
                      <a:rPr lang="tr-TR" sz="3200" i="0" dirty="0">
                        <a:latin typeface="Cambria Math" panose="02040503050406030204" pitchFamily="18" charset="0"/>
                      </a:rPr>
                      <m:t>5</m:t>
                    </m:r>
                  </m:oMath>
                </a14:m>
                <a:r>
                  <a:rPr lang="tr-TR" sz="3200" dirty="0"/>
                  <a:t> = 10x 0,5 = 5</a:t>
                </a:r>
              </a:p>
              <a:p>
                <a:endParaRPr lang="tr-TR" dirty="0"/>
              </a:p>
            </p:txBody>
          </p:sp>
        </mc:Choice>
        <mc:Fallback>
          <p:sp>
            <p:nvSpPr>
              <p:cNvPr id="3" name="İçerik Yer Tutucusu 2">
                <a:extLst>
                  <a:ext uri="{FF2B5EF4-FFF2-40B4-BE49-F238E27FC236}">
                    <a16:creationId xmlns:a16="http://schemas.microsoft.com/office/drawing/2014/main" xmlns="" xmlns:a14="http://schemas.microsoft.com/office/drawing/2010/main" id="{911825F0-B25C-4E65-A41E-FB943F367AB2}"/>
                  </a:ext>
                </a:extLst>
              </p:cNvPr>
              <p:cNvSpPr>
                <a:spLocks noGrp="1" noRot="1" noChangeAspect="1" noMove="1" noResize="1" noEditPoints="1" noAdjustHandles="1" noChangeArrowheads="1" noChangeShapeType="1" noTextEdit="1"/>
              </p:cNvSpPr>
              <p:nvPr>
                <p:ph idx="1"/>
              </p:nvPr>
            </p:nvSpPr>
            <p:spPr>
              <a:xfrm>
                <a:off x="2589212" y="2133599"/>
                <a:ext cx="8915400" cy="4200939"/>
              </a:xfrm>
              <a:blipFill>
                <a:blip r:embed="rId3"/>
                <a:stretch>
                  <a:fillRect l="-1778" t="-1887"/>
                </a:stretch>
              </a:blipFill>
            </p:spPr>
            <p:txBody>
              <a:bodyPr/>
              <a:lstStyle/>
              <a:p>
                <a:r>
                  <a:rPr lang="tr-TR">
                    <a:noFill/>
                  </a:rPr>
                  <a:t> </a:t>
                </a:r>
              </a:p>
            </p:txBody>
          </p:sp>
        </mc:Fallback>
      </mc:AlternateContent>
      <p:graphicFrame>
        <p:nvGraphicFramePr>
          <p:cNvPr id="4" name="Object 2">
            <a:extLst>
              <a:ext uri="{FF2B5EF4-FFF2-40B4-BE49-F238E27FC236}">
                <a16:creationId xmlns:a16="http://schemas.microsoft.com/office/drawing/2014/main" xmlns="" id="{4DABA47E-CE10-4C92-831D-A3A4264F4AD8}"/>
              </a:ext>
            </a:extLst>
          </p:cNvPr>
          <p:cNvGraphicFramePr>
            <a:graphicFrameLocks noChangeAspect="1"/>
          </p:cNvGraphicFramePr>
          <p:nvPr>
            <p:extLst>
              <p:ext uri="{D42A27DB-BD31-4B8C-83A1-F6EECF244321}">
                <p14:modId xmlns:p14="http://schemas.microsoft.com/office/powerpoint/2010/main" xmlns="" val="1882474714"/>
              </p:ext>
            </p:extLst>
          </p:nvPr>
        </p:nvGraphicFramePr>
        <p:xfrm>
          <a:off x="4837042" y="3429000"/>
          <a:ext cx="3366053" cy="1073426"/>
        </p:xfrm>
        <a:graphic>
          <a:graphicData uri="http://schemas.openxmlformats.org/presentationml/2006/ole">
            <p:oleObj spid="_x0000_s2084" name="Denklem" r:id="rId4" imgW="21640800" imgH="6400800" progId="Equation.3">
              <p:embed/>
            </p:oleObj>
          </a:graphicData>
        </a:graphic>
      </p:graphicFrame>
    </p:spTree>
    <p:extLst>
      <p:ext uri="{BB962C8B-B14F-4D97-AF65-F5344CB8AC3E}">
        <p14:creationId xmlns:p14="http://schemas.microsoft.com/office/powerpoint/2010/main" xmlns="" val="2709837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DCEF293-E4FD-487E-8021-FA6209C0EF23}"/>
              </a:ext>
            </a:extLst>
          </p:cNvPr>
          <p:cNvSpPr>
            <a:spLocks noGrp="1"/>
          </p:cNvSpPr>
          <p:nvPr>
            <p:ph type="title"/>
          </p:nvPr>
        </p:nvSpPr>
        <p:spPr>
          <a:xfrm>
            <a:off x="2592925" y="624110"/>
            <a:ext cx="8911687" cy="595090"/>
          </a:xfrm>
        </p:spPr>
        <p:txBody>
          <a:bodyPr>
            <a:normAutofit fontScale="90000"/>
          </a:bodyPr>
          <a:lstStyle/>
          <a:p>
            <a:pPr algn="ctr"/>
            <a:r>
              <a:rPr lang="tr-TR" dirty="0"/>
              <a:t>Yorumlanması</a:t>
            </a:r>
          </a:p>
        </p:txBody>
      </p:sp>
      <p:sp>
        <p:nvSpPr>
          <p:cNvPr id="3" name="İçerik Yer Tutucusu 2">
            <a:extLst>
              <a:ext uri="{FF2B5EF4-FFF2-40B4-BE49-F238E27FC236}">
                <a16:creationId xmlns:a16="http://schemas.microsoft.com/office/drawing/2014/main" xmlns="" id="{218CF070-065D-4FF5-8011-9E4716CD6041}"/>
              </a:ext>
            </a:extLst>
          </p:cNvPr>
          <p:cNvSpPr>
            <a:spLocks noGrp="1"/>
          </p:cNvSpPr>
          <p:nvPr>
            <p:ph idx="1"/>
          </p:nvPr>
        </p:nvSpPr>
        <p:spPr>
          <a:xfrm>
            <a:off x="2592924" y="1219200"/>
            <a:ext cx="8911687" cy="5314122"/>
          </a:xfrm>
        </p:spPr>
        <p:txBody>
          <a:bodyPr>
            <a:normAutofit/>
          </a:bodyPr>
          <a:lstStyle/>
          <a:p>
            <a:pPr algn="just">
              <a:lnSpc>
                <a:spcPct val="150000"/>
              </a:lnSpc>
            </a:pPr>
            <a:r>
              <a:rPr lang="tr-TR" sz="2400" dirty="0"/>
              <a:t>Testin standart hatası 5 puandır. Diyelim ki öğrenci örnekte bahsi geçen sınavdan 60 almış olsun. Bu sınavda öğrencinin gerçek puanı %68 olasılıkla 55 ile 65 arasında olacaktır. </a:t>
            </a:r>
          </a:p>
        </p:txBody>
      </p:sp>
      <p:pic>
        <p:nvPicPr>
          <p:cNvPr id="5" name="Resim 4">
            <a:extLst>
              <a:ext uri="{FF2B5EF4-FFF2-40B4-BE49-F238E27FC236}">
                <a16:creationId xmlns:a16="http://schemas.microsoft.com/office/drawing/2014/main" xmlns="" id="{D424D1A2-0E8C-4B37-B4AD-AA70423BF5B5}"/>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994991" y="3428999"/>
            <a:ext cx="7858539" cy="2932043"/>
          </a:xfrm>
          <a:prstGeom prst="rect">
            <a:avLst/>
          </a:prstGeom>
        </p:spPr>
      </p:pic>
    </p:spTree>
    <p:extLst>
      <p:ext uri="{BB962C8B-B14F-4D97-AF65-F5344CB8AC3E}">
        <p14:creationId xmlns:p14="http://schemas.microsoft.com/office/powerpoint/2010/main" xmlns="" val="606750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İçerik Yer Tutucusu 2">
                <a:extLst>
                  <a:ext uri="{FF2B5EF4-FFF2-40B4-BE49-F238E27FC236}">
                    <a16:creationId xmlns:a16="http://schemas.microsoft.com/office/drawing/2014/main" id="{2DCBF2A2-10CF-4451-A5D9-D85CAE1B9316}"/>
                  </a:ext>
                </a:extLst>
              </p:cNvPr>
              <p:cNvSpPr>
                <a:spLocks noGrp="1"/>
              </p:cNvSpPr>
              <p:nvPr>
                <p:ph idx="1"/>
              </p:nvPr>
            </p:nvSpPr>
            <p:spPr>
              <a:xfrm>
                <a:off x="1749287" y="569843"/>
                <a:ext cx="9755325" cy="5341379"/>
              </a:xfrm>
            </p:spPr>
            <p:txBody>
              <a:bodyPr>
                <a:normAutofit/>
              </a:bodyPr>
              <a:lstStyle/>
              <a:p>
                <a:pPr>
                  <a:lnSpc>
                    <a:spcPct val="150000"/>
                  </a:lnSpc>
                </a:pPr>
                <a:r>
                  <a:rPr lang="tr-TR" sz="2200" dirty="0">
                    <a:latin typeface="+mj-lt"/>
                  </a:rPr>
                  <a:t>Gerçek puan Güven Aralığı = Bireyin Test Puanı </a:t>
                </a:r>
                <a14:m>
                  <m:oMath xmlns:m="http://schemas.openxmlformats.org/officeDocument/2006/math">
                    <m:r>
                      <a:rPr lang="tr-TR" sz="2200" i="1" smtClean="0">
                        <a:latin typeface="Cambria Math" panose="02040503050406030204" pitchFamily="18" charset="0"/>
                        <a:ea typeface="Cambria Math" panose="02040503050406030204" pitchFamily="18" charset="0"/>
                      </a:rPr>
                      <m:t>±</m:t>
                    </m:r>
                  </m:oMath>
                </a14:m>
                <a:r>
                  <a:rPr lang="tr-TR" sz="2200" dirty="0">
                    <a:latin typeface="+mj-lt"/>
                  </a:rPr>
                  <a:t> z. Standart Hata</a:t>
                </a:r>
              </a:p>
              <a:p>
                <a:pPr>
                  <a:lnSpc>
                    <a:spcPct val="150000"/>
                  </a:lnSpc>
                </a:pPr>
                <a:endParaRPr lang="tr-TR" sz="2200" dirty="0">
                  <a:latin typeface="+mj-lt"/>
                </a:endParaRPr>
              </a:p>
              <a:p>
                <a:pPr>
                  <a:lnSpc>
                    <a:spcPct val="150000"/>
                  </a:lnSpc>
                </a:pPr>
                <a:r>
                  <a:rPr lang="tr-TR" sz="3200" dirty="0">
                    <a:latin typeface="+mj-lt"/>
                  </a:rPr>
                  <a:t>%68 Güven Aralığı =60</a:t>
                </a:r>
                <a:r>
                  <a:rPr lang="tr-TR" sz="3200" dirty="0">
                    <a:ea typeface="Cambria Math" panose="02040503050406030204" pitchFamily="18" charset="0"/>
                  </a:rPr>
                  <a:t/>
                </a:r>
                <a14:m>
                  <m:oMath xmlns:m="http://schemas.openxmlformats.org/officeDocument/2006/math">
                    <m:r>
                      <a:rPr lang="tr-TR" sz="3200" i="1">
                        <a:latin typeface="Cambria Math" panose="02040503050406030204" pitchFamily="18" charset="0"/>
                        <a:ea typeface="Cambria Math" panose="02040503050406030204" pitchFamily="18" charset="0"/>
                      </a:rPr>
                      <m:t>±</m:t>
                    </m:r>
                  </m:oMath>
                </a14:m>
                <a:r>
                  <a:rPr lang="tr-TR" sz="3200" dirty="0">
                    <a:latin typeface="+mj-lt"/>
                  </a:rPr>
                  <a:t>1*5=55 ve 65</a:t>
                </a:r>
              </a:p>
              <a:p>
                <a:pPr>
                  <a:lnSpc>
                    <a:spcPct val="150000"/>
                  </a:lnSpc>
                </a:pPr>
                <a:r>
                  <a:rPr lang="tr-TR" sz="3200" dirty="0">
                    <a:latin typeface="+mj-lt"/>
                  </a:rPr>
                  <a:t>%95 Güven Aralığı = 60 </a:t>
                </a:r>
                <a14:m>
                  <m:oMath xmlns:m="http://schemas.openxmlformats.org/officeDocument/2006/math">
                    <m:r>
                      <a:rPr lang="tr-TR" sz="3200" i="1">
                        <a:latin typeface="Cambria Math" panose="02040503050406030204" pitchFamily="18" charset="0"/>
                        <a:ea typeface="Cambria Math" panose="02040503050406030204" pitchFamily="18" charset="0"/>
                      </a:rPr>
                      <m:t>±</m:t>
                    </m:r>
                    <m:r>
                      <a:rPr lang="tr-TR" sz="3200" b="0" i="0" smtClean="0">
                        <a:latin typeface="Cambria Math" panose="02040503050406030204" pitchFamily="18" charset="0"/>
                        <a:ea typeface="Cambria Math" panose="02040503050406030204" pitchFamily="18" charset="0"/>
                      </a:rPr>
                      <m:t>1,96∗5=50,2 </m:t>
                    </m:r>
                    <m:r>
                      <m:rPr>
                        <m:sty m:val="p"/>
                      </m:rPr>
                      <a:rPr lang="tr-TR" sz="3200" b="0" i="0" smtClean="0">
                        <a:latin typeface="Cambria Math" panose="02040503050406030204" pitchFamily="18" charset="0"/>
                        <a:ea typeface="Cambria Math" panose="02040503050406030204" pitchFamily="18" charset="0"/>
                      </a:rPr>
                      <m:t>ve</m:t>
                    </m:r>
                    <m:r>
                      <a:rPr lang="tr-TR" sz="3200" b="0" i="0" smtClean="0">
                        <a:latin typeface="Cambria Math" panose="02040503050406030204" pitchFamily="18" charset="0"/>
                        <a:ea typeface="Cambria Math" panose="02040503050406030204" pitchFamily="18" charset="0"/>
                      </a:rPr>
                      <m:t> 69,8 </m:t>
                    </m:r>
                  </m:oMath>
                </a14:m>
                <a:endParaRPr lang="tr-TR" sz="3200" b="0" dirty="0">
                  <a:latin typeface="+mj-lt"/>
                  <a:ea typeface="Cambria Math" panose="02040503050406030204" pitchFamily="18" charset="0"/>
                </a:endParaRPr>
              </a:p>
              <a:p>
                <a:pPr>
                  <a:lnSpc>
                    <a:spcPct val="150000"/>
                  </a:lnSpc>
                </a:pPr>
                <a:r>
                  <a:rPr lang="tr-TR" sz="3200" dirty="0">
                    <a:latin typeface="+mj-lt"/>
                  </a:rPr>
                  <a:t>%99 Güven Aralığı = 60 </a:t>
                </a:r>
                <a14:m>
                  <m:oMath xmlns:m="http://schemas.openxmlformats.org/officeDocument/2006/math">
                    <m:r>
                      <a:rPr lang="tr-TR" sz="3200" i="1">
                        <a:latin typeface="Cambria Math" panose="02040503050406030204" pitchFamily="18" charset="0"/>
                        <a:ea typeface="Cambria Math" panose="02040503050406030204" pitchFamily="18" charset="0"/>
                      </a:rPr>
                      <m:t>±</m:t>
                    </m:r>
                  </m:oMath>
                </a14:m>
                <a:r>
                  <a:rPr lang="tr-TR" sz="3200" dirty="0">
                    <a:latin typeface="+mj-lt"/>
                  </a:rPr>
                  <a:t> 2,58*5=47.1 ve 72,9</a:t>
                </a:r>
              </a:p>
            </p:txBody>
          </p:sp>
        </mc:Choice>
        <mc:Fallback>
          <p:sp>
            <p:nvSpPr>
              <p:cNvPr id="3" name="İçerik Yer Tutucusu 2">
                <a:extLst>
                  <a:ext uri="{FF2B5EF4-FFF2-40B4-BE49-F238E27FC236}">
                    <a16:creationId xmlns:a16="http://schemas.microsoft.com/office/drawing/2014/main" xmlns="" xmlns:a14="http://schemas.microsoft.com/office/drawing/2010/main" id="{2DCBF2A2-10CF-4451-A5D9-D85CAE1B9316}"/>
                  </a:ext>
                </a:extLst>
              </p:cNvPr>
              <p:cNvSpPr>
                <a:spLocks noGrp="1" noRot="1" noChangeAspect="1" noMove="1" noResize="1" noEditPoints="1" noAdjustHandles="1" noChangeArrowheads="1" noChangeShapeType="1" noTextEdit="1"/>
              </p:cNvSpPr>
              <p:nvPr>
                <p:ph idx="1"/>
              </p:nvPr>
            </p:nvSpPr>
            <p:spPr>
              <a:xfrm>
                <a:off x="1749287" y="569843"/>
                <a:ext cx="9755325" cy="5341379"/>
              </a:xfrm>
              <a:blipFill>
                <a:blip r:embed="rId2"/>
                <a:stretch>
                  <a:fillRect l="-1500"/>
                </a:stretch>
              </a:blipFill>
            </p:spPr>
            <p:txBody>
              <a:bodyPr/>
              <a:lstStyle/>
              <a:p>
                <a:r>
                  <a:rPr lang="tr-TR">
                    <a:noFill/>
                  </a:rPr>
                  <a:t> </a:t>
                </a:r>
              </a:p>
            </p:txBody>
          </p:sp>
        </mc:Fallback>
      </mc:AlternateContent>
    </p:spTree>
    <p:extLst>
      <p:ext uri="{BB962C8B-B14F-4D97-AF65-F5344CB8AC3E}">
        <p14:creationId xmlns:p14="http://schemas.microsoft.com/office/powerpoint/2010/main" xmlns="" val="3195927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3F28D3B-CD3A-4F95-8FAF-C1B4C0BEC597}"/>
              </a:ext>
            </a:extLst>
          </p:cNvPr>
          <p:cNvSpPr>
            <a:spLocks noGrp="1"/>
          </p:cNvSpPr>
          <p:nvPr>
            <p:ph type="title"/>
          </p:nvPr>
        </p:nvSpPr>
        <p:spPr>
          <a:xfrm>
            <a:off x="2592925" y="624110"/>
            <a:ext cx="8911687" cy="733635"/>
          </a:xfrm>
        </p:spPr>
        <p:txBody>
          <a:bodyPr/>
          <a:lstStyle/>
          <a:p>
            <a:pPr algn="ctr"/>
            <a:r>
              <a:rPr lang="tr-TR" b="1" dirty="0"/>
              <a:t>GÜVENİRLİK TAHMİN YÖNTEMLERİ</a:t>
            </a:r>
          </a:p>
        </p:txBody>
      </p:sp>
      <p:sp>
        <p:nvSpPr>
          <p:cNvPr id="3" name="İçerik Yer Tutucusu 2">
            <a:extLst>
              <a:ext uri="{FF2B5EF4-FFF2-40B4-BE49-F238E27FC236}">
                <a16:creationId xmlns:a16="http://schemas.microsoft.com/office/drawing/2014/main" xmlns="" id="{C8A565B0-127A-4AA4-85DF-3BFB686B4B7A}"/>
              </a:ext>
            </a:extLst>
          </p:cNvPr>
          <p:cNvSpPr>
            <a:spLocks noGrp="1"/>
          </p:cNvSpPr>
          <p:nvPr>
            <p:ph idx="1"/>
          </p:nvPr>
        </p:nvSpPr>
        <p:spPr>
          <a:xfrm>
            <a:off x="1551709" y="1357745"/>
            <a:ext cx="9952903" cy="5306291"/>
          </a:xfrm>
        </p:spPr>
        <p:txBody>
          <a:bodyPr>
            <a:normAutofit/>
          </a:bodyPr>
          <a:lstStyle/>
          <a:p>
            <a:pPr marL="0" indent="0">
              <a:buNone/>
            </a:pPr>
            <a:r>
              <a:rPr lang="tr-TR" sz="3200" b="1" dirty="0"/>
              <a:t>Birden çok uygulamaya dayalı yöntemler</a:t>
            </a:r>
          </a:p>
          <a:p>
            <a:r>
              <a:rPr lang="tr-TR" sz="3200" dirty="0"/>
              <a:t>Test-tekrar test</a:t>
            </a:r>
          </a:p>
          <a:p>
            <a:r>
              <a:rPr lang="tr-TR" sz="3200" dirty="0"/>
              <a:t>Paralel Formlar Yöntemi</a:t>
            </a:r>
          </a:p>
          <a:p>
            <a:r>
              <a:rPr lang="tr-TR" sz="3200" dirty="0"/>
              <a:t>Alternatif Formlarla Test-Tekrar Test Yöntemi</a:t>
            </a:r>
          </a:p>
          <a:p>
            <a:pPr marL="0" indent="0">
              <a:buNone/>
            </a:pPr>
            <a:r>
              <a:rPr lang="tr-TR" sz="3200" b="1" dirty="0"/>
              <a:t>Tek uygulamaya dayalı yöntemler</a:t>
            </a:r>
          </a:p>
          <a:p>
            <a:r>
              <a:rPr lang="tr-TR" sz="3200" dirty="0"/>
              <a:t>Yarıya bölme yöntemi</a:t>
            </a:r>
          </a:p>
          <a:p>
            <a:pPr>
              <a:buFont typeface="Wingdings" panose="05000000000000000000" pitchFamily="2" charset="2"/>
              <a:buChar char="q"/>
            </a:pPr>
            <a:r>
              <a:rPr lang="tr-TR" sz="3200" dirty="0" err="1"/>
              <a:t>Speraman</a:t>
            </a:r>
            <a:r>
              <a:rPr lang="tr-TR" sz="3200" dirty="0"/>
              <a:t> Brown Düzeltmesi</a:t>
            </a:r>
          </a:p>
        </p:txBody>
      </p:sp>
    </p:spTree>
    <p:extLst>
      <p:ext uri="{BB962C8B-B14F-4D97-AF65-F5344CB8AC3E}">
        <p14:creationId xmlns:p14="http://schemas.microsoft.com/office/powerpoint/2010/main" xmlns="" val="3193780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34665E1-598D-4923-ABF8-4A8E663EF23E}"/>
              </a:ext>
            </a:extLst>
          </p:cNvPr>
          <p:cNvSpPr>
            <a:spLocks noGrp="1"/>
          </p:cNvSpPr>
          <p:nvPr>
            <p:ph idx="1"/>
          </p:nvPr>
        </p:nvSpPr>
        <p:spPr>
          <a:xfrm>
            <a:off x="1704109" y="928255"/>
            <a:ext cx="9800503" cy="4982967"/>
          </a:xfrm>
        </p:spPr>
        <p:txBody>
          <a:bodyPr/>
          <a:lstStyle/>
          <a:p>
            <a:pPr algn="just">
              <a:buNone/>
            </a:pPr>
            <a:r>
              <a:rPr lang="tr-TR" sz="2400" b="1" dirty="0"/>
              <a:t>Madde </a:t>
            </a:r>
            <a:r>
              <a:rPr lang="tr-TR" sz="2400" b="1" dirty="0" err="1"/>
              <a:t>Kovaryanslarına</a:t>
            </a:r>
            <a:r>
              <a:rPr lang="tr-TR" sz="2400" b="1" dirty="0"/>
              <a:t> Dayalı Güvenirlik Hesaplama Yöntemleri</a:t>
            </a:r>
          </a:p>
          <a:p>
            <a:r>
              <a:rPr lang="tr-TR" sz="3200" dirty="0" err="1"/>
              <a:t>Kuder</a:t>
            </a:r>
            <a:r>
              <a:rPr lang="tr-TR" sz="3200" dirty="0"/>
              <a:t> </a:t>
            </a:r>
            <a:r>
              <a:rPr lang="tr-TR" sz="3200" dirty="0" err="1"/>
              <a:t>Richardson</a:t>
            </a:r>
            <a:r>
              <a:rPr lang="tr-TR" sz="3200" dirty="0"/>
              <a:t> formülleri: KR20 ve 21.</a:t>
            </a:r>
          </a:p>
          <a:p>
            <a:r>
              <a:rPr lang="tr-TR" sz="3200" dirty="0" err="1"/>
              <a:t>Cronbach</a:t>
            </a:r>
            <a:r>
              <a:rPr lang="tr-TR" sz="3200" dirty="0"/>
              <a:t> Alpha formülü</a:t>
            </a:r>
          </a:p>
          <a:p>
            <a:r>
              <a:rPr lang="tr-TR" sz="3200" dirty="0" err="1"/>
              <a:t>Hoyt’un</a:t>
            </a:r>
            <a:r>
              <a:rPr lang="tr-TR" sz="3200" dirty="0"/>
              <a:t> Varyans Analizi Metodu</a:t>
            </a:r>
          </a:p>
          <a:p>
            <a:endParaRPr lang="tr-TR" dirty="0"/>
          </a:p>
        </p:txBody>
      </p:sp>
    </p:spTree>
    <p:extLst>
      <p:ext uri="{BB962C8B-B14F-4D97-AF65-F5344CB8AC3E}">
        <p14:creationId xmlns:p14="http://schemas.microsoft.com/office/powerpoint/2010/main" xmlns="" val="3899399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7F681A6-4195-4F8C-89A2-E2AE8D11288A}"/>
              </a:ext>
            </a:extLst>
          </p:cNvPr>
          <p:cNvSpPr>
            <a:spLocks noGrp="1"/>
          </p:cNvSpPr>
          <p:nvPr>
            <p:ph type="title"/>
          </p:nvPr>
        </p:nvSpPr>
        <p:spPr>
          <a:xfrm>
            <a:off x="2592925" y="624110"/>
            <a:ext cx="8911687" cy="761345"/>
          </a:xfrm>
        </p:spPr>
        <p:txBody>
          <a:bodyPr/>
          <a:lstStyle/>
          <a:p>
            <a:pPr algn="ctr"/>
            <a:r>
              <a:rPr lang="tr-TR" dirty="0"/>
              <a:t>Test-Tekrar Test Yöntemi</a:t>
            </a:r>
          </a:p>
        </p:txBody>
      </p:sp>
      <p:sp>
        <p:nvSpPr>
          <p:cNvPr id="3" name="İçerik Yer Tutucusu 2">
            <a:extLst>
              <a:ext uri="{FF2B5EF4-FFF2-40B4-BE49-F238E27FC236}">
                <a16:creationId xmlns:a16="http://schemas.microsoft.com/office/drawing/2014/main" xmlns="" id="{FE52CA65-B3C1-4360-B430-689BF1F049AC}"/>
              </a:ext>
            </a:extLst>
          </p:cNvPr>
          <p:cNvSpPr>
            <a:spLocks noGrp="1"/>
          </p:cNvSpPr>
          <p:nvPr>
            <p:ph idx="1"/>
          </p:nvPr>
        </p:nvSpPr>
        <p:spPr>
          <a:xfrm>
            <a:off x="1842655" y="1385455"/>
            <a:ext cx="9661957" cy="5070763"/>
          </a:xfrm>
        </p:spPr>
        <p:txBody>
          <a:bodyPr>
            <a:normAutofit fontScale="92500" lnSpcReduction="20000"/>
          </a:bodyPr>
          <a:lstStyle/>
          <a:p>
            <a:pPr algn="just">
              <a:lnSpc>
                <a:spcPct val="120000"/>
              </a:lnSpc>
            </a:pPr>
            <a:r>
              <a:rPr lang="tr-TR" sz="2600" dirty="0"/>
              <a:t>Bir testi aynı gruba aralıklı olarak 2 kez uygulamaya dayalı bir yöntemdir.</a:t>
            </a:r>
          </a:p>
          <a:p>
            <a:pPr algn="just">
              <a:lnSpc>
                <a:spcPct val="120000"/>
              </a:lnSpc>
            </a:pPr>
            <a:r>
              <a:rPr lang="tr-TR" sz="2600" dirty="0"/>
              <a:t>Bu uygulamada ölçüm hataları, sınava giren kişinin durumundaki geçici değişmeden dolayı gözlenen puanların gerçek puan etrafında dalgalanmasıdır. (Buradaki hata kaynağı uygulamalar arasındaki zaman olarak düşünülür.)</a:t>
            </a:r>
          </a:p>
          <a:p>
            <a:pPr algn="just">
              <a:lnSpc>
                <a:spcPct val="120000"/>
              </a:lnSpc>
            </a:pPr>
            <a:r>
              <a:rPr lang="tr-TR" sz="2600" dirty="0"/>
              <a:t>Test uygulayıcısı iki test puanı arasındaki korelasyon katsayısını hesaplar. Bu korelasyon kat sayısına </a:t>
            </a:r>
            <a:r>
              <a:rPr lang="tr-TR" sz="2600" b="1" i="1" dirty="0"/>
              <a:t>kararlılık katsayısı </a:t>
            </a:r>
            <a:r>
              <a:rPr lang="tr-TR" sz="2600" dirty="0"/>
              <a:t>da denir.</a:t>
            </a:r>
          </a:p>
          <a:p>
            <a:pPr algn="just">
              <a:lnSpc>
                <a:spcPct val="120000"/>
              </a:lnSpc>
            </a:pPr>
            <a:r>
              <a:rPr lang="tr-TR" sz="2600" dirty="0"/>
              <a:t>İki uygulama arası; unutmayı önleyecek kadar kısa, bir önceki yanıtlarını hatırlamayı önleyecek kadar uzun olmalıdır.</a:t>
            </a:r>
          </a:p>
          <a:p>
            <a:pPr algn="just">
              <a:lnSpc>
                <a:spcPct val="120000"/>
              </a:lnSpc>
            </a:pPr>
            <a:r>
              <a:rPr lang="tr-TR" sz="2600" dirty="0"/>
              <a:t>0.70 ve üzeri testin kararlı ölçüm yaptığı şeklinde yorumlanır</a:t>
            </a:r>
          </a:p>
          <a:p>
            <a:pPr algn="just"/>
            <a:endParaRPr lang="tr-TR" dirty="0"/>
          </a:p>
        </p:txBody>
      </p:sp>
    </p:spTree>
    <p:extLst>
      <p:ext uri="{BB962C8B-B14F-4D97-AF65-F5344CB8AC3E}">
        <p14:creationId xmlns:p14="http://schemas.microsoft.com/office/powerpoint/2010/main" xmlns="" val="1555717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A64ABD1-9150-472F-8906-A5F07DEE732C}"/>
              </a:ext>
            </a:extLst>
          </p:cNvPr>
          <p:cNvSpPr>
            <a:spLocks noGrp="1"/>
          </p:cNvSpPr>
          <p:nvPr>
            <p:ph type="title"/>
          </p:nvPr>
        </p:nvSpPr>
        <p:spPr>
          <a:xfrm>
            <a:off x="2592925" y="624110"/>
            <a:ext cx="8911687" cy="664363"/>
          </a:xfrm>
        </p:spPr>
        <p:txBody>
          <a:bodyPr/>
          <a:lstStyle/>
          <a:p>
            <a:pPr algn="ctr"/>
            <a:r>
              <a:rPr lang="tr-TR" b="1" dirty="0"/>
              <a:t>Paralel (Alternatif)Formlar Yöntemi</a:t>
            </a:r>
          </a:p>
        </p:txBody>
      </p:sp>
      <p:sp>
        <p:nvSpPr>
          <p:cNvPr id="3" name="İçerik Yer Tutucusu 2">
            <a:extLst>
              <a:ext uri="{FF2B5EF4-FFF2-40B4-BE49-F238E27FC236}">
                <a16:creationId xmlns:a16="http://schemas.microsoft.com/office/drawing/2014/main" xmlns="" id="{03643F39-791A-4AD8-8691-081BA4D73F59}"/>
              </a:ext>
            </a:extLst>
          </p:cNvPr>
          <p:cNvSpPr>
            <a:spLocks noGrp="1"/>
          </p:cNvSpPr>
          <p:nvPr>
            <p:ph idx="1"/>
          </p:nvPr>
        </p:nvSpPr>
        <p:spPr>
          <a:xfrm>
            <a:off x="2589212" y="1399309"/>
            <a:ext cx="8915400" cy="5140036"/>
          </a:xfrm>
        </p:spPr>
        <p:txBody>
          <a:bodyPr>
            <a:normAutofit/>
          </a:bodyPr>
          <a:lstStyle/>
          <a:p>
            <a:pPr algn="just">
              <a:lnSpc>
                <a:spcPct val="150000"/>
              </a:lnSpc>
            </a:pPr>
            <a:r>
              <a:rPr lang="tr-TR" sz="2400" dirty="0"/>
              <a:t>Bir testin en az iki eş değer formunun aynı öğrenci grubuna uygulanır. Formlar çok kısa bir sürede uygulanmalıdır ve iki uygulama arasında sınava girenlere yorgunluk hissettirmeyecek kadar yeterli zaman olmalıdır.</a:t>
            </a:r>
          </a:p>
          <a:p>
            <a:pPr algn="just">
              <a:lnSpc>
                <a:spcPct val="150000"/>
              </a:lnSpc>
            </a:pPr>
            <a:r>
              <a:rPr lang="tr-TR" sz="2400" dirty="0"/>
              <a:t>İki uygulama arasındaki korelasyon hesaplanır ve buna </a:t>
            </a:r>
            <a:r>
              <a:rPr lang="tr-TR" sz="2400" b="1" i="1" dirty="0"/>
              <a:t>denklik katsayısı </a:t>
            </a:r>
            <a:r>
              <a:rPr lang="tr-TR" sz="2400" dirty="0"/>
              <a:t>denir.</a:t>
            </a:r>
          </a:p>
          <a:p>
            <a:pPr algn="just">
              <a:lnSpc>
                <a:spcPct val="150000"/>
              </a:lnSpc>
            </a:pPr>
            <a:r>
              <a:rPr lang="tr-TR" sz="2400" dirty="0"/>
              <a:t>Paralel formların ortalama, standart sapma ve standart ölçme hataları birbirine oldukça benzer olmalıdır.</a:t>
            </a:r>
          </a:p>
        </p:txBody>
      </p:sp>
    </p:spTree>
    <p:extLst>
      <p:ext uri="{BB962C8B-B14F-4D97-AF65-F5344CB8AC3E}">
        <p14:creationId xmlns:p14="http://schemas.microsoft.com/office/powerpoint/2010/main" xmlns="" val="980578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12D9940-6DDE-46C0-9FD5-8557090F460D}"/>
              </a:ext>
            </a:extLst>
          </p:cNvPr>
          <p:cNvSpPr>
            <a:spLocks noGrp="1"/>
          </p:cNvSpPr>
          <p:nvPr>
            <p:ph type="title"/>
          </p:nvPr>
        </p:nvSpPr>
        <p:spPr>
          <a:xfrm>
            <a:off x="2592925" y="624110"/>
            <a:ext cx="8911687" cy="636654"/>
          </a:xfrm>
        </p:spPr>
        <p:txBody>
          <a:bodyPr>
            <a:normAutofit fontScale="90000"/>
          </a:bodyPr>
          <a:lstStyle/>
          <a:p>
            <a:pPr algn="ctr"/>
            <a:r>
              <a:rPr lang="tr-TR" b="1" dirty="0"/>
              <a:t>Alternatif Formlarla Test-Tekrar Test Yöntemi</a:t>
            </a:r>
            <a:r>
              <a:rPr lang="tr-TR" dirty="0"/>
              <a:t/>
            </a:r>
            <a:br>
              <a:rPr lang="tr-TR" dirty="0"/>
            </a:br>
            <a:endParaRPr lang="tr-TR" dirty="0"/>
          </a:p>
        </p:txBody>
      </p:sp>
      <p:sp>
        <p:nvSpPr>
          <p:cNvPr id="3" name="İçerik Yer Tutucusu 2">
            <a:extLst>
              <a:ext uri="{FF2B5EF4-FFF2-40B4-BE49-F238E27FC236}">
                <a16:creationId xmlns:a16="http://schemas.microsoft.com/office/drawing/2014/main" xmlns="" id="{27FB5CA7-7210-4810-81E6-CCB9A3E5AADA}"/>
              </a:ext>
            </a:extLst>
          </p:cNvPr>
          <p:cNvSpPr>
            <a:spLocks noGrp="1"/>
          </p:cNvSpPr>
          <p:nvPr>
            <p:ph idx="1"/>
          </p:nvPr>
        </p:nvSpPr>
        <p:spPr>
          <a:xfrm>
            <a:off x="2589212" y="1537855"/>
            <a:ext cx="8915400" cy="4373367"/>
          </a:xfrm>
        </p:spPr>
        <p:txBody>
          <a:bodyPr>
            <a:normAutofit/>
          </a:bodyPr>
          <a:lstStyle/>
          <a:p>
            <a:pPr algn="just">
              <a:lnSpc>
                <a:spcPct val="200000"/>
              </a:lnSpc>
            </a:pPr>
            <a:r>
              <a:rPr lang="tr-TR" sz="2400" dirty="0"/>
              <a:t>Güvenirlik katsayısı, test-tekrar test ve alternatif form yöntemlerinin bir arada kullanılmasıyla tahmin edilir. </a:t>
            </a:r>
          </a:p>
          <a:p>
            <a:pPr algn="just">
              <a:lnSpc>
                <a:spcPct val="200000"/>
              </a:lnSpc>
            </a:pPr>
            <a:r>
              <a:rPr lang="tr-TR" sz="2400" b="1" i="1" dirty="0"/>
              <a:t>Form 1</a:t>
            </a:r>
            <a:r>
              <a:rPr lang="tr-TR" sz="2400" dirty="0"/>
              <a:t> uygulanır, beklenir, daha sonra </a:t>
            </a:r>
            <a:r>
              <a:rPr lang="tr-TR" sz="2400" b="1" i="1" dirty="0"/>
              <a:t>Form 2</a:t>
            </a:r>
            <a:r>
              <a:rPr lang="tr-TR" sz="2400" dirty="0"/>
              <a:t> uygulanır. </a:t>
            </a:r>
          </a:p>
          <a:p>
            <a:pPr algn="just">
              <a:lnSpc>
                <a:spcPct val="200000"/>
              </a:lnSpc>
            </a:pPr>
            <a:r>
              <a:rPr lang="tr-TR" sz="2400" dirty="0"/>
              <a:t>İki uygulama arasındaki korelasyon katsayısı </a:t>
            </a:r>
            <a:r>
              <a:rPr lang="tr-TR" sz="2400" b="1" i="1" dirty="0"/>
              <a:t>kararlılık ve denklik katsayısı </a:t>
            </a:r>
            <a:r>
              <a:rPr lang="tr-TR" sz="2400" dirty="0"/>
              <a:t>olarak bilinir.</a:t>
            </a:r>
          </a:p>
        </p:txBody>
      </p:sp>
    </p:spTree>
    <p:extLst>
      <p:ext uri="{BB962C8B-B14F-4D97-AF65-F5344CB8AC3E}">
        <p14:creationId xmlns:p14="http://schemas.microsoft.com/office/powerpoint/2010/main" xmlns="" val="2709459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3682AE8-3F47-4461-A8C2-FB35F1A9526F}"/>
              </a:ext>
            </a:extLst>
          </p:cNvPr>
          <p:cNvSpPr>
            <a:spLocks noGrp="1"/>
          </p:cNvSpPr>
          <p:nvPr>
            <p:ph idx="1"/>
          </p:nvPr>
        </p:nvSpPr>
        <p:spPr>
          <a:xfrm>
            <a:off x="2589212" y="779489"/>
            <a:ext cx="8915400" cy="5561350"/>
          </a:xfrm>
        </p:spPr>
        <p:txBody>
          <a:bodyPr/>
          <a:lstStyle/>
          <a:p>
            <a:pPr>
              <a:lnSpc>
                <a:spcPct val="150000"/>
              </a:lnSpc>
            </a:pPr>
            <a:r>
              <a:rPr lang="tr-TR" sz="3200" dirty="0"/>
              <a:t>Güvenirlik Hesaplama Yöntemleri</a:t>
            </a:r>
          </a:p>
          <a:p>
            <a:pPr>
              <a:lnSpc>
                <a:spcPct val="150000"/>
              </a:lnSpc>
              <a:buFont typeface="Wingdings" panose="05000000000000000000" pitchFamily="2" charset="2"/>
              <a:buChar char="v"/>
            </a:pPr>
            <a:r>
              <a:rPr lang="tr-TR" sz="3200" dirty="0"/>
              <a:t>Birden Çok Uygulamaya Dayalı Yöntemler</a:t>
            </a:r>
          </a:p>
          <a:p>
            <a:pPr>
              <a:lnSpc>
                <a:spcPct val="150000"/>
              </a:lnSpc>
              <a:buFont typeface="Wingdings" panose="05000000000000000000" pitchFamily="2" charset="2"/>
              <a:buChar char="v"/>
            </a:pPr>
            <a:r>
              <a:rPr lang="tr-TR" sz="3200" dirty="0"/>
              <a:t>Tek Uygulamaya Dayalı Yöntemler</a:t>
            </a:r>
          </a:p>
          <a:p>
            <a:pPr>
              <a:lnSpc>
                <a:spcPct val="150000"/>
              </a:lnSpc>
              <a:buFont typeface="Wingdings" panose="05000000000000000000" pitchFamily="2" charset="2"/>
              <a:buChar char="v"/>
            </a:pPr>
            <a:r>
              <a:rPr lang="tr-TR" sz="3200" dirty="0"/>
              <a:t>Madde </a:t>
            </a:r>
            <a:r>
              <a:rPr lang="tr-TR" sz="3200" dirty="0" err="1"/>
              <a:t>Kovaryanslarına</a:t>
            </a:r>
            <a:r>
              <a:rPr lang="tr-TR" sz="3200" dirty="0"/>
              <a:t> Dayalı Yöntemler</a:t>
            </a:r>
          </a:p>
          <a:p>
            <a:pPr>
              <a:lnSpc>
                <a:spcPct val="150000"/>
              </a:lnSpc>
            </a:pPr>
            <a:r>
              <a:rPr lang="tr-TR" sz="3200" dirty="0"/>
              <a:t>Ölçme Aracının Güvenirliğini Etkileyen Faktörler </a:t>
            </a:r>
            <a:endParaRPr lang="tr-TR" sz="3200" b="1" dirty="0"/>
          </a:p>
          <a:p>
            <a:endParaRPr lang="tr-TR" dirty="0"/>
          </a:p>
        </p:txBody>
      </p:sp>
    </p:spTree>
    <p:extLst>
      <p:ext uri="{BB962C8B-B14F-4D97-AF65-F5344CB8AC3E}">
        <p14:creationId xmlns:p14="http://schemas.microsoft.com/office/powerpoint/2010/main" xmlns="" val="171518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B1D855E-DE5C-4CFF-876C-C46773D71418}"/>
              </a:ext>
            </a:extLst>
          </p:cNvPr>
          <p:cNvSpPr>
            <a:spLocks noGrp="1"/>
          </p:cNvSpPr>
          <p:nvPr>
            <p:ph type="title"/>
          </p:nvPr>
        </p:nvSpPr>
        <p:spPr>
          <a:xfrm>
            <a:off x="2592925" y="624110"/>
            <a:ext cx="8911687" cy="498108"/>
          </a:xfrm>
        </p:spPr>
        <p:txBody>
          <a:bodyPr>
            <a:normAutofit fontScale="90000"/>
          </a:bodyPr>
          <a:lstStyle/>
          <a:p>
            <a:pPr algn="ctr"/>
            <a:r>
              <a:rPr lang="tr-TR" b="1" dirty="0"/>
              <a:t>Yarıya bölme yöntemi</a:t>
            </a:r>
            <a:r>
              <a:rPr lang="tr-TR" dirty="0"/>
              <a:t/>
            </a:r>
            <a:br>
              <a:rPr lang="tr-TR" dirty="0"/>
            </a:br>
            <a:endParaRPr lang="tr-TR" dirty="0"/>
          </a:p>
        </p:txBody>
      </p:sp>
      <p:sp>
        <p:nvSpPr>
          <p:cNvPr id="3" name="İçerik Yer Tutucusu 2">
            <a:extLst>
              <a:ext uri="{FF2B5EF4-FFF2-40B4-BE49-F238E27FC236}">
                <a16:creationId xmlns:a16="http://schemas.microsoft.com/office/drawing/2014/main" xmlns="" id="{8617C253-42B2-42E1-8FB6-95ED5A6F167C}"/>
              </a:ext>
            </a:extLst>
          </p:cNvPr>
          <p:cNvSpPr>
            <a:spLocks noGrp="1"/>
          </p:cNvSpPr>
          <p:nvPr>
            <p:ph idx="1"/>
          </p:nvPr>
        </p:nvSpPr>
        <p:spPr>
          <a:xfrm>
            <a:off x="2299854" y="1260764"/>
            <a:ext cx="9204757" cy="5084618"/>
          </a:xfrm>
        </p:spPr>
        <p:txBody>
          <a:bodyPr>
            <a:normAutofit/>
          </a:bodyPr>
          <a:lstStyle/>
          <a:p>
            <a:pPr algn="just"/>
            <a:r>
              <a:rPr lang="tr-TR" sz="2200" dirty="0"/>
              <a:t>Test sınava giren gruba uygulanır. Test geliştiriciler testi sonuçlandırmadan önce testi iki eş parçaya böler. (20 maddelik ise 10-10 olarak).</a:t>
            </a:r>
          </a:p>
          <a:p>
            <a:pPr algn="just"/>
            <a:r>
              <a:rPr lang="tr-TR" sz="2200" dirty="0"/>
              <a:t>Bir testi iki eş parçaya bölmek için</a:t>
            </a:r>
          </a:p>
          <a:p>
            <a:pPr algn="just">
              <a:buFont typeface="Wingdings" panose="05000000000000000000" pitchFamily="2" charset="2"/>
              <a:buChar char="Ø"/>
            </a:pPr>
            <a:r>
              <a:rPr lang="tr-TR" sz="2200" dirty="0"/>
              <a:t>Tek numaralı maddeler 1. yarı, çift numaralı maddeler 2. yarı</a:t>
            </a:r>
          </a:p>
          <a:p>
            <a:pPr algn="just">
              <a:buFont typeface="Wingdings" panose="05000000000000000000" pitchFamily="2" charset="2"/>
              <a:buChar char="Ø"/>
            </a:pPr>
            <a:r>
              <a:rPr lang="tr-TR" sz="2200" dirty="0"/>
              <a:t>Test maddeleri zorluk derecesine göre düzenlenir. Daha sonra Tek numaralı maddeler 1. yarı, çift numaralı maddeler 2. yarı.</a:t>
            </a:r>
          </a:p>
          <a:p>
            <a:pPr algn="just">
              <a:buFont typeface="Wingdings" panose="05000000000000000000" pitchFamily="2" charset="2"/>
              <a:buChar char="Ø"/>
            </a:pPr>
            <a:r>
              <a:rPr lang="tr-TR" sz="2200" dirty="0"/>
              <a:t>Maddeleri rasgele olarak iki yarı teste böler.</a:t>
            </a:r>
          </a:p>
          <a:p>
            <a:pPr algn="just">
              <a:buFont typeface="Wingdings" panose="05000000000000000000" pitchFamily="2" charset="2"/>
              <a:buChar char="Ø"/>
            </a:pPr>
            <a:r>
              <a:rPr lang="tr-TR" sz="2200" dirty="0"/>
              <a:t>İçerikle eşleştirerek şekilde iki yarıya ayrılır.</a:t>
            </a:r>
          </a:p>
          <a:p>
            <a:pPr algn="just"/>
            <a:r>
              <a:rPr lang="tr-TR" sz="2200" dirty="0"/>
              <a:t>Amaç olabildiğince birbirine paralel iki yarı test oluşturmaktır. Sonra iki yarı arasında korelasyon hesaplanır.</a:t>
            </a:r>
          </a:p>
        </p:txBody>
      </p:sp>
    </p:spTree>
    <p:extLst>
      <p:ext uri="{BB962C8B-B14F-4D97-AF65-F5344CB8AC3E}">
        <p14:creationId xmlns:p14="http://schemas.microsoft.com/office/powerpoint/2010/main" xmlns="" val="29276882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İçerik Yer Tutucusu 2">
                <a:extLst>
                  <a:ext uri="{FF2B5EF4-FFF2-40B4-BE49-F238E27FC236}">
                    <a16:creationId xmlns:a16="http://schemas.microsoft.com/office/drawing/2014/main" id="{B4642978-5257-46A4-9B73-6F08BA2F1637}"/>
                  </a:ext>
                </a:extLst>
              </p:cNvPr>
              <p:cNvSpPr>
                <a:spLocks noGrp="1"/>
              </p:cNvSpPr>
              <p:nvPr>
                <p:ph idx="1"/>
              </p:nvPr>
            </p:nvSpPr>
            <p:spPr>
              <a:xfrm>
                <a:off x="1787236" y="678873"/>
                <a:ext cx="9717376" cy="5735782"/>
              </a:xfrm>
            </p:spPr>
            <p:txBody>
              <a:bodyPr>
                <a:normAutofit lnSpcReduction="10000"/>
              </a:bodyPr>
              <a:lstStyle/>
              <a:p>
                <a:pPr algn="just">
                  <a:lnSpc>
                    <a:spcPct val="150000"/>
                  </a:lnSpc>
                </a:pPr>
                <a:r>
                  <a:rPr lang="tr-TR" sz="2400" dirty="0"/>
                  <a:t>Bu yöntemle elde edilen güvenirlik katsayısı testin tamamı için hesaplanan güvenirlik katsayısından eksik (düşük) çıkma olasılığı vardır. </a:t>
                </a:r>
              </a:p>
              <a:p>
                <a:pPr algn="just">
                  <a:lnSpc>
                    <a:spcPct val="150000"/>
                  </a:lnSpc>
                </a:pPr>
                <a:r>
                  <a:rPr lang="tr-TR" sz="2400" dirty="0"/>
                  <a:t>Test geliştiricileri testin tamamı için güvenirlik katsayısının doğru tahminini elde etmek için </a:t>
                </a:r>
                <a:r>
                  <a:rPr lang="tr-TR" sz="2400" dirty="0" err="1"/>
                  <a:t>Spearman</a:t>
                </a:r>
                <a:r>
                  <a:rPr lang="tr-TR" sz="2400" dirty="0"/>
                  <a:t> Brown düzeltme formülü kullanırlar.</a:t>
                </a:r>
                <a:endParaRPr lang="tr-TR" dirty="0"/>
              </a:p>
              <a:p>
                <a:r>
                  <a:rPr lang="tr-TR" sz="4000" dirty="0"/>
                  <a:t/>
                </a:r>
                <a14:m>
                  <m:oMath xmlns:m="http://schemas.openxmlformats.org/officeDocument/2006/math">
                    <m:r>
                      <a:rPr lang="tr-TR" sz="3200" i="1">
                        <a:latin typeface="Cambria Math" panose="02040503050406030204" pitchFamily="18" charset="0"/>
                      </a:rPr>
                      <m:t>𝑃𝑥</m:t>
                    </m:r>
                    <m:sSup>
                      <m:sSupPr>
                        <m:ctrlPr>
                          <a:rPr lang="tr-TR" sz="3200" i="1">
                            <a:latin typeface="Cambria Math" panose="02040503050406030204" pitchFamily="18" charset="0"/>
                          </a:rPr>
                        </m:ctrlPr>
                      </m:sSupPr>
                      <m:e>
                        <m:r>
                          <a:rPr lang="tr-TR" sz="3200" i="1">
                            <a:latin typeface="Cambria Math" panose="02040503050406030204" pitchFamily="18" charset="0"/>
                          </a:rPr>
                          <m:t>𝑥</m:t>
                        </m:r>
                      </m:e>
                      <m:sup>
                        <m:r>
                          <a:rPr lang="tr-TR" sz="3200" i="1">
                            <a:latin typeface="Cambria Math" panose="02040503050406030204" pitchFamily="18" charset="0"/>
                          </a:rPr>
                          <m:t>′</m:t>
                        </m:r>
                      </m:sup>
                    </m:sSup>
                    <m:r>
                      <a:rPr lang="tr-TR" sz="3200" i="1">
                        <a:latin typeface="Cambria Math" panose="02040503050406030204" pitchFamily="18" charset="0"/>
                      </a:rPr>
                      <m:t>=</m:t>
                    </m:r>
                    <m:f>
                      <m:fPr>
                        <m:ctrlPr>
                          <a:rPr lang="tr-TR" sz="3200" i="1">
                            <a:latin typeface="Cambria Math" panose="02040503050406030204" pitchFamily="18" charset="0"/>
                          </a:rPr>
                        </m:ctrlPr>
                      </m:fPr>
                      <m:num>
                        <m:sSub>
                          <m:sSubPr>
                            <m:ctrlPr>
                              <a:rPr lang="tr-TR" sz="3200" i="1">
                                <a:latin typeface="Cambria Math" panose="02040503050406030204" pitchFamily="18" charset="0"/>
                              </a:rPr>
                            </m:ctrlPr>
                          </m:sSubPr>
                          <m:e>
                            <m:r>
                              <a:rPr lang="tr-TR" sz="3200" i="1">
                                <a:latin typeface="Cambria Math" panose="02040503050406030204" pitchFamily="18" charset="0"/>
                              </a:rPr>
                              <m:t>2</m:t>
                            </m:r>
                            <m:r>
                              <a:rPr lang="tr-TR" sz="3200" i="1">
                                <a:latin typeface="Cambria Math" panose="02040503050406030204" pitchFamily="18" charset="0"/>
                              </a:rPr>
                              <m:t>𝑃</m:t>
                            </m:r>
                          </m:e>
                          <m:sub>
                            <m:r>
                              <a:rPr lang="tr-TR" sz="3200" i="1">
                                <a:latin typeface="Cambria Math" panose="02040503050406030204" pitchFamily="18" charset="0"/>
                              </a:rPr>
                              <m:t>𝐴𝐵</m:t>
                            </m:r>
                          </m:sub>
                        </m:sSub>
                      </m:num>
                      <m:den>
                        <m:r>
                          <a:rPr lang="tr-TR" sz="3200" i="1">
                            <a:latin typeface="Cambria Math" panose="02040503050406030204" pitchFamily="18" charset="0"/>
                          </a:rPr>
                          <m:t>1+</m:t>
                        </m:r>
                        <m:sSub>
                          <m:sSubPr>
                            <m:ctrlPr>
                              <a:rPr lang="tr-TR" sz="3200" i="1">
                                <a:latin typeface="Cambria Math" panose="02040503050406030204" pitchFamily="18" charset="0"/>
                              </a:rPr>
                            </m:ctrlPr>
                          </m:sSubPr>
                          <m:e>
                            <m:r>
                              <a:rPr lang="tr-TR" sz="3200" i="1">
                                <a:latin typeface="Cambria Math" panose="02040503050406030204" pitchFamily="18" charset="0"/>
                              </a:rPr>
                              <m:t>𝑃</m:t>
                            </m:r>
                          </m:e>
                          <m:sub>
                            <m:r>
                              <a:rPr lang="tr-TR" sz="3200" i="1">
                                <a:latin typeface="Cambria Math" panose="02040503050406030204" pitchFamily="18" charset="0"/>
                              </a:rPr>
                              <m:t>𝐴𝐵</m:t>
                            </m:r>
                          </m:sub>
                        </m:sSub>
                      </m:den>
                    </m:f>
                  </m:oMath>
                </a14:m>
                <a:endParaRPr lang="tr-TR" sz="3200" dirty="0"/>
              </a:p>
              <a:p>
                <a:pPr algn="just">
                  <a:lnSpc>
                    <a:spcPct val="150000"/>
                  </a:lnSpc>
                </a:pPr>
                <a14:m>
                  <m:oMath xmlns:m="http://schemas.openxmlformats.org/officeDocument/2006/math">
                    <m:r>
                      <a:rPr lang="tr-TR" sz="2000" i="1">
                        <a:latin typeface="Cambria Math" panose="02040503050406030204" pitchFamily="18" charset="0"/>
                      </a:rPr>
                      <m:t>𝑃𝑥</m:t>
                    </m:r>
                    <m:sSup>
                      <m:sSupPr>
                        <m:ctrlPr>
                          <a:rPr lang="tr-TR" sz="2000" i="1">
                            <a:latin typeface="Cambria Math" panose="02040503050406030204" pitchFamily="18" charset="0"/>
                          </a:rPr>
                        </m:ctrlPr>
                      </m:sSupPr>
                      <m:e>
                        <m:r>
                          <a:rPr lang="tr-TR" sz="2000" i="1">
                            <a:latin typeface="Cambria Math" panose="02040503050406030204" pitchFamily="18" charset="0"/>
                          </a:rPr>
                          <m:t>𝑥</m:t>
                        </m:r>
                      </m:e>
                      <m:sup>
                        <m:r>
                          <a:rPr lang="tr-TR" sz="2000" i="1">
                            <a:latin typeface="Cambria Math" panose="02040503050406030204" pitchFamily="18" charset="0"/>
                          </a:rPr>
                          <m:t>′</m:t>
                        </m:r>
                      </m:sup>
                    </m:sSup>
                  </m:oMath>
                </a14:m>
                <a:r>
                  <a:rPr lang="tr-TR" sz="2000" dirty="0"/>
                  <a:t> = Testin tümüne ait güvenirlik katsayısı</a:t>
                </a:r>
              </a:p>
              <a:p>
                <a:pPr algn="just">
                  <a:lnSpc>
                    <a:spcPct val="150000"/>
                  </a:lnSpc>
                </a:pPr>
                <a14:m>
                  <m:oMath xmlns:m="http://schemas.openxmlformats.org/officeDocument/2006/math">
                    <m:sSub>
                      <m:sSubPr>
                        <m:ctrlPr>
                          <a:rPr lang="tr-TR" sz="2000" i="1">
                            <a:latin typeface="Cambria Math" panose="02040503050406030204" pitchFamily="18" charset="0"/>
                          </a:rPr>
                        </m:ctrlPr>
                      </m:sSubPr>
                      <m:e>
                        <m:r>
                          <a:rPr lang="tr-TR" sz="2000" i="1">
                            <a:latin typeface="Cambria Math" panose="02040503050406030204" pitchFamily="18" charset="0"/>
                          </a:rPr>
                          <m:t>𝑃</m:t>
                        </m:r>
                      </m:e>
                      <m:sub>
                        <m:r>
                          <a:rPr lang="tr-TR" sz="2000" i="1">
                            <a:latin typeface="Cambria Math" panose="02040503050406030204" pitchFamily="18" charset="0"/>
                          </a:rPr>
                          <m:t>𝐴𝐵</m:t>
                        </m:r>
                      </m:sub>
                    </m:sSub>
                  </m:oMath>
                </a14:m>
                <a:r>
                  <a:rPr lang="tr-TR" sz="2000" dirty="0"/>
                  <a:t>= Testin iki yarısı arasındaki Pearson Momentler Çarpımı korelasyon katsayısı</a:t>
                </a:r>
              </a:p>
            </p:txBody>
          </p:sp>
        </mc:Choice>
        <mc:Fallback>
          <p:sp>
            <p:nvSpPr>
              <p:cNvPr id="3" name="İçerik Yer Tutucusu 2">
                <a:extLst>
                  <a:ext uri="{FF2B5EF4-FFF2-40B4-BE49-F238E27FC236}">
                    <a16:creationId xmlns:a16="http://schemas.microsoft.com/office/drawing/2014/main" xmlns="" xmlns:a14="http://schemas.microsoft.com/office/drawing/2010/main" id="{B4642978-5257-46A4-9B73-6F08BA2F1637}"/>
                  </a:ext>
                </a:extLst>
              </p:cNvPr>
              <p:cNvSpPr>
                <a:spLocks noGrp="1" noRot="1" noChangeAspect="1" noMove="1" noResize="1" noEditPoints="1" noAdjustHandles="1" noChangeArrowheads="1" noChangeShapeType="1" noTextEdit="1"/>
              </p:cNvSpPr>
              <p:nvPr>
                <p:ph idx="1"/>
              </p:nvPr>
            </p:nvSpPr>
            <p:spPr>
              <a:xfrm>
                <a:off x="1787236" y="678873"/>
                <a:ext cx="9717376" cy="5735782"/>
              </a:xfrm>
              <a:blipFill>
                <a:blip r:embed="rId2"/>
                <a:stretch>
                  <a:fillRect l="-2070" r="-1004"/>
                </a:stretch>
              </a:blipFill>
            </p:spPr>
            <p:txBody>
              <a:bodyPr/>
              <a:lstStyle/>
              <a:p>
                <a:r>
                  <a:rPr lang="tr-TR">
                    <a:noFill/>
                  </a:rPr>
                  <a:t> </a:t>
                </a:r>
              </a:p>
            </p:txBody>
          </p:sp>
        </mc:Fallback>
      </mc:AlternateContent>
    </p:spTree>
    <p:extLst>
      <p:ext uri="{BB962C8B-B14F-4D97-AF65-F5344CB8AC3E}">
        <p14:creationId xmlns:p14="http://schemas.microsoft.com/office/powerpoint/2010/main" xmlns="" val="2147684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12E6F81-BC63-467E-9C3D-2D7F3EF7D3E7}"/>
              </a:ext>
            </a:extLst>
          </p:cNvPr>
          <p:cNvSpPr>
            <a:spLocks noGrp="1"/>
          </p:cNvSpPr>
          <p:nvPr>
            <p:ph type="title"/>
          </p:nvPr>
        </p:nvSpPr>
        <p:spPr/>
        <p:txBody>
          <a:bodyPr>
            <a:normAutofit/>
          </a:bodyPr>
          <a:lstStyle/>
          <a:p>
            <a:r>
              <a:rPr lang="tr-TR" sz="3200" b="1" dirty="0" err="1"/>
              <a:t>Kuder</a:t>
            </a:r>
            <a:r>
              <a:rPr lang="tr-TR" sz="3200" b="1" dirty="0"/>
              <a:t> </a:t>
            </a:r>
            <a:r>
              <a:rPr lang="tr-TR" sz="3200" b="1" dirty="0" err="1"/>
              <a:t>Richardson</a:t>
            </a:r>
            <a:r>
              <a:rPr lang="tr-TR" sz="3200" b="1" dirty="0"/>
              <a:t> formülleri: KR20 ve KR21</a:t>
            </a:r>
          </a:p>
        </p:txBody>
      </p:sp>
      <p:sp>
        <p:nvSpPr>
          <p:cNvPr id="3" name="İçerik Yer Tutucusu 2">
            <a:extLst>
              <a:ext uri="{FF2B5EF4-FFF2-40B4-BE49-F238E27FC236}">
                <a16:creationId xmlns:a16="http://schemas.microsoft.com/office/drawing/2014/main" xmlns="" id="{8660D111-2D84-43EF-9925-D84A107B5C36}"/>
              </a:ext>
            </a:extLst>
          </p:cNvPr>
          <p:cNvSpPr>
            <a:spLocks noGrp="1"/>
          </p:cNvSpPr>
          <p:nvPr>
            <p:ph idx="1"/>
          </p:nvPr>
        </p:nvSpPr>
        <p:spPr>
          <a:xfrm>
            <a:off x="1440873" y="1316181"/>
            <a:ext cx="10063739" cy="5070763"/>
          </a:xfrm>
        </p:spPr>
        <p:txBody>
          <a:bodyPr>
            <a:normAutofit/>
          </a:bodyPr>
          <a:lstStyle/>
          <a:p>
            <a:pPr algn="just"/>
            <a:r>
              <a:rPr lang="tr-TR" sz="2400" dirty="0" err="1"/>
              <a:t>Kuder</a:t>
            </a:r>
            <a:r>
              <a:rPr lang="tr-TR" sz="2400" dirty="0"/>
              <a:t> ve </a:t>
            </a:r>
            <a:r>
              <a:rPr lang="tr-TR" sz="2400" dirty="0" err="1"/>
              <a:t>Richardson</a:t>
            </a:r>
            <a:r>
              <a:rPr lang="tr-TR" sz="2400" dirty="0"/>
              <a:t> (1937) tarafından geliştirilen, bir testin iç tutarlık anlamında güvenirliği belirleme yöntemidir.</a:t>
            </a:r>
          </a:p>
          <a:p>
            <a:pPr algn="just"/>
            <a:r>
              <a:rPr lang="tr-TR" sz="2400" dirty="0" err="1"/>
              <a:t>İçtutarlık</a:t>
            </a:r>
            <a:r>
              <a:rPr lang="tr-TR" sz="2400" dirty="0"/>
              <a:t> katsayısı maddeleri ayrı elementler gibi ele alarak tüm maddeleri birbiriyle kıyaslar. </a:t>
            </a:r>
          </a:p>
          <a:p>
            <a:pPr algn="just"/>
            <a:r>
              <a:rPr lang="tr-TR" sz="2400" dirty="0"/>
              <a:t>KR-20 tekniğini kullanmak için test maddelerinin 1-0 şeklinde puanlanabiliyor olması gerekir. (İki değerli ölçümlenmiş maddeler)</a:t>
            </a:r>
          </a:p>
          <a:p>
            <a:pPr algn="just"/>
            <a:r>
              <a:rPr lang="tr-TR" sz="2400" dirty="0"/>
              <a:t>KR-20 ile hesaplanan güvenirlik, testin kendi içinde tutarlılığının bir ölçüsüdür. Dolayısıyla güvenirliğin yüksek çıkması için öncelikle testin tek yapıyı ölçtüğünden emin olmak gerekir. </a:t>
            </a:r>
          </a:p>
          <a:p>
            <a:pPr algn="just"/>
            <a:r>
              <a:rPr lang="tr-TR" sz="2400" dirty="0"/>
              <a:t>Madde güçlük düzeyleri bakımından test heterojense KR-20 formülü ile güvenirlik hesaplanabilir.</a:t>
            </a:r>
          </a:p>
        </p:txBody>
      </p:sp>
    </p:spTree>
    <p:extLst>
      <p:ext uri="{BB962C8B-B14F-4D97-AF65-F5344CB8AC3E}">
        <p14:creationId xmlns:p14="http://schemas.microsoft.com/office/powerpoint/2010/main" xmlns="" val="1955598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İçerik Yer Tutucusu 2">
                <a:extLst>
                  <a:ext uri="{FF2B5EF4-FFF2-40B4-BE49-F238E27FC236}">
                    <a16:creationId xmlns:a16="http://schemas.microsoft.com/office/drawing/2014/main" id="{D23549C7-C96C-4E1F-B86B-AE87A0F005AE}"/>
                  </a:ext>
                </a:extLst>
              </p:cNvPr>
              <p:cNvSpPr>
                <a:spLocks noGrp="1"/>
              </p:cNvSpPr>
              <p:nvPr>
                <p:ph idx="1"/>
              </p:nvPr>
            </p:nvSpPr>
            <p:spPr>
              <a:xfrm>
                <a:off x="2603067" y="1378527"/>
                <a:ext cx="8915400" cy="4100946"/>
              </a:xfrm>
            </p:spPr>
            <p:txBody>
              <a:bodyPr/>
              <a:lstStyle/>
              <a:p>
                <a14:m>
                  <m:oMath xmlns:m="http://schemas.openxmlformats.org/officeDocument/2006/math">
                    <m:sSub>
                      <m:sSubPr>
                        <m:ctrlPr>
                          <a:rPr lang="tr-TR" sz="4000" i="1" smtClean="0"/>
                        </m:ctrlPr>
                      </m:sSubPr>
                      <m:e>
                        <m:r>
                          <a:rPr lang="tr-TR" sz="4000" i="1"/>
                          <m:t>𝐾𝑅</m:t>
                        </m:r>
                      </m:e>
                      <m:sub>
                        <m:r>
                          <a:rPr lang="tr-TR" sz="4000" i="1"/>
                          <m:t>20</m:t>
                        </m:r>
                      </m:sub>
                    </m:sSub>
                    <m:r>
                      <a:rPr lang="tr-TR" sz="4000" i="1"/>
                      <m:t>=</m:t>
                    </m:r>
                    <m:f>
                      <m:fPr>
                        <m:ctrlPr>
                          <a:rPr lang="tr-TR" sz="4000" i="1"/>
                        </m:ctrlPr>
                      </m:fPr>
                      <m:num>
                        <m:r>
                          <a:rPr lang="tr-TR" sz="4000" i="1"/>
                          <m:t>𝑘</m:t>
                        </m:r>
                      </m:num>
                      <m:den>
                        <m:r>
                          <a:rPr lang="tr-TR" sz="4000" i="1"/>
                          <m:t>𝑘</m:t>
                        </m:r>
                        <m:r>
                          <a:rPr lang="tr-TR" sz="4000" i="1"/>
                          <m:t>−1</m:t>
                        </m:r>
                      </m:den>
                    </m:f>
                    <m:r>
                      <a:rPr lang="tr-TR" sz="4000" i="1"/>
                      <m:t>(1−</m:t>
                    </m:r>
                    <m:f>
                      <m:fPr>
                        <m:ctrlPr>
                          <a:rPr lang="tr-TR" sz="4000" i="1"/>
                        </m:ctrlPr>
                      </m:fPr>
                      <m:num>
                        <m:r>
                          <a:rPr lang="tr-TR" sz="4000" i="1"/>
                          <m:t>∑</m:t>
                        </m:r>
                        <m:r>
                          <a:rPr lang="tr-TR" sz="4000" i="1"/>
                          <m:t>𝑝𝑞</m:t>
                        </m:r>
                      </m:num>
                      <m:den>
                        <m:sSubSup>
                          <m:sSubSupPr>
                            <m:ctrlPr>
                              <a:rPr lang="tr-TR" sz="4000" i="1"/>
                            </m:ctrlPr>
                          </m:sSubSupPr>
                          <m:e>
                            <m:r>
                              <a:rPr lang="tr-TR" sz="4000" i="1"/>
                              <m:t>𝜎</m:t>
                            </m:r>
                          </m:e>
                          <m:sub>
                            <m:r>
                              <a:rPr lang="tr-TR" sz="4000" i="1"/>
                              <m:t>𝑋</m:t>
                            </m:r>
                          </m:sub>
                          <m:sup>
                            <m:r>
                              <a:rPr lang="tr-TR" sz="4000" i="1"/>
                              <m:t>2</m:t>
                            </m:r>
                          </m:sup>
                        </m:sSubSup>
                      </m:den>
                    </m:f>
                  </m:oMath>
                </a14:m>
                <a:r>
                  <a:rPr lang="tr-TR" sz="4000" dirty="0"/>
                  <a:t>)</a:t>
                </a:r>
              </a:p>
              <a:p>
                <a:endParaRPr lang="tr-TR" sz="4000" dirty="0"/>
              </a:p>
              <a:p>
                <a:r>
                  <a:rPr lang="tr-TR" sz="3600" dirty="0"/>
                  <a:t>k: Testteki madde sayısı</a:t>
                </a:r>
              </a:p>
              <a:p>
                <a14:m>
                  <m:oMath xmlns:m="http://schemas.openxmlformats.org/officeDocument/2006/math">
                    <m:sSubSup>
                      <m:sSubSupPr>
                        <m:ctrlPr>
                          <a:rPr lang="tr-TR" sz="3600" i="1" smtClean="0">
                            <a:latin typeface="Cambria Math" panose="02040503050406030204" pitchFamily="18" charset="0"/>
                          </a:rPr>
                        </m:ctrlPr>
                      </m:sSubSupPr>
                      <m:e>
                        <m:r>
                          <a:rPr lang="tr-TR" sz="3600" b="0" i="1" smtClean="0">
                            <a:latin typeface="Cambria Math" panose="02040503050406030204" pitchFamily="18" charset="0"/>
                          </a:rPr>
                          <m:t>   </m:t>
                        </m:r>
                        <m:r>
                          <a:rPr lang="tr-TR" sz="3600" i="1">
                            <a:latin typeface="Cambria Math" panose="02040503050406030204" pitchFamily="18" charset="0"/>
                          </a:rPr>
                          <m:t>𝜎</m:t>
                        </m:r>
                      </m:e>
                      <m:sub>
                        <m:r>
                          <a:rPr lang="tr-TR" sz="3600" i="1">
                            <a:latin typeface="Cambria Math" panose="02040503050406030204" pitchFamily="18" charset="0"/>
                          </a:rPr>
                          <m:t>𝑋</m:t>
                        </m:r>
                      </m:sub>
                      <m:sup>
                        <m:r>
                          <a:rPr lang="tr-TR" sz="3600" i="1">
                            <a:latin typeface="Cambria Math" panose="02040503050406030204" pitchFamily="18" charset="0"/>
                          </a:rPr>
                          <m:t>2</m:t>
                        </m:r>
                      </m:sup>
                    </m:sSubSup>
                  </m:oMath>
                </a14:m>
                <a:r>
                  <a:rPr lang="tr-TR" sz="3600" dirty="0"/>
                  <a:t>: Testin </a:t>
                </a:r>
                <a:r>
                  <a:rPr lang="tr-TR" sz="3600" dirty="0" err="1"/>
                  <a:t>varyansı</a:t>
                </a:r>
                <a:endParaRPr lang="tr-TR" sz="3600" dirty="0"/>
              </a:p>
              <a:p>
                <a:r>
                  <a:rPr lang="tr-TR" sz="3600" dirty="0"/>
                  <a:t/>
                </a:r>
                <a14:m>
                  <m:oMath xmlns:m="http://schemas.openxmlformats.org/officeDocument/2006/math">
                    <m:r>
                      <a:rPr lang="tr-TR" sz="3600" i="1">
                        <a:latin typeface="Cambria Math" panose="02040503050406030204" pitchFamily="18" charset="0"/>
                      </a:rPr>
                      <m:t>∑</m:t>
                    </m:r>
                    <m:r>
                      <a:rPr lang="tr-TR" sz="3600" i="1">
                        <a:latin typeface="Cambria Math" panose="02040503050406030204" pitchFamily="18" charset="0"/>
                      </a:rPr>
                      <m:t>𝑝𝑞</m:t>
                    </m:r>
                  </m:oMath>
                </a14:m>
                <a:r>
                  <a:rPr lang="tr-TR" sz="3600" dirty="0"/>
                  <a:t>: Madde </a:t>
                </a:r>
                <a:r>
                  <a:rPr lang="tr-TR" sz="3600" dirty="0" err="1"/>
                  <a:t>varyansları</a:t>
                </a:r>
                <a:r>
                  <a:rPr lang="tr-TR" sz="3600" dirty="0"/>
                  <a:t> toplamı</a:t>
                </a:r>
              </a:p>
            </p:txBody>
          </p:sp>
        </mc:Choice>
        <mc:Fallback>
          <p:sp>
            <p:nvSpPr>
              <p:cNvPr id="3" name="İçerik Yer Tutucusu 2">
                <a:extLst>
                  <a:ext uri="{FF2B5EF4-FFF2-40B4-BE49-F238E27FC236}">
                    <a16:creationId xmlns:a16="http://schemas.microsoft.com/office/drawing/2014/main" xmlns="" id="{D23549C7-C96C-4E1F-B86B-AE87A0F005AE}"/>
                  </a:ext>
                </a:extLst>
              </p:cNvPr>
              <p:cNvSpPr>
                <a:spLocks noGrp="1" noRot="1" noChangeAspect="1" noMove="1" noResize="1" noEditPoints="1" noAdjustHandles="1" noChangeArrowheads="1" noChangeShapeType="1" noTextEdit="1"/>
              </p:cNvSpPr>
              <p:nvPr>
                <p:ph idx="1"/>
              </p:nvPr>
            </p:nvSpPr>
            <p:spPr>
              <a:xfrm>
                <a:off x="2603067" y="1378527"/>
                <a:ext cx="8915400" cy="4100946"/>
              </a:xfrm>
              <a:blipFill>
                <a:blip r:embed="rId2"/>
                <a:stretch>
                  <a:fillRect l="-1914"/>
                </a:stretch>
              </a:blipFill>
            </p:spPr>
            <p:txBody>
              <a:bodyPr/>
              <a:lstStyle/>
              <a:p>
                <a:r>
                  <a:rPr lang="tr-TR">
                    <a:noFill/>
                  </a:rPr>
                  <a:t> </a:t>
                </a:r>
              </a:p>
            </p:txBody>
          </p:sp>
        </mc:Fallback>
      </mc:AlternateContent>
    </p:spTree>
    <p:extLst>
      <p:ext uri="{BB962C8B-B14F-4D97-AF65-F5344CB8AC3E}">
        <p14:creationId xmlns:p14="http://schemas.microsoft.com/office/powerpoint/2010/main" xmlns="" val="2315324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İçerik Yer Tutucusu 2">
                <a:extLst>
                  <a:ext uri="{FF2B5EF4-FFF2-40B4-BE49-F238E27FC236}">
                    <a16:creationId xmlns:a16="http://schemas.microsoft.com/office/drawing/2014/main" id="{DC2BEE33-540A-4AAF-8E63-5D24B7207859}"/>
                  </a:ext>
                </a:extLst>
              </p:cNvPr>
              <p:cNvSpPr>
                <a:spLocks noGrp="1"/>
              </p:cNvSpPr>
              <p:nvPr>
                <p:ph idx="1"/>
              </p:nvPr>
            </p:nvSpPr>
            <p:spPr>
              <a:xfrm>
                <a:off x="2175164" y="720436"/>
                <a:ext cx="9329448" cy="5190786"/>
              </a:xfrm>
            </p:spPr>
            <p:txBody>
              <a:bodyPr>
                <a:normAutofit lnSpcReduction="10000"/>
              </a:bodyPr>
              <a:lstStyle/>
              <a:p>
                <a:pPr algn="just">
                  <a:lnSpc>
                    <a:spcPct val="150000"/>
                  </a:lnSpc>
                </a:pPr>
                <a:r>
                  <a:rPr lang="tr-TR" sz="2800" dirty="0"/>
                  <a:t>Bütün maddeleri eşit zorlukta varsayarsak </a:t>
                </a:r>
                <a:r>
                  <a:rPr lang="tr-TR" sz="2800" dirty="0" err="1"/>
                  <a:t>Kuder</a:t>
                </a:r>
                <a:r>
                  <a:rPr lang="tr-TR" sz="2800" dirty="0"/>
                  <a:t> ve </a:t>
                </a:r>
                <a:r>
                  <a:rPr lang="tr-TR" sz="2800" dirty="0" err="1"/>
                  <a:t>Richardson</a:t>
                </a:r>
                <a:r>
                  <a:rPr lang="tr-TR" sz="2800" dirty="0"/>
                  <a:t> her bir maddenin </a:t>
                </a:r>
                <a:r>
                  <a:rPr lang="tr-TR" sz="2800" dirty="0" err="1"/>
                  <a:t>varyansının</a:t>
                </a:r>
                <a:r>
                  <a:rPr lang="tr-TR" sz="2800" dirty="0"/>
                  <a:t> hesaplanmasını gerektirmeyen daha basit bir formül türetmiştir.</a:t>
                </a:r>
              </a:p>
              <a:p>
                <a:pPr/>
                <a14:m>
                  <m:oMath xmlns:m="http://schemas.openxmlformats.org/officeDocument/2006/math">
                    <m:sSub>
                      <m:sSubPr>
                        <m:ctrlPr>
                          <a:rPr lang="tr-TR" sz="3200" i="1"/>
                        </m:ctrlPr>
                      </m:sSubPr>
                      <m:e>
                        <m:r>
                          <a:rPr lang="tr-TR" sz="3200" i="1"/>
                          <m:t>𝐾𝑅</m:t>
                        </m:r>
                      </m:e>
                      <m:sub>
                        <m:r>
                          <a:rPr lang="tr-TR" sz="3200" i="1"/>
                          <m:t>21</m:t>
                        </m:r>
                      </m:sub>
                    </m:sSub>
                    <m:r>
                      <a:rPr lang="tr-TR" sz="3200" i="1"/>
                      <m:t>=</m:t>
                    </m:r>
                    <m:f>
                      <m:fPr>
                        <m:ctrlPr>
                          <a:rPr lang="tr-TR" sz="3200" i="1"/>
                        </m:ctrlPr>
                      </m:fPr>
                      <m:num>
                        <m:r>
                          <a:rPr lang="tr-TR" sz="3200" i="1"/>
                          <m:t>𝑘</m:t>
                        </m:r>
                      </m:num>
                      <m:den>
                        <m:r>
                          <a:rPr lang="tr-TR" sz="3200" i="1"/>
                          <m:t>𝑘</m:t>
                        </m:r>
                        <m:r>
                          <a:rPr lang="tr-TR" sz="3200" i="1"/>
                          <m:t>−1</m:t>
                        </m:r>
                      </m:den>
                    </m:f>
                    <m:r>
                      <a:rPr lang="tr-TR" sz="3200" i="1"/>
                      <m:t>[1−</m:t>
                    </m:r>
                    <m:f>
                      <m:fPr>
                        <m:ctrlPr>
                          <a:rPr lang="tr-TR" sz="3200" i="1"/>
                        </m:ctrlPr>
                      </m:fPr>
                      <m:num>
                        <m:acc>
                          <m:accPr>
                            <m:chr m:val="̂"/>
                            <m:ctrlPr>
                              <a:rPr lang="tr-TR" sz="3200" i="1"/>
                            </m:ctrlPr>
                          </m:accPr>
                          <m:e>
                            <m:r>
                              <a:rPr lang="tr-TR" sz="3200" i="1"/>
                              <m:t>𝜇</m:t>
                            </m:r>
                          </m:e>
                        </m:acc>
                        <m:r>
                          <a:rPr lang="tr-TR" sz="3200" i="1"/>
                          <m:t>(</m:t>
                        </m:r>
                        <m:r>
                          <a:rPr lang="tr-TR" sz="3200" i="1"/>
                          <m:t>𝑘</m:t>
                        </m:r>
                        <m:r>
                          <a:rPr lang="tr-TR" sz="3200" i="1"/>
                          <m:t>−</m:t>
                        </m:r>
                        <m:acc>
                          <m:accPr>
                            <m:chr m:val="̂"/>
                            <m:ctrlPr>
                              <a:rPr lang="tr-TR" sz="3200" i="1"/>
                            </m:ctrlPr>
                          </m:accPr>
                          <m:e>
                            <m:r>
                              <a:rPr lang="tr-TR" sz="3200" i="1"/>
                              <m:t>𝜇</m:t>
                            </m:r>
                          </m:e>
                        </m:acc>
                        <m:r>
                          <a:rPr lang="tr-TR" sz="3200" i="1"/>
                          <m:t>)</m:t>
                        </m:r>
                      </m:num>
                      <m:den>
                        <m:r>
                          <a:rPr lang="tr-TR" sz="3200" i="1"/>
                          <m:t>𝑘</m:t>
                        </m:r>
                        <m:sSubSup>
                          <m:sSubSupPr>
                            <m:ctrlPr>
                              <a:rPr lang="tr-TR" sz="3200" i="1"/>
                            </m:ctrlPr>
                          </m:sSubSupPr>
                          <m:e>
                            <m:r>
                              <a:rPr lang="tr-TR" sz="3200" i="1"/>
                              <m:t>𝜎</m:t>
                            </m:r>
                          </m:e>
                          <m:sub>
                            <m:r>
                              <a:rPr lang="tr-TR" sz="3200" i="1"/>
                              <m:t>𝑋</m:t>
                            </m:r>
                          </m:sub>
                          <m:sup>
                            <m:r>
                              <a:rPr lang="tr-TR" sz="3200" i="1"/>
                              <m:t>2</m:t>
                            </m:r>
                          </m:sup>
                        </m:sSubSup>
                      </m:den>
                    </m:f>
                  </m:oMath>
                </a14:m>
                <a:endParaRPr lang="tr-TR" sz="3200" dirty="0"/>
              </a:p>
              <a:p>
                <a:pPr/>
                <a:r>
                  <a:rPr lang="tr-TR" sz="3200" dirty="0"/>
                  <a:t>k: Testteki madde sayısı</a:t>
                </a:r>
              </a:p>
              <a:p>
                <a:pPr/>
                <a14:m>
                  <m:oMath xmlns:m="http://schemas.openxmlformats.org/officeDocument/2006/math">
                    <m:acc>
                      <m:accPr>
                        <m:chr m:val="̂"/>
                        <m:ctrlPr>
                          <a:rPr lang="tr-TR" sz="3200" i="1">
                            <a:latin typeface="Cambria Math" panose="02040503050406030204" pitchFamily="18" charset="0"/>
                          </a:rPr>
                        </m:ctrlPr>
                      </m:accPr>
                      <m:e>
                        <m:r>
                          <a:rPr lang="tr-TR" sz="3200" i="1">
                            <a:latin typeface="Cambria Math" panose="02040503050406030204" pitchFamily="18" charset="0"/>
                          </a:rPr>
                          <m:t>𝜇</m:t>
                        </m:r>
                      </m:e>
                    </m:acc>
                  </m:oMath>
                </a14:m>
                <a:r>
                  <a:rPr lang="tr-TR" sz="3200" dirty="0"/>
                  <a:t>: Aritmetik ortalama</a:t>
                </a:r>
              </a:p>
              <a:p>
                <a:pPr/>
                <a14:m>
                  <m:oMath xmlns:m="http://schemas.openxmlformats.org/officeDocument/2006/math">
                    <m:sSubSup>
                      <m:sSubSupPr>
                        <m:ctrlPr>
                          <a:rPr lang="tr-TR" sz="3200" i="1">
                            <a:latin typeface="Cambria Math" panose="02040503050406030204" pitchFamily="18" charset="0"/>
                          </a:rPr>
                        </m:ctrlPr>
                      </m:sSubSupPr>
                      <m:e>
                        <m:r>
                          <a:rPr lang="tr-TR" sz="3200" i="1">
                            <a:latin typeface="Cambria Math" panose="02040503050406030204" pitchFamily="18" charset="0"/>
                          </a:rPr>
                          <m:t>   </m:t>
                        </m:r>
                        <m:r>
                          <a:rPr lang="tr-TR" sz="3200" i="1">
                            <a:latin typeface="Cambria Math" panose="02040503050406030204" pitchFamily="18" charset="0"/>
                          </a:rPr>
                          <m:t>𝜎</m:t>
                        </m:r>
                      </m:e>
                      <m:sub>
                        <m:r>
                          <a:rPr lang="tr-TR" sz="3200" i="1">
                            <a:latin typeface="Cambria Math" panose="02040503050406030204" pitchFamily="18" charset="0"/>
                          </a:rPr>
                          <m:t>𝑋</m:t>
                        </m:r>
                      </m:sub>
                      <m:sup>
                        <m:r>
                          <a:rPr lang="tr-TR" sz="3200" i="1">
                            <a:latin typeface="Cambria Math" panose="02040503050406030204" pitchFamily="18" charset="0"/>
                          </a:rPr>
                          <m:t>2</m:t>
                        </m:r>
                      </m:sup>
                    </m:sSubSup>
                  </m:oMath>
                </a14:m>
                <a:r>
                  <a:rPr lang="tr-TR" sz="3200" dirty="0"/>
                  <a:t>: Testin </a:t>
                </a:r>
                <a:r>
                  <a:rPr lang="tr-TR" sz="3200" dirty="0" err="1"/>
                  <a:t>varyansı</a:t>
                </a:r>
                <a:endParaRPr lang="tr-TR" sz="3200" dirty="0"/>
              </a:p>
              <a:p>
                <a:pPr/>
                <a:endParaRPr lang="tr-TR" sz="3200" dirty="0"/>
              </a:p>
            </p:txBody>
          </p:sp>
        </mc:Choice>
        <mc:Fallback>
          <p:sp>
            <p:nvSpPr>
              <p:cNvPr id="3" name="İçerik Yer Tutucusu 2">
                <a:extLst>
                  <a:ext uri="{FF2B5EF4-FFF2-40B4-BE49-F238E27FC236}">
                    <a16:creationId xmlns:a16="http://schemas.microsoft.com/office/drawing/2014/main" xmlns="" id="{DC2BEE33-540A-4AAF-8E63-5D24B7207859}"/>
                  </a:ext>
                </a:extLst>
              </p:cNvPr>
              <p:cNvSpPr>
                <a:spLocks noGrp="1" noRot="1" noChangeAspect="1" noMove="1" noResize="1" noEditPoints="1" noAdjustHandles="1" noChangeArrowheads="1" noChangeShapeType="1" noTextEdit="1"/>
              </p:cNvSpPr>
              <p:nvPr>
                <p:ph idx="1"/>
              </p:nvPr>
            </p:nvSpPr>
            <p:spPr>
              <a:xfrm>
                <a:off x="2175164" y="720436"/>
                <a:ext cx="9329448" cy="5190786"/>
              </a:xfrm>
              <a:blipFill>
                <a:blip r:embed="rId2"/>
                <a:stretch>
                  <a:fillRect l="-1569" r="-1307" b="-2347"/>
                </a:stretch>
              </a:blipFill>
            </p:spPr>
            <p:txBody>
              <a:bodyPr/>
              <a:lstStyle/>
              <a:p>
                <a:r>
                  <a:rPr lang="tr-TR">
                    <a:noFill/>
                  </a:rPr>
                  <a:t> </a:t>
                </a:r>
              </a:p>
            </p:txBody>
          </p:sp>
        </mc:Fallback>
      </mc:AlternateContent>
    </p:spTree>
    <p:extLst>
      <p:ext uri="{BB962C8B-B14F-4D97-AF65-F5344CB8AC3E}">
        <p14:creationId xmlns:p14="http://schemas.microsoft.com/office/powerpoint/2010/main" xmlns="" val="159987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BA6BD9-094A-4FFC-9639-E32272692E64}"/>
              </a:ext>
            </a:extLst>
          </p:cNvPr>
          <p:cNvSpPr>
            <a:spLocks noGrp="1"/>
          </p:cNvSpPr>
          <p:nvPr>
            <p:ph type="title"/>
          </p:nvPr>
        </p:nvSpPr>
        <p:spPr>
          <a:xfrm>
            <a:off x="2592925" y="624110"/>
            <a:ext cx="8911687" cy="692072"/>
          </a:xfrm>
        </p:spPr>
        <p:txBody>
          <a:bodyPr/>
          <a:lstStyle/>
          <a:p>
            <a:pPr algn="ctr"/>
            <a:r>
              <a:rPr lang="tr-TR" b="1" dirty="0" err="1"/>
              <a:t>Cronbach</a:t>
            </a:r>
            <a:r>
              <a:rPr lang="tr-TR" b="1" dirty="0"/>
              <a:t> α Yöntemi</a:t>
            </a:r>
          </a:p>
        </p:txBody>
      </p:sp>
      <mc:AlternateContent xmlns:mc="http://schemas.openxmlformats.org/markup-compatibility/2006">
        <mc:Choice xmlns:a14="http://schemas.microsoft.com/office/drawing/2010/main" xmlns="" Requires="a14">
          <p:sp>
            <p:nvSpPr>
              <p:cNvPr id="3" name="İçerik Yer Tutucusu 2">
                <a:extLst>
                  <a:ext uri="{FF2B5EF4-FFF2-40B4-BE49-F238E27FC236}">
                    <a16:creationId xmlns:a16="http://schemas.microsoft.com/office/drawing/2014/main" id="{78F737D3-4190-4143-A41C-CEEA05D7EA1B}"/>
                  </a:ext>
                </a:extLst>
              </p:cNvPr>
              <p:cNvSpPr>
                <a:spLocks noGrp="1"/>
              </p:cNvSpPr>
              <p:nvPr>
                <p:ph idx="1"/>
              </p:nvPr>
            </p:nvSpPr>
            <p:spPr>
              <a:xfrm>
                <a:off x="1717964" y="1316182"/>
                <a:ext cx="9786648" cy="4917708"/>
              </a:xfrm>
            </p:spPr>
            <p:txBody>
              <a:bodyPr>
                <a:noAutofit/>
              </a:bodyPr>
              <a:lstStyle/>
              <a:p>
                <a:pPr algn="just"/>
                <a:r>
                  <a:rPr lang="tr-TR" sz="2400" dirty="0"/>
                  <a:t>Bir iç tutarlılık yöntemi olan </a:t>
                </a:r>
                <a:r>
                  <a:rPr lang="tr-TR" sz="2400" dirty="0" err="1"/>
                  <a:t>Cronbach</a:t>
                </a:r>
                <a:r>
                  <a:rPr lang="tr-TR" sz="2400" dirty="0"/>
                  <a:t> Alpha yöntemi maddelerin birbirine uyumuna bakılarak güvenirliğin kestirilmesine dayanır.</a:t>
                </a:r>
              </a:p>
              <a:p>
                <a:pPr algn="just"/>
                <a:r>
                  <a:rPr lang="tr-TR" sz="2400" dirty="0"/>
                  <a:t>Buradaki maddeler iki değerli ölçümlenmiş maddeler (1-0) veya çok değerli ölçümlenmiş maddeler  (1-5/</a:t>
                </a:r>
                <a:r>
                  <a:rPr lang="tr-TR" sz="2400" dirty="0" err="1"/>
                  <a:t>Likert</a:t>
                </a:r>
                <a:r>
                  <a:rPr lang="tr-TR" sz="2400" dirty="0"/>
                  <a:t> tip) olabilir. Eğer 1-0 şeklinde puanlanan bir test için </a:t>
                </a:r>
                <a:r>
                  <a:rPr lang="tr-TR" sz="2400" dirty="0" err="1"/>
                  <a:t>Cronbach</a:t>
                </a:r>
                <a:r>
                  <a:rPr lang="tr-TR" sz="2400" dirty="0"/>
                  <a:t> Alpha iç tutarlılık katsayısı ile hesaplanan değer, KR-20 katsayısının aynısıdır.</a:t>
                </a:r>
              </a:p>
              <a:p>
                <a:pPr algn="just"/>
                <a14:m>
                  <m:oMath xmlns:m="http://schemas.openxmlformats.org/officeDocument/2006/math">
                    <m:r>
                      <a:rPr lang="tr-TR" sz="2400" i="1"/>
                      <m:t>𝛼</m:t>
                    </m:r>
                    <m:r>
                      <a:rPr lang="tr-TR" sz="2400" i="1"/>
                      <m:t>=</m:t>
                    </m:r>
                    <m:d>
                      <m:dPr>
                        <m:ctrlPr>
                          <a:rPr lang="tr-TR" sz="2400" i="1"/>
                        </m:ctrlPr>
                      </m:dPr>
                      <m:e>
                        <m:f>
                          <m:fPr>
                            <m:ctrlPr>
                              <a:rPr lang="tr-TR" sz="2400" i="1"/>
                            </m:ctrlPr>
                          </m:fPr>
                          <m:num>
                            <m:r>
                              <a:rPr lang="tr-TR" sz="2400" i="1"/>
                              <m:t>𝑘</m:t>
                            </m:r>
                          </m:num>
                          <m:den>
                            <m:r>
                              <a:rPr lang="tr-TR" sz="2400" i="1"/>
                              <m:t>𝑘</m:t>
                            </m:r>
                            <m:r>
                              <a:rPr lang="tr-TR" sz="2400" i="1"/>
                              <m:t>−1</m:t>
                            </m:r>
                          </m:den>
                        </m:f>
                      </m:e>
                    </m:d>
                    <m:d>
                      <m:dPr>
                        <m:ctrlPr>
                          <a:rPr lang="tr-TR" sz="2400" i="1"/>
                        </m:ctrlPr>
                      </m:dPr>
                      <m:e>
                        <m:r>
                          <a:rPr lang="tr-TR" sz="2400" i="1"/>
                          <m:t>1−</m:t>
                        </m:r>
                        <m:f>
                          <m:fPr>
                            <m:ctrlPr>
                              <a:rPr lang="tr-TR" sz="2400" i="1"/>
                            </m:ctrlPr>
                          </m:fPr>
                          <m:num>
                            <m:r>
                              <a:rPr lang="tr-TR" sz="2400" i="1"/>
                              <m:t>∑</m:t>
                            </m:r>
                            <m:sSub>
                              <m:sSubPr>
                                <m:ctrlPr>
                                  <a:rPr lang="tr-TR" sz="2400" i="1"/>
                                </m:ctrlPr>
                              </m:sSubPr>
                              <m:e>
                                <m:r>
                                  <a:rPr lang="tr-TR" sz="2400" i="1"/>
                                  <m:t>𝑘</m:t>
                                </m:r>
                              </m:e>
                              <m:sub>
                                <m:r>
                                  <a:rPr lang="tr-TR" sz="2400" i="1"/>
                                  <m:t>𝑖</m:t>
                                </m:r>
                                <m:r>
                                  <a:rPr lang="tr-TR" sz="2400" i="1"/>
                                  <m:t>=1</m:t>
                                </m:r>
                              </m:sub>
                            </m:sSub>
                            <m:sSubSup>
                              <m:sSubSupPr>
                                <m:ctrlPr>
                                  <a:rPr lang="tr-TR" sz="2400" i="1"/>
                                </m:ctrlPr>
                              </m:sSubSupPr>
                              <m:e>
                                <m:r>
                                  <a:rPr lang="tr-TR" sz="2400" i="1"/>
                                  <m:t>𝜎</m:t>
                                </m:r>
                              </m:e>
                              <m:sub>
                                <m:r>
                                  <a:rPr lang="tr-TR" sz="2400" i="1"/>
                                  <m:t>𝑖</m:t>
                                </m:r>
                              </m:sub>
                              <m:sup>
                                <m:r>
                                  <a:rPr lang="tr-TR" sz="2400" i="1"/>
                                  <m:t>2</m:t>
                                </m:r>
                              </m:sup>
                            </m:sSubSup>
                          </m:num>
                          <m:den>
                            <m:sSubSup>
                              <m:sSubSupPr>
                                <m:ctrlPr>
                                  <a:rPr lang="tr-TR" sz="2400" i="1"/>
                                </m:ctrlPr>
                              </m:sSubSupPr>
                              <m:e>
                                <m:r>
                                  <a:rPr lang="tr-TR" sz="2400" i="1"/>
                                  <m:t>𝜎</m:t>
                                </m:r>
                              </m:e>
                              <m:sub>
                                <m:r>
                                  <a:rPr lang="tr-TR" sz="2400" i="1"/>
                                  <m:t>𝑡</m:t>
                                </m:r>
                              </m:sub>
                              <m:sup>
                                <m:r>
                                  <a:rPr lang="tr-TR" sz="2400" i="1"/>
                                  <m:t>2</m:t>
                                </m:r>
                              </m:sup>
                            </m:sSubSup>
                          </m:den>
                        </m:f>
                      </m:e>
                    </m:d>
                  </m:oMath>
                </a14:m>
                <a:endParaRPr lang="tr-TR" sz="2400" dirty="0"/>
              </a:p>
              <a:p>
                <a:pPr algn="just"/>
                <a:r>
                  <a:rPr lang="tr-TR" sz="2400" dirty="0"/>
                  <a:t>Eşitlikte yer alan k madde sayısı,  </a:t>
                </a:r>
                <a14:m>
                  <m:oMath xmlns:m="http://schemas.openxmlformats.org/officeDocument/2006/math">
                    <m:sSubSup>
                      <m:sSubSupPr>
                        <m:ctrlPr>
                          <a:rPr lang="tr-TR" sz="2400" i="1"/>
                        </m:ctrlPr>
                      </m:sSubSupPr>
                      <m:e>
                        <m:r>
                          <a:rPr lang="tr-TR" sz="2400" i="1"/>
                          <m:t>𝜎</m:t>
                        </m:r>
                      </m:e>
                      <m:sub>
                        <m:r>
                          <a:rPr lang="tr-TR" sz="2400" i="1"/>
                          <m:t>𝑡</m:t>
                        </m:r>
                      </m:sub>
                      <m:sup>
                        <m:r>
                          <a:rPr lang="tr-TR" sz="2400" i="1"/>
                          <m:t>2</m:t>
                        </m:r>
                      </m:sup>
                    </m:sSubSup>
                  </m:oMath>
                </a14:m>
                <a:r>
                  <a:rPr lang="tr-TR" sz="2400" dirty="0"/>
                  <a:t>   testin toplam </a:t>
                </a:r>
                <a:r>
                  <a:rPr lang="tr-TR" sz="2400" dirty="0" err="1"/>
                  <a:t>varyansı</a:t>
                </a:r>
                <a:r>
                  <a:rPr lang="tr-TR" sz="2400" dirty="0"/>
                  <a:t> ve     </a:t>
                </a:r>
                <a14:m>
                  <m:oMath xmlns:m="http://schemas.openxmlformats.org/officeDocument/2006/math">
                    <m:sSubSup>
                      <m:sSubSupPr>
                        <m:ctrlPr>
                          <a:rPr lang="tr-TR" sz="2400" i="1"/>
                        </m:ctrlPr>
                      </m:sSubSupPr>
                      <m:e>
                        <m:r>
                          <a:rPr lang="tr-TR" sz="2400" i="1"/>
                          <m:t>𝜎</m:t>
                        </m:r>
                      </m:e>
                      <m:sub>
                        <m:r>
                          <a:rPr lang="tr-TR" sz="2400" i="1"/>
                          <m:t>𝑖</m:t>
                        </m:r>
                      </m:sub>
                      <m:sup>
                        <m:r>
                          <a:rPr lang="tr-TR" sz="2400" i="1"/>
                          <m:t>2</m:t>
                        </m:r>
                      </m:sup>
                    </m:sSubSup>
                  </m:oMath>
                </a14:m>
                <a:r>
                  <a:rPr lang="tr-TR" sz="2400" dirty="0"/>
                  <a:t>madde </a:t>
                </a:r>
                <a:r>
                  <a:rPr lang="tr-TR" sz="2400" dirty="0" err="1"/>
                  <a:t>varyansı</a:t>
                </a:r>
                <a:endParaRPr lang="tr-TR" sz="2400" dirty="0"/>
              </a:p>
            </p:txBody>
          </p:sp>
        </mc:Choice>
        <mc:Fallback>
          <p:sp>
            <p:nvSpPr>
              <p:cNvPr id="3" name="İçerik Yer Tutucusu 2">
                <a:extLst>
                  <a:ext uri="{FF2B5EF4-FFF2-40B4-BE49-F238E27FC236}">
                    <a16:creationId xmlns:a16="http://schemas.microsoft.com/office/drawing/2014/main" xmlns="" id="{78F737D3-4190-4143-A41C-CEEA05D7EA1B}"/>
                  </a:ext>
                </a:extLst>
              </p:cNvPr>
              <p:cNvSpPr>
                <a:spLocks noGrp="1" noRot="1" noChangeAspect="1" noMove="1" noResize="1" noEditPoints="1" noAdjustHandles="1" noChangeArrowheads="1" noChangeShapeType="1" noTextEdit="1"/>
              </p:cNvSpPr>
              <p:nvPr>
                <p:ph idx="1"/>
              </p:nvPr>
            </p:nvSpPr>
            <p:spPr>
              <a:xfrm>
                <a:off x="1717964" y="1316182"/>
                <a:ext cx="9786648" cy="4917708"/>
              </a:xfrm>
              <a:blipFill>
                <a:blip r:embed="rId2"/>
                <a:stretch>
                  <a:fillRect l="-872" t="-991" r="-935" b="-620"/>
                </a:stretch>
              </a:blipFill>
            </p:spPr>
            <p:txBody>
              <a:bodyPr/>
              <a:lstStyle/>
              <a:p>
                <a:r>
                  <a:rPr lang="tr-TR">
                    <a:noFill/>
                  </a:rPr>
                  <a:t> </a:t>
                </a:r>
              </a:p>
            </p:txBody>
          </p:sp>
        </mc:Fallback>
      </mc:AlternateContent>
    </p:spTree>
    <p:extLst>
      <p:ext uri="{BB962C8B-B14F-4D97-AF65-F5344CB8AC3E}">
        <p14:creationId xmlns:p14="http://schemas.microsoft.com/office/powerpoint/2010/main" xmlns="" val="270171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89E29F3-F597-4B18-B70C-85C4BA770638}"/>
              </a:ext>
            </a:extLst>
          </p:cNvPr>
          <p:cNvSpPr>
            <a:spLocks noGrp="1"/>
          </p:cNvSpPr>
          <p:nvPr>
            <p:ph type="title"/>
          </p:nvPr>
        </p:nvSpPr>
        <p:spPr>
          <a:xfrm>
            <a:off x="2592925" y="624109"/>
            <a:ext cx="8911687" cy="941455"/>
          </a:xfrm>
        </p:spPr>
        <p:txBody>
          <a:bodyPr>
            <a:normAutofit fontScale="90000"/>
          </a:bodyPr>
          <a:lstStyle/>
          <a:p>
            <a:pPr algn="ctr"/>
            <a:r>
              <a:rPr lang="tr-TR" b="1" dirty="0" err="1"/>
              <a:t>Hoyt’un</a:t>
            </a:r>
            <a:r>
              <a:rPr lang="tr-TR" b="1" dirty="0"/>
              <a:t> Varyans Analizi Metodu</a:t>
            </a:r>
            <a:br>
              <a:rPr lang="tr-TR" b="1" dirty="0"/>
            </a:br>
            <a:endParaRPr lang="tr-TR" b="1" dirty="0"/>
          </a:p>
        </p:txBody>
      </p:sp>
      <mc:AlternateContent xmlns:mc="http://schemas.openxmlformats.org/markup-compatibility/2006">
        <mc:Choice xmlns:a14="http://schemas.microsoft.com/office/drawing/2010/main" xmlns="" Requires="a14">
          <p:sp>
            <p:nvSpPr>
              <p:cNvPr id="3" name="İçerik Yer Tutucusu 2">
                <a:extLst>
                  <a:ext uri="{FF2B5EF4-FFF2-40B4-BE49-F238E27FC236}">
                    <a16:creationId xmlns:a16="http://schemas.microsoft.com/office/drawing/2014/main" id="{0A532883-6B91-4776-B712-DC5EB62F20C6}"/>
                  </a:ext>
                </a:extLst>
              </p:cNvPr>
              <p:cNvSpPr>
                <a:spLocks noGrp="1"/>
              </p:cNvSpPr>
              <p:nvPr>
                <p:ph idx="1"/>
              </p:nvPr>
            </p:nvSpPr>
            <p:spPr>
              <a:xfrm>
                <a:off x="2589212" y="1413164"/>
                <a:ext cx="8915400" cy="4498058"/>
              </a:xfrm>
            </p:spPr>
            <p:txBody>
              <a:bodyPr/>
              <a:lstStyle/>
              <a:p>
                <a:r>
                  <a:rPr lang="tr-TR" dirty="0" err="1"/>
                  <a:t>Hoyt</a:t>
                </a:r>
                <a:r>
                  <a:rPr lang="tr-TR" dirty="0"/>
                  <a:t> 1941 yılında güvenirlikle ilgili yeni bir yaklaşım geliştirdi. Bu yaklaşım Alpha katsayısından elde edilen sonuçlarla eşit sonuçlar verir. </a:t>
                </a:r>
                <a:r>
                  <a:rPr lang="tr-TR" dirty="0" err="1"/>
                  <a:t>Hoyt’un</a:t>
                </a:r>
                <a:r>
                  <a:rPr lang="tr-TR" dirty="0"/>
                  <a:t> metodu varyans analizine, kişilerin sonuçlarına ve varyans kaynağı olarak maddelere göredir. </a:t>
                </a:r>
                <a:r>
                  <a:rPr lang="tr-TR" dirty="0" err="1"/>
                  <a:t>Hoyt</a:t>
                </a:r>
                <a:r>
                  <a:rPr lang="tr-TR" dirty="0"/>
                  <a:t> güvenirlik tahminini şöyle betimlemiştir:</a:t>
                </a:r>
              </a:p>
              <a:p>
                <a:endParaRPr lang="tr-TR" dirty="0"/>
              </a:p>
              <a:p>
                <a:r>
                  <a:rPr lang="tr-TR" sz="2800" dirty="0" err="1"/>
                  <a:t>Pxx</a:t>
                </a:r>
                <a:r>
                  <a:rPr lang="tr-TR" sz="2800" dirty="0"/>
                  <a:t>’=</a:t>
                </a:r>
                <a14:m>
                  <m:oMath xmlns:m="http://schemas.openxmlformats.org/officeDocument/2006/math">
                    <m:f>
                      <m:fPr>
                        <m:ctrlPr>
                          <a:rPr lang="tr-TR" sz="2800" i="1"/>
                        </m:ctrlPr>
                      </m:fPr>
                      <m:num>
                        <m:sSub>
                          <m:sSubPr>
                            <m:ctrlPr>
                              <a:rPr lang="tr-TR" sz="2800" i="1"/>
                            </m:ctrlPr>
                          </m:sSubPr>
                          <m:e>
                            <m:r>
                              <a:rPr lang="tr-TR" sz="2800" i="1"/>
                              <m:t>𝑀𝑆</m:t>
                            </m:r>
                          </m:e>
                          <m:sub>
                            <m:r>
                              <a:rPr lang="tr-TR" sz="2800" i="1"/>
                              <m:t>𝑝𝑒𝑟𝑠𝑜𝑛</m:t>
                            </m:r>
                          </m:sub>
                        </m:sSub>
                        <m:r>
                          <a:rPr lang="tr-TR" sz="2800" i="1"/>
                          <m:t>−</m:t>
                        </m:r>
                        <m:sSub>
                          <m:sSubPr>
                            <m:ctrlPr>
                              <a:rPr lang="tr-TR" sz="2800" i="1"/>
                            </m:ctrlPr>
                          </m:sSubPr>
                          <m:e>
                            <m:r>
                              <a:rPr lang="tr-TR" sz="2800" i="1"/>
                              <m:t>𝑀𝑆</m:t>
                            </m:r>
                          </m:e>
                          <m:sub>
                            <m:r>
                              <a:rPr lang="tr-TR" sz="2800" i="1"/>
                              <m:t>𝑟𝑒𝑠𝑖𝑑𝑢𝑎𝑙</m:t>
                            </m:r>
                          </m:sub>
                        </m:sSub>
                      </m:num>
                      <m:den>
                        <m:sSub>
                          <m:sSubPr>
                            <m:ctrlPr>
                              <a:rPr lang="tr-TR" sz="2800" i="1"/>
                            </m:ctrlPr>
                          </m:sSubPr>
                          <m:e>
                            <m:r>
                              <a:rPr lang="tr-TR" sz="2800" i="1"/>
                              <m:t>𝑀𝑆</m:t>
                            </m:r>
                          </m:e>
                          <m:sub>
                            <m:r>
                              <a:rPr lang="tr-TR" sz="2800" i="1"/>
                              <m:t>𝑝𝑒𝑟𝑠𝑜𝑛</m:t>
                            </m:r>
                          </m:sub>
                        </m:sSub>
                      </m:den>
                    </m:f>
                  </m:oMath>
                </a14:m>
                <a:r>
                  <a:rPr lang="tr-TR" sz="2800" dirty="0"/>
                  <a:t>        /         Pxx’=</a:t>
                </a:r>
                <a14:m>
                  <m:oMath xmlns:m="http://schemas.openxmlformats.org/officeDocument/2006/math">
                    <m:f>
                      <m:fPr>
                        <m:ctrlPr>
                          <a:rPr lang="tr-TR" sz="2800" i="1"/>
                        </m:ctrlPr>
                      </m:fPr>
                      <m:num>
                        <m:sSubSup>
                          <m:sSubSupPr>
                            <m:ctrlPr>
                              <a:rPr lang="tr-TR" sz="2800" i="1"/>
                            </m:ctrlPr>
                          </m:sSubSupPr>
                          <m:e>
                            <m:r>
                              <a:rPr lang="tr-TR" sz="2800" i="1"/>
                              <m:t>𝜎</m:t>
                            </m:r>
                          </m:e>
                          <m:sub>
                            <m:r>
                              <a:rPr lang="tr-TR" sz="2800" i="1"/>
                              <m:t>𝑥</m:t>
                            </m:r>
                          </m:sub>
                          <m:sup>
                            <m:r>
                              <a:rPr lang="tr-TR" sz="2800" i="1"/>
                              <m:t>2</m:t>
                            </m:r>
                          </m:sup>
                        </m:sSubSup>
                        <m:r>
                          <a:rPr lang="tr-TR" sz="2800" i="1"/>
                          <m:t>−</m:t>
                        </m:r>
                        <m:sSubSup>
                          <m:sSubSupPr>
                            <m:ctrlPr>
                              <a:rPr lang="tr-TR" sz="2800" i="1"/>
                            </m:ctrlPr>
                          </m:sSubSupPr>
                          <m:e>
                            <m:r>
                              <a:rPr lang="tr-TR" sz="2800" i="1"/>
                              <m:t>𝜎</m:t>
                            </m:r>
                          </m:e>
                          <m:sub>
                            <m:r>
                              <a:rPr lang="tr-TR" sz="2800" i="1"/>
                              <m:t>𝐸</m:t>
                            </m:r>
                          </m:sub>
                          <m:sup>
                            <m:r>
                              <a:rPr lang="tr-TR" sz="2800" i="1"/>
                              <m:t>2</m:t>
                            </m:r>
                          </m:sup>
                        </m:sSubSup>
                      </m:num>
                      <m:den>
                        <m:sSubSup>
                          <m:sSubSupPr>
                            <m:ctrlPr>
                              <a:rPr lang="tr-TR" sz="2800" i="1"/>
                            </m:ctrlPr>
                          </m:sSubSupPr>
                          <m:e>
                            <m:r>
                              <a:rPr lang="tr-TR" sz="2800" i="1"/>
                              <m:t>𝜎</m:t>
                            </m:r>
                          </m:e>
                          <m:sub>
                            <m:r>
                              <a:rPr lang="tr-TR" sz="2800" i="1"/>
                              <m:t>𝑥</m:t>
                            </m:r>
                          </m:sub>
                          <m:sup>
                            <m:r>
                              <a:rPr lang="tr-TR" sz="2800" i="1"/>
                              <m:t>2</m:t>
                            </m:r>
                          </m:sup>
                        </m:sSubSup>
                      </m:den>
                    </m:f>
                  </m:oMath>
                </a14:m>
                <a:endParaRPr lang="tr-TR" sz="2800" dirty="0"/>
              </a:p>
              <a:p>
                <a:r>
                  <a:rPr lang="tr-TR" dirty="0"/>
                  <a:t>Bu eşitlikteki değerler bilinen varyans analizi işlemleriyle bulunup yerine konduğunda ölçme aracının güvenirlik katsayısı elde edilir. </a:t>
                </a:r>
              </a:p>
              <a:p>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𝑀𝑆</m:t>
                        </m:r>
                      </m:e>
                      <m:sub>
                        <m:r>
                          <a:rPr lang="tr-TR" i="1">
                            <a:latin typeface="Cambria Math" panose="02040503050406030204" pitchFamily="18" charset="0"/>
                          </a:rPr>
                          <m:t>𝑝𝑒𝑟𝑠𝑜𝑛</m:t>
                        </m:r>
                      </m:sub>
                    </m:sSub>
                  </m:oMath>
                </a14:m>
                <a:r>
                  <a:rPr lang="tr-TR" dirty="0"/>
                  <a:t> teorik güvenirlik ifadesinde gözlenen not </a:t>
                </a:r>
                <a:r>
                  <a:rPr lang="tr-TR" dirty="0" err="1"/>
                  <a:t>varyansını</a:t>
                </a:r>
                <a:r>
                  <a:rPr lang="tr-TR" dirty="0"/>
                  <a:t>, </a:t>
                </a: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𝑀𝑆</m:t>
                        </m:r>
                      </m:e>
                      <m:sub>
                        <m:r>
                          <a:rPr lang="tr-TR" i="1">
                            <a:latin typeface="Cambria Math" panose="02040503050406030204" pitchFamily="18" charset="0"/>
                          </a:rPr>
                          <m:t>𝑟𝑒𝑠𝑖𝑑𝑢𝑎𝑙</m:t>
                        </m:r>
                      </m:sub>
                    </m:sSub>
                  </m:oMath>
                </a14:m>
                <a:r>
                  <a:rPr lang="tr-TR" dirty="0"/>
                  <a:t> hata </a:t>
                </a:r>
                <a:r>
                  <a:rPr lang="tr-TR" dirty="0" err="1"/>
                  <a:t>varyansını</a:t>
                </a:r>
                <a:r>
                  <a:rPr lang="tr-TR" dirty="0"/>
                  <a:t> temsil eder.</a:t>
                </a:r>
              </a:p>
            </p:txBody>
          </p:sp>
        </mc:Choice>
        <mc:Fallback>
          <p:sp>
            <p:nvSpPr>
              <p:cNvPr id="3" name="İçerik Yer Tutucusu 2">
                <a:extLst>
                  <a:ext uri="{FF2B5EF4-FFF2-40B4-BE49-F238E27FC236}">
                    <a16:creationId xmlns:a16="http://schemas.microsoft.com/office/drawing/2014/main" xmlns="" id="{0A532883-6B91-4776-B712-DC5EB62F20C6}"/>
                  </a:ext>
                </a:extLst>
              </p:cNvPr>
              <p:cNvSpPr>
                <a:spLocks noGrp="1" noRot="1" noChangeAspect="1" noMove="1" noResize="1" noEditPoints="1" noAdjustHandles="1" noChangeArrowheads="1" noChangeShapeType="1" noTextEdit="1"/>
              </p:cNvSpPr>
              <p:nvPr>
                <p:ph idx="1"/>
              </p:nvPr>
            </p:nvSpPr>
            <p:spPr>
              <a:xfrm>
                <a:off x="2589212" y="1413164"/>
                <a:ext cx="8915400" cy="4498058"/>
              </a:xfrm>
              <a:blipFill>
                <a:blip r:embed="rId2"/>
                <a:stretch>
                  <a:fillRect l="-1300" t="-813" r="-68"/>
                </a:stretch>
              </a:blipFill>
            </p:spPr>
            <p:txBody>
              <a:bodyPr/>
              <a:lstStyle/>
              <a:p>
                <a:r>
                  <a:rPr lang="tr-TR">
                    <a:noFill/>
                  </a:rPr>
                  <a:t> </a:t>
                </a:r>
              </a:p>
            </p:txBody>
          </p:sp>
        </mc:Fallback>
      </mc:AlternateContent>
    </p:spTree>
    <p:extLst>
      <p:ext uri="{BB962C8B-B14F-4D97-AF65-F5344CB8AC3E}">
        <p14:creationId xmlns:p14="http://schemas.microsoft.com/office/powerpoint/2010/main" xmlns="" val="19162306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2E9DF66-7797-4BC2-B961-F771114FCCF6}"/>
              </a:ext>
            </a:extLst>
          </p:cNvPr>
          <p:cNvSpPr>
            <a:spLocks noGrp="1"/>
          </p:cNvSpPr>
          <p:nvPr>
            <p:ph type="title"/>
          </p:nvPr>
        </p:nvSpPr>
        <p:spPr>
          <a:xfrm>
            <a:off x="2592925" y="624110"/>
            <a:ext cx="8911687" cy="525817"/>
          </a:xfrm>
        </p:spPr>
        <p:txBody>
          <a:bodyPr>
            <a:normAutofit/>
          </a:bodyPr>
          <a:lstStyle/>
          <a:p>
            <a:r>
              <a:rPr lang="tr-TR" sz="2400" b="1" cap="small" dirty="0">
                <a:solidFill>
                  <a:schemeClr val="tx1"/>
                </a:solidFill>
                <a:latin typeface="Arial" panose="020B0604020202020204" pitchFamily="34" charset="0"/>
                <a:cs typeface="Arial" panose="020B0604020202020204" pitchFamily="34" charset="0"/>
              </a:rPr>
              <a:t>Ölçme Aracının Güvenirliğini Etkileyen </a:t>
            </a:r>
            <a:r>
              <a:rPr lang="tr-TR" sz="2400" b="1" cap="small" dirty="0" err="1">
                <a:solidFill>
                  <a:schemeClr val="tx1"/>
                </a:solidFill>
                <a:latin typeface="Arial" panose="020B0604020202020204" pitchFamily="34" charset="0"/>
                <a:cs typeface="Arial" panose="020B0604020202020204" pitchFamily="34" charset="0"/>
              </a:rPr>
              <a:t>FaktörLer</a:t>
            </a:r>
            <a:endParaRPr lang="tr-TR" sz="24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xmlns="" id="{1843A9DA-F276-40C3-80F7-B19E1AD78B28}"/>
              </a:ext>
            </a:extLst>
          </p:cNvPr>
          <p:cNvSpPr>
            <a:spLocks noGrp="1"/>
          </p:cNvSpPr>
          <p:nvPr>
            <p:ph idx="1"/>
          </p:nvPr>
        </p:nvSpPr>
        <p:spPr>
          <a:xfrm>
            <a:off x="1246909" y="1246909"/>
            <a:ext cx="5361710" cy="4664313"/>
          </a:xfrm>
          <a:solidFill>
            <a:schemeClr val="bg2">
              <a:lumMod val="90000"/>
            </a:schemeClr>
          </a:solidFill>
        </p:spPr>
        <p:txBody>
          <a:bodyPr>
            <a:normAutofit lnSpcReduction="10000"/>
          </a:bodyPr>
          <a:lstStyle/>
          <a:p>
            <a:pPr>
              <a:lnSpc>
                <a:spcPct val="150000"/>
              </a:lnSpc>
              <a:buNone/>
            </a:pPr>
            <a:r>
              <a:rPr lang="tr-TR" sz="2400" dirty="0"/>
              <a:t>1-Ölçme aracıyla ilgili özellikler</a:t>
            </a:r>
          </a:p>
          <a:p>
            <a:pPr>
              <a:lnSpc>
                <a:spcPct val="150000"/>
              </a:lnSpc>
            </a:pPr>
            <a:r>
              <a:rPr lang="tr-TR" sz="2400" dirty="0"/>
              <a:t>Testin uzunluğu</a:t>
            </a:r>
          </a:p>
          <a:p>
            <a:pPr>
              <a:lnSpc>
                <a:spcPct val="150000"/>
              </a:lnSpc>
            </a:pPr>
            <a:r>
              <a:rPr lang="tr-TR" sz="2400" dirty="0"/>
              <a:t>Yönerge ve maddelerin ifadesi</a:t>
            </a:r>
          </a:p>
          <a:p>
            <a:pPr>
              <a:lnSpc>
                <a:spcPct val="150000"/>
              </a:lnSpc>
            </a:pPr>
            <a:r>
              <a:rPr lang="tr-TR" sz="2400" dirty="0"/>
              <a:t>Kapsamın benzerliği</a:t>
            </a:r>
          </a:p>
          <a:p>
            <a:pPr>
              <a:lnSpc>
                <a:spcPct val="150000"/>
              </a:lnSpc>
            </a:pPr>
            <a:r>
              <a:rPr lang="tr-TR" sz="2400" dirty="0"/>
              <a:t>Uygulama koşulları</a:t>
            </a:r>
          </a:p>
          <a:p>
            <a:pPr>
              <a:lnSpc>
                <a:spcPct val="150000"/>
              </a:lnSpc>
            </a:pPr>
            <a:r>
              <a:rPr lang="tr-TR" sz="2400" dirty="0"/>
              <a:t>Puanlamada objektiflik </a:t>
            </a:r>
          </a:p>
          <a:p>
            <a:pPr marL="0" indent="0">
              <a:lnSpc>
                <a:spcPct val="150000"/>
              </a:lnSpc>
              <a:buNone/>
            </a:pPr>
            <a:r>
              <a:rPr lang="tr-TR" sz="2400" dirty="0"/>
              <a:t>ve bilinçli olarak yapılan sübjektiflik</a:t>
            </a:r>
          </a:p>
          <a:p>
            <a:endParaRPr lang="tr-TR" dirty="0"/>
          </a:p>
        </p:txBody>
      </p:sp>
      <p:sp>
        <p:nvSpPr>
          <p:cNvPr id="4" name="İçerik Yer Tutucusu 2">
            <a:extLst>
              <a:ext uri="{FF2B5EF4-FFF2-40B4-BE49-F238E27FC236}">
                <a16:creationId xmlns:a16="http://schemas.microsoft.com/office/drawing/2014/main" xmlns="" id="{02F7759D-8B8E-4703-AFAB-052FCDED00AF}"/>
              </a:ext>
            </a:extLst>
          </p:cNvPr>
          <p:cNvSpPr txBox="1">
            <a:spLocks/>
          </p:cNvSpPr>
          <p:nvPr/>
        </p:nvSpPr>
        <p:spPr>
          <a:xfrm>
            <a:off x="6858000" y="1246908"/>
            <a:ext cx="4987636" cy="4664313"/>
          </a:xfrm>
          <a:prstGeom prst="rect">
            <a:avLst/>
          </a:prstGeom>
          <a:solidFill>
            <a:schemeClr val="accent1">
              <a:lumMod val="20000"/>
              <a:lumOff val="80000"/>
            </a:schemeClr>
          </a:solidFill>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50000"/>
              </a:lnSpc>
              <a:buNone/>
            </a:pPr>
            <a:r>
              <a:rPr lang="tr-TR" sz="2400" dirty="0"/>
              <a:t>2-Testi Alan Bireylerden Kaynaklanan</a:t>
            </a:r>
          </a:p>
          <a:p>
            <a:pPr marL="0" indent="0">
              <a:lnSpc>
                <a:spcPct val="150000"/>
              </a:lnSpc>
              <a:buNone/>
            </a:pPr>
            <a:r>
              <a:rPr lang="tr-TR" sz="2400" dirty="0"/>
              <a:t>3-Sınavı Veren Kişiden Kaynaklanan Faktörler</a:t>
            </a:r>
          </a:p>
          <a:p>
            <a:pPr marL="0" indent="0">
              <a:lnSpc>
                <a:spcPct val="150000"/>
              </a:lnSpc>
              <a:buNone/>
            </a:pPr>
            <a:r>
              <a:rPr lang="tr-TR" sz="2400" dirty="0"/>
              <a:t>4-Ölçülen Özellikten Kaynaklanan Hatalar</a:t>
            </a:r>
            <a:endParaRPr lang="tr-TR" sz="2400" i="1" dirty="0"/>
          </a:p>
          <a:p>
            <a:pPr marL="0" indent="0">
              <a:lnSpc>
                <a:spcPct val="150000"/>
              </a:lnSpc>
              <a:buNone/>
            </a:pPr>
            <a:r>
              <a:rPr lang="tr-TR" sz="2400" i="1" dirty="0"/>
              <a:t>5-Ölçme Aracından Kaynaklanan Hatalar</a:t>
            </a:r>
            <a:endParaRPr lang="tr-TR" sz="2400" dirty="0"/>
          </a:p>
          <a:p>
            <a:pPr marL="0" indent="0">
              <a:buNone/>
            </a:pPr>
            <a:endParaRPr lang="tr-TR" dirty="0"/>
          </a:p>
        </p:txBody>
      </p:sp>
    </p:spTree>
    <p:extLst>
      <p:ext uri="{BB962C8B-B14F-4D97-AF65-F5344CB8AC3E}">
        <p14:creationId xmlns:p14="http://schemas.microsoft.com/office/powerpoint/2010/main" xmlns="" val="1278881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51055B7-D25B-4374-9DF8-13B6005507B1}"/>
              </a:ext>
            </a:extLst>
          </p:cNvPr>
          <p:cNvSpPr>
            <a:spLocks noGrp="1"/>
          </p:cNvSpPr>
          <p:nvPr>
            <p:ph type="title"/>
          </p:nvPr>
        </p:nvSpPr>
        <p:spPr>
          <a:xfrm>
            <a:off x="2592925" y="524656"/>
            <a:ext cx="8911687" cy="809469"/>
          </a:xfrm>
        </p:spPr>
        <p:txBody>
          <a:bodyPr/>
          <a:lstStyle/>
          <a:p>
            <a:pPr algn="ctr"/>
            <a:r>
              <a:rPr lang="tr-TR" dirty="0"/>
              <a:t>Kazanımlar</a:t>
            </a:r>
          </a:p>
        </p:txBody>
      </p:sp>
      <p:sp>
        <p:nvSpPr>
          <p:cNvPr id="3" name="İçerik Yer Tutucusu 2">
            <a:extLst>
              <a:ext uri="{FF2B5EF4-FFF2-40B4-BE49-F238E27FC236}">
                <a16:creationId xmlns:a16="http://schemas.microsoft.com/office/drawing/2014/main" xmlns="" id="{4E94F359-DBC9-406C-835B-2D7536FBE384}"/>
              </a:ext>
            </a:extLst>
          </p:cNvPr>
          <p:cNvSpPr>
            <a:spLocks noGrp="1"/>
          </p:cNvSpPr>
          <p:nvPr>
            <p:ph idx="1"/>
          </p:nvPr>
        </p:nvSpPr>
        <p:spPr>
          <a:xfrm>
            <a:off x="1993692" y="1334125"/>
            <a:ext cx="9510920" cy="5186596"/>
          </a:xfrm>
        </p:spPr>
        <p:txBody>
          <a:bodyPr>
            <a:normAutofit/>
          </a:bodyPr>
          <a:lstStyle/>
          <a:p>
            <a:pPr>
              <a:lnSpc>
                <a:spcPct val="150000"/>
              </a:lnSpc>
            </a:pPr>
            <a:r>
              <a:rPr lang="tr-TR" sz="2800" dirty="0"/>
              <a:t>Ölçmede hata terimini açıklar.</a:t>
            </a:r>
          </a:p>
          <a:p>
            <a:pPr>
              <a:lnSpc>
                <a:spcPct val="150000"/>
              </a:lnSpc>
            </a:pPr>
            <a:r>
              <a:rPr lang="tr-TR" sz="2800" dirty="0"/>
              <a:t>Hata türlerini açıklar.</a:t>
            </a:r>
          </a:p>
          <a:p>
            <a:pPr>
              <a:lnSpc>
                <a:spcPct val="150000"/>
              </a:lnSpc>
            </a:pPr>
            <a:r>
              <a:rPr lang="tr-TR" sz="2800" dirty="0"/>
              <a:t>Ölçmede hata kaynaklarını açıklar.</a:t>
            </a:r>
          </a:p>
          <a:p>
            <a:pPr>
              <a:lnSpc>
                <a:spcPct val="150000"/>
              </a:lnSpc>
            </a:pPr>
            <a:r>
              <a:rPr lang="tr-TR" sz="2800" dirty="0"/>
              <a:t>Ölçmenin standart hatasını (S</a:t>
            </a:r>
            <a:r>
              <a:rPr lang="tr-TR" sz="2800" baseline="-25000" dirty="0"/>
              <a:t>e</a:t>
            </a:r>
            <a:r>
              <a:rPr lang="tr-TR" sz="2800" dirty="0"/>
              <a:t>) hesaplar.</a:t>
            </a:r>
          </a:p>
          <a:p>
            <a:pPr lvl="0">
              <a:lnSpc>
                <a:spcPct val="150000"/>
              </a:lnSpc>
            </a:pPr>
            <a:r>
              <a:rPr lang="tr-TR" sz="2800" dirty="0"/>
              <a:t>Standart hatanın ölçümlerin güvenirliği üzerindeki etkisini açıklar.</a:t>
            </a:r>
          </a:p>
          <a:p>
            <a:endParaRPr lang="tr-TR" dirty="0"/>
          </a:p>
        </p:txBody>
      </p:sp>
    </p:spTree>
    <p:extLst>
      <p:ext uri="{BB962C8B-B14F-4D97-AF65-F5344CB8AC3E}">
        <p14:creationId xmlns:p14="http://schemas.microsoft.com/office/powerpoint/2010/main" xmlns="" val="3681607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33C619F-1CBB-4A25-A46A-08FE03BA2EC8}"/>
              </a:ext>
            </a:extLst>
          </p:cNvPr>
          <p:cNvSpPr>
            <a:spLocks noGrp="1"/>
          </p:cNvSpPr>
          <p:nvPr>
            <p:ph idx="1"/>
          </p:nvPr>
        </p:nvSpPr>
        <p:spPr>
          <a:xfrm>
            <a:off x="2589212" y="764497"/>
            <a:ext cx="8915400" cy="5696263"/>
          </a:xfrm>
        </p:spPr>
        <p:txBody>
          <a:bodyPr/>
          <a:lstStyle/>
          <a:p>
            <a:r>
              <a:rPr lang="tr-TR" sz="2400" dirty="0"/>
              <a:t>Güvenirlik katsayısını hesaplamada kullanılan yöntemler arasındaki farkları açıklar. </a:t>
            </a:r>
          </a:p>
          <a:p>
            <a:r>
              <a:rPr lang="tr-TR" sz="2400" dirty="0"/>
              <a:t> Birden çok uygulamaya dayalı güvenirlik hesaplama yöntemlerini bilir.</a:t>
            </a:r>
          </a:p>
          <a:p>
            <a:r>
              <a:rPr lang="tr-TR" sz="2400" dirty="0"/>
              <a:t> Tek uygulamaya dayalı güvenirlik hesaplama yöntemlerini bilir.</a:t>
            </a:r>
          </a:p>
          <a:p>
            <a:r>
              <a:rPr lang="tr-TR" sz="2400" dirty="0"/>
              <a:t>Madde </a:t>
            </a:r>
            <a:r>
              <a:rPr lang="tr-TR" sz="2400" dirty="0" err="1"/>
              <a:t>kovaryanslarına</a:t>
            </a:r>
            <a:r>
              <a:rPr lang="tr-TR" sz="2400" dirty="0"/>
              <a:t> dayalı güvenirlik hesaplama yöntemlerini bilir.</a:t>
            </a:r>
          </a:p>
          <a:p>
            <a:r>
              <a:rPr lang="tr-TR" sz="2400" dirty="0"/>
              <a:t>Ölçme aracının güvenirliğini etkileyen faktörler i açıklar.</a:t>
            </a:r>
          </a:p>
          <a:p>
            <a:pPr lvl="0"/>
            <a:r>
              <a:rPr lang="tr-TR" sz="2400" dirty="0"/>
              <a:t>Ölçme araçlarının güvenirliğini uygun yöntemi seçerek hesaplar.</a:t>
            </a:r>
          </a:p>
          <a:p>
            <a:pPr lvl="0"/>
            <a:r>
              <a:rPr lang="tr-TR" sz="2400" dirty="0"/>
              <a:t>Güvenirliği yüksek ölçümler almanın önemini açıklar.</a:t>
            </a:r>
            <a:endParaRPr lang="tr-TR" sz="2400" b="1" dirty="0"/>
          </a:p>
          <a:p>
            <a:endParaRPr lang="tr-TR" dirty="0"/>
          </a:p>
        </p:txBody>
      </p:sp>
    </p:spTree>
    <p:extLst>
      <p:ext uri="{BB962C8B-B14F-4D97-AF65-F5344CB8AC3E}">
        <p14:creationId xmlns:p14="http://schemas.microsoft.com/office/powerpoint/2010/main" xmlns="" val="1923066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BD6A0F-77DD-44B6-9344-2C8C30DC9C95}"/>
              </a:ext>
            </a:extLst>
          </p:cNvPr>
          <p:cNvSpPr>
            <a:spLocks noGrp="1"/>
          </p:cNvSpPr>
          <p:nvPr>
            <p:ph type="title"/>
          </p:nvPr>
        </p:nvSpPr>
        <p:spPr>
          <a:xfrm>
            <a:off x="2592925" y="624110"/>
            <a:ext cx="8911687" cy="739995"/>
          </a:xfrm>
        </p:spPr>
        <p:txBody>
          <a:bodyPr/>
          <a:lstStyle/>
          <a:p>
            <a:pPr algn="ctr"/>
            <a:r>
              <a:rPr lang="tr-TR" b="1" dirty="0"/>
              <a:t>Ölçmede Hata Terimi</a:t>
            </a:r>
          </a:p>
        </p:txBody>
      </p:sp>
      <p:sp>
        <p:nvSpPr>
          <p:cNvPr id="3" name="İçerik Yer Tutucusu 2">
            <a:extLst>
              <a:ext uri="{FF2B5EF4-FFF2-40B4-BE49-F238E27FC236}">
                <a16:creationId xmlns:a16="http://schemas.microsoft.com/office/drawing/2014/main" xmlns="" id="{33C9B562-ACBB-4860-A15A-C82495CD4C44}"/>
              </a:ext>
            </a:extLst>
          </p:cNvPr>
          <p:cNvSpPr>
            <a:spLocks noGrp="1"/>
          </p:cNvSpPr>
          <p:nvPr>
            <p:ph idx="1"/>
          </p:nvPr>
        </p:nvSpPr>
        <p:spPr>
          <a:xfrm>
            <a:off x="2589212" y="1558977"/>
            <a:ext cx="8915400" cy="4674913"/>
          </a:xfrm>
        </p:spPr>
        <p:txBody>
          <a:bodyPr>
            <a:noAutofit/>
          </a:bodyPr>
          <a:lstStyle/>
          <a:p>
            <a:r>
              <a:rPr lang="tr-TR" sz="2800" dirty="0"/>
              <a:t>Ölçmede hata; kaynağı, miktarı ve yönü belli olmayan, ancak her ölçmede az miktarda da olsa var olan, ölçülen özelliğin gerçek değerinden sapmalarıdır</a:t>
            </a:r>
          </a:p>
          <a:p>
            <a:r>
              <a:rPr lang="tr-TR" sz="2800" dirty="0"/>
              <a:t>Hata; ölçümlere farklı miktarda, yönde ve şekilde yansımış olabilir. Hatayı tamamen ortadan kaldırmak mümkün olmadığına göre, en azından hatanın miktarını azaltma yönünde tedbirler alınabilir.</a:t>
            </a:r>
          </a:p>
        </p:txBody>
      </p:sp>
    </p:spTree>
    <p:extLst>
      <p:ext uri="{BB962C8B-B14F-4D97-AF65-F5344CB8AC3E}">
        <p14:creationId xmlns:p14="http://schemas.microsoft.com/office/powerpoint/2010/main" xmlns="" val="1070476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5849B6A-A38E-496E-B31C-127222EEB631}"/>
              </a:ext>
            </a:extLst>
          </p:cNvPr>
          <p:cNvSpPr>
            <a:spLocks noGrp="1"/>
          </p:cNvSpPr>
          <p:nvPr>
            <p:ph type="title"/>
          </p:nvPr>
        </p:nvSpPr>
        <p:spPr>
          <a:xfrm>
            <a:off x="2592925" y="624110"/>
            <a:ext cx="8911687" cy="725005"/>
          </a:xfrm>
        </p:spPr>
        <p:txBody>
          <a:bodyPr/>
          <a:lstStyle/>
          <a:p>
            <a:pPr algn="ctr"/>
            <a:r>
              <a:rPr lang="tr-TR" b="1" dirty="0">
                <a:solidFill>
                  <a:schemeClr val="tx1"/>
                </a:solidFill>
              </a:rPr>
              <a:t>Ölçmede hata kaynakları</a:t>
            </a:r>
            <a:endParaRPr lang="tr-TR" b="1" dirty="0"/>
          </a:p>
        </p:txBody>
      </p:sp>
      <p:sp>
        <p:nvSpPr>
          <p:cNvPr id="3" name="İçerik Yer Tutucusu 2">
            <a:extLst>
              <a:ext uri="{FF2B5EF4-FFF2-40B4-BE49-F238E27FC236}">
                <a16:creationId xmlns:a16="http://schemas.microsoft.com/office/drawing/2014/main" xmlns="" id="{1599056E-5404-4C50-8EFA-CAF981A4E2FD}"/>
              </a:ext>
            </a:extLst>
          </p:cNvPr>
          <p:cNvSpPr>
            <a:spLocks noGrp="1"/>
          </p:cNvSpPr>
          <p:nvPr>
            <p:ph idx="1"/>
          </p:nvPr>
        </p:nvSpPr>
        <p:spPr/>
        <p:txBody>
          <a:bodyPr/>
          <a:lstStyle/>
          <a:p>
            <a:pPr>
              <a:buFont typeface="Wingdings" panose="05000000000000000000" pitchFamily="2" charset="2"/>
              <a:buChar char="Ø"/>
            </a:pPr>
            <a:r>
              <a:rPr lang="tr-TR" sz="2800" dirty="0"/>
              <a:t>Araç</a:t>
            </a:r>
          </a:p>
          <a:p>
            <a:pPr>
              <a:buFont typeface="Wingdings" panose="05000000000000000000" pitchFamily="2" charset="2"/>
              <a:buChar char="Ø"/>
            </a:pPr>
            <a:r>
              <a:rPr lang="tr-TR" sz="2800" dirty="0"/>
              <a:t>Yöntem</a:t>
            </a:r>
          </a:p>
          <a:p>
            <a:pPr>
              <a:buFont typeface="Wingdings" panose="05000000000000000000" pitchFamily="2" charset="2"/>
              <a:buChar char="Ø"/>
            </a:pPr>
            <a:r>
              <a:rPr lang="tr-TR" sz="2800" dirty="0" err="1"/>
              <a:t>Ölçmeci</a:t>
            </a:r>
            <a:endParaRPr lang="tr-TR" sz="2800" dirty="0"/>
          </a:p>
          <a:p>
            <a:pPr>
              <a:buFont typeface="Wingdings" panose="05000000000000000000" pitchFamily="2" charset="2"/>
              <a:buChar char="Ø"/>
            </a:pPr>
            <a:r>
              <a:rPr lang="tr-TR" sz="2800" dirty="0"/>
              <a:t>Ortam</a:t>
            </a:r>
          </a:p>
          <a:p>
            <a:pPr>
              <a:buFont typeface="Wingdings" panose="05000000000000000000" pitchFamily="2" charset="2"/>
              <a:buChar char="Ø"/>
            </a:pPr>
            <a:r>
              <a:rPr lang="tr-TR" sz="2800" dirty="0"/>
              <a:t>Öğrenci</a:t>
            </a:r>
          </a:p>
          <a:p>
            <a:pPr>
              <a:buFont typeface="Wingdings" panose="05000000000000000000" pitchFamily="2" charset="2"/>
              <a:buChar char="Ø"/>
            </a:pPr>
            <a:r>
              <a:rPr lang="tr-TR" sz="2800" dirty="0"/>
              <a:t>Ya da bunların hepsinin etkileşiminin sonucu.</a:t>
            </a:r>
          </a:p>
          <a:p>
            <a:endParaRPr lang="tr-TR" dirty="0"/>
          </a:p>
        </p:txBody>
      </p:sp>
    </p:spTree>
    <p:extLst>
      <p:ext uri="{BB962C8B-B14F-4D97-AF65-F5344CB8AC3E}">
        <p14:creationId xmlns:p14="http://schemas.microsoft.com/office/powerpoint/2010/main" xmlns="" val="46371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E5E6A63-456E-47F7-B9E3-04D474A5CDA3}"/>
              </a:ext>
            </a:extLst>
          </p:cNvPr>
          <p:cNvSpPr>
            <a:spLocks noGrp="1"/>
          </p:cNvSpPr>
          <p:nvPr>
            <p:ph type="title"/>
          </p:nvPr>
        </p:nvSpPr>
        <p:spPr/>
        <p:txBody>
          <a:bodyPr>
            <a:normAutofit/>
          </a:bodyPr>
          <a:lstStyle/>
          <a:p>
            <a:pPr algn="ctr"/>
            <a:r>
              <a:rPr lang="tr-TR" sz="6000" b="1" dirty="0">
                <a:solidFill>
                  <a:schemeClr val="tx1"/>
                </a:solidFill>
              </a:rPr>
              <a:t>Hata türleri</a:t>
            </a:r>
            <a:endParaRPr lang="tr-TR" sz="6000" b="1" dirty="0"/>
          </a:p>
        </p:txBody>
      </p:sp>
      <p:sp>
        <p:nvSpPr>
          <p:cNvPr id="3" name="İçerik Yer Tutucusu 2">
            <a:extLst>
              <a:ext uri="{FF2B5EF4-FFF2-40B4-BE49-F238E27FC236}">
                <a16:creationId xmlns:a16="http://schemas.microsoft.com/office/drawing/2014/main" xmlns="" id="{F8045621-9227-4BC9-969A-84452E79F03A}"/>
              </a:ext>
            </a:extLst>
          </p:cNvPr>
          <p:cNvSpPr>
            <a:spLocks noGrp="1"/>
          </p:cNvSpPr>
          <p:nvPr>
            <p:ph idx="1"/>
          </p:nvPr>
        </p:nvSpPr>
        <p:spPr/>
        <p:txBody>
          <a:bodyPr/>
          <a:lstStyle/>
          <a:p>
            <a:r>
              <a:rPr lang="tr-TR" sz="4000" dirty="0"/>
              <a:t>Sabit Hata</a:t>
            </a:r>
          </a:p>
          <a:p>
            <a:r>
              <a:rPr lang="tr-TR" sz="4000" dirty="0"/>
              <a:t>Sistematik Hata</a:t>
            </a:r>
          </a:p>
          <a:p>
            <a:r>
              <a:rPr lang="tr-TR" sz="4000" dirty="0"/>
              <a:t>Tesadüfi(</a:t>
            </a:r>
            <a:r>
              <a:rPr lang="tr-TR" sz="4000" dirty="0" err="1"/>
              <a:t>Random</a:t>
            </a:r>
            <a:r>
              <a:rPr lang="tr-TR" sz="4000" dirty="0"/>
              <a:t>) hata</a:t>
            </a:r>
          </a:p>
          <a:p>
            <a:endParaRPr lang="tr-TR" dirty="0"/>
          </a:p>
        </p:txBody>
      </p:sp>
    </p:spTree>
    <p:extLst>
      <p:ext uri="{BB962C8B-B14F-4D97-AF65-F5344CB8AC3E}">
        <p14:creationId xmlns:p14="http://schemas.microsoft.com/office/powerpoint/2010/main" xmlns="" val="2180818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112072C-DF87-4E39-8874-5A3D867866A3}"/>
              </a:ext>
            </a:extLst>
          </p:cNvPr>
          <p:cNvSpPr>
            <a:spLocks noGrp="1"/>
          </p:cNvSpPr>
          <p:nvPr>
            <p:ph type="title"/>
          </p:nvPr>
        </p:nvSpPr>
        <p:spPr/>
        <p:txBody>
          <a:bodyPr>
            <a:normAutofit/>
          </a:bodyPr>
          <a:lstStyle/>
          <a:p>
            <a:pPr algn="ctr"/>
            <a:r>
              <a:rPr lang="tr-TR" sz="4400" dirty="0"/>
              <a:t>Sabit Hata</a:t>
            </a:r>
          </a:p>
        </p:txBody>
      </p:sp>
      <p:sp>
        <p:nvSpPr>
          <p:cNvPr id="3" name="İçerik Yer Tutucusu 2">
            <a:extLst>
              <a:ext uri="{FF2B5EF4-FFF2-40B4-BE49-F238E27FC236}">
                <a16:creationId xmlns:a16="http://schemas.microsoft.com/office/drawing/2014/main" xmlns="" id="{BACB78C8-9763-4DD1-892A-15FBD46BBFCA}"/>
              </a:ext>
            </a:extLst>
          </p:cNvPr>
          <p:cNvSpPr>
            <a:spLocks noGrp="1"/>
          </p:cNvSpPr>
          <p:nvPr>
            <p:ph idx="1"/>
          </p:nvPr>
        </p:nvSpPr>
        <p:spPr/>
        <p:txBody>
          <a:bodyPr>
            <a:normAutofit/>
          </a:bodyPr>
          <a:lstStyle/>
          <a:p>
            <a:pPr algn="just"/>
            <a:r>
              <a:rPr lang="tr-TR" sz="2400" dirty="0"/>
              <a:t>Bu hata türünde yapılan hatanın miktarı ve yönü ölçümden ölçüme değişmeden sabit kalır (</a:t>
            </a:r>
            <a:r>
              <a:rPr lang="tr-TR" sz="2400" dirty="0" err="1"/>
              <a:t>Baykul</a:t>
            </a:r>
            <a:r>
              <a:rPr lang="tr-TR" sz="2400" dirty="0"/>
              <a:t>, 2015). Araç ölçtüğü özellik veya nesneyi gerçekte olduğundan hep biraz fazla ya da eksik ölçer. </a:t>
            </a:r>
          </a:p>
          <a:p>
            <a:pPr algn="just"/>
            <a:r>
              <a:rPr lang="tr-TR" sz="2400" dirty="0"/>
              <a:t>Ayarı bozuk bir terazinin 200 gr fazla tartması.</a:t>
            </a:r>
          </a:p>
          <a:p>
            <a:pPr algn="just"/>
            <a:r>
              <a:rPr lang="tr-TR" sz="2400" dirty="0"/>
              <a:t>Ölçme sonuçlarına sabit hata karıştığında herkes aynı şekilde etkilenecek, dolayısıyla puanların standart sapması ve </a:t>
            </a:r>
            <a:r>
              <a:rPr lang="tr-TR" sz="2400" dirty="0" err="1"/>
              <a:t>varyansı</a:t>
            </a:r>
            <a:r>
              <a:rPr lang="tr-TR" sz="2400" dirty="0"/>
              <a:t> değişmeyecektir. </a:t>
            </a:r>
          </a:p>
        </p:txBody>
      </p:sp>
    </p:spTree>
    <p:extLst>
      <p:ext uri="{BB962C8B-B14F-4D97-AF65-F5344CB8AC3E}">
        <p14:creationId xmlns:p14="http://schemas.microsoft.com/office/powerpoint/2010/main" xmlns="" val="182039422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413</TotalTime>
  <Words>1332</Words>
  <Application>Microsoft Office PowerPoint</Application>
  <PresentationFormat>Özel</PresentationFormat>
  <Paragraphs>153</Paragraphs>
  <Slides>37</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37</vt:i4>
      </vt:variant>
    </vt:vector>
  </HeadingPairs>
  <TitlesOfParts>
    <vt:vector size="39" baseType="lpstr">
      <vt:lpstr>Duman</vt:lpstr>
      <vt:lpstr>Denklem</vt:lpstr>
      <vt:lpstr>GÜVENİRLİK</vt:lpstr>
      <vt:lpstr>İçerik</vt:lpstr>
      <vt:lpstr>Slayt 3</vt:lpstr>
      <vt:lpstr>Kazanımlar</vt:lpstr>
      <vt:lpstr>Slayt 5</vt:lpstr>
      <vt:lpstr>Ölçmede Hata Terimi</vt:lpstr>
      <vt:lpstr>Ölçmede hata kaynakları</vt:lpstr>
      <vt:lpstr>Hata türleri</vt:lpstr>
      <vt:lpstr>Sabit Hata</vt:lpstr>
      <vt:lpstr>Sistematik Hata</vt:lpstr>
      <vt:lpstr>Slayt 11</vt:lpstr>
      <vt:lpstr>Tesadüfî Hatalar</vt:lpstr>
      <vt:lpstr>Klasik Gerçek Puan Modeli</vt:lpstr>
      <vt:lpstr>Slayt 14</vt:lpstr>
      <vt:lpstr>Slayt 15</vt:lpstr>
      <vt:lpstr>Gerçek ve Hata Puanlarının Özellikleri</vt:lpstr>
      <vt:lpstr>Güvenirlik İndeksi ve Güvenirlik Katsayısı</vt:lpstr>
      <vt:lpstr>Slayt 18</vt:lpstr>
      <vt:lpstr>Slayt 19</vt:lpstr>
      <vt:lpstr>Güvenirlik bilgisinin yorumlanması</vt:lpstr>
      <vt:lpstr>ÖLÇMENİN STANDART HATASI</vt:lpstr>
      <vt:lpstr>Örnek</vt:lpstr>
      <vt:lpstr>Yorumlanması</vt:lpstr>
      <vt:lpstr>Slayt 24</vt:lpstr>
      <vt:lpstr>GÜVENİRLİK TAHMİN YÖNTEMLERİ</vt:lpstr>
      <vt:lpstr>Slayt 26</vt:lpstr>
      <vt:lpstr>Test-Tekrar Test Yöntemi</vt:lpstr>
      <vt:lpstr>Paralel (Alternatif)Formlar Yöntemi</vt:lpstr>
      <vt:lpstr>Alternatif Formlarla Test-Tekrar Test Yöntemi </vt:lpstr>
      <vt:lpstr>Yarıya bölme yöntemi </vt:lpstr>
      <vt:lpstr>Slayt 31</vt:lpstr>
      <vt:lpstr>Kuder Richardson formülleri: KR20 ve KR21</vt:lpstr>
      <vt:lpstr>Slayt 33</vt:lpstr>
      <vt:lpstr>Slayt 34</vt:lpstr>
      <vt:lpstr>Cronbach α Yöntemi</vt:lpstr>
      <vt:lpstr>Hoyt’un Varyans Analizi Metodu </vt:lpstr>
      <vt:lpstr>Ölçme Aracının Güvenirliğini Etkileyen FaktörLer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GÜVENİRLİK</dc:title>
  <dc:creator>Duha</dc:creator>
  <cp:lastModifiedBy>Asus</cp:lastModifiedBy>
  <cp:revision>64</cp:revision>
  <dcterms:created xsi:type="dcterms:W3CDTF">2018-03-09T22:27:30Z</dcterms:created>
  <dcterms:modified xsi:type="dcterms:W3CDTF">2018-03-11T20:59:18Z</dcterms:modified>
</cp:coreProperties>
</file>