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304" r:id="rId12"/>
    <p:sldId id="269" r:id="rId13"/>
    <p:sldId id="303" r:id="rId14"/>
    <p:sldId id="270" r:id="rId15"/>
    <p:sldId id="271" r:id="rId16"/>
    <p:sldId id="272" r:id="rId17"/>
    <p:sldId id="273" r:id="rId18"/>
    <p:sldId id="296" r:id="rId19"/>
    <p:sldId id="276" r:id="rId20"/>
    <p:sldId id="297" r:id="rId21"/>
    <p:sldId id="299" r:id="rId22"/>
    <p:sldId id="277" r:id="rId23"/>
    <p:sldId id="278" r:id="rId24"/>
    <p:sldId id="260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300" r:id="rId35"/>
    <p:sldId id="301" r:id="rId36"/>
    <p:sldId id="302" r:id="rId37"/>
    <p:sldId id="305" r:id="rId38"/>
    <p:sldId id="306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7DE45-0BA5-4B50-A47B-1A5E4C893E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8EA0A-F493-488D-808A-B057C8766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75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87EC7-2E3A-401A-9072-0FAE26AE5622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83EF1-FE1D-40CB-BEEB-24151D7096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83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BEEB0-D8AC-4E7F-88B1-96A794E7EDBC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72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74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6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59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4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31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1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4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68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00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35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B9E2A-3592-4837-B72B-F03C120FA395}" type="datetimeFigureOut">
              <a:rPr lang="tr-TR" smtClean="0"/>
              <a:t>25.12.2018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BBD9-5BA7-4D93-AB0B-7CCA99718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3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9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Testlerde Çok Boyutluluk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Nilüfer</a:t>
            </a:r>
            <a:r>
              <a:rPr lang="en-US" b="1" dirty="0" smtClean="0">
                <a:solidFill>
                  <a:schemeClr val="tx1"/>
                </a:solidFill>
              </a:rPr>
              <a:t> Kahraman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1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7"/>
    </mc:Choice>
    <mc:Fallback xmlns="">
      <p:transition spd="slow" advTm="1218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576" y="228600"/>
            <a:ext cx="3365376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err="1" smtClean="0">
                <a:solidFill>
                  <a:schemeClr val="bg1"/>
                </a:solidFill>
              </a:rPr>
              <a:t>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tr-TR" sz="1800" dirty="0">
                <a:solidFill>
                  <a:schemeClr val="bg1"/>
                </a:solidFill>
              </a:rPr>
              <a:t>ş</a:t>
            </a:r>
            <a:r>
              <a:rPr lang="en-US" sz="1800" dirty="0" err="1" smtClean="0">
                <a:solidFill>
                  <a:schemeClr val="bg1"/>
                </a:solidFill>
              </a:rPr>
              <a:t>artlanm</a:t>
            </a:r>
            <a:r>
              <a:rPr lang="tr-TR" sz="1800" dirty="0" err="1" smtClean="0">
                <a:solidFill>
                  <a:schemeClr val="bg1"/>
                </a:solidFill>
              </a:rPr>
              <a:t>ış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g</a:t>
            </a:r>
            <a:r>
              <a:rPr lang="tr-TR" sz="1800" dirty="0" smtClean="0">
                <a:solidFill>
                  <a:schemeClr val="bg1"/>
                </a:solidFill>
              </a:rPr>
              <a:t>üç</a:t>
            </a:r>
            <a:r>
              <a:rPr lang="en-US" sz="1800" dirty="0" smtClean="0">
                <a:solidFill>
                  <a:schemeClr val="bg1"/>
                </a:solidFill>
              </a:rPr>
              <a:t>l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k d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err="1" smtClean="0">
                <a:solidFill>
                  <a:schemeClr val="bg1"/>
                </a:solidFill>
              </a:rPr>
              <a:t>zeyleri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65167"/>
              </p:ext>
            </p:extLst>
          </p:nvPr>
        </p:nvGraphicFramePr>
        <p:xfrm>
          <a:off x="381000" y="1371600"/>
          <a:ext cx="3902968" cy="3021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r:id="rId3" imgW="3352800" imgH="2590465" progId="SPLUSGraphSheetFileType">
                  <p:embed/>
                </p:oleObj>
              </mc:Choice>
              <mc:Fallback>
                <p:oleObj r:id="rId3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3902968" cy="30216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9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576" y="228600"/>
            <a:ext cx="3365376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err="1" smtClean="0">
                <a:solidFill>
                  <a:schemeClr val="bg1"/>
                </a:solidFill>
              </a:rPr>
              <a:t>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tr-TR" sz="1800" dirty="0">
                <a:solidFill>
                  <a:schemeClr val="bg1"/>
                </a:solidFill>
              </a:rPr>
              <a:t>ş</a:t>
            </a:r>
            <a:r>
              <a:rPr lang="en-US" sz="1800" dirty="0" err="1" smtClean="0">
                <a:solidFill>
                  <a:schemeClr val="bg1"/>
                </a:solidFill>
              </a:rPr>
              <a:t>artlanm</a:t>
            </a:r>
            <a:r>
              <a:rPr lang="tr-TR" sz="1800" dirty="0" err="1" smtClean="0">
                <a:solidFill>
                  <a:schemeClr val="bg1"/>
                </a:solidFill>
              </a:rPr>
              <a:t>ış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g</a:t>
            </a:r>
            <a:r>
              <a:rPr lang="tr-TR" sz="1800" dirty="0" smtClean="0">
                <a:solidFill>
                  <a:schemeClr val="bg1"/>
                </a:solidFill>
              </a:rPr>
              <a:t>üç</a:t>
            </a:r>
            <a:r>
              <a:rPr lang="en-US" sz="1800" dirty="0" smtClean="0">
                <a:solidFill>
                  <a:schemeClr val="bg1"/>
                </a:solidFill>
              </a:rPr>
              <a:t>l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k d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err="1" smtClean="0">
                <a:solidFill>
                  <a:schemeClr val="bg1"/>
                </a:solidFill>
              </a:rPr>
              <a:t>zeyleri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48064" y="188640"/>
            <a:ext cx="3276600" cy="12241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3 </a:t>
            </a:r>
            <a:r>
              <a:rPr lang="en-US" sz="1800" dirty="0" err="1" smtClean="0">
                <a:solidFill>
                  <a:schemeClr val="bg1"/>
                </a:solidFill>
              </a:rPr>
              <a:t>ve</a:t>
            </a:r>
            <a:r>
              <a:rPr lang="en-US" sz="1800" dirty="0" smtClean="0">
                <a:solidFill>
                  <a:schemeClr val="bg1"/>
                </a:solidFill>
              </a:rPr>
              <a:t> 4. s</a:t>
            </a:r>
            <a:r>
              <a:rPr lang="tr-TR" sz="1800" dirty="0" err="1" smtClean="0">
                <a:solidFill>
                  <a:schemeClr val="bg1"/>
                </a:solidFill>
              </a:rPr>
              <a:t>ını</a:t>
            </a:r>
            <a:r>
              <a:rPr lang="en-US" sz="1800" dirty="0" err="1" smtClean="0">
                <a:solidFill>
                  <a:schemeClr val="bg1"/>
                </a:solidFill>
              </a:rPr>
              <a:t>flar</a:t>
            </a:r>
            <a:r>
              <a:rPr lang="en-US" sz="1800" dirty="0" smtClean="0">
                <a:solidFill>
                  <a:schemeClr val="bg1"/>
                </a:solidFill>
              </a:rPr>
              <a:t> i</a:t>
            </a:r>
            <a:r>
              <a:rPr lang="tr-TR" sz="1800" dirty="0" smtClean="0">
                <a:solidFill>
                  <a:schemeClr val="bg1"/>
                </a:solidFill>
              </a:rPr>
              <a:t>ç</a:t>
            </a:r>
            <a:r>
              <a:rPr lang="en-US" sz="1800" dirty="0" smtClean="0">
                <a:solidFill>
                  <a:schemeClr val="bg1"/>
                </a:solidFill>
              </a:rPr>
              <a:t>in </a:t>
            </a:r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err="1" smtClean="0">
                <a:solidFill>
                  <a:schemeClr val="bg1"/>
                </a:solidFill>
              </a:rPr>
              <a:t>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tr-TR" sz="1800" dirty="0">
                <a:solidFill>
                  <a:schemeClr val="bg1"/>
                </a:solidFill>
              </a:rPr>
              <a:t>ş</a:t>
            </a:r>
            <a:r>
              <a:rPr lang="en-US" sz="1800" dirty="0" err="1" smtClean="0">
                <a:solidFill>
                  <a:schemeClr val="bg1"/>
                </a:solidFill>
              </a:rPr>
              <a:t>artlanm</a:t>
            </a:r>
            <a:r>
              <a:rPr lang="tr-TR" sz="1800" dirty="0" err="1" smtClean="0">
                <a:solidFill>
                  <a:schemeClr val="bg1"/>
                </a:solidFill>
              </a:rPr>
              <a:t>ış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g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cl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k d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err="1" smtClean="0">
                <a:solidFill>
                  <a:schemeClr val="bg1"/>
                </a:solidFill>
              </a:rPr>
              <a:t>zeyleri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93684"/>
              </p:ext>
            </p:extLst>
          </p:nvPr>
        </p:nvGraphicFramePr>
        <p:xfrm>
          <a:off x="381000" y="1371600"/>
          <a:ext cx="3902968" cy="3021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r:id="rId3" imgW="3352800" imgH="2590465" progId="SPLUSGraphSheetFileType">
                  <p:embed/>
                </p:oleObj>
              </mc:Choice>
              <mc:Fallback>
                <p:oleObj r:id="rId3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3902968" cy="30216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353244"/>
              </p:ext>
            </p:extLst>
          </p:nvPr>
        </p:nvGraphicFramePr>
        <p:xfrm>
          <a:off x="4860032" y="1403338"/>
          <a:ext cx="3898776" cy="3033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r:id="rId5" imgW="3352800" imgH="2590465" progId="SPLUSGraphSheetFileType">
                  <p:embed/>
                </p:oleObj>
              </mc:Choice>
              <mc:Fallback>
                <p:oleObj r:id="rId5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403338"/>
                        <a:ext cx="3898776" cy="30337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2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1496" y="413792"/>
            <a:ext cx="3034680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puanina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sartlanmis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g</a:t>
            </a:r>
            <a:r>
              <a:rPr lang="tr-TR" sz="1800" dirty="0" smtClean="0">
                <a:solidFill>
                  <a:schemeClr val="bg1"/>
                </a:solidFill>
              </a:rPr>
              <a:t>üç</a:t>
            </a:r>
            <a:r>
              <a:rPr lang="en-US" sz="1800" dirty="0" smtClean="0">
                <a:solidFill>
                  <a:schemeClr val="bg1"/>
                </a:solidFill>
              </a:rPr>
              <a:t>l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k d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err="1" smtClean="0">
                <a:solidFill>
                  <a:schemeClr val="bg1"/>
                </a:solidFill>
              </a:rPr>
              <a:t>zeyleri</a:t>
            </a:r>
            <a:r>
              <a:rPr lang="en-US" sz="1800" dirty="0" smtClean="0">
                <a:solidFill>
                  <a:schemeClr val="bg1"/>
                </a:solidFill>
              </a:rPr>
              <a:t> (13’er </a:t>
            </a:r>
            <a:r>
              <a:rPr lang="en-US" sz="1800" dirty="0" err="1" smtClean="0">
                <a:solidFill>
                  <a:schemeClr val="bg1"/>
                </a:solidFill>
              </a:rPr>
              <a:t>soru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341188"/>
              </p:ext>
            </p:extLst>
          </p:nvPr>
        </p:nvGraphicFramePr>
        <p:xfrm>
          <a:off x="2303511" y="1888034"/>
          <a:ext cx="4757553" cy="370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7" r:id="rId3" imgW="3352800" imgH="2590465" progId="SPLUSGraphSheetFileType">
                  <p:embed/>
                </p:oleObj>
              </mc:Choice>
              <mc:Fallback>
                <p:oleObj r:id="rId3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511" y="1888034"/>
                        <a:ext cx="4757553" cy="37012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3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34680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puanina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sartlanmis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g</a:t>
            </a:r>
            <a:r>
              <a:rPr lang="tr-TR" sz="1800" dirty="0" smtClean="0">
                <a:solidFill>
                  <a:schemeClr val="bg1"/>
                </a:solidFill>
              </a:rPr>
              <a:t>üç</a:t>
            </a:r>
            <a:r>
              <a:rPr lang="en-US" sz="1800" dirty="0" smtClean="0">
                <a:solidFill>
                  <a:schemeClr val="bg1"/>
                </a:solidFill>
              </a:rPr>
              <a:t>l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smtClean="0">
                <a:solidFill>
                  <a:schemeClr val="bg1"/>
                </a:solidFill>
              </a:rPr>
              <a:t>k d</a:t>
            </a:r>
            <a:r>
              <a:rPr lang="tr-TR" sz="1800" dirty="0" smtClean="0">
                <a:solidFill>
                  <a:schemeClr val="bg1"/>
                </a:solidFill>
              </a:rPr>
              <a:t>ü</a:t>
            </a:r>
            <a:r>
              <a:rPr lang="en-US" sz="1800" dirty="0" err="1" smtClean="0">
                <a:solidFill>
                  <a:schemeClr val="bg1"/>
                </a:solidFill>
              </a:rPr>
              <a:t>zeyleri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08104" y="228600"/>
            <a:ext cx="3096344" cy="118417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3 </a:t>
            </a:r>
            <a:r>
              <a:rPr lang="en-US" sz="1800" dirty="0" err="1" smtClean="0">
                <a:solidFill>
                  <a:schemeClr val="bg1"/>
                </a:solidFill>
              </a:rPr>
              <a:t>ve</a:t>
            </a:r>
            <a:r>
              <a:rPr lang="en-US" sz="1800" dirty="0" smtClean="0">
                <a:solidFill>
                  <a:schemeClr val="bg1"/>
                </a:solidFill>
              </a:rPr>
              <a:t> 4. s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smtClean="0">
                <a:solidFill>
                  <a:schemeClr val="bg1"/>
                </a:solidFill>
              </a:rPr>
              <a:t>n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err="1" smtClean="0">
                <a:solidFill>
                  <a:schemeClr val="bg1"/>
                </a:solidFill>
              </a:rPr>
              <a:t>flar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icin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toplam</a:t>
            </a:r>
            <a:r>
              <a:rPr lang="en-US" sz="1800" dirty="0" smtClean="0">
                <a:solidFill>
                  <a:schemeClr val="bg1"/>
                </a:solidFill>
              </a:rPr>
              <a:t> test </a:t>
            </a:r>
            <a:r>
              <a:rPr lang="en-US" sz="1800" dirty="0" err="1" smtClean="0">
                <a:solidFill>
                  <a:schemeClr val="bg1"/>
                </a:solidFill>
              </a:rPr>
              <a:t>puan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err="1" smtClean="0">
                <a:solidFill>
                  <a:schemeClr val="bg1"/>
                </a:solidFill>
              </a:rPr>
              <a:t>na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sartlanm</a:t>
            </a:r>
            <a:r>
              <a:rPr lang="tr-TR" sz="1800" dirty="0" smtClean="0">
                <a:solidFill>
                  <a:schemeClr val="bg1"/>
                </a:solidFill>
              </a:rPr>
              <a:t>ı</a:t>
            </a:r>
            <a:r>
              <a:rPr lang="en-US" sz="1800" dirty="0" smtClean="0">
                <a:solidFill>
                  <a:schemeClr val="bg1"/>
                </a:solidFill>
              </a:rPr>
              <a:t>s </a:t>
            </a:r>
            <a:r>
              <a:rPr lang="en-US" sz="1800" dirty="0" err="1" smtClean="0">
                <a:solidFill>
                  <a:schemeClr val="bg1"/>
                </a:solidFill>
              </a:rPr>
              <a:t>ortalama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madde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g</a:t>
            </a:r>
            <a:r>
              <a:rPr lang="tr-TR" sz="1800" dirty="0">
                <a:solidFill>
                  <a:schemeClr val="bg1"/>
                </a:solidFill>
              </a:rPr>
              <a:t>üç</a:t>
            </a:r>
            <a:r>
              <a:rPr lang="en-US" sz="1800" dirty="0">
                <a:solidFill>
                  <a:schemeClr val="bg1"/>
                </a:solidFill>
              </a:rPr>
              <a:t>l</a:t>
            </a:r>
            <a:r>
              <a:rPr lang="tr-TR" sz="1800" dirty="0">
                <a:solidFill>
                  <a:schemeClr val="bg1"/>
                </a:solidFill>
              </a:rPr>
              <a:t>ü</a:t>
            </a:r>
            <a:r>
              <a:rPr lang="en-US" sz="1800" dirty="0">
                <a:solidFill>
                  <a:schemeClr val="bg1"/>
                </a:solidFill>
              </a:rPr>
              <a:t>k d</a:t>
            </a:r>
            <a:r>
              <a:rPr lang="tr-TR" sz="1800" dirty="0">
                <a:solidFill>
                  <a:schemeClr val="bg1"/>
                </a:solidFill>
              </a:rPr>
              <a:t>ü</a:t>
            </a:r>
            <a:r>
              <a:rPr lang="en-US" sz="1800" dirty="0" err="1">
                <a:solidFill>
                  <a:schemeClr val="bg1"/>
                </a:solidFill>
              </a:rPr>
              <a:t>zeyleri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64704"/>
              </p:ext>
            </p:extLst>
          </p:nvPr>
        </p:nvGraphicFramePr>
        <p:xfrm>
          <a:off x="381000" y="1484784"/>
          <a:ext cx="3276600" cy="2549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r:id="rId3" imgW="3352800" imgH="2590465" progId="SPLUSGraphSheetFileType">
                  <p:embed/>
                </p:oleObj>
              </mc:Choice>
              <mc:Fallback>
                <p:oleObj r:id="rId3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484784"/>
                        <a:ext cx="3276600" cy="25490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800584"/>
              </p:ext>
            </p:extLst>
          </p:nvPr>
        </p:nvGraphicFramePr>
        <p:xfrm>
          <a:off x="5410201" y="1484784"/>
          <a:ext cx="3276600" cy="2613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r:id="rId5" imgW="3352800" imgH="2590465" progId="SPLUSGraphSheetFileType">
                  <p:embed/>
                </p:oleObj>
              </mc:Choice>
              <mc:Fallback>
                <p:oleObj r:id="rId5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1" y="1484784"/>
                        <a:ext cx="3276600" cy="2613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556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izd</a:t>
            </a:r>
            <a:r>
              <a:rPr lang="tr-TR" dirty="0" smtClean="0">
                <a:solidFill>
                  <a:schemeClr val="bg1"/>
                </a:solidFill>
              </a:rPr>
              <a:t>üşü</a:t>
            </a:r>
            <a:r>
              <a:rPr lang="en-US" dirty="0" smtClean="0">
                <a:solidFill>
                  <a:schemeClr val="bg1"/>
                </a:solidFill>
              </a:rPr>
              <a:t>m (</a:t>
            </a:r>
            <a:r>
              <a:rPr lang="en-US" dirty="0" err="1" smtClean="0">
                <a:solidFill>
                  <a:schemeClr val="bg1"/>
                </a:solidFill>
              </a:rPr>
              <a:t>Projeksiyon</a:t>
            </a:r>
            <a:r>
              <a:rPr lang="en-US" dirty="0" smtClean="0">
                <a:solidFill>
                  <a:schemeClr val="bg1"/>
                </a:solidFill>
              </a:rPr>
              <a:t>) MTK (IRT) </a:t>
            </a:r>
            <a:r>
              <a:rPr lang="en-US" dirty="0" err="1" smtClean="0">
                <a:solidFill>
                  <a:schemeClr val="bg1"/>
                </a:solidFill>
              </a:rPr>
              <a:t>modelleri</a:t>
            </a:r>
            <a:r>
              <a:rPr lang="en-US" dirty="0" smtClean="0">
                <a:solidFill>
                  <a:schemeClr val="bg1"/>
                </a:solidFill>
              </a:rPr>
              <a:t>: Alt </a:t>
            </a:r>
            <a:r>
              <a:rPr lang="en-US" dirty="0" err="1" smtClean="0">
                <a:solidFill>
                  <a:schemeClr val="bg1"/>
                </a:solidFill>
              </a:rPr>
              <a:t>puanlar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tr-TR" dirty="0">
                <a:solidFill>
                  <a:schemeClr val="bg1"/>
                </a:solidFill>
              </a:rPr>
              <a:t>ç</a:t>
            </a:r>
            <a:r>
              <a:rPr lang="en-US" dirty="0">
                <a:solidFill>
                  <a:schemeClr val="bg1"/>
                </a:solidFill>
              </a:rPr>
              <a:t>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Kahraman, N.</a:t>
            </a:r>
            <a:r>
              <a:rPr lang="en-GB" dirty="0">
                <a:solidFill>
                  <a:schemeClr val="tx1"/>
                </a:solidFill>
              </a:rPr>
              <a:t> &amp; Thompson, T. (2011) Relating </a:t>
            </a:r>
            <a:r>
              <a:rPr lang="en-GB" dirty="0" smtClean="0">
                <a:solidFill>
                  <a:schemeClr val="tx1"/>
                </a:solidFill>
              </a:rPr>
              <a:t>	unidimensional </a:t>
            </a:r>
            <a:r>
              <a:rPr lang="en-GB" dirty="0">
                <a:solidFill>
                  <a:schemeClr val="tx1"/>
                </a:solidFill>
              </a:rPr>
              <a:t>IRT parameters to a </a:t>
            </a:r>
            <a:r>
              <a:rPr lang="en-GB" dirty="0" smtClean="0">
                <a:solidFill>
                  <a:schemeClr val="tx1"/>
                </a:solidFill>
              </a:rPr>
              <a:t>	multidimensional </a:t>
            </a:r>
            <a:r>
              <a:rPr lang="en-GB" dirty="0">
                <a:solidFill>
                  <a:schemeClr val="tx1"/>
                </a:solidFill>
              </a:rPr>
              <a:t>response space: A review of </a:t>
            </a:r>
            <a:r>
              <a:rPr lang="en-GB" dirty="0" smtClean="0">
                <a:solidFill>
                  <a:schemeClr val="tx1"/>
                </a:solidFill>
              </a:rPr>
              <a:t>	two </a:t>
            </a:r>
            <a:r>
              <a:rPr lang="en-GB" dirty="0">
                <a:solidFill>
                  <a:schemeClr val="tx1"/>
                </a:solidFill>
              </a:rPr>
              <a:t>alternative projection IRT models for </a:t>
            </a:r>
            <a:r>
              <a:rPr lang="en-GB" dirty="0" smtClean="0">
                <a:solidFill>
                  <a:schemeClr val="tx1"/>
                </a:solidFill>
              </a:rPr>
              <a:t>	subscale  scores</a:t>
            </a:r>
            <a:r>
              <a:rPr lang="en-GB" dirty="0">
                <a:solidFill>
                  <a:schemeClr val="tx1"/>
                </a:solidFill>
              </a:rPr>
              <a:t>. Journal of Educational </a:t>
            </a:r>
            <a:r>
              <a:rPr lang="en-GB" dirty="0" smtClean="0">
                <a:solidFill>
                  <a:schemeClr val="tx1"/>
                </a:solidFill>
              </a:rPr>
              <a:t>	Measurement</a:t>
            </a:r>
            <a:r>
              <a:rPr lang="en-GB" dirty="0">
                <a:solidFill>
                  <a:schemeClr val="tx1"/>
                </a:solidFill>
              </a:rPr>
              <a:t>. 48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>
                <a:solidFill>
                  <a:schemeClr val="tx1"/>
                </a:solidFill>
              </a:rPr>
              <a:t>2), 146-164.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62484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93423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002060"/>
          </a:solidFill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</a:rPr>
              <a:t>11.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Madde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213435"/>
              </p:ext>
            </p:extLst>
          </p:nvPr>
        </p:nvGraphicFramePr>
        <p:xfrm>
          <a:off x="0" y="2209800"/>
          <a:ext cx="44196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Graph Sheet" r:id="rId3" imgW="3352800" imgH="2590465" progId="SPLUSGraphSheetFileType">
                  <p:embed/>
                </p:oleObj>
              </mc:Choice>
              <mc:Fallback>
                <p:oleObj name="Graph Sheet" r:id="rId3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9800"/>
                        <a:ext cx="4419600" cy="434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881028"/>
              </p:ext>
            </p:extLst>
          </p:nvPr>
        </p:nvGraphicFramePr>
        <p:xfrm>
          <a:off x="4724400" y="2209800"/>
          <a:ext cx="44196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" name="Graph Sheet" r:id="rId5" imgW="3352800" imgH="2590465" progId="SPLUSGraphSheetFileType">
                  <p:embed/>
                </p:oleObj>
              </mc:Choice>
              <mc:Fallback>
                <p:oleObj name="Graph Sheet" r:id="rId5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09800"/>
                        <a:ext cx="4419600" cy="434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10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en-US" altLang="en-US" sz="3400" dirty="0" smtClean="0">
                <a:solidFill>
                  <a:schemeClr val="bg1"/>
                </a:solidFill>
              </a:rPr>
              <a:t>G</a:t>
            </a:r>
            <a:r>
              <a:rPr lang="tr-TR" altLang="en-US" sz="3400" dirty="0" smtClean="0">
                <a:solidFill>
                  <a:schemeClr val="bg1"/>
                </a:solidFill>
              </a:rPr>
              <a:t>ü</a:t>
            </a:r>
            <a:r>
              <a:rPr lang="en-US" altLang="en-US" sz="3400" dirty="0" err="1" smtClean="0">
                <a:solidFill>
                  <a:schemeClr val="bg1"/>
                </a:solidFill>
              </a:rPr>
              <a:t>venirlikler</a:t>
            </a:r>
            <a:endParaRPr lang="en-US" altLang="en-US" sz="3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322244"/>
              </p:ext>
            </p:extLst>
          </p:nvPr>
        </p:nvGraphicFramePr>
        <p:xfrm>
          <a:off x="1066800" y="900113"/>
          <a:ext cx="6934200" cy="3363911"/>
        </p:xfrm>
        <a:graphic>
          <a:graphicData uri="http://schemas.openxmlformats.org/drawingml/2006/table">
            <a:tbl>
              <a:tblPr/>
              <a:tblGrid>
                <a:gridCol w="2008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188">
                <a:tc rowSpan="2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Domain  of inference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</a:p>
                    <a:p>
                      <a:pPr marL="0" marR="0" indent="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Analytical Procedure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Empirical Procedure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9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Test (Checklist 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Test 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51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9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1 (HT)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9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1 (HT + PE)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 + Out-scale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51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9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2 (PE)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22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2 (PE + HT)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 + Out-scale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0.75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0.76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146" name="Object 1"/>
          <p:cNvGraphicFramePr>
            <a:graphicFrameLocks noChangeAspect="1"/>
          </p:cNvGraphicFramePr>
          <p:nvPr/>
        </p:nvGraphicFramePr>
        <p:xfrm>
          <a:off x="6096000" y="1503363"/>
          <a:ext cx="45085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4" name="Equation" r:id="rId3" imgW="190500" imgH="228600" progId="Equation.DSMT4">
                  <p:embed/>
                </p:oleObj>
              </mc:Choice>
              <mc:Fallback>
                <p:oleObj name="Equation" r:id="rId3" imgW="190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03363"/>
                        <a:ext cx="45085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722593"/>
              </p:ext>
            </p:extLst>
          </p:nvPr>
        </p:nvGraphicFramePr>
        <p:xfrm>
          <a:off x="1066800" y="4191000"/>
          <a:ext cx="6934200" cy="2571751"/>
        </p:xfrm>
        <a:graphic>
          <a:graphicData uri="http://schemas.openxmlformats.org/drawingml/2006/table">
            <a:tbl>
              <a:tblPr/>
              <a:tblGrid>
                <a:gridCol w="2015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06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Test (Checklist 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Test 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.54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1 (HT)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1 (HT + PE)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 + Out-scale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2 (PE)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07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Subtest 2 (PE + HT)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In-scale + Out-scale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0.57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0.56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162800" y="1524000"/>
          <a:ext cx="4508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" name="Equation" r:id="rId5" imgW="190500" imgH="228600" progId="Equation.DSMT4">
                  <p:embed/>
                </p:oleObj>
              </mc:Choice>
              <mc:Fallback>
                <p:oleObj name="Equation" r:id="rId5" imgW="190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524000"/>
                        <a:ext cx="450850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>
          <a:xfrm>
            <a:off x="7010400" y="2819400"/>
            <a:ext cx="736600" cy="346075"/>
          </a:xfrm>
          <a:custGeom>
            <a:avLst/>
            <a:gdLst>
              <a:gd name="connsiteX0" fmla="*/ 713510 w 736601"/>
              <a:gd name="connsiteY0" fmla="*/ 113144 h 346363"/>
              <a:gd name="connsiteX1" fmla="*/ 561110 w 736601"/>
              <a:gd name="connsiteY1" fmla="*/ 16163 h 346363"/>
              <a:gd name="connsiteX2" fmla="*/ 408710 w 736601"/>
              <a:gd name="connsiteY2" fmla="*/ 16163 h 346363"/>
              <a:gd name="connsiteX3" fmla="*/ 200891 w 736601"/>
              <a:gd name="connsiteY3" fmla="*/ 16163 h 346363"/>
              <a:gd name="connsiteX4" fmla="*/ 62346 w 736601"/>
              <a:gd name="connsiteY4" fmla="*/ 99290 h 346363"/>
              <a:gd name="connsiteX5" fmla="*/ 20782 w 736601"/>
              <a:gd name="connsiteY5" fmla="*/ 223981 h 346363"/>
              <a:gd name="connsiteX6" fmla="*/ 187037 w 736601"/>
              <a:gd name="connsiteY6" fmla="*/ 307108 h 346363"/>
              <a:gd name="connsiteX7" fmla="*/ 450273 w 736601"/>
              <a:gd name="connsiteY7" fmla="*/ 334817 h 346363"/>
              <a:gd name="connsiteX8" fmla="*/ 685801 w 736601"/>
              <a:gd name="connsiteY8" fmla="*/ 320963 h 346363"/>
              <a:gd name="connsiteX9" fmla="*/ 699655 w 736601"/>
              <a:gd name="connsiteY9" fmla="*/ 182417 h 346363"/>
              <a:gd name="connsiteX10" fmla="*/ 713510 w 736601"/>
              <a:gd name="connsiteY10" fmla="*/ 113144 h 34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6601" h="346363">
                <a:moveTo>
                  <a:pt x="713510" y="113144"/>
                </a:moveTo>
                <a:cubicBezTo>
                  <a:pt x="690419" y="85435"/>
                  <a:pt x="611910" y="32326"/>
                  <a:pt x="561110" y="16163"/>
                </a:cubicBezTo>
                <a:cubicBezTo>
                  <a:pt x="510310" y="0"/>
                  <a:pt x="408710" y="16163"/>
                  <a:pt x="408710" y="16163"/>
                </a:cubicBezTo>
                <a:cubicBezTo>
                  <a:pt x="348674" y="16163"/>
                  <a:pt x="258618" y="2309"/>
                  <a:pt x="200891" y="16163"/>
                </a:cubicBezTo>
                <a:cubicBezTo>
                  <a:pt x="143164" y="30017"/>
                  <a:pt x="92364" y="64654"/>
                  <a:pt x="62346" y="99290"/>
                </a:cubicBezTo>
                <a:cubicBezTo>
                  <a:pt x="32328" y="133926"/>
                  <a:pt x="0" y="189345"/>
                  <a:pt x="20782" y="223981"/>
                </a:cubicBezTo>
                <a:cubicBezTo>
                  <a:pt x="41564" y="258617"/>
                  <a:pt x="115455" y="288635"/>
                  <a:pt x="187037" y="307108"/>
                </a:cubicBezTo>
                <a:cubicBezTo>
                  <a:pt x="258619" y="325581"/>
                  <a:pt x="367146" y="332508"/>
                  <a:pt x="450273" y="334817"/>
                </a:cubicBezTo>
                <a:cubicBezTo>
                  <a:pt x="533400" y="337126"/>
                  <a:pt x="644237" y="346363"/>
                  <a:pt x="685801" y="320963"/>
                </a:cubicBezTo>
                <a:cubicBezTo>
                  <a:pt x="727365" y="295563"/>
                  <a:pt x="695037" y="214744"/>
                  <a:pt x="699655" y="182417"/>
                </a:cubicBezTo>
                <a:cubicBezTo>
                  <a:pt x="704273" y="150090"/>
                  <a:pt x="736601" y="140853"/>
                  <a:pt x="713510" y="11314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010400" y="6324600"/>
            <a:ext cx="822325" cy="361950"/>
          </a:xfrm>
          <a:custGeom>
            <a:avLst/>
            <a:gdLst>
              <a:gd name="connsiteX0" fmla="*/ 792018 w 822036"/>
              <a:gd name="connsiteY0" fmla="*/ 129309 h 362527"/>
              <a:gd name="connsiteX1" fmla="*/ 556491 w 822036"/>
              <a:gd name="connsiteY1" fmla="*/ 32327 h 362527"/>
              <a:gd name="connsiteX2" fmla="*/ 362528 w 822036"/>
              <a:gd name="connsiteY2" fmla="*/ 4618 h 362527"/>
              <a:gd name="connsiteX3" fmla="*/ 71582 w 822036"/>
              <a:gd name="connsiteY3" fmla="*/ 60037 h 362527"/>
              <a:gd name="connsiteX4" fmla="*/ 2309 w 822036"/>
              <a:gd name="connsiteY4" fmla="*/ 226291 h 362527"/>
              <a:gd name="connsiteX5" fmla="*/ 57728 w 822036"/>
              <a:gd name="connsiteY5" fmla="*/ 323273 h 362527"/>
              <a:gd name="connsiteX6" fmla="*/ 265546 w 822036"/>
              <a:gd name="connsiteY6" fmla="*/ 337127 h 362527"/>
              <a:gd name="connsiteX7" fmla="*/ 528782 w 822036"/>
              <a:gd name="connsiteY7" fmla="*/ 337127 h 362527"/>
              <a:gd name="connsiteX8" fmla="*/ 736600 w 822036"/>
              <a:gd name="connsiteY8" fmla="*/ 337127 h 362527"/>
              <a:gd name="connsiteX9" fmla="*/ 736600 w 822036"/>
              <a:gd name="connsiteY9" fmla="*/ 184727 h 362527"/>
              <a:gd name="connsiteX10" fmla="*/ 792018 w 822036"/>
              <a:gd name="connsiteY10" fmla="*/ 129309 h 36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2036" h="362527">
                <a:moveTo>
                  <a:pt x="792018" y="129309"/>
                </a:moveTo>
                <a:cubicBezTo>
                  <a:pt x="762000" y="103909"/>
                  <a:pt x="628073" y="53109"/>
                  <a:pt x="556491" y="32327"/>
                </a:cubicBezTo>
                <a:cubicBezTo>
                  <a:pt x="484909" y="11545"/>
                  <a:pt x="443346" y="0"/>
                  <a:pt x="362528" y="4618"/>
                </a:cubicBezTo>
                <a:cubicBezTo>
                  <a:pt x="281710" y="9236"/>
                  <a:pt x="131618" y="23092"/>
                  <a:pt x="71582" y="60037"/>
                </a:cubicBezTo>
                <a:cubicBezTo>
                  <a:pt x="11546" y="96982"/>
                  <a:pt x="4618" y="182418"/>
                  <a:pt x="2309" y="226291"/>
                </a:cubicBezTo>
                <a:cubicBezTo>
                  <a:pt x="0" y="270164"/>
                  <a:pt x="13855" y="304800"/>
                  <a:pt x="57728" y="323273"/>
                </a:cubicBezTo>
                <a:cubicBezTo>
                  <a:pt x="101601" y="341746"/>
                  <a:pt x="187037" y="334818"/>
                  <a:pt x="265546" y="337127"/>
                </a:cubicBezTo>
                <a:cubicBezTo>
                  <a:pt x="344055" y="339436"/>
                  <a:pt x="528782" y="337127"/>
                  <a:pt x="528782" y="337127"/>
                </a:cubicBezTo>
                <a:cubicBezTo>
                  <a:pt x="607291" y="337127"/>
                  <a:pt x="701964" y="362527"/>
                  <a:pt x="736600" y="337127"/>
                </a:cubicBezTo>
                <a:cubicBezTo>
                  <a:pt x="771236" y="311727"/>
                  <a:pt x="731982" y="219363"/>
                  <a:pt x="736600" y="184727"/>
                </a:cubicBezTo>
                <a:cubicBezTo>
                  <a:pt x="741218" y="150091"/>
                  <a:pt x="822036" y="154709"/>
                  <a:pt x="792018" y="129309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10400" y="3810000"/>
            <a:ext cx="736600" cy="346075"/>
          </a:xfrm>
          <a:custGeom>
            <a:avLst/>
            <a:gdLst>
              <a:gd name="connsiteX0" fmla="*/ 713510 w 736601"/>
              <a:gd name="connsiteY0" fmla="*/ 113144 h 346363"/>
              <a:gd name="connsiteX1" fmla="*/ 561110 w 736601"/>
              <a:gd name="connsiteY1" fmla="*/ 16163 h 346363"/>
              <a:gd name="connsiteX2" fmla="*/ 408710 w 736601"/>
              <a:gd name="connsiteY2" fmla="*/ 16163 h 346363"/>
              <a:gd name="connsiteX3" fmla="*/ 200891 w 736601"/>
              <a:gd name="connsiteY3" fmla="*/ 16163 h 346363"/>
              <a:gd name="connsiteX4" fmla="*/ 62346 w 736601"/>
              <a:gd name="connsiteY4" fmla="*/ 99290 h 346363"/>
              <a:gd name="connsiteX5" fmla="*/ 20782 w 736601"/>
              <a:gd name="connsiteY5" fmla="*/ 223981 h 346363"/>
              <a:gd name="connsiteX6" fmla="*/ 187037 w 736601"/>
              <a:gd name="connsiteY6" fmla="*/ 307108 h 346363"/>
              <a:gd name="connsiteX7" fmla="*/ 450273 w 736601"/>
              <a:gd name="connsiteY7" fmla="*/ 334817 h 346363"/>
              <a:gd name="connsiteX8" fmla="*/ 685801 w 736601"/>
              <a:gd name="connsiteY8" fmla="*/ 320963 h 346363"/>
              <a:gd name="connsiteX9" fmla="*/ 699655 w 736601"/>
              <a:gd name="connsiteY9" fmla="*/ 182417 h 346363"/>
              <a:gd name="connsiteX10" fmla="*/ 713510 w 736601"/>
              <a:gd name="connsiteY10" fmla="*/ 113144 h 34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6601" h="346363">
                <a:moveTo>
                  <a:pt x="713510" y="113144"/>
                </a:moveTo>
                <a:cubicBezTo>
                  <a:pt x="690419" y="85435"/>
                  <a:pt x="611910" y="32326"/>
                  <a:pt x="561110" y="16163"/>
                </a:cubicBezTo>
                <a:cubicBezTo>
                  <a:pt x="510310" y="0"/>
                  <a:pt x="408710" y="16163"/>
                  <a:pt x="408710" y="16163"/>
                </a:cubicBezTo>
                <a:cubicBezTo>
                  <a:pt x="348674" y="16163"/>
                  <a:pt x="258618" y="2309"/>
                  <a:pt x="200891" y="16163"/>
                </a:cubicBezTo>
                <a:cubicBezTo>
                  <a:pt x="143164" y="30017"/>
                  <a:pt x="92364" y="64654"/>
                  <a:pt x="62346" y="99290"/>
                </a:cubicBezTo>
                <a:cubicBezTo>
                  <a:pt x="32328" y="133926"/>
                  <a:pt x="0" y="189345"/>
                  <a:pt x="20782" y="223981"/>
                </a:cubicBezTo>
                <a:cubicBezTo>
                  <a:pt x="41564" y="258617"/>
                  <a:pt x="115455" y="288635"/>
                  <a:pt x="187037" y="307108"/>
                </a:cubicBezTo>
                <a:cubicBezTo>
                  <a:pt x="258619" y="325581"/>
                  <a:pt x="367146" y="332508"/>
                  <a:pt x="450273" y="334817"/>
                </a:cubicBezTo>
                <a:cubicBezTo>
                  <a:pt x="533400" y="337126"/>
                  <a:pt x="644237" y="346363"/>
                  <a:pt x="685801" y="320963"/>
                </a:cubicBezTo>
                <a:cubicBezTo>
                  <a:pt x="727365" y="295563"/>
                  <a:pt x="695037" y="214744"/>
                  <a:pt x="699655" y="182417"/>
                </a:cubicBezTo>
                <a:cubicBezTo>
                  <a:pt x="704273" y="150090"/>
                  <a:pt x="736601" y="140853"/>
                  <a:pt x="713510" y="11314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10400" y="5410200"/>
            <a:ext cx="822325" cy="361950"/>
          </a:xfrm>
          <a:custGeom>
            <a:avLst/>
            <a:gdLst>
              <a:gd name="connsiteX0" fmla="*/ 792018 w 822036"/>
              <a:gd name="connsiteY0" fmla="*/ 129309 h 362527"/>
              <a:gd name="connsiteX1" fmla="*/ 556491 w 822036"/>
              <a:gd name="connsiteY1" fmla="*/ 32327 h 362527"/>
              <a:gd name="connsiteX2" fmla="*/ 362528 w 822036"/>
              <a:gd name="connsiteY2" fmla="*/ 4618 h 362527"/>
              <a:gd name="connsiteX3" fmla="*/ 71582 w 822036"/>
              <a:gd name="connsiteY3" fmla="*/ 60037 h 362527"/>
              <a:gd name="connsiteX4" fmla="*/ 2309 w 822036"/>
              <a:gd name="connsiteY4" fmla="*/ 226291 h 362527"/>
              <a:gd name="connsiteX5" fmla="*/ 57728 w 822036"/>
              <a:gd name="connsiteY5" fmla="*/ 323273 h 362527"/>
              <a:gd name="connsiteX6" fmla="*/ 265546 w 822036"/>
              <a:gd name="connsiteY6" fmla="*/ 337127 h 362527"/>
              <a:gd name="connsiteX7" fmla="*/ 528782 w 822036"/>
              <a:gd name="connsiteY7" fmla="*/ 337127 h 362527"/>
              <a:gd name="connsiteX8" fmla="*/ 736600 w 822036"/>
              <a:gd name="connsiteY8" fmla="*/ 337127 h 362527"/>
              <a:gd name="connsiteX9" fmla="*/ 736600 w 822036"/>
              <a:gd name="connsiteY9" fmla="*/ 184727 h 362527"/>
              <a:gd name="connsiteX10" fmla="*/ 792018 w 822036"/>
              <a:gd name="connsiteY10" fmla="*/ 129309 h 36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2036" h="362527">
                <a:moveTo>
                  <a:pt x="792018" y="129309"/>
                </a:moveTo>
                <a:cubicBezTo>
                  <a:pt x="762000" y="103909"/>
                  <a:pt x="628073" y="53109"/>
                  <a:pt x="556491" y="32327"/>
                </a:cubicBezTo>
                <a:cubicBezTo>
                  <a:pt x="484909" y="11545"/>
                  <a:pt x="443346" y="0"/>
                  <a:pt x="362528" y="4618"/>
                </a:cubicBezTo>
                <a:cubicBezTo>
                  <a:pt x="281710" y="9236"/>
                  <a:pt x="131618" y="23092"/>
                  <a:pt x="71582" y="60037"/>
                </a:cubicBezTo>
                <a:cubicBezTo>
                  <a:pt x="11546" y="96982"/>
                  <a:pt x="4618" y="182418"/>
                  <a:pt x="2309" y="226291"/>
                </a:cubicBezTo>
                <a:cubicBezTo>
                  <a:pt x="0" y="270164"/>
                  <a:pt x="13855" y="304800"/>
                  <a:pt x="57728" y="323273"/>
                </a:cubicBezTo>
                <a:cubicBezTo>
                  <a:pt x="101601" y="341746"/>
                  <a:pt x="187037" y="334818"/>
                  <a:pt x="265546" y="337127"/>
                </a:cubicBezTo>
                <a:cubicBezTo>
                  <a:pt x="344055" y="339436"/>
                  <a:pt x="528782" y="337127"/>
                  <a:pt x="528782" y="337127"/>
                </a:cubicBezTo>
                <a:cubicBezTo>
                  <a:pt x="607291" y="337127"/>
                  <a:pt x="701964" y="362527"/>
                  <a:pt x="736600" y="337127"/>
                </a:cubicBezTo>
                <a:cubicBezTo>
                  <a:pt x="771236" y="311727"/>
                  <a:pt x="731982" y="219363"/>
                  <a:pt x="736600" y="184727"/>
                </a:cubicBezTo>
                <a:cubicBezTo>
                  <a:pt x="741218" y="150091"/>
                  <a:pt x="822036" y="154709"/>
                  <a:pt x="792018" y="129309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12075" y="2617788"/>
            <a:ext cx="279400" cy="388937"/>
          </a:xfrm>
          <a:custGeom>
            <a:avLst/>
            <a:gdLst>
              <a:gd name="connsiteX0" fmla="*/ 32328 w 279400"/>
              <a:gd name="connsiteY0" fmla="*/ 0 h 387927"/>
              <a:gd name="connsiteX1" fmla="*/ 240146 w 279400"/>
              <a:gd name="connsiteY1" fmla="*/ 138546 h 387927"/>
              <a:gd name="connsiteX2" fmla="*/ 267855 w 279400"/>
              <a:gd name="connsiteY2" fmla="*/ 249382 h 387927"/>
              <a:gd name="connsiteX3" fmla="*/ 212437 w 279400"/>
              <a:gd name="connsiteY3" fmla="*/ 332509 h 387927"/>
              <a:gd name="connsiteX4" fmla="*/ 129310 w 279400"/>
              <a:gd name="connsiteY4" fmla="*/ 374073 h 387927"/>
              <a:gd name="connsiteX5" fmla="*/ 18473 w 279400"/>
              <a:gd name="connsiteY5" fmla="*/ 387927 h 387927"/>
              <a:gd name="connsiteX6" fmla="*/ 18473 w 279400"/>
              <a:gd name="connsiteY6" fmla="*/ 374073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400" h="387927">
                <a:moveTo>
                  <a:pt x="32328" y="0"/>
                </a:moveTo>
                <a:cubicBezTo>
                  <a:pt x="116610" y="48491"/>
                  <a:pt x="200892" y="96982"/>
                  <a:pt x="240146" y="138546"/>
                </a:cubicBezTo>
                <a:cubicBezTo>
                  <a:pt x="279400" y="180110"/>
                  <a:pt x="272473" y="217055"/>
                  <a:pt x="267855" y="249382"/>
                </a:cubicBezTo>
                <a:cubicBezTo>
                  <a:pt x="263237" y="281709"/>
                  <a:pt x="235528" y="311727"/>
                  <a:pt x="212437" y="332509"/>
                </a:cubicBezTo>
                <a:cubicBezTo>
                  <a:pt x="189346" y="353291"/>
                  <a:pt x="161637" y="364837"/>
                  <a:pt x="129310" y="374073"/>
                </a:cubicBezTo>
                <a:cubicBezTo>
                  <a:pt x="96983" y="383309"/>
                  <a:pt x="36946" y="387927"/>
                  <a:pt x="18473" y="387927"/>
                </a:cubicBezTo>
                <a:cubicBezTo>
                  <a:pt x="0" y="387927"/>
                  <a:pt x="9236" y="381000"/>
                  <a:pt x="18473" y="37407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Arrow Connector 13"/>
          <p:cNvCxnSpPr>
            <a:stCxn id="11" idx="3"/>
            <a:endCxn id="11" idx="5"/>
          </p:cNvCxnSpPr>
          <p:nvPr/>
        </p:nvCxnSpPr>
        <p:spPr>
          <a:xfrm flipH="1">
            <a:off x="7731125" y="2951163"/>
            <a:ext cx="193675" cy="555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696200" y="3657600"/>
            <a:ext cx="279400" cy="387350"/>
          </a:xfrm>
          <a:custGeom>
            <a:avLst/>
            <a:gdLst>
              <a:gd name="connsiteX0" fmla="*/ 32328 w 279400"/>
              <a:gd name="connsiteY0" fmla="*/ 0 h 387927"/>
              <a:gd name="connsiteX1" fmla="*/ 240146 w 279400"/>
              <a:gd name="connsiteY1" fmla="*/ 138546 h 387927"/>
              <a:gd name="connsiteX2" fmla="*/ 267855 w 279400"/>
              <a:gd name="connsiteY2" fmla="*/ 249382 h 387927"/>
              <a:gd name="connsiteX3" fmla="*/ 212437 w 279400"/>
              <a:gd name="connsiteY3" fmla="*/ 332509 h 387927"/>
              <a:gd name="connsiteX4" fmla="*/ 129310 w 279400"/>
              <a:gd name="connsiteY4" fmla="*/ 374073 h 387927"/>
              <a:gd name="connsiteX5" fmla="*/ 18473 w 279400"/>
              <a:gd name="connsiteY5" fmla="*/ 387927 h 387927"/>
              <a:gd name="connsiteX6" fmla="*/ 18473 w 279400"/>
              <a:gd name="connsiteY6" fmla="*/ 374073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400" h="387927">
                <a:moveTo>
                  <a:pt x="32328" y="0"/>
                </a:moveTo>
                <a:cubicBezTo>
                  <a:pt x="116610" y="48491"/>
                  <a:pt x="200892" y="96982"/>
                  <a:pt x="240146" y="138546"/>
                </a:cubicBezTo>
                <a:cubicBezTo>
                  <a:pt x="279400" y="180110"/>
                  <a:pt x="272473" y="217055"/>
                  <a:pt x="267855" y="249382"/>
                </a:cubicBezTo>
                <a:cubicBezTo>
                  <a:pt x="263237" y="281709"/>
                  <a:pt x="235528" y="311727"/>
                  <a:pt x="212437" y="332509"/>
                </a:cubicBezTo>
                <a:cubicBezTo>
                  <a:pt x="189346" y="353291"/>
                  <a:pt x="161637" y="364837"/>
                  <a:pt x="129310" y="374073"/>
                </a:cubicBezTo>
                <a:cubicBezTo>
                  <a:pt x="96983" y="383309"/>
                  <a:pt x="36946" y="387927"/>
                  <a:pt x="18473" y="387927"/>
                </a:cubicBezTo>
                <a:cubicBezTo>
                  <a:pt x="0" y="387927"/>
                  <a:pt x="9236" y="381000"/>
                  <a:pt x="18473" y="37407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Arrow Connector 16"/>
          <p:cNvCxnSpPr>
            <a:stCxn id="15" idx="4"/>
          </p:cNvCxnSpPr>
          <p:nvPr/>
        </p:nvCxnSpPr>
        <p:spPr>
          <a:xfrm flipH="1">
            <a:off x="7696200" y="4032250"/>
            <a:ext cx="128588" cy="269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7772400" y="5257800"/>
            <a:ext cx="279400" cy="387350"/>
          </a:xfrm>
          <a:custGeom>
            <a:avLst/>
            <a:gdLst>
              <a:gd name="connsiteX0" fmla="*/ 32328 w 279400"/>
              <a:gd name="connsiteY0" fmla="*/ 0 h 387927"/>
              <a:gd name="connsiteX1" fmla="*/ 240146 w 279400"/>
              <a:gd name="connsiteY1" fmla="*/ 138546 h 387927"/>
              <a:gd name="connsiteX2" fmla="*/ 267855 w 279400"/>
              <a:gd name="connsiteY2" fmla="*/ 249382 h 387927"/>
              <a:gd name="connsiteX3" fmla="*/ 212437 w 279400"/>
              <a:gd name="connsiteY3" fmla="*/ 332509 h 387927"/>
              <a:gd name="connsiteX4" fmla="*/ 129310 w 279400"/>
              <a:gd name="connsiteY4" fmla="*/ 374073 h 387927"/>
              <a:gd name="connsiteX5" fmla="*/ 18473 w 279400"/>
              <a:gd name="connsiteY5" fmla="*/ 387927 h 387927"/>
              <a:gd name="connsiteX6" fmla="*/ 18473 w 279400"/>
              <a:gd name="connsiteY6" fmla="*/ 374073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400" h="387927">
                <a:moveTo>
                  <a:pt x="32328" y="0"/>
                </a:moveTo>
                <a:cubicBezTo>
                  <a:pt x="116610" y="48491"/>
                  <a:pt x="200892" y="96982"/>
                  <a:pt x="240146" y="138546"/>
                </a:cubicBezTo>
                <a:cubicBezTo>
                  <a:pt x="279400" y="180110"/>
                  <a:pt x="272473" y="217055"/>
                  <a:pt x="267855" y="249382"/>
                </a:cubicBezTo>
                <a:cubicBezTo>
                  <a:pt x="263237" y="281709"/>
                  <a:pt x="235528" y="311727"/>
                  <a:pt x="212437" y="332509"/>
                </a:cubicBezTo>
                <a:cubicBezTo>
                  <a:pt x="189346" y="353291"/>
                  <a:pt x="161637" y="364837"/>
                  <a:pt x="129310" y="374073"/>
                </a:cubicBezTo>
                <a:cubicBezTo>
                  <a:pt x="96983" y="383309"/>
                  <a:pt x="36946" y="387927"/>
                  <a:pt x="18473" y="387927"/>
                </a:cubicBezTo>
                <a:cubicBezTo>
                  <a:pt x="0" y="387927"/>
                  <a:pt x="9236" y="381000"/>
                  <a:pt x="18473" y="374073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" name="Straight Arrow Connector 22"/>
          <p:cNvCxnSpPr>
            <a:stCxn id="22" idx="4"/>
          </p:cNvCxnSpPr>
          <p:nvPr/>
        </p:nvCxnSpPr>
        <p:spPr>
          <a:xfrm flipH="1" flipV="1">
            <a:off x="7696200" y="5618163"/>
            <a:ext cx="204788" cy="1428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7772400" y="6172200"/>
            <a:ext cx="279400" cy="387350"/>
          </a:xfrm>
          <a:custGeom>
            <a:avLst/>
            <a:gdLst>
              <a:gd name="connsiteX0" fmla="*/ 32328 w 279400"/>
              <a:gd name="connsiteY0" fmla="*/ 0 h 387927"/>
              <a:gd name="connsiteX1" fmla="*/ 240146 w 279400"/>
              <a:gd name="connsiteY1" fmla="*/ 138546 h 387927"/>
              <a:gd name="connsiteX2" fmla="*/ 267855 w 279400"/>
              <a:gd name="connsiteY2" fmla="*/ 249382 h 387927"/>
              <a:gd name="connsiteX3" fmla="*/ 212437 w 279400"/>
              <a:gd name="connsiteY3" fmla="*/ 332509 h 387927"/>
              <a:gd name="connsiteX4" fmla="*/ 129310 w 279400"/>
              <a:gd name="connsiteY4" fmla="*/ 374073 h 387927"/>
              <a:gd name="connsiteX5" fmla="*/ 18473 w 279400"/>
              <a:gd name="connsiteY5" fmla="*/ 387927 h 387927"/>
              <a:gd name="connsiteX6" fmla="*/ 18473 w 279400"/>
              <a:gd name="connsiteY6" fmla="*/ 374073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400" h="387927">
                <a:moveTo>
                  <a:pt x="32328" y="0"/>
                </a:moveTo>
                <a:cubicBezTo>
                  <a:pt x="116610" y="48491"/>
                  <a:pt x="200892" y="96982"/>
                  <a:pt x="240146" y="138546"/>
                </a:cubicBezTo>
                <a:cubicBezTo>
                  <a:pt x="279400" y="180110"/>
                  <a:pt x="272473" y="217055"/>
                  <a:pt x="267855" y="249382"/>
                </a:cubicBezTo>
                <a:cubicBezTo>
                  <a:pt x="263237" y="281709"/>
                  <a:pt x="235528" y="311727"/>
                  <a:pt x="212437" y="332509"/>
                </a:cubicBezTo>
                <a:cubicBezTo>
                  <a:pt x="189346" y="353291"/>
                  <a:pt x="161637" y="364837"/>
                  <a:pt x="129310" y="374073"/>
                </a:cubicBezTo>
                <a:cubicBezTo>
                  <a:pt x="96983" y="383309"/>
                  <a:pt x="36946" y="387927"/>
                  <a:pt x="18473" y="387927"/>
                </a:cubicBezTo>
                <a:cubicBezTo>
                  <a:pt x="0" y="387927"/>
                  <a:pt x="9236" y="381000"/>
                  <a:pt x="18473" y="374073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Straight Arrow Connector 27"/>
          <p:cNvCxnSpPr>
            <a:stCxn id="27" idx="4"/>
          </p:cNvCxnSpPr>
          <p:nvPr/>
        </p:nvCxnSpPr>
        <p:spPr>
          <a:xfrm flipH="1">
            <a:off x="7696200" y="6546850"/>
            <a:ext cx="204788" cy="635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19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40123"/>
              </p:ext>
            </p:extLst>
          </p:nvPr>
        </p:nvGraphicFramePr>
        <p:xfrm>
          <a:off x="251519" y="1002292"/>
          <a:ext cx="8568952" cy="5739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114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</a:rPr>
                        <a:t>Cheklist</a:t>
                      </a:r>
                      <a:r>
                        <a:rPr lang="en-US" sz="1400" b="1" u="none" strike="noStrike" dirty="0">
                          <a:effectLst/>
                        </a:rPr>
                        <a:t> 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vert="wordArtVert" anchor="ctr"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u="sng" strike="noStrike" dirty="0">
                          <a:effectLst/>
                        </a:rPr>
                        <a:t>External Criteria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Test-scale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Subdomain 1 (HT)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Subdomain 2 (PE)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 + Out-scale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 + Out-scale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(HT)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(HT + PE)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(PE)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(PE + HT)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C. Knowledge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Communication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Documentation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492" marR="3492" marT="3492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14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</a:rPr>
                        <a:t>Cheklist</a:t>
                      </a:r>
                      <a:r>
                        <a:rPr lang="en-US" sz="1400" b="1" u="none" strike="noStrike" dirty="0">
                          <a:effectLst/>
                        </a:rPr>
                        <a:t> B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492" marR="3492" marT="3492" marB="0" vert="wordArtVert" anchor="ctr"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u="sng" strike="noStrike" dirty="0">
                          <a:effectLst/>
                        </a:rPr>
                        <a:t>External Criteria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Test-scale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Subdomain 1 (HT)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Subdomain 2 (PE)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 + Out-scale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sng" strike="noStrike" dirty="0">
                          <a:effectLst/>
                        </a:rPr>
                        <a:t>In-scale + Out-scale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(HT)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(HT + PE)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(PE)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(PE + HT)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7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C. Knowledge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7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Communication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7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Documentation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0.10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92" marR="3492" marT="349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>
            <a:off x="3654664" y="2751982"/>
            <a:ext cx="2264033" cy="460994"/>
          </a:xfrm>
          <a:custGeom>
            <a:avLst/>
            <a:gdLst>
              <a:gd name="connsiteX0" fmla="*/ 2936 w 2264033"/>
              <a:gd name="connsiteY0" fmla="*/ 229572 h 460994"/>
              <a:gd name="connsiteX1" fmla="*/ 180736 w 2264033"/>
              <a:gd name="connsiteY1" fmla="*/ 39072 h 460994"/>
              <a:gd name="connsiteX2" fmla="*/ 485536 w 2264033"/>
              <a:gd name="connsiteY2" fmla="*/ 13672 h 460994"/>
              <a:gd name="connsiteX3" fmla="*/ 968136 w 2264033"/>
              <a:gd name="connsiteY3" fmla="*/ 972 h 460994"/>
              <a:gd name="connsiteX4" fmla="*/ 1552336 w 2264033"/>
              <a:gd name="connsiteY4" fmla="*/ 39072 h 460994"/>
              <a:gd name="connsiteX5" fmla="*/ 2111136 w 2264033"/>
              <a:gd name="connsiteY5" fmla="*/ 51772 h 460994"/>
              <a:gd name="connsiteX6" fmla="*/ 2263536 w 2264033"/>
              <a:gd name="connsiteY6" fmla="*/ 331172 h 460994"/>
              <a:gd name="connsiteX7" fmla="*/ 2136536 w 2264033"/>
              <a:gd name="connsiteY7" fmla="*/ 420072 h 460994"/>
              <a:gd name="connsiteX8" fmla="*/ 1603136 w 2264033"/>
              <a:gd name="connsiteY8" fmla="*/ 458172 h 460994"/>
              <a:gd name="connsiteX9" fmla="*/ 1158636 w 2264033"/>
              <a:gd name="connsiteY9" fmla="*/ 458172 h 460994"/>
              <a:gd name="connsiteX10" fmla="*/ 523636 w 2264033"/>
              <a:gd name="connsiteY10" fmla="*/ 445472 h 460994"/>
              <a:gd name="connsiteX11" fmla="*/ 104536 w 2264033"/>
              <a:gd name="connsiteY11" fmla="*/ 369272 h 460994"/>
              <a:gd name="connsiteX12" fmla="*/ 2936 w 2264033"/>
              <a:gd name="connsiteY12" fmla="*/ 229572 h 46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64033" h="460994">
                <a:moveTo>
                  <a:pt x="2936" y="229572"/>
                </a:moveTo>
                <a:cubicBezTo>
                  <a:pt x="15636" y="174539"/>
                  <a:pt x="100303" y="75055"/>
                  <a:pt x="180736" y="39072"/>
                </a:cubicBezTo>
                <a:cubicBezTo>
                  <a:pt x="261169" y="3089"/>
                  <a:pt x="354303" y="20022"/>
                  <a:pt x="485536" y="13672"/>
                </a:cubicBezTo>
                <a:cubicBezTo>
                  <a:pt x="616769" y="7322"/>
                  <a:pt x="790336" y="-3261"/>
                  <a:pt x="968136" y="972"/>
                </a:cubicBezTo>
                <a:cubicBezTo>
                  <a:pt x="1145936" y="5205"/>
                  <a:pt x="1361836" y="30605"/>
                  <a:pt x="1552336" y="39072"/>
                </a:cubicBezTo>
                <a:cubicBezTo>
                  <a:pt x="1742836" y="47539"/>
                  <a:pt x="1992603" y="3089"/>
                  <a:pt x="2111136" y="51772"/>
                </a:cubicBezTo>
                <a:cubicBezTo>
                  <a:pt x="2229669" y="100455"/>
                  <a:pt x="2259303" y="269789"/>
                  <a:pt x="2263536" y="331172"/>
                </a:cubicBezTo>
                <a:cubicBezTo>
                  <a:pt x="2267769" y="392555"/>
                  <a:pt x="2246603" y="398905"/>
                  <a:pt x="2136536" y="420072"/>
                </a:cubicBezTo>
                <a:cubicBezTo>
                  <a:pt x="2026469" y="441239"/>
                  <a:pt x="1766119" y="451822"/>
                  <a:pt x="1603136" y="458172"/>
                </a:cubicBezTo>
                <a:cubicBezTo>
                  <a:pt x="1440153" y="464522"/>
                  <a:pt x="1158636" y="458172"/>
                  <a:pt x="1158636" y="458172"/>
                </a:cubicBezTo>
                <a:cubicBezTo>
                  <a:pt x="978719" y="456055"/>
                  <a:pt x="699319" y="460289"/>
                  <a:pt x="523636" y="445472"/>
                </a:cubicBezTo>
                <a:cubicBezTo>
                  <a:pt x="347953" y="430655"/>
                  <a:pt x="191319" y="411605"/>
                  <a:pt x="104536" y="369272"/>
                </a:cubicBezTo>
                <a:cubicBezTo>
                  <a:pt x="17753" y="326939"/>
                  <a:pt x="-9764" y="284605"/>
                  <a:pt x="2936" y="229572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93441" y="2320401"/>
            <a:ext cx="2263338" cy="388519"/>
          </a:xfrm>
          <a:custGeom>
            <a:avLst/>
            <a:gdLst>
              <a:gd name="connsiteX0" fmla="*/ 2259 w 2263338"/>
              <a:gd name="connsiteY0" fmla="*/ 299543 h 388519"/>
              <a:gd name="connsiteX1" fmla="*/ 103859 w 2263338"/>
              <a:gd name="connsiteY1" fmla="*/ 83643 h 388519"/>
              <a:gd name="connsiteX2" fmla="*/ 522959 w 2263338"/>
              <a:gd name="connsiteY2" fmla="*/ 7443 h 388519"/>
              <a:gd name="connsiteX3" fmla="*/ 929359 w 2263338"/>
              <a:gd name="connsiteY3" fmla="*/ 20143 h 388519"/>
              <a:gd name="connsiteX4" fmla="*/ 1589759 w 2263338"/>
              <a:gd name="connsiteY4" fmla="*/ 159843 h 388519"/>
              <a:gd name="connsiteX5" fmla="*/ 2046959 w 2263338"/>
              <a:gd name="connsiteY5" fmla="*/ 32843 h 388519"/>
              <a:gd name="connsiteX6" fmla="*/ 2250159 w 2263338"/>
              <a:gd name="connsiteY6" fmla="*/ 134443 h 388519"/>
              <a:gd name="connsiteX7" fmla="*/ 2212059 w 2263338"/>
              <a:gd name="connsiteY7" fmla="*/ 324943 h 388519"/>
              <a:gd name="connsiteX8" fmla="*/ 1958059 w 2263338"/>
              <a:gd name="connsiteY8" fmla="*/ 388443 h 388519"/>
              <a:gd name="connsiteX9" fmla="*/ 1526259 w 2263338"/>
              <a:gd name="connsiteY9" fmla="*/ 337643 h 388519"/>
              <a:gd name="connsiteX10" fmla="*/ 1056359 w 2263338"/>
              <a:gd name="connsiteY10" fmla="*/ 324943 h 388519"/>
              <a:gd name="connsiteX11" fmla="*/ 497559 w 2263338"/>
              <a:gd name="connsiteY11" fmla="*/ 375743 h 388519"/>
              <a:gd name="connsiteX12" fmla="*/ 167359 w 2263338"/>
              <a:gd name="connsiteY12" fmla="*/ 375743 h 388519"/>
              <a:gd name="connsiteX13" fmla="*/ 2259 w 2263338"/>
              <a:gd name="connsiteY13" fmla="*/ 299543 h 388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63338" h="388519">
                <a:moveTo>
                  <a:pt x="2259" y="299543"/>
                </a:moveTo>
                <a:cubicBezTo>
                  <a:pt x="-8324" y="250860"/>
                  <a:pt x="17076" y="132326"/>
                  <a:pt x="103859" y="83643"/>
                </a:cubicBezTo>
                <a:cubicBezTo>
                  <a:pt x="190642" y="34960"/>
                  <a:pt x="385376" y="18026"/>
                  <a:pt x="522959" y="7443"/>
                </a:cubicBezTo>
                <a:cubicBezTo>
                  <a:pt x="660542" y="-3140"/>
                  <a:pt x="751559" y="-5257"/>
                  <a:pt x="929359" y="20143"/>
                </a:cubicBezTo>
                <a:cubicBezTo>
                  <a:pt x="1107159" y="45543"/>
                  <a:pt x="1403492" y="157726"/>
                  <a:pt x="1589759" y="159843"/>
                </a:cubicBezTo>
                <a:cubicBezTo>
                  <a:pt x="1776026" y="161960"/>
                  <a:pt x="1936892" y="37076"/>
                  <a:pt x="2046959" y="32843"/>
                </a:cubicBezTo>
                <a:cubicBezTo>
                  <a:pt x="2157026" y="28610"/>
                  <a:pt x="2222642" y="85760"/>
                  <a:pt x="2250159" y="134443"/>
                </a:cubicBezTo>
                <a:cubicBezTo>
                  <a:pt x="2277676" y="183126"/>
                  <a:pt x="2260742" y="282610"/>
                  <a:pt x="2212059" y="324943"/>
                </a:cubicBezTo>
                <a:cubicBezTo>
                  <a:pt x="2163376" y="367276"/>
                  <a:pt x="2072359" y="386326"/>
                  <a:pt x="1958059" y="388443"/>
                </a:cubicBezTo>
                <a:cubicBezTo>
                  <a:pt x="1843759" y="390560"/>
                  <a:pt x="1676542" y="348226"/>
                  <a:pt x="1526259" y="337643"/>
                </a:cubicBezTo>
                <a:cubicBezTo>
                  <a:pt x="1375976" y="327060"/>
                  <a:pt x="1227809" y="318593"/>
                  <a:pt x="1056359" y="324943"/>
                </a:cubicBezTo>
                <a:cubicBezTo>
                  <a:pt x="884909" y="331293"/>
                  <a:pt x="645726" y="367276"/>
                  <a:pt x="497559" y="375743"/>
                </a:cubicBezTo>
                <a:cubicBezTo>
                  <a:pt x="349392" y="384210"/>
                  <a:pt x="247792" y="384210"/>
                  <a:pt x="167359" y="375743"/>
                </a:cubicBezTo>
                <a:cubicBezTo>
                  <a:pt x="86926" y="367276"/>
                  <a:pt x="12842" y="348226"/>
                  <a:pt x="2259" y="29954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676162" y="3216124"/>
            <a:ext cx="2217484" cy="500908"/>
          </a:xfrm>
          <a:custGeom>
            <a:avLst/>
            <a:gdLst>
              <a:gd name="connsiteX0" fmla="*/ 19538 w 2217484"/>
              <a:gd name="connsiteY0" fmla="*/ 343123 h 500908"/>
              <a:gd name="connsiteX1" fmla="*/ 19538 w 2217484"/>
              <a:gd name="connsiteY1" fmla="*/ 89123 h 500908"/>
              <a:gd name="connsiteX2" fmla="*/ 248138 w 2217484"/>
              <a:gd name="connsiteY2" fmla="*/ 223 h 500908"/>
              <a:gd name="connsiteX3" fmla="*/ 654538 w 2217484"/>
              <a:gd name="connsiteY3" fmla="*/ 63723 h 500908"/>
              <a:gd name="connsiteX4" fmla="*/ 1314938 w 2217484"/>
              <a:gd name="connsiteY4" fmla="*/ 63723 h 500908"/>
              <a:gd name="connsiteX5" fmla="*/ 1784838 w 2217484"/>
              <a:gd name="connsiteY5" fmla="*/ 63723 h 500908"/>
              <a:gd name="connsiteX6" fmla="*/ 2140438 w 2217484"/>
              <a:gd name="connsiteY6" fmla="*/ 63723 h 500908"/>
              <a:gd name="connsiteX7" fmla="*/ 2203938 w 2217484"/>
              <a:gd name="connsiteY7" fmla="*/ 254223 h 500908"/>
              <a:gd name="connsiteX8" fmla="*/ 2178538 w 2217484"/>
              <a:gd name="connsiteY8" fmla="*/ 470123 h 500908"/>
              <a:gd name="connsiteX9" fmla="*/ 1822938 w 2217484"/>
              <a:gd name="connsiteY9" fmla="*/ 495523 h 500908"/>
              <a:gd name="connsiteX10" fmla="*/ 1467338 w 2217484"/>
              <a:gd name="connsiteY10" fmla="*/ 432023 h 500908"/>
              <a:gd name="connsiteX11" fmla="*/ 1226038 w 2217484"/>
              <a:gd name="connsiteY11" fmla="*/ 432023 h 500908"/>
              <a:gd name="connsiteX12" fmla="*/ 921238 w 2217484"/>
              <a:gd name="connsiteY12" fmla="*/ 444723 h 500908"/>
              <a:gd name="connsiteX13" fmla="*/ 514838 w 2217484"/>
              <a:gd name="connsiteY13" fmla="*/ 432023 h 500908"/>
              <a:gd name="connsiteX14" fmla="*/ 83038 w 2217484"/>
              <a:gd name="connsiteY14" fmla="*/ 406623 h 500908"/>
              <a:gd name="connsiteX15" fmla="*/ 19538 w 2217484"/>
              <a:gd name="connsiteY15" fmla="*/ 343123 h 500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17484" h="500908">
                <a:moveTo>
                  <a:pt x="19538" y="343123"/>
                </a:moveTo>
                <a:cubicBezTo>
                  <a:pt x="8955" y="290206"/>
                  <a:pt x="-18562" y="146273"/>
                  <a:pt x="19538" y="89123"/>
                </a:cubicBezTo>
                <a:cubicBezTo>
                  <a:pt x="57638" y="31973"/>
                  <a:pt x="142305" y="4456"/>
                  <a:pt x="248138" y="223"/>
                </a:cubicBezTo>
                <a:cubicBezTo>
                  <a:pt x="353971" y="-4010"/>
                  <a:pt x="476738" y="53140"/>
                  <a:pt x="654538" y="63723"/>
                </a:cubicBezTo>
                <a:cubicBezTo>
                  <a:pt x="832338" y="74306"/>
                  <a:pt x="1314938" y="63723"/>
                  <a:pt x="1314938" y="63723"/>
                </a:cubicBezTo>
                <a:lnTo>
                  <a:pt x="1784838" y="63723"/>
                </a:lnTo>
                <a:cubicBezTo>
                  <a:pt x="1922421" y="63723"/>
                  <a:pt x="2070588" y="31973"/>
                  <a:pt x="2140438" y="63723"/>
                </a:cubicBezTo>
                <a:cubicBezTo>
                  <a:pt x="2210288" y="95473"/>
                  <a:pt x="2197588" y="186490"/>
                  <a:pt x="2203938" y="254223"/>
                </a:cubicBezTo>
                <a:cubicBezTo>
                  <a:pt x="2210288" y="321956"/>
                  <a:pt x="2242038" y="429906"/>
                  <a:pt x="2178538" y="470123"/>
                </a:cubicBezTo>
                <a:cubicBezTo>
                  <a:pt x="2115038" y="510340"/>
                  <a:pt x="1941471" y="501873"/>
                  <a:pt x="1822938" y="495523"/>
                </a:cubicBezTo>
                <a:cubicBezTo>
                  <a:pt x="1704405" y="489173"/>
                  <a:pt x="1566821" y="442606"/>
                  <a:pt x="1467338" y="432023"/>
                </a:cubicBezTo>
                <a:cubicBezTo>
                  <a:pt x="1367855" y="421440"/>
                  <a:pt x="1317055" y="429906"/>
                  <a:pt x="1226038" y="432023"/>
                </a:cubicBezTo>
                <a:cubicBezTo>
                  <a:pt x="1135021" y="434140"/>
                  <a:pt x="1039771" y="444723"/>
                  <a:pt x="921238" y="444723"/>
                </a:cubicBezTo>
                <a:cubicBezTo>
                  <a:pt x="802705" y="444723"/>
                  <a:pt x="654538" y="438373"/>
                  <a:pt x="514838" y="432023"/>
                </a:cubicBezTo>
                <a:cubicBezTo>
                  <a:pt x="375138" y="425673"/>
                  <a:pt x="167705" y="421440"/>
                  <a:pt x="83038" y="406623"/>
                </a:cubicBezTo>
                <a:cubicBezTo>
                  <a:pt x="-1629" y="391806"/>
                  <a:pt x="30121" y="396040"/>
                  <a:pt x="19538" y="343123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35896" y="5488753"/>
            <a:ext cx="2263338" cy="388519"/>
          </a:xfrm>
          <a:custGeom>
            <a:avLst/>
            <a:gdLst>
              <a:gd name="connsiteX0" fmla="*/ 2259 w 2263338"/>
              <a:gd name="connsiteY0" fmla="*/ 299543 h 388519"/>
              <a:gd name="connsiteX1" fmla="*/ 103859 w 2263338"/>
              <a:gd name="connsiteY1" fmla="*/ 83643 h 388519"/>
              <a:gd name="connsiteX2" fmla="*/ 522959 w 2263338"/>
              <a:gd name="connsiteY2" fmla="*/ 7443 h 388519"/>
              <a:gd name="connsiteX3" fmla="*/ 929359 w 2263338"/>
              <a:gd name="connsiteY3" fmla="*/ 20143 h 388519"/>
              <a:gd name="connsiteX4" fmla="*/ 1589759 w 2263338"/>
              <a:gd name="connsiteY4" fmla="*/ 159843 h 388519"/>
              <a:gd name="connsiteX5" fmla="*/ 2046959 w 2263338"/>
              <a:gd name="connsiteY5" fmla="*/ 32843 h 388519"/>
              <a:gd name="connsiteX6" fmla="*/ 2250159 w 2263338"/>
              <a:gd name="connsiteY6" fmla="*/ 134443 h 388519"/>
              <a:gd name="connsiteX7" fmla="*/ 2212059 w 2263338"/>
              <a:gd name="connsiteY7" fmla="*/ 324943 h 388519"/>
              <a:gd name="connsiteX8" fmla="*/ 1958059 w 2263338"/>
              <a:gd name="connsiteY8" fmla="*/ 388443 h 388519"/>
              <a:gd name="connsiteX9" fmla="*/ 1526259 w 2263338"/>
              <a:gd name="connsiteY9" fmla="*/ 337643 h 388519"/>
              <a:gd name="connsiteX10" fmla="*/ 1056359 w 2263338"/>
              <a:gd name="connsiteY10" fmla="*/ 324943 h 388519"/>
              <a:gd name="connsiteX11" fmla="*/ 497559 w 2263338"/>
              <a:gd name="connsiteY11" fmla="*/ 375743 h 388519"/>
              <a:gd name="connsiteX12" fmla="*/ 167359 w 2263338"/>
              <a:gd name="connsiteY12" fmla="*/ 375743 h 388519"/>
              <a:gd name="connsiteX13" fmla="*/ 2259 w 2263338"/>
              <a:gd name="connsiteY13" fmla="*/ 299543 h 388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63338" h="388519">
                <a:moveTo>
                  <a:pt x="2259" y="299543"/>
                </a:moveTo>
                <a:cubicBezTo>
                  <a:pt x="-8324" y="250860"/>
                  <a:pt x="17076" y="132326"/>
                  <a:pt x="103859" y="83643"/>
                </a:cubicBezTo>
                <a:cubicBezTo>
                  <a:pt x="190642" y="34960"/>
                  <a:pt x="385376" y="18026"/>
                  <a:pt x="522959" y="7443"/>
                </a:cubicBezTo>
                <a:cubicBezTo>
                  <a:pt x="660542" y="-3140"/>
                  <a:pt x="751559" y="-5257"/>
                  <a:pt x="929359" y="20143"/>
                </a:cubicBezTo>
                <a:cubicBezTo>
                  <a:pt x="1107159" y="45543"/>
                  <a:pt x="1403492" y="157726"/>
                  <a:pt x="1589759" y="159843"/>
                </a:cubicBezTo>
                <a:cubicBezTo>
                  <a:pt x="1776026" y="161960"/>
                  <a:pt x="1936892" y="37076"/>
                  <a:pt x="2046959" y="32843"/>
                </a:cubicBezTo>
                <a:cubicBezTo>
                  <a:pt x="2157026" y="28610"/>
                  <a:pt x="2222642" y="85760"/>
                  <a:pt x="2250159" y="134443"/>
                </a:cubicBezTo>
                <a:cubicBezTo>
                  <a:pt x="2277676" y="183126"/>
                  <a:pt x="2260742" y="282610"/>
                  <a:pt x="2212059" y="324943"/>
                </a:cubicBezTo>
                <a:cubicBezTo>
                  <a:pt x="2163376" y="367276"/>
                  <a:pt x="2072359" y="386326"/>
                  <a:pt x="1958059" y="388443"/>
                </a:cubicBezTo>
                <a:cubicBezTo>
                  <a:pt x="1843759" y="390560"/>
                  <a:pt x="1676542" y="348226"/>
                  <a:pt x="1526259" y="337643"/>
                </a:cubicBezTo>
                <a:cubicBezTo>
                  <a:pt x="1375976" y="327060"/>
                  <a:pt x="1227809" y="318593"/>
                  <a:pt x="1056359" y="324943"/>
                </a:cubicBezTo>
                <a:cubicBezTo>
                  <a:pt x="884909" y="331293"/>
                  <a:pt x="645726" y="367276"/>
                  <a:pt x="497559" y="375743"/>
                </a:cubicBezTo>
                <a:cubicBezTo>
                  <a:pt x="349392" y="384210"/>
                  <a:pt x="247792" y="384210"/>
                  <a:pt x="167359" y="375743"/>
                </a:cubicBezTo>
                <a:cubicBezTo>
                  <a:pt x="86926" y="367276"/>
                  <a:pt x="12842" y="348226"/>
                  <a:pt x="2259" y="29954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35896" y="5848326"/>
            <a:ext cx="2264033" cy="460994"/>
          </a:xfrm>
          <a:custGeom>
            <a:avLst/>
            <a:gdLst>
              <a:gd name="connsiteX0" fmla="*/ 2936 w 2264033"/>
              <a:gd name="connsiteY0" fmla="*/ 229572 h 460994"/>
              <a:gd name="connsiteX1" fmla="*/ 180736 w 2264033"/>
              <a:gd name="connsiteY1" fmla="*/ 39072 h 460994"/>
              <a:gd name="connsiteX2" fmla="*/ 485536 w 2264033"/>
              <a:gd name="connsiteY2" fmla="*/ 13672 h 460994"/>
              <a:gd name="connsiteX3" fmla="*/ 968136 w 2264033"/>
              <a:gd name="connsiteY3" fmla="*/ 972 h 460994"/>
              <a:gd name="connsiteX4" fmla="*/ 1552336 w 2264033"/>
              <a:gd name="connsiteY4" fmla="*/ 39072 h 460994"/>
              <a:gd name="connsiteX5" fmla="*/ 2111136 w 2264033"/>
              <a:gd name="connsiteY5" fmla="*/ 51772 h 460994"/>
              <a:gd name="connsiteX6" fmla="*/ 2263536 w 2264033"/>
              <a:gd name="connsiteY6" fmla="*/ 331172 h 460994"/>
              <a:gd name="connsiteX7" fmla="*/ 2136536 w 2264033"/>
              <a:gd name="connsiteY7" fmla="*/ 420072 h 460994"/>
              <a:gd name="connsiteX8" fmla="*/ 1603136 w 2264033"/>
              <a:gd name="connsiteY8" fmla="*/ 458172 h 460994"/>
              <a:gd name="connsiteX9" fmla="*/ 1158636 w 2264033"/>
              <a:gd name="connsiteY9" fmla="*/ 458172 h 460994"/>
              <a:gd name="connsiteX10" fmla="*/ 523636 w 2264033"/>
              <a:gd name="connsiteY10" fmla="*/ 445472 h 460994"/>
              <a:gd name="connsiteX11" fmla="*/ 104536 w 2264033"/>
              <a:gd name="connsiteY11" fmla="*/ 369272 h 460994"/>
              <a:gd name="connsiteX12" fmla="*/ 2936 w 2264033"/>
              <a:gd name="connsiteY12" fmla="*/ 229572 h 46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64033" h="460994">
                <a:moveTo>
                  <a:pt x="2936" y="229572"/>
                </a:moveTo>
                <a:cubicBezTo>
                  <a:pt x="15636" y="174539"/>
                  <a:pt x="100303" y="75055"/>
                  <a:pt x="180736" y="39072"/>
                </a:cubicBezTo>
                <a:cubicBezTo>
                  <a:pt x="261169" y="3089"/>
                  <a:pt x="354303" y="20022"/>
                  <a:pt x="485536" y="13672"/>
                </a:cubicBezTo>
                <a:cubicBezTo>
                  <a:pt x="616769" y="7322"/>
                  <a:pt x="790336" y="-3261"/>
                  <a:pt x="968136" y="972"/>
                </a:cubicBezTo>
                <a:cubicBezTo>
                  <a:pt x="1145936" y="5205"/>
                  <a:pt x="1361836" y="30605"/>
                  <a:pt x="1552336" y="39072"/>
                </a:cubicBezTo>
                <a:cubicBezTo>
                  <a:pt x="1742836" y="47539"/>
                  <a:pt x="1992603" y="3089"/>
                  <a:pt x="2111136" y="51772"/>
                </a:cubicBezTo>
                <a:cubicBezTo>
                  <a:pt x="2229669" y="100455"/>
                  <a:pt x="2259303" y="269789"/>
                  <a:pt x="2263536" y="331172"/>
                </a:cubicBezTo>
                <a:cubicBezTo>
                  <a:pt x="2267769" y="392555"/>
                  <a:pt x="2246603" y="398905"/>
                  <a:pt x="2136536" y="420072"/>
                </a:cubicBezTo>
                <a:cubicBezTo>
                  <a:pt x="2026469" y="441239"/>
                  <a:pt x="1766119" y="451822"/>
                  <a:pt x="1603136" y="458172"/>
                </a:cubicBezTo>
                <a:cubicBezTo>
                  <a:pt x="1440153" y="464522"/>
                  <a:pt x="1158636" y="458172"/>
                  <a:pt x="1158636" y="458172"/>
                </a:cubicBezTo>
                <a:cubicBezTo>
                  <a:pt x="978719" y="456055"/>
                  <a:pt x="699319" y="460289"/>
                  <a:pt x="523636" y="445472"/>
                </a:cubicBezTo>
                <a:cubicBezTo>
                  <a:pt x="347953" y="430655"/>
                  <a:pt x="191319" y="411605"/>
                  <a:pt x="104536" y="369272"/>
                </a:cubicBezTo>
                <a:cubicBezTo>
                  <a:pt x="17753" y="326939"/>
                  <a:pt x="-9764" y="284605"/>
                  <a:pt x="2936" y="229572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707904" y="6312468"/>
            <a:ext cx="2217484" cy="500908"/>
          </a:xfrm>
          <a:custGeom>
            <a:avLst/>
            <a:gdLst>
              <a:gd name="connsiteX0" fmla="*/ 19538 w 2217484"/>
              <a:gd name="connsiteY0" fmla="*/ 343123 h 500908"/>
              <a:gd name="connsiteX1" fmla="*/ 19538 w 2217484"/>
              <a:gd name="connsiteY1" fmla="*/ 89123 h 500908"/>
              <a:gd name="connsiteX2" fmla="*/ 248138 w 2217484"/>
              <a:gd name="connsiteY2" fmla="*/ 223 h 500908"/>
              <a:gd name="connsiteX3" fmla="*/ 654538 w 2217484"/>
              <a:gd name="connsiteY3" fmla="*/ 63723 h 500908"/>
              <a:gd name="connsiteX4" fmla="*/ 1314938 w 2217484"/>
              <a:gd name="connsiteY4" fmla="*/ 63723 h 500908"/>
              <a:gd name="connsiteX5" fmla="*/ 1784838 w 2217484"/>
              <a:gd name="connsiteY5" fmla="*/ 63723 h 500908"/>
              <a:gd name="connsiteX6" fmla="*/ 2140438 w 2217484"/>
              <a:gd name="connsiteY6" fmla="*/ 63723 h 500908"/>
              <a:gd name="connsiteX7" fmla="*/ 2203938 w 2217484"/>
              <a:gd name="connsiteY7" fmla="*/ 254223 h 500908"/>
              <a:gd name="connsiteX8" fmla="*/ 2178538 w 2217484"/>
              <a:gd name="connsiteY8" fmla="*/ 470123 h 500908"/>
              <a:gd name="connsiteX9" fmla="*/ 1822938 w 2217484"/>
              <a:gd name="connsiteY9" fmla="*/ 495523 h 500908"/>
              <a:gd name="connsiteX10" fmla="*/ 1467338 w 2217484"/>
              <a:gd name="connsiteY10" fmla="*/ 432023 h 500908"/>
              <a:gd name="connsiteX11" fmla="*/ 1226038 w 2217484"/>
              <a:gd name="connsiteY11" fmla="*/ 432023 h 500908"/>
              <a:gd name="connsiteX12" fmla="*/ 921238 w 2217484"/>
              <a:gd name="connsiteY12" fmla="*/ 444723 h 500908"/>
              <a:gd name="connsiteX13" fmla="*/ 514838 w 2217484"/>
              <a:gd name="connsiteY13" fmla="*/ 432023 h 500908"/>
              <a:gd name="connsiteX14" fmla="*/ 83038 w 2217484"/>
              <a:gd name="connsiteY14" fmla="*/ 406623 h 500908"/>
              <a:gd name="connsiteX15" fmla="*/ 19538 w 2217484"/>
              <a:gd name="connsiteY15" fmla="*/ 343123 h 500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17484" h="500908">
                <a:moveTo>
                  <a:pt x="19538" y="343123"/>
                </a:moveTo>
                <a:cubicBezTo>
                  <a:pt x="8955" y="290206"/>
                  <a:pt x="-18562" y="146273"/>
                  <a:pt x="19538" y="89123"/>
                </a:cubicBezTo>
                <a:cubicBezTo>
                  <a:pt x="57638" y="31973"/>
                  <a:pt x="142305" y="4456"/>
                  <a:pt x="248138" y="223"/>
                </a:cubicBezTo>
                <a:cubicBezTo>
                  <a:pt x="353971" y="-4010"/>
                  <a:pt x="476738" y="53140"/>
                  <a:pt x="654538" y="63723"/>
                </a:cubicBezTo>
                <a:cubicBezTo>
                  <a:pt x="832338" y="74306"/>
                  <a:pt x="1314938" y="63723"/>
                  <a:pt x="1314938" y="63723"/>
                </a:cubicBezTo>
                <a:lnTo>
                  <a:pt x="1784838" y="63723"/>
                </a:lnTo>
                <a:cubicBezTo>
                  <a:pt x="1922421" y="63723"/>
                  <a:pt x="2070588" y="31973"/>
                  <a:pt x="2140438" y="63723"/>
                </a:cubicBezTo>
                <a:cubicBezTo>
                  <a:pt x="2210288" y="95473"/>
                  <a:pt x="2197588" y="186490"/>
                  <a:pt x="2203938" y="254223"/>
                </a:cubicBezTo>
                <a:cubicBezTo>
                  <a:pt x="2210288" y="321956"/>
                  <a:pt x="2242038" y="429906"/>
                  <a:pt x="2178538" y="470123"/>
                </a:cubicBezTo>
                <a:cubicBezTo>
                  <a:pt x="2115038" y="510340"/>
                  <a:pt x="1941471" y="501873"/>
                  <a:pt x="1822938" y="495523"/>
                </a:cubicBezTo>
                <a:cubicBezTo>
                  <a:pt x="1704405" y="489173"/>
                  <a:pt x="1566821" y="442606"/>
                  <a:pt x="1467338" y="432023"/>
                </a:cubicBezTo>
                <a:cubicBezTo>
                  <a:pt x="1367855" y="421440"/>
                  <a:pt x="1317055" y="429906"/>
                  <a:pt x="1226038" y="432023"/>
                </a:cubicBezTo>
                <a:cubicBezTo>
                  <a:pt x="1135021" y="434140"/>
                  <a:pt x="1039771" y="444723"/>
                  <a:pt x="921238" y="444723"/>
                </a:cubicBezTo>
                <a:cubicBezTo>
                  <a:pt x="802705" y="444723"/>
                  <a:pt x="654538" y="438373"/>
                  <a:pt x="514838" y="432023"/>
                </a:cubicBezTo>
                <a:cubicBezTo>
                  <a:pt x="375138" y="425673"/>
                  <a:pt x="167705" y="421440"/>
                  <a:pt x="83038" y="406623"/>
                </a:cubicBezTo>
                <a:cubicBezTo>
                  <a:pt x="-1629" y="391806"/>
                  <a:pt x="30121" y="396040"/>
                  <a:pt x="19538" y="343123"/>
                </a:cubicBez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400" dirty="0" smtClean="0"/>
              <a:t>D</a:t>
            </a:r>
            <a:r>
              <a:rPr lang="tr-TR" altLang="en-US" sz="3400" dirty="0" err="1" smtClean="0"/>
              <a:t>ış</a:t>
            </a:r>
            <a:r>
              <a:rPr lang="en-US" altLang="en-US" sz="3400" dirty="0" smtClean="0"/>
              <a:t> de</a:t>
            </a:r>
            <a:r>
              <a:rPr lang="tr-TR" altLang="en-US" sz="3400" dirty="0" smtClean="0"/>
              <a:t>ğ</a:t>
            </a:r>
            <a:r>
              <a:rPr lang="en-US" altLang="en-US" sz="3400" dirty="0" smtClean="0"/>
              <a:t>i</a:t>
            </a:r>
            <a:r>
              <a:rPr lang="tr-TR" altLang="en-US" sz="3400" dirty="0" smtClean="0"/>
              <a:t>ş</a:t>
            </a:r>
            <a:r>
              <a:rPr lang="en-US" altLang="en-US" sz="3400" dirty="0" err="1" smtClean="0"/>
              <a:t>kenlerle</a:t>
            </a:r>
            <a:r>
              <a:rPr lang="en-US" altLang="en-US" sz="3400" dirty="0" smtClean="0"/>
              <a:t> </a:t>
            </a:r>
            <a:r>
              <a:rPr lang="en-US" altLang="en-US" sz="3400" dirty="0" err="1" smtClean="0"/>
              <a:t>korelasyonlar</a:t>
            </a:r>
            <a:r>
              <a:rPr lang="en-US" altLang="en-US" sz="3400" dirty="0" smtClean="0"/>
              <a:t>: Checklist A </a:t>
            </a:r>
            <a:r>
              <a:rPr lang="en-US" altLang="en-US" sz="3400" dirty="0" err="1" smtClean="0"/>
              <a:t>ve</a:t>
            </a:r>
            <a:r>
              <a:rPr lang="en-US" altLang="en-US" sz="3400" dirty="0" smtClean="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28405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izd</a:t>
            </a:r>
            <a:r>
              <a:rPr lang="tr-TR" dirty="0">
                <a:solidFill>
                  <a:schemeClr val="bg1"/>
                </a:solidFill>
              </a:rPr>
              <a:t>üşü</a:t>
            </a:r>
            <a:r>
              <a:rPr lang="en-US" dirty="0">
                <a:solidFill>
                  <a:schemeClr val="bg1"/>
                </a:solidFill>
              </a:rPr>
              <a:t>m (</a:t>
            </a:r>
            <a:r>
              <a:rPr lang="en-US" dirty="0" err="1">
                <a:solidFill>
                  <a:schemeClr val="bg1"/>
                </a:solidFill>
              </a:rPr>
              <a:t>Projeksiyon</a:t>
            </a:r>
            <a:r>
              <a:rPr lang="en-US" dirty="0">
                <a:solidFill>
                  <a:schemeClr val="bg1"/>
                </a:solidFill>
              </a:rPr>
              <a:t>) MTK (IRT) </a:t>
            </a:r>
            <a:r>
              <a:rPr lang="en-US" dirty="0" err="1">
                <a:solidFill>
                  <a:schemeClr val="bg1"/>
                </a:solidFill>
              </a:rPr>
              <a:t>modelleri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tek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puan</a:t>
            </a:r>
            <a:r>
              <a:rPr lang="en-US" dirty="0" smtClean="0">
                <a:solidFill>
                  <a:schemeClr val="bg1"/>
                </a:solidFill>
              </a:rPr>
              <a:t> i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768752" cy="17526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Kahraman, N. (2013). Unidimensional </a:t>
            </a:r>
            <a:r>
              <a:rPr lang="en-US" sz="2800" b="1" dirty="0" smtClean="0">
                <a:solidFill>
                  <a:schemeClr val="tx1"/>
                </a:solidFill>
              </a:rPr>
              <a:t>	interpretations </a:t>
            </a:r>
            <a:r>
              <a:rPr lang="en-US" sz="2800" b="1" dirty="0">
                <a:solidFill>
                  <a:schemeClr val="tx1"/>
                </a:solidFill>
              </a:rPr>
              <a:t>for </a:t>
            </a:r>
            <a:r>
              <a:rPr lang="en-US" sz="2800" b="1" dirty="0" smtClean="0">
                <a:solidFill>
                  <a:schemeClr val="tx1"/>
                </a:solidFill>
              </a:rPr>
              <a:t>	multidimensional 	test </a:t>
            </a:r>
            <a:r>
              <a:rPr lang="en-US" sz="2800" b="1" dirty="0">
                <a:solidFill>
                  <a:schemeClr val="tx1"/>
                </a:solidFill>
              </a:rPr>
              <a:t>items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GB" sz="2800" b="1" dirty="0" smtClean="0">
                <a:solidFill>
                  <a:schemeClr val="tx1"/>
                </a:solidFill>
              </a:rPr>
              <a:t>Journal 	of Educational  Measurement.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6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Sorular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Testlerin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cok</a:t>
            </a:r>
            <a:r>
              <a:rPr lang="en-US" dirty="0" smtClean="0"/>
              <a:t> </a:t>
            </a:r>
            <a:r>
              <a:rPr lang="en-US" dirty="0" err="1" smtClean="0"/>
              <a:t>buyutlu</a:t>
            </a:r>
            <a:r>
              <a:rPr lang="en-US" dirty="0" smtClean="0"/>
              <a:t> </a:t>
            </a:r>
            <a:r>
              <a:rPr lang="en-US" dirty="0" err="1" smtClean="0"/>
              <a:t>olmas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/>
              <a:t>	1.1.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err="1" smtClean="0"/>
              <a:t>nemlidir</a:t>
            </a:r>
            <a:r>
              <a:rPr lang="en-US" dirty="0"/>
              <a:t>?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1.2. Ne </a:t>
            </a:r>
            <a:r>
              <a:rPr lang="en-US" dirty="0" err="1" smtClean="0"/>
              <a:t>demektir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 smtClean="0"/>
              <a:t>	1.3. </a:t>
            </a:r>
            <a:r>
              <a:rPr lang="en-US" dirty="0" err="1" smtClean="0"/>
              <a:t>Nas</a:t>
            </a:r>
            <a:r>
              <a:rPr lang="tr-TR" dirty="0" smtClean="0"/>
              <a:t>ı</a:t>
            </a:r>
            <a:r>
              <a:rPr lang="en-US" dirty="0" smtClean="0"/>
              <a:t>l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smtClean="0"/>
              <a:t>l</a:t>
            </a:r>
            <a:r>
              <a:rPr lang="tr-TR" dirty="0" smtClean="0"/>
              <a:t>ü</a:t>
            </a:r>
            <a:r>
              <a:rPr lang="en-US" dirty="0" smtClean="0"/>
              <a:t>r?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Testler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/>
              <a:t>2.1. </a:t>
            </a:r>
            <a:r>
              <a:rPr lang="en-US" sz="2800" dirty="0" err="1" smtClean="0"/>
              <a:t>Nas</a:t>
            </a:r>
            <a:r>
              <a:rPr lang="tr-TR" sz="2800" dirty="0" smtClean="0"/>
              <a:t>ı</a:t>
            </a:r>
            <a:r>
              <a:rPr lang="en-US" sz="2800" dirty="0" smtClean="0"/>
              <a:t>l </a:t>
            </a:r>
            <a:r>
              <a:rPr lang="en-US" sz="2800" dirty="0" err="1" smtClean="0"/>
              <a:t>puanlan</a:t>
            </a:r>
            <a:r>
              <a:rPr lang="tr-TR" sz="2800" dirty="0" smtClean="0"/>
              <a:t>ı</a:t>
            </a:r>
            <a:r>
              <a:rPr lang="en-US" sz="2800" dirty="0" err="1" smtClean="0"/>
              <a:t>rlar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2.2. </a:t>
            </a:r>
            <a:r>
              <a:rPr lang="en-US" sz="2800" dirty="0" err="1" smtClean="0"/>
              <a:t>Puanlamalar</a:t>
            </a:r>
            <a:r>
              <a:rPr lang="tr-TR" sz="2800" dirty="0" smtClean="0"/>
              <a:t>ı</a:t>
            </a:r>
            <a:r>
              <a:rPr lang="en-US" sz="2800" dirty="0" smtClean="0"/>
              <a:t>n g</a:t>
            </a:r>
            <a:r>
              <a:rPr lang="tr-TR" sz="2800" dirty="0" smtClean="0"/>
              <a:t>ü</a:t>
            </a:r>
            <a:r>
              <a:rPr lang="en-US" sz="2800" dirty="0" err="1" smtClean="0"/>
              <a:t>venirli</a:t>
            </a:r>
            <a:r>
              <a:rPr lang="tr-TR" sz="2800" dirty="0" smtClean="0"/>
              <a:t>ğ</a:t>
            </a:r>
            <a:r>
              <a:rPr lang="en-US" sz="2800" dirty="0" smtClean="0"/>
              <a:t>i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ge</a:t>
            </a:r>
            <a:r>
              <a:rPr lang="tr-TR" sz="2800" dirty="0" smtClean="0"/>
              <a:t>ç</a:t>
            </a:r>
            <a:r>
              <a:rPr lang="en-US" sz="2800" dirty="0" err="1" smtClean="0"/>
              <a:t>erlili</a:t>
            </a:r>
            <a:r>
              <a:rPr lang="tr-TR" sz="2800" dirty="0"/>
              <a:t>ğ</a:t>
            </a:r>
            <a:r>
              <a:rPr lang="en-US" sz="2800" dirty="0" smtClean="0"/>
              <a:t>i </a:t>
            </a:r>
            <a:r>
              <a:rPr lang="en-US" sz="2800" dirty="0" err="1" smtClean="0"/>
              <a:t>nas</a:t>
            </a:r>
            <a:r>
              <a:rPr lang="tr-TR" sz="2800" dirty="0" smtClean="0"/>
              <a:t>i</a:t>
            </a:r>
            <a:r>
              <a:rPr lang="en-US" sz="2800" dirty="0" smtClean="0"/>
              <a:t>l 	        </a:t>
            </a:r>
            <a:r>
              <a:rPr lang="tr-TR" sz="2800" dirty="0"/>
              <a:t>ç</a:t>
            </a:r>
            <a:r>
              <a:rPr lang="en-US" sz="2800" dirty="0" smtClean="0"/>
              <a:t>al</a:t>
            </a:r>
            <a:r>
              <a:rPr lang="tr-TR" sz="2800" dirty="0" smtClean="0"/>
              <a:t>ış</a:t>
            </a:r>
            <a:r>
              <a:rPr lang="tr-TR" sz="2800" dirty="0"/>
              <a:t>ı</a:t>
            </a:r>
            <a:r>
              <a:rPr lang="en-US" sz="2800" dirty="0" smtClean="0"/>
              <a:t>l</a:t>
            </a:r>
            <a:r>
              <a:rPr lang="tr-TR" sz="2800" dirty="0" smtClean="0"/>
              <a:t>ı</a:t>
            </a:r>
            <a:r>
              <a:rPr lang="en-US" sz="2800" dirty="0" smtClean="0"/>
              <a:t>r?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51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78"/>
    </mc:Choice>
    <mc:Fallback xmlns="">
      <p:transition spd="slow" advTm="4297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Testlerde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tr-TR" sz="3600" dirty="0" smtClean="0">
                <a:solidFill>
                  <a:schemeClr val="bg1"/>
                </a:solidFill>
              </a:rPr>
              <a:t>Ç</a:t>
            </a:r>
            <a:r>
              <a:rPr lang="en-US" sz="3600" dirty="0" smtClean="0">
                <a:solidFill>
                  <a:schemeClr val="bg1"/>
                </a:solidFill>
              </a:rPr>
              <a:t>ok </a:t>
            </a:r>
            <a:r>
              <a:rPr lang="en-US" sz="3600" dirty="0" err="1" smtClean="0">
                <a:solidFill>
                  <a:schemeClr val="bg1"/>
                </a:solidFill>
              </a:rPr>
              <a:t>Boyutluluk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Puanlama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Testlerde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tr-TR" dirty="0"/>
              <a:t>ç</a:t>
            </a:r>
            <a:r>
              <a:rPr lang="en-US" dirty="0" err="1" smtClean="0"/>
              <a:t>lanmam</a:t>
            </a:r>
            <a:r>
              <a:rPr lang="tr-TR" dirty="0" err="1" smtClean="0"/>
              <a:t>ış</a:t>
            </a:r>
            <a:r>
              <a:rPr lang="en-US" dirty="0" smtClean="0"/>
              <a:t> </a:t>
            </a:r>
            <a:r>
              <a:rPr lang="tr-TR" dirty="0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boyutluluk</a:t>
            </a:r>
            <a:r>
              <a:rPr lang="en-US" dirty="0" smtClean="0"/>
              <a:t> g</a:t>
            </a:r>
            <a:r>
              <a:rPr lang="tr-TR" dirty="0" smtClean="0"/>
              <a:t>ö</a:t>
            </a:r>
            <a:r>
              <a:rPr lang="en-US" dirty="0" smtClean="0"/>
              <a:t>r</a:t>
            </a:r>
            <a:r>
              <a:rPr lang="tr-TR" dirty="0"/>
              <a:t>ü</a:t>
            </a:r>
            <a:r>
              <a:rPr lang="en-US" dirty="0" err="1" smtClean="0"/>
              <a:t>ld</a:t>
            </a:r>
            <a:r>
              <a:rPr lang="tr-TR" dirty="0" err="1" smtClean="0"/>
              <a:t>üğü</a:t>
            </a:r>
            <a:r>
              <a:rPr lang="en-US" dirty="0" err="1" smtClean="0"/>
              <a:t>nde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1. Test </a:t>
            </a:r>
            <a:r>
              <a:rPr lang="en-US" dirty="0" err="1" smtClean="0"/>
              <a:t>maddeleri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beceriyi</a:t>
            </a:r>
            <a:r>
              <a:rPr lang="en-US" dirty="0" smtClean="0"/>
              <a:t> </a:t>
            </a:r>
            <a:r>
              <a:rPr lang="tr-TR" dirty="0" smtClean="0"/>
              <a:t>ö</a:t>
            </a:r>
            <a:r>
              <a:rPr lang="en-US" dirty="0" smtClean="0"/>
              <a:t>l</a:t>
            </a:r>
            <a:r>
              <a:rPr lang="tr-TR" dirty="0"/>
              <a:t>ç</a:t>
            </a:r>
            <a:r>
              <a:rPr lang="en-US" dirty="0" smtClean="0"/>
              <a:t>en </a:t>
            </a:r>
            <a:r>
              <a:rPr lang="en-US" dirty="0" err="1" smtClean="0"/>
              <a:t>homojen</a:t>
            </a:r>
            <a:r>
              <a:rPr lang="en-US" dirty="0" smtClean="0"/>
              <a:t> alt </a:t>
            </a:r>
            <a:r>
              <a:rPr lang="en-US" dirty="0" err="1" smtClean="0"/>
              <a:t>testlere</a:t>
            </a:r>
            <a:r>
              <a:rPr lang="en-US" dirty="0" smtClean="0"/>
              <a:t> </a:t>
            </a:r>
            <a:r>
              <a:rPr lang="en-US" dirty="0" err="1" smtClean="0"/>
              <a:t>ayr</a:t>
            </a:r>
            <a:r>
              <a:rPr lang="tr-TR" dirty="0" smtClean="0"/>
              <a:t>ı</a:t>
            </a:r>
            <a:r>
              <a:rPr lang="en-US" dirty="0" err="1" smtClean="0"/>
              <a:t>labilirler</a:t>
            </a:r>
            <a:r>
              <a:rPr lang="en-US" dirty="0" smtClean="0"/>
              <a:t> (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tr-TR" dirty="0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boyutluluk</a:t>
            </a:r>
            <a:r>
              <a:rPr lang="en-US" dirty="0" smtClean="0"/>
              <a:t>, between-item multidimensionality;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 </a:t>
            </a:r>
            <a:r>
              <a:rPr lang="tr-TR" dirty="0" smtClean="0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boyutluluk</a:t>
            </a:r>
            <a:r>
              <a:rPr lang="en-US" dirty="0"/>
              <a:t> </a:t>
            </a:r>
            <a:r>
              <a:rPr lang="en-US" dirty="0" err="1" smtClean="0"/>
              <a:t>degil</a:t>
            </a:r>
            <a:r>
              <a:rPr lang="en-US" dirty="0" smtClean="0"/>
              <a:t> (within-item multidimensionality)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2. Alt </a:t>
            </a:r>
            <a:r>
              <a:rPr lang="en-US" dirty="0" err="1" smtClean="0"/>
              <a:t>testlerin</a:t>
            </a:r>
            <a:r>
              <a:rPr lang="en-US" dirty="0" smtClean="0"/>
              <a:t> her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guvenilir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hala</a:t>
            </a:r>
            <a:r>
              <a:rPr lang="en-US" dirty="0" smtClean="0"/>
              <a:t> </a:t>
            </a:r>
            <a:r>
              <a:rPr lang="en-US" dirty="0" err="1" smtClean="0"/>
              <a:t>yeterince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/>
              <a:t>ç</a:t>
            </a:r>
            <a:r>
              <a:rPr lang="en-US" dirty="0" err="1" smtClean="0"/>
              <a:t>erirler</a:t>
            </a:r>
            <a:r>
              <a:rPr lang="en-US" dirty="0" smtClean="0"/>
              <a:t>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3. </a:t>
            </a:r>
            <a:r>
              <a:rPr lang="en-US" dirty="0" err="1" smtClean="0"/>
              <a:t>Puanlanmas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istenen</a:t>
            </a:r>
            <a:r>
              <a:rPr lang="en-US" dirty="0" smtClean="0"/>
              <a:t>, </a:t>
            </a:r>
            <a:r>
              <a:rPr lang="en-US" dirty="0" err="1" smtClean="0"/>
              <a:t>beceri</a:t>
            </a:r>
            <a:r>
              <a:rPr lang="en-US" dirty="0" smtClean="0"/>
              <a:t> </a:t>
            </a:r>
            <a:r>
              <a:rPr lang="en-US" dirty="0" err="1" smtClean="0"/>
              <a:t>testin</a:t>
            </a:r>
            <a:r>
              <a:rPr lang="en-US" dirty="0" smtClean="0"/>
              <a:t> </a:t>
            </a:r>
            <a:r>
              <a:rPr lang="tr-TR" dirty="0" smtClean="0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smtClean="0"/>
              <a:t>t</a:t>
            </a:r>
            <a:r>
              <a:rPr lang="tr-TR" dirty="0" err="1" smtClean="0"/>
              <a:t>üğü</a:t>
            </a:r>
            <a:r>
              <a:rPr lang="en-US" dirty="0" smtClean="0"/>
              <a:t> bile</a:t>
            </a:r>
            <a:r>
              <a:rPr lang="tr-TR" dirty="0"/>
              <a:t>ş</a:t>
            </a:r>
            <a:r>
              <a:rPr lang="en-US" dirty="0" smtClean="0"/>
              <a:t>en-</a:t>
            </a:r>
            <a:r>
              <a:rPr lang="en-US" dirty="0" err="1" smtClean="0"/>
              <a:t>beceri</a:t>
            </a:r>
            <a:r>
              <a:rPr lang="en-US" dirty="0" smtClean="0"/>
              <a:t> </a:t>
            </a:r>
            <a:r>
              <a:rPr lang="en-US" dirty="0" err="1" smtClean="0"/>
              <a:t>degil</a:t>
            </a:r>
            <a:r>
              <a:rPr lang="en-US" dirty="0" smtClean="0"/>
              <a:t> de, </a:t>
            </a:r>
            <a:r>
              <a:rPr lang="en-US" dirty="0" err="1" smtClean="0"/>
              <a:t>testin</a:t>
            </a:r>
            <a:r>
              <a:rPr lang="en-US" dirty="0" smtClean="0"/>
              <a:t> </a:t>
            </a:r>
            <a:r>
              <a:rPr lang="tr-TR" dirty="0" smtClean="0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smtClean="0"/>
              <a:t>l</a:t>
            </a:r>
            <a:r>
              <a:rPr lang="tr-TR" dirty="0" smtClean="0"/>
              <a:t>ü</a:t>
            </a:r>
            <a:r>
              <a:rPr lang="en-US" dirty="0" smtClean="0"/>
              <a:t>g</a:t>
            </a:r>
            <a:r>
              <a:rPr lang="tr-TR" dirty="0" smtClean="0"/>
              <a:t>ü</a:t>
            </a:r>
            <a:r>
              <a:rPr lang="en-US" dirty="0" smtClean="0"/>
              <a:t> alt </a:t>
            </a:r>
            <a:r>
              <a:rPr lang="en-US" dirty="0" err="1" smtClean="0"/>
              <a:t>becerilerdir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9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2060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Testlerde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Boyutluluk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8760"/>
            <a:ext cx="8229600" cy="50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Bu </a:t>
            </a:r>
            <a:r>
              <a:rPr lang="en-US" dirty="0" err="1" smtClean="0"/>
              <a:t>varsay</a:t>
            </a:r>
            <a:r>
              <a:rPr lang="tr-TR" dirty="0" smtClean="0"/>
              <a:t>ı</a:t>
            </a:r>
            <a:r>
              <a:rPr lang="en-US" dirty="0" err="1" smtClean="0"/>
              <a:t>mlar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tr-TR" dirty="0" smtClean="0"/>
              <a:t>ğ</a:t>
            </a:r>
            <a:r>
              <a:rPr lang="en-US" dirty="0" err="1" smtClean="0"/>
              <a:t>lamazsa</a:t>
            </a:r>
            <a:r>
              <a:rPr lang="en-US" dirty="0" smtClean="0"/>
              <a:t> ???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9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735257"/>
              </p:ext>
            </p:extLst>
          </p:nvPr>
        </p:nvGraphicFramePr>
        <p:xfrm>
          <a:off x="304800" y="608354"/>
          <a:ext cx="8534400" cy="6097245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200" b="1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Log.L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Ger</a:t>
            </a:r>
            <a:r>
              <a:rPr lang="tr-TR" sz="4400" dirty="0" smtClean="0">
                <a:solidFill>
                  <a:schemeClr val="bg1"/>
                </a:solidFill>
              </a:rPr>
              <a:t>ç</a:t>
            </a:r>
            <a:r>
              <a:rPr lang="en-US" sz="4400" dirty="0" err="1" smtClean="0">
                <a:solidFill>
                  <a:schemeClr val="bg1"/>
                </a:solidFill>
              </a:rPr>
              <a:t>ek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Data </a:t>
            </a:r>
            <a:r>
              <a:rPr lang="tr-TR" sz="4400" dirty="0">
                <a:solidFill>
                  <a:schemeClr val="bg1"/>
                </a:solidFill>
              </a:rPr>
              <a:t>Ö</a:t>
            </a:r>
            <a:r>
              <a:rPr lang="en-US" sz="4400" dirty="0" err="1" smtClean="0">
                <a:solidFill>
                  <a:schemeClr val="bg1"/>
                </a:solidFill>
              </a:rPr>
              <a:t>rne</a:t>
            </a:r>
            <a:r>
              <a:rPr lang="tr-TR" sz="4400" dirty="0" smtClean="0">
                <a:solidFill>
                  <a:schemeClr val="bg1"/>
                </a:solidFill>
              </a:rPr>
              <a:t>ğ</a:t>
            </a:r>
            <a:r>
              <a:rPr lang="en-US" sz="4400" dirty="0" smtClean="0">
                <a:solidFill>
                  <a:schemeClr val="bg1"/>
                </a:solidFill>
              </a:rPr>
              <a:t>i - 1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40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29037"/>
              </p:ext>
            </p:extLst>
          </p:nvPr>
        </p:nvGraphicFramePr>
        <p:xfrm>
          <a:off x="304800" y="608354"/>
          <a:ext cx="8534400" cy="6097245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 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Neg. Log.L.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68837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137747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137991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Ger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ç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Data </a:t>
            </a:r>
            <a:r>
              <a:rPr lang="tr-TR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Ö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rne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ğ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- 2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60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tr-TR" altLang="en-US" dirty="0" smtClean="0">
                <a:solidFill>
                  <a:schemeClr val="bg1"/>
                </a:solidFill>
              </a:rPr>
              <a:t>Ç</a:t>
            </a:r>
            <a:r>
              <a:rPr lang="en-US" altLang="en-US" dirty="0" smtClean="0">
                <a:solidFill>
                  <a:schemeClr val="bg1"/>
                </a:solidFill>
              </a:rPr>
              <a:t>MTK (MIRT)</a:t>
            </a:r>
            <a:endParaRPr lang="nl-NL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20480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0599823"/>
              </p:ext>
            </p:extLst>
          </p:nvPr>
        </p:nvGraphicFramePr>
        <p:xfrm>
          <a:off x="1980282" y="1869504"/>
          <a:ext cx="467995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3" imgW="2286000" imgH="838080" progId="Equation.DSMT4">
                  <p:embed/>
                </p:oleObj>
              </mc:Choice>
              <mc:Fallback>
                <p:oleObj name="Equation" r:id="rId3" imgW="22860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282" y="1869504"/>
                        <a:ext cx="467995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11" name="Text Box 11"/>
          <p:cNvSpPr txBox="1">
            <a:spLocks noChangeArrowheads="1"/>
          </p:cNvSpPr>
          <p:nvPr/>
        </p:nvSpPr>
        <p:spPr bwMode="auto">
          <a:xfrm>
            <a:off x="1908175" y="3825875"/>
            <a:ext cx="5832475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000" i="1" dirty="0" err="1">
                <a:solidFill>
                  <a:schemeClr val="tx1"/>
                </a:solidFill>
              </a:rPr>
              <a:t>a</a:t>
            </a:r>
            <a:r>
              <a:rPr lang="en-US" altLang="en-US" sz="1800" i="1" dirty="0" err="1">
                <a:solidFill>
                  <a:schemeClr val="tx1"/>
                </a:solidFill>
              </a:rPr>
              <a:t>i</a:t>
            </a:r>
            <a:r>
              <a:rPr lang="en-US" altLang="en-US" sz="1800" dirty="0">
                <a:solidFill>
                  <a:schemeClr val="tx1"/>
                </a:solidFill>
              </a:rPr>
              <a:t> : (</a:t>
            </a:r>
            <a:r>
              <a:rPr lang="en-US" altLang="en-US" sz="1800" i="1" dirty="0">
                <a:solidFill>
                  <a:schemeClr val="tx1"/>
                </a:solidFill>
              </a:rPr>
              <a:t> ai1</a:t>
            </a:r>
            <a:r>
              <a:rPr lang="en-US" altLang="en-US" sz="1800" dirty="0">
                <a:solidFill>
                  <a:schemeClr val="tx1"/>
                </a:solidFill>
              </a:rPr>
              <a:t>, </a:t>
            </a:r>
            <a:r>
              <a:rPr lang="en-US" altLang="en-US" sz="1800" i="1" dirty="0">
                <a:solidFill>
                  <a:schemeClr val="tx1"/>
                </a:solidFill>
              </a:rPr>
              <a:t>ai2</a:t>
            </a:r>
            <a:r>
              <a:rPr lang="en-US" altLang="en-US" sz="1800" dirty="0">
                <a:solidFill>
                  <a:schemeClr val="tx1"/>
                </a:solidFill>
              </a:rPr>
              <a:t>, …, </a:t>
            </a:r>
            <a:r>
              <a:rPr lang="en-US" altLang="en-US" sz="1800" i="1" dirty="0" err="1">
                <a:solidFill>
                  <a:schemeClr val="tx1"/>
                </a:solidFill>
              </a:rPr>
              <a:t>aik</a:t>
            </a:r>
            <a:r>
              <a:rPr lang="en-US" altLang="en-US" sz="1800" dirty="0" smtClean="0">
                <a:solidFill>
                  <a:schemeClr val="tx1"/>
                </a:solidFill>
              </a:rPr>
              <a:t>)‘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madde</a:t>
            </a:r>
            <a:r>
              <a:rPr lang="en-US" altLang="en-US" sz="1800" dirty="0" smtClean="0">
                <a:solidFill>
                  <a:schemeClr val="tx1"/>
                </a:solidFill>
              </a:rPr>
              <a:t> ay</a:t>
            </a:r>
            <a:r>
              <a:rPr lang="tr-TR" altLang="en-US" sz="1800" dirty="0" smtClean="0">
                <a:solidFill>
                  <a:schemeClr val="tx1"/>
                </a:solidFill>
              </a:rPr>
              <a:t>ı</a:t>
            </a:r>
            <a:r>
              <a:rPr lang="en-US" altLang="en-US" sz="1800" dirty="0" smtClean="0">
                <a:solidFill>
                  <a:schemeClr val="tx1"/>
                </a:solidFill>
              </a:rPr>
              <a:t>r</a:t>
            </a:r>
            <a:r>
              <a:rPr lang="tr-TR" altLang="en-US" sz="1800" dirty="0" smtClean="0">
                <a:solidFill>
                  <a:schemeClr val="tx1"/>
                </a:solidFill>
              </a:rPr>
              <a:t>ı</a:t>
            </a:r>
            <a:r>
              <a:rPr lang="en-US" altLang="en-US" sz="1800" dirty="0" smtClean="0">
                <a:solidFill>
                  <a:schemeClr val="tx1"/>
                </a:solidFill>
              </a:rPr>
              <a:t>c</a:t>
            </a:r>
            <a:r>
              <a:rPr lang="tr-TR" altLang="en-US" sz="1800" dirty="0" smtClean="0">
                <a:solidFill>
                  <a:schemeClr val="tx1"/>
                </a:solidFill>
              </a:rPr>
              <a:t>ı</a:t>
            </a:r>
            <a:r>
              <a:rPr lang="en-US" altLang="en-US" sz="1800" dirty="0" smtClean="0">
                <a:solidFill>
                  <a:schemeClr val="tx1"/>
                </a:solidFill>
              </a:rPr>
              <a:t>l</a:t>
            </a:r>
            <a:r>
              <a:rPr lang="tr-TR" altLang="en-US" sz="1800" dirty="0" smtClean="0">
                <a:solidFill>
                  <a:schemeClr val="tx1"/>
                </a:solidFill>
              </a:rPr>
              <a:t>ı</a:t>
            </a:r>
            <a:r>
              <a:rPr lang="en-US" altLang="en-US" sz="1800" dirty="0" smtClean="0">
                <a:solidFill>
                  <a:schemeClr val="tx1"/>
                </a:solidFill>
              </a:rPr>
              <a:t>k g</a:t>
            </a:r>
            <a:r>
              <a:rPr lang="tr-TR" altLang="en-US" sz="1800" dirty="0" smtClean="0">
                <a:solidFill>
                  <a:schemeClr val="tx1"/>
                </a:solidFill>
              </a:rPr>
              <a:t>ü</a:t>
            </a:r>
            <a:r>
              <a:rPr lang="en-US" altLang="en-US" sz="1800" dirty="0" smtClean="0">
                <a:solidFill>
                  <a:schemeClr val="tx1"/>
                </a:solidFill>
              </a:rPr>
              <a:t>c</a:t>
            </a:r>
            <a:r>
              <a:rPr lang="tr-TR" altLang="en-US" sz="1800" dirty="0" smtClean="0">
                <a:solidFill>
                  <a:schemeClr val="tx1"/>
                </a:solidFill>
              </a:rPr>
              <a:t>ü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indeksi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vekt</a:t>
            </a:r>
            <a:r>
              <a:rPr lang="tr-TR" altLang="en-US" sz="1800" dirty="0" smtClean="0">
                <a:solidFill>
                  <a:schemeClr val="tx1"/>
                </a:solidFill>
              </a:rPr>
              <a:t>ö</a:t>
            </a:r>
            <a:r>
              <a:rPr lang="en-US" altLang="en-US" sz="1800" dirty="0" smtClean="0">
                <a:solidFill>
                  <a:schemeClr val="tx1"/>
                </a:solidFill>
              </a:rPr>
              <a:t>r</a:t>
            </a:r>
            <a:r>
              <a:rPr lang="tr-TR" altLang="en-US" sz="1800" dirty="0" smtClean="0">
                <a:solidFill>
                  <a:schemeClr val="tx1"/>
                </a:solidFill>
              </a:rPr>
              <a:t>ü</a:t>
            </a:r>
            <a:endParaRPr lang="en-US" altLang="en-US" sz="1800" dirty="0" smtClean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altLang="en-US" sz="1800" i="1" dirty="0" smtClean="0">
                <a:solidFill>
                  <a:schemeClr val="tx1"/>
                </a:solidFill>
              </a:rPr>
              <a:t>di </a:t>
            </a:r>
            <a:r>
              <a:rPr lang="en-US" altLang="en-US" sz="1800" i="1" dirty="0">
                <a:solidFill>
                  <a:schemeClr val="tx1"/>
                </a:solidFill>
              </a:rPr>
              <a:t>: </a:t>
            </a:r>
            <a:r>
              <a:rPr lang="en-US" altLang="en-US" sz="1800" i="1" dirty="0" err="1" smtClean="0">
                <a:solidFill>
                  <a:schemeClr val="tx1"/>
                </a:solidFill>
              </a:rPr>
              <a:t>madde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 g</a:t>
            </a:r>
            <a:r>
              <a:rPr lang="tr-TR" altLang="en-US" sz="1800" i="1" dirty="0" smtClean="0">
                <a:solidFill>
                  <a:schemeClr val="tx1"/>
                </a:solidFill>
              </a:rPr>
              <a:t>ü</a:t>
            </a:r>
            <a:r>
              <a:rPr lang="tr-TR" altLang="en-US" i="1" dirty="0"/>
              <a:t>ç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l</a:t>
            </a:r>
            <a:r>
              <a:rPr lang="tr-TR" altLang="en-US" sz="1800" i="1" dirty="0" smtClean="0">
                <a:solidFill>
                  <a:schemeClr val="tx1"/>
                </a:solidFill>
              </a:rPr>
              <a:t>ü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k </a:t>
            </a:r>
            <a:r>
              <a:rPr lang="en-US" altLang="en-US" sz="1800" i="1" dirty="0" err="1" smtClean="0">
                <a:solidFill>
                  <a:schemeClr val="tx1"/>
                </a:solidFill>
              </a:rPr>
              <a:t>indeksi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 </a:t>
            </a:r>
            <a:r>
              <a:rPr lang="en-US" altLang="en-US" sz="1800" i="1" dirty="0" err="1" smtClean="0">
                <a:solidFill>
                  <a:schemeClr val="tx1"/>
                </a:solidFill>
              </a:rPr>
              <a:t>ile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 </a:t>
            </a:r>
            <a:r>
              <a:rPr lang="en-US" altLang="en-US" sz="1800" i="1" dirty="0" err="1" smtClean="0">
                <a:solidFill>
                  <a:schemeClr val="tx1"/>
                </a:solidFill>
              </a:rPr>
              <a:t>ilgili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 </a:t>
            </a:r>
            <a:r>
              <a:rPr lang="en-US" altLang="en-US" sz="1800" i="1" dirty="0" err="1" smtClean="0">
                <a:solidFill>
                  <a:schemeClr val="tx1"/>
                </a:solidFill>
              </a:rPr>
              <a:t>parametere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altLang="en-US" sz="2000" b="1" i="1" dirty="0">
                <a:solidFill>
                  <a:schemeClr val="tx1"/>
                </a:solidFill>
                <a:sym typeface="Symbol" pitchFamily="18" charset="2"/>
              </a:rPr>
              <a:t></a:t>
            </a:r>
            <a:r>
              <a:rPr lang="en-US" altLang="en-US" sz="1800" i="1" dirty="0">
                <a:solidFill>
                  <a:schemeClr val="tx1"/>
                </a:solidFill>
              </a:rPr>
              <a:t>j</a:t>
            </a:r>
            <a:r>
              <a:rPr lang="en-US" altLang="en-US" sz="1800" dirty="0">
                <a:solidFill>
                  <a:schemeClr val="tx1"/>
                </a:solidFill>
              </a:rPr>
              <a:t> =(</a:t>
            </a:r>
            <a:r>
              <a:rPr lang="en-US" altLang="en-US" sz="1800" i="1" dirty="0">
                <a:solidFill>
                  <a:schemeClr val="tx1"/>
                </a:solidFill>
                <a:sym typeface="Symbol" pitchFamily="18" charset="2"/>
              </a:rPr>
              <a:t></a:t>
            </a:r>
            <a:r>
              <a:rPr lang="en-US" altLang="en-US" sz="1800" i="1" dirty="0">
                <a:solidFill>
                  <a:schemeClr val="tx1"/>
                </a:solidFill>
              </a:rPr>
              <a:t>1j</a:t>
            </a:r>
            <a:r>
              <a:rPr lang="en-US" altLang="en-US" sz="1800" dirty="0">
                <a:solidFill>
                  <a:schemeClr val="tx1"/>
                </a:solidFill>
              </a:rPr>
              <a:t> , </a:t>
            </a:r>
            <a:r>
              <a:rPr lang="en-US" altLang="en-US" sz="1800" i="1" dirty="0">
                <a:solidFill>
                  <a:schemeClr val="tx1"/>
                </a:solidFill>
                <a:sym typeface="Symbol" pitchFamily="18" charset="2"/>
              </a:rPr>
              <a:t></a:t>
            </a:r>
            <a:r>
              <a:rPr lang="en-US" altLang="en-US" sz="1800" i="1" dirty="0">
                <a:solidFill>
                  <a:schemeClr val="tx1"/>
                </a:solidFill>
              </a:rPr>
              <a:t>2j</a:t>
            </a:r>
            <a:r>
              <a:rPr lang="en-US" altLang="en-US" sz="1800" dirty="0">
                <a:solidFill>
                  <a:schemeClr val="tx1"/>
                </a:solidFill>
              </a:rPr>
              <a:t>,….,</a:t>
            </a:r>
            <a:r>
              <a:rPr lang="en-US" altLang="en-US" sz="1800" i="1" dirty="0">
                <a:solidFill>
                  <a:schemeClr val="tx1"/>
                </a:solidFill>
              </a:rPr>
              <a:t> </a:t>
            </a:r>
            <a:r>
              <a:rPr lang="en-US" altLang="en-US" sz="1800" i="1" dirty="0">
                <a:solidFill>
                  <a:schemeClr val="tx1"/>
                </a:solidFill>
                <a:sym typeface="Symbol" pitchFamily="18" charset="2"/>
              </a:rPr>
              <a:t></a:t>
            </a:r>
            <a:r>
              <a:rPr lang="en-US" altLang="en-US" sz="1800" i="1" dirty="0" err="1">
                <a:solidFill>
                  <a:schemeClr val="tx1"/>
                </a:solidFill>
              </a:rPr>
              <a:t>kj</a:t>
            </a:r>
            <a:r>
              <a:rPr lang="en-US" altLang="en-US" sz="1800" dirty="0">
                <a:solidFill>
                  <a:schemeClr val="tx1"/>
                </a:solidFill>
              </a:rPr>
              <a:t>)  </a:t>
            </a:r>
            <a:r>
              <a:rPr lang="en-US" altLang="en-US" dirty="0" err="1" smtClean="0"/>
              <a:t>bireylerin</a:t>
            </a:r>
            <a:r>
              <a:rPr lang="en-US" altLang="en-US" dirty="0" smtClean="0"/>
              <a:t> k </a:t>
            </a:r>
            <a:r>
              <a:rPr lang="en-US" altLang="en-US" dirty="0" err="1" smtClean="0"/>
              <a:t>boyutundaki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beceri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duzeyi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parametreleri</a:t>
            </a:r>
            <a:r>
              <a:rPr lang="en-US" altLang="en-US" dirty="0" smtClean="0"/>
              <a:t> 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endParaRPr lang="nl-NL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33472"/>
              </p:ext>
            </p:extLst>
          </p:nvPr>
        </p:nvGraphicFramePr>
        <p:xfrm>
          <a:off x="304800" y="608354"/>
          <a:ext cx="8534400" cy="6124003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 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=0.0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200" b="1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Log.L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137747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137991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1.139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Ger</a:t>
            </a:r>
            <a:r>
              <a:rPr lang="tr-TR" sz="4400" dirty="0" smtClean="0">
                <a:solidFill>
                  <a:schemeClr val="bg1"/>
                </a:solidFill>
              </a:rPr>
              <a:t>ç</a:t>
            </a:r>
            <a:r>
              <a:rPr lang="en-US" sz="4400" dirty="0" err="1" smtClean="0">
                <a:solidFill>
                  <a:schemeClr val="bg1"/>
                </a:solidFill>
              </a:rPr>
              <a:t>ek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Data </a:t>
            </a:r>
            <a:r>
              <a:rPr lang="tr-TR" sz="4400" dirty="0">
                <a:solidFill>
                  <a:schemeClr val="bg1"/>
                </a:solidFill>
              </a:rPr>
              <a:t>Ö</a:t>
            </a:r>
            <a:r>
              <a:rPr lang="en-US" sz="4400" dirty="0" err="1" smtClean="0">
                <a:solidFill>
                  <a:schemeClr val="bg1"/>
                </a:solidFill>
              </a:rPr>
              <a:t>rne</a:t>
            </a:r>
            <a:r>
              <a:rPr lang="tr-TR" sz="4400" dirty="0" smtClean="0">
                <a:solidFill>
                  <a:schemeClr val="bg1"/>
                </a:solidFill>
              </a:rPr>
              <a:t>ğ</a:t>
            </a:r>
            <a:r>
              <a:rPr lang="en-US" sz="4400" dirty="0" err="1" smtClean="0">
                <a:solidFill>
                  <a:schemeClr val="bg1"/>
                </a:solidFill>
              </a:rPr>
              <a:t>i</a:t>
            </a:r>
            <a:r>
              <a:rPr lang="en-US" sz="4400" dirty="0" smtClean="0">
                <a:solidFill>
                  <a:schemeClr val="bg1"/>
                </a:solidFill>
              </a:rPr>
              <a:t> – 3. </a:t>
            </a:r>
            <a:r>
              <a:rPr lang="en-US" sz="4400" dirty="0" err="1" smtClean="0">
                <a:solidFill>
                  <a:schemeClr val="bg1"/>
                </a:solidFill>
              </a:rPr>
              <a:t>Kor</a:t>
            </a:r>
            <a:r>
              <a:rPr lang="en-US" sz="4400" dirty="0" smtClean="0">
                <a:solidFill>
                  <a:schemeClr val="bg1"/>
                </a:solidFill>
              </a:rPr>
              <a:t>=0,0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6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86752"/>
              </p:ext>
            </p:extLst>
          </p:nvPr>
        </p:nvGraphicFramePr>
        <p:xfrm>
          <a:off x="304800" y="608354"/>
          <a:ext cx="8534400" cy="6124003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 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=0.0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200" b="1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Log.L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137747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137991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1.139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1.408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Ger</a:t>
            </a:r>
            <a:r>
              <a:rPr lang="tr-TR" sz="4400" dirty="0" smtClean="0">
                <a:solidFill>
                  <a:schemeClr val="bg1"/>
                </a:solidFill>
              </a:rPr>
              <a:t>ç</a:t>
            </a:r>
            <a:r>
              <a:rPr lang="en-US" sz="4400" dirty="0" err="1" smtClean="0">
                <a:solidFill>
                  <a:schemeClr val="bg1"/>
                </a:solidFill>
              </a:rPr>
              <a:t>ek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Data </a:t>
            </a:r>
            <a:r>
              <a:rPr lang="tr-TR" sz="4400" dirty="0">
                <a:solidFill>
                  <a:schemeClr val="bg1"/>
                </a:solidFill>
              </a:rPr>
              <a:t>Ö</a:t>
            </a:r>
            <a:r>
              <a:rPr lang="en-US" sz="4400" dirty="0" err="1" smtClean="0">
                <a:solidFill>
                  <a:schemeClr val="bg1"/>
                </a:solidFill>
              </a:rPr>
              <a:t>rne</a:t>
            </a:r>
            <a:r>
              <a:rPr lang="tr-TR" sz="4400" dirty="0" smtClean="0">
                <a:solidFill>
                  <a:schemeClr val="bg1"/>
                </a:solidFill>
              </a:rPr>
              <a:t>ğ</a:t>
            </a:r>
            <a:r>
              <a:rPr lang="en-US" sz="4400" dirty="0" smtClean="0">
                <a:solidFill>
                  <a:schemeClr val="bg1"/>
                </a:solidFill>
              </a:rPr>
              <a:t>i – 3.Senaryo 1, </a:t>
            </a:r>
            <a:r>
              <a:rPr lang="en-US" sz="4400" dirty="0" err="1" smtClean="0">
                <a:solidFill>
                  <a:schemeClr val="bg1"/>
                </a:solidFill>
              </a:rPr>
              <a:t>Kor</a:t>
            </a:r>
            <a:r>
              <a:rPr lang="en-US" sz="4400" dirty="0" smtClean="0">
                <a:solidFill>
                  <a:schemeClr val="bg1"/>
                </a:solidFill>
              </a:rPr>
              <a:t>=0,3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02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19504"/>
              </p:ext>
            </p:extLst>
          </p:nvPr>
        </p:nvGraphicFramePr>
        <p:xfrm>
          <a:off x="304800" y="608354"/>
          <a:ext cx="8534400" cy="6124003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 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=0.0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=0.2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200" b="1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Log.L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137747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137991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1.139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0.361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1.408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Ger</a:t>
            </a:r>
            <a:r>
              <a:rPr lang="tr-TR" sz="4400" dirty="0" smtClean="0">
                <a:solidFill>
                  <a:schemeClr val="bg1"/>
                </a:solidFill>
              </a:rPr>
              <a:t>ç</a:t>
            </a:r>
            <a:r>
              <a:rPr lang="en-US" sz="4400" dirty="0" err="1" smtClean="0">
                <a:solidFill>
                  <a:schemeClr val="bg1"/>
                </a:solidFill>
              </a:rPr>
              <a:t>ek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Data </a:t>
            </a:r>
            <a:r>
              <a:rPr lang="tr-TR" sz="4400" dirty="0">
                <a:solidFill>
                  <a:schemeClr val="bg1"/>
                </a:solidFill>
              </a:rPr>
              <a:t>Ö</a:t>
            </a:r>
            <a:r>
              <a:rPr lang="en-US" sz="4400" dirty="0" err="1" smtClean="0">
                <a:solidFill>
                  <a:schemeClr val="bg1"/>
                </a:solidFill>
              </a:rPr>
              <a:t>rne</a:t>
            </a:r>
            <a:r>
              <a:rPr lang="tr-TR" sz="4400" dirty="0" smtClean="0">
                <a:solidFill>
                  <a:schemeClr val="bg1"/>
                </a:solidFill>
              </a:rPr>
              <a:t>ğ</a:t>
            </a:r>
            <a:r>
              <a:rPr lang="en-US" sz="4400" dirty="0" smtClean="0">
                <a:solidFill>
                  <a:schemeClr val="bg1"/>
                </a:solidFill>
              </a:rPr>
              <a:t>i – 3. </a:t>
            </a:r>
            <a:r>
              <a:rPr lang="en-US" sz="4400" dirty="0" err="1" smtClean="0">
                <a:solidFill>
                  <a:schemeClr val="bg1"/>
                </a:solidFill>
              </a:rPr>
              <a:t>Senaryo</a:t>
            </a:r>
            <a:r>
              <a:rPr lang="en-US" sz="4400" dirty="0" smtClean="0">
                <a:solidFill>
                  <a:schemeClr val="bg1"/>
                </a:solidFill>
              </a:rPr>
              <a:t> 2, </a:t>
            </a:r>
            <a:r>
              <a:rPr lang="en-US" sz="4400" dirty="0" err="1" smtClean="0">
                <a:solidFill>
                  <a:schemeClr val="bg1"/>
                </a:solidFill>
              </a:rPr>
              <a:t>Kor</a:t>
            </a:r>
            <a:r>
              <a:rPr lang="en-US" sz="4400" dirty="0" smtClean="0">
                <a:solidFill>
                  <a:schemeClr val="bg1"/>
                </a:solidFill>
              </a:rPr>
              <a:t>=0,2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1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40537"/>
              </p:ext>
            </p:extLst>
          </p:nvPr>
        </p:nvGraphicFramePr>
        <p:xfrm>
          <a:off x="914401" y="685800"/>
          <a:ext cx="7108364" cy="5477974"/>
        </p:xfrm>
        <a:graphic>
          <a:graphicData uri="http://schemas.openxmlformats.org/drawingml/2006/table">
            <a:tbl>
              <a:tblPr/>
              <a:tblGrid>
                <a:gridCol w="697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1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7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2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7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78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388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Item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Structure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086"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Simple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-0.48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0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1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002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2D Trait Angle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(0.71)</a:t>
                      </a:r>
                      <a:endParaRPr lang="en-US" sz="12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 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(0.45)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Times New Roman"/>
                        </a:rPr>
                        <a:t>(0.25)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 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(0.71)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 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(0.45)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º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(0.25)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586"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Complex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6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6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-1.50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729" marR="5772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116632"/>
            <a:ext cx="8229600" cy="487362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Sim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ü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lasyon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uygulamas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ı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 i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ç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in se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ç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ilen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ger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ç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ek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madde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+mj-cs"/>
              </a:rPr>
              <a:t>parametreleri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1722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- 20 </a:t>
            </a:r>
            <a:r>
              <a:rPr lang="en-US" sz="1600" dirty="0" err="1" smtClean="0"/>
              <a:t>tekrar</a:t>
            </a:r>
            <a:r>
              <a:rPr lang="en-US" sz="1600" dirty="0" smtClean="0"/>
              <a:t> yap</a:t>
            </a:r>
            <a:r>
              <a:rPr lang="tr-TR" sz="1600" dirty="0" smtClean="0"/>
              <a:t>ı</a:t>
            </a:r>
            <a:r>
              <a:rPr lang="en-US" sz="1600" dirty="0" smtClean="0"/>
              <a:t>lm</a:t>
            </a:r>
            <a:r>
              <a:rPr lang="tr-TR" sz="1600" dirty="0" smtClean="0"/>
              <a:t>ı</a:t>
            </a:r>
            <a:r>
              <a:rPr lang="en-US" sz="1600" dirty="0" err="1" smtClean="0"/>
              <a:t>st</a:t>
            </a:r>
            <a:r>
              <a:rPr lang="tr-TR" sz="1600" dirty="0" smtClean="0"/>
              <a:t>ı</a:t>
            </a:r>
            <a:r>
              <a:rPr lang="en-US" sz="1600" dirty="0" smtClean="0"/>
              <a:t>r</a:t>
            </a:r>
          </a:p>
          <a:p>
            <a:r>
              <a:rPr lang="en-US" sz="1600" dirty="0" smtClean="0"/>
              <a:t>- </a:t>
            </a:r>
            <a:r>
              <a:rPr lang="tr-TR" sz="1600" dirty="0" err="1"/>
              <a:t>Ö</a:t>
            </a:r>
            <a:r>
              <a:rPr lang="en-US" sz="1600" dirty="0" err="1" smtClean="0"/>
              <a:t>rneklem</a:t>
            </a:r>
            <a:r>
              <a:rPr lang="en-US" sz="1600" dirty="0" smtClean="0"/>
              <a:t> b</a:t>
            </a:r>
            <a:r>
              <a:rPr lang="tr-TR" sz="1600" dirty="0" smtClean="0"/>
              <a:t>ü</a:t>
            </a:r>
            <a:r>
              <a:rPr lang="en-US" sz="1600" dirty="0" smtClean="0"/>
              <a:t>y</a:t>
            </a:r>
            <a:r>
              <a:rPr lang="tr-TR" sz="1600" dirty="0" smtClean="0"/>
              <a:t>ü</a:t>
            </a:r>
            <a:r>
              <a:rPr lang="en-US" sz="1600" dirty="0" smtClean="0"/>
              <a:t>kl</a:t>
            </a:r>
            <a:r>
              <a:rPr lang="tr-TR" sz="1600" dirty="0"/>
              <a:t>ü</a:t>
            </a:r>
            <a:r>
              <a:rPr lang="en-US" sz="1600" dirty="0" smtClean="0"/>
              <a:t>g</a:t>
            </a:r>
            <a:r>
              <a:rPr lang="tr-TR" sz="1600" dirty="0" smtClean="0"/>
              <a:t>ü</a:t>
            </a:r>
            <a:r>
              <a:rPr lang="en-US" sz="1600" dirty="0" smtClean="0"/>
              <a:t> her </a:t>
            </a:r>
            <a:r>
              <a:rPr lang="en-US" sz="1600" dirty="0" err="1" smtClean="0"/>
              <a:t>tekrar</a:t>
            </a:r>
            <a:r>
              <a:rPr lang="en-US" sz="1600" dirty="0" smtClean="0"/>
              <a:t> i</a:t>
            </a:r>
            <a:r>
              <a:rPr lang="tr-TR" sz="1600" dirty="0" smtClean="0"/>
              <a:t>ç</a:t>
            </a:r>
            <a:r>
              <a:rPr lang="en-US" sz="1600" dirty="0" smtClean="0"/>
              <a:t>in 1,000’dir.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543886"/>
              </p:ext>
            </p:extLst>
          </p:nvPr>
        </p:nvGraphicFramePr>
        <p:xfrm>
          <a:off x="1143000" y="228600"/>
          <a:ext cx="7239000" cy="5598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Graph Sheet" r:id="rId4" imgW="3352800" imgH="2590465" progId="SPLUSGraphSheetFileType">
                  <p:embed/>
                </p:oleObj>
              </mc:Choice>
              <mc:Fallback>
                <p:oleObj name="Graph Sheet" r:id="rId4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"/>
                        <a:ext cx="7239000" cy="55981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187624" y="5983560"/>
            <a:ext cx="7200800" cy="685800"/>
          </a:xfrm>
          <a:prstGeom prst="rect">
            <a:avLst/>
          </a:prstGeom>
          <a:solidFill>
            <a:srgbClr val="002060"/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r-TR" sz="2000" dirty="0" smtClean="0">
                <a:solidFill>
                  <a:schemeClr val="bg1"/>
                </a:solidFill>
              </a:rPr>
              <a:t>Basit ve karmaşık boyutlu test maddelerinin ölçtüğü yönler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61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1.1. </a:t>
            </a:r>
            <a:r>
              <a:rPr lang="en-US" dirty="0" err="1" smtClean="0">
                <a:solidFill>
                  <a:schemeClr val="bg1"/>
                </a:solidFill>
              </a:rPr>
              <a:t>Testlerin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boyut</a:t>
            </a:r>
            <a:r>
              <a:rPr lang="en-US" dirty="0" smtClean="0">
                <a:solidFill>
                  <a:schemeClr val="bg1"/>
                </a:solidFill>
              </a:rPr>
              <a:t> yap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neden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onemli</a:t>
            </a:r>
            <a:r>
              <a:rPr lang="tr-TR" dirty="0" err="1" smtClean="0">
                <a:solidFill>
                  <a:schemeClr val="bg1"/>
                </a:solidFill>
              </a:rPr>
              <a:t>dir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Kullan</a:t>
            </a:r>
            <a:r>
              <a:rPr lang="tr-TR" dirty="0" smtClean="0"/>
              <a:t>ı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s</a:t>
            </a:r>
            <a:r>
              <a:rPr lang="tr-TR" dirty="0" smtClean="0"/>
              <a:t>ü</a:t>
            </a:r>
            <a:r>
              <a:rPr lang="en-US" dirty="0" err="1" smtClean="0"/>
              <a:t>reci</a:t>
            </a:r>
            <a:r>
              <a:rPr lang="en-US" dirty="0" smtClean="0"/>
              <a:t> </a:t>
            </a:r>
            <a:r>
              <a:rPr lang="en-US" dirty="0" err="1" smtClean="0"/>
              <a:t>testlerin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cok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olusuna</a:t>
            </a:r>
            <a:r>
              <a:rPr lang="en-US" dirty="0" smtClean="0"/>
              <a:t> gore </a:t>
            </a:r>
            <a:r>
              <a:rPr lang="en-US" dirty="0" err="1" smtClean="0"/>
              <a:t>degi</a:t>
            </a:r>
            <a:r>
              <a:rPr lang="tr-TR" dirty="0" smtClean="0"/>
              <a:t>ş</a:t>
            </a:r>
            <a:r>
              <a:rPr lang="en-US" dirty="0" err="1" smtClean="0"/>
              <a:t>ir.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smtClean="0"/>
              <a:t>me </a:t>
            </a:r>
            <a:r>
              <a:rPr lang="en-US" dirty="0" err="1" smtClean="0"/>
              <a:t>teorisi</a:t>
            </a:r>
            <a:r>
              <a:rPr lang="en-US" dirty="0" smtClean="0"/>
              <a:t> (true score test theory)</a:t>
            </a:r>
          </a:p>
          <a:p>
            <a:pPr lvl="1"/>
            <a:endParaRPr lang="en-US" dirty="0" smtClean="0"/>
          </a:p>
          <a:p>
            <a:r>
              <a:rPr lang="tr-TR" dirty="0"/>
              <a:t>Ö</a:t>
            </a:r>
            <a:r>
              <a:rPr lang="en-US" dirty="0" err="1" smtClean="0"/>
              <a:t>rt</a:t>
            </a:r>
            <a:r>
              <a:rPr lang="tr-TR" dirty="0" smtClean="0"/>
              <a:t>ü</a:t>
            </a:r>
            <a:r>
              <a:rPr lang="en-US" dirty="0" smtClean="0"/>
              <a:t>k </a:t>
            </a:r>
            <a:r>
              <a:rPr lang="tr-TR" dirty="0" err="1"/>
              <a:t>ö</a:t>
            </a:r>
            <a:r>
              <a:rPr lang="en-US" dirty="0" err="1" smtClean="0"/>
              <a:t>zellik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smtClean="0"/>
              <a:t>me </a:t>
            </a:r>
            <a:r>
              <a:rPr lang="en-US" dirty="0" err="1" smtClean="0"/>
              <a:t>teorisi</a:t>
            </a:r>
            <a:r>
              <a:rPr lang="en-US" dirty="0" smtClean="0"/>
              <a:t> (latent trait models)</a:t>
            </a:r>
          </a:p>
          <a:p>
            <a:pPr lvl="1"/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testteki</a:t>
            </a:r>
            <a:r>
              <a:rPr lang="en-US" dirty="0" smtClean="0"/>
              <a:t> </a:t>
            </a:r>
            <a:r>
              <a:rPr lang="en-US" dirty="0" err="1" smtClean="0"/>
              <a:t>sorulara</a:t>
            </a:r>
            <a:r>
              <a:rPr lang="en-US" dirty="0" smtClean="0"/>
              <a:t> do</a:t>
            </a:r>
            <a:r>
              <a:rPr lang="tr-TR" dirty="0" smtClean="0"/>
              <a:t>ğ</a:t>
            </a:r>
            <a:r>
              <a:rPr lang="en-US" dirty="0" err="1" smtClean="0"/>
              <a:t>ru</a:t>
            </a:r>
            <a:r>
              <a:rPr lang="en-US" dirty="0" smtClean="0"/>
              <a:t> </a:t>
            </a:r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olas</a:t>
            </a:r>
            <a:r>
              <a:rPr lang="tr-TR" dirty="0" smtClean="0"/>
              <a:t>ı</a:t>
            </a:r>
            <a:r>
              <a:rPr lang="en-US" dirty="0" smtClean="0"/>
              <a:t>l</a:t>
            </a:r>
            <a:r>
              <a:rPr lang="tr-TR" dirty="0" smtClean="0"/>
              <a:t>ı</a:t>
            </a:r>
            <a:r>
              <a:rPr lang="en-US" dirty="0" err="1" smtClean="0"/>
              <a:t>klar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tr-TR" dirty="0" err="1"/>
              <a:t>ö</a:t>
            </a:r>
            <a:r>
              <a:rPr lang="en-US" dirty="0" err="1" smtClean="0"/>
              <a:t>zellik</a:t>
            </a:r>
            <a:r>
              <a:rPr lang="en-US" dirty="0" smtClean="0"/>
              <a:t>/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ndaki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tr-TR" dirty="0" smtClean="0"/>
              <a:t>ş</a:t>
            </a:r>
            <a:r>
              <a:rPr lang="en-US" dirty="0" err="1" smtClean="0"/>
              <a:t>kiyi</a:t>
            </a:r>
            <a:r>
              <a:rPr lang="en-US" dirty="0" smtClean="0"/>
              <a:t> tan</a:t>
            </a:r>
            <a:r>
              <a:rPr lang="tr-TR" dirty="0" smtClean="0"/>
              <a:t>ı</a:t>
            </a:r>
            <a:r>
              <a:rPr lang="en-US" dirty="0" err="1" smtClean="0"/>
              <a:t>mlar</a:t>
            </a:r>
            <a:r>
              <a:rPr lang="en-US" dirty="0" smtClean="0"/>
              <a:t> 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6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18"/>
    </mc:Choice>
    <mc:Fallback xmlns="">
      <p:transition spd="slow" advTm="65418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162800" cy="1143000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2800" dirty="0" smtClean="0">
                <a:solidFill>
                  <a:schemeClr val="bg1"/>
                </a:solidFill>
              </a:rPr>
              <a:t>Kompleks yapılı </a:t>
            </a:r>
            <a:r>
              <a:rPr lang="en-US" sz="2800" dirty="0" smtClean="0">
                <a:solidFill>
                  <a:schemeClr val="bg1"/>
                </a:solidFill>
              </a:rPr>
              <a:t>3 </a:t>
            </a:r>
            <a:r>
              <a:rPr lang="tr-TR" sz="2800" dirty="0" smtClean="0">
                <a:solidFill>
                  <a:schemeClr val="bg1"/>
                </a:solidFill>
              </a:rPr>
              <a:t>test madde</a:t>
            </a:r>
            <a:r>
              <a:rPr lang="en-US" sz="2800" dirty="0" smtClean="0">
                <a:solidFill>
                  <a:schemeClr val="bg1"/>
                </a:solidFill>
              </a:rPr>
              <a:t>s</a:t>
            </a:r>
            <a:r>
              <a:rPr lang="tr-TR" sz="2800" dirty="0" smtClean="0">
                <a:solidFill>
                  <a:schemeClr val="bg1"/>
                </a:solidFill>
              </a:rPr>
              <a:t>inin 1. ve </a:t>
            </a:r>
            <a:r>
              <a:rPr lang="en-US" sz="2800" dirty="0" smtClean="0">
                <a:solidFill>
                  <a:schemeClr val="bg1"/>
                </a:solidFill>
              </a:rPr>
              <a:t>2.</a:t>
            </a:r>
            <a:r>
              <a:rPr lang="tr-TR" sz="2800" dirty="0" smtClean="0">
                <a:solidFill>
                  <a:schemeClr val="bg1"/>
                </a:solidFill>
              </a:rPr>
              <a:t> boyut izdüşümleri -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tr-TR" sz="2800" dirty="0" smtClean="0">
                <a:solidFill>
                  <a:schemeClr val="bg1"/>
                </a:solidFill>
              </a:rPr>
              <a:t>Boyutların korelasyonunun </a:t>
            </a:r>
            <a:r>
              <a:rPr lang="en-US" sz="2800" dirty="0" smtClean="0">
                <a:solidFill>
                  <a:schemeClr val="bg1"/>
                </a:solidFill>
              </a:rPr>
              <a:t>0.71</a:t>
            </a:r>
            <a:r>
              <a:rPr lang="tr-TR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smtClean="0">
                <a:solidFill>
                  <a:schemeClr val="bg1"/>
                </a:solidFill>
              </a:rPr>
              <a:t>45°</a:t>
            </a:r>
            <a:r>
              <a:rPr lang="tr-TR" sz="2800" dirty="0" smtClean="0">
                <a:solidFill>
                  <a:schemeClr val="bg1"/>
                </a:solidFill>
              </a:rPr>
              <a:t>) olduğu durum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000009"/>
              </p:ext>
            </p:extLst>
          </p:nvPr>
        </p:nvGraphicFramePr>
        <p:xfrm>
          <a:off x="1343744" y="1548285"/>
          <a:ext cx="6324600" cy="4905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Graph Sheet" r:id="rId4" imgW="3352800" imgH="2590465" progId="SPLUSGraphSheetFileType">
                  <p:embed/>
                </p:oleObj>
              </mc:Choice>
              <mc:Fallback>
                <p:oleObj name="Graph Sheet" r:id="rId4" imgW="3352800" imgH="2590465" progId="SPLUSGraphSheetFileTyp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744" y="1548285"/>
                        <a:ext cx="6324600" cy="490505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Tek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boyutlu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ger</a:t>
            </a:r>
            <a:r>
              <a:rPr lang="tr-TR" sz="3200" dirty="0" smtClean="0">
                <a:solidFill>
                  <a:schemeClr val="bg1"/>
                </a:solidFill>
              </a:rPr>
              <a:t>ç</a:t>
            </a:r>
            <a:r>
              <a:rPr lang="en-US" sz="3200" dirty="0" err="1" smtClean="0">
                <a:solidFill>
                  <a:schemeClr val="bg1"/>
                </a:solidFill>
              </a:rPr>
              <a:t>ek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madde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parametrelerinin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hesaplanmas</a:t>
            </a:r>
            <a:r>
              <a:rPr lang="tr-TR" sz="3200" dirty="0" smtClean="0">
                <a:solidFill>
                  <a:schemeClr val="bg1"/>
                </a:solidFill>
              </a:rPr>
              <a:t>ı</a:t>
            </a:r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810000" y="1600200"/>
          <a:ext cx="14287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9" name="Equation" r:id="rId4" imgW="825480" imgH="495000" progId="Equation.DSMT4">
                  <p:embed/>
                </p:oleObj>
              </mc:Choice>
              <mc:Fallback>
                <p:oleObj name="Equation" r:id="rId4" imgW="82548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00200"/>
                        <a:ext cx="14287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810000" y="2514600"/>
          <a:ext cx="274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0" name="Equation" r:id="rId6" imgW="1371600" imgH="304560" progId="Equation.DSMT4">
                  <p:embed/>
                </p:oleObj>
              </mc:Choice>
              <mc:Fallback>
                <p:oleObj name="Equation" r:id="rId6" imgW="1371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14600"/>
                        <a:ext cx="2743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09600" y="33528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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is a lower-rank approximation of the item discrimination matrix ,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=1,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000" b="0" i="1" u="none" strike="noStrike" cap="none" normalizeH="0" baseline="-3000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is a vector of item discrimination parameters of item </a:t>
            </a:r>
            <a:r>
              <a:rPr kumimoji="0" lang="en-US" sz="2000" i="1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en-US" sz="2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on dimensions </a:t>
            </a:r>
            <a:r>
              <a:rPr kumimoji="0" lang="en-US" sz="200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kumimoji="0" lang="en-US" sz="2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0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is a covariance matrix of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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0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with diagonal values of 1. </a:t>
            </a:r>
            <a:endParaRPr kumimoji="0" lang="en-US" sz="2000" b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685800" y="4648200"/>
          <a:ext cx="2847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1" name="Equation" r:id="rId8" imgW="1384200" imgH="291960" progId="Equation.DSMT4">
                  <p:embed/>
                </p:oleObj>
              </mc:Choice>
              <mc:Fallback>
                <p:oleObj name="Equation" r:id="rId8" imgW="1384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2847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57600" y="4724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∑=[1,1] and α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=[1,0]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6781800" y="5410200"/>
          <a:ext cx="159657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2" name="Equation" r:id="rId10" imgW="838080" imgH="203040" progId="Equation.DSMT4">
                  <p:embed/>
                </p:oleObj>
              </mc:Choice>
              <mc:Fallback>
                <p:oleObj name="Equation" r:id="rId10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410200"/>
                        <a:ext cx="159657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4495800" y="5410200"/>
          <a:ext cx="22367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3" name="Equation" r:id="rId12" imgW="1180800" imgH="203040" progId="Equation.DSMT4">
                  <p:embed/>
                </p:oleObj>
              </mc:Choice>
              <mc:Fallback>
                <p:oleObj name="Equation" r:id="rId12" imgW="1180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410200"/>
                        <a:ext cx="22367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3810000" y="5410200"/>
            <a:ext cx="60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/>
              <a:t>45</a:t>
            </a:r>
            <a:r>
              <a:rPr lang="en-US" sz="2400" smtClean="0"/>
              <a:t>°</a:t>
            </a:r>
            <a:endParaRPr lang="en-US" sz="2400"/>
          </a:p>
        </p:txBody>
      </p:sp>
      <p:sp>
        <p:nvSpPr>
          <p:cNvPr id="21" name="Rectangle 20"/>
          <p:cNvSpPr/>
          <p:nvPr/>
        </p:nvSpPr>
        <p:spPr>
          <a:xfrm>
            <a:off x="3810000" y="5791200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63</a:t>
            </a:r>
            <a:r>
              <a:rPr lang="en-US" sz="2400" smtClean="0"/>
              <a:t>°</a:t>
            </a:r>
            <a:endParaRPr lang="en-US" sz="2400"/>
          </a:p>
        </p:txBody>
      </p:sp>
      <p:sp>
        <p:nvSpPr>
          <p:cNvPr id="22" name="Rectangle 21"/>
          <p:cNvSpPr/>
          <p:nvPr/>
        </p:nvSpPr>
        <p:spPr>
          <a:xfrm>
            <a:off x="3810000" y="6172200"/>
            <a:ext cx="548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/>
              <a:t>76</a:t>
            </a:r>
            <a:r>
              <a:rPr lang="en-US" sz="2400" smtClean="0"/>
              <a:t>°</a:t>
            </a:r>
            <a:endParaRPr lang="en-US" sz="2400"/>
          </a:p>
        </p:txBody>
      </p:sp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4495800" y="5791200"/>
          <a:ext cx="2260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4" name="Equation" r:id="rId14" imgW="1193760" imgH="203040" progId="Equation.DSMT4">
                  <p:embed/>
                </p:oleObj>
              </mc:Choice>
              <mc:Fallback>
                <p:oleObj name="Equation" r:id="rId14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791200"/>
                        <a:ext cx="2260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4495800" y="6172200"/>
          <a:ext cx="22590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5" name="Equation" r:id="rId16" imgW="1193760" imgH="203040" progId="Equation.DSMT4">
                  <p:embed/>
                </p:oleObj>
              </mc:Choice>
              <mc:Fallback>
                <p:oleObj name="Equation" r:id="rId16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6172200"/>
                        <a:ext cx="22590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6792913" y="5791200"/>
          <a:ext cx="15732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6" name="Equation" r:id="rId18" imgW="825480" imgH="203040" progId="Equation.DSMT4">
                  <p:embed/>
                </p:oleObj>
              </mc:Choice>
              <mc:Fallback>
                <p:oleObj name="Equation" r:id="rId18" imgW="825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5791200"/>
                        <a:ext cx="157321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6781800" y="6172200"/>
          <a:ext cx="1597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7" name="Equation" r:id="rId20" imgW="838080" imgH="203040" progId="Equation.DSMT4">
                  <p:embed/>
                </p:oleObj>
              </mc:Choice>
              <mc:Fallback>
                <p:oleObj name="Equation" r:id="rId20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172200"/>
                        <a:ext cx="15970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019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12306"/>
              </p:ext>
            </p:extLst>
          </p:nvPr>
        </p:nvGraphicFramePr>
        <p:xfrm>
          <a:off x="205681" y="260648"/>
          <a:ext cx="8686799" cy="6428071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59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5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5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5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58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1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51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81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4030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Conditions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Parameters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(Number of Simple and Complex 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Test Items)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Trait Correlations/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Angles for Complex 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Difficulty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Discrimination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2PL 1D IRT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2PL 2D  MIRT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2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Stat.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 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 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Structure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Projecting D2 on D1 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Ignoring D2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63">
                <a:tc rowSpan="7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Bias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=3)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-0.069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0.164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0.041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0.009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0.037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100" baseline="-2500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100" baseline="-2500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=6)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0.102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0.015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0.052</a:t>
                      </a:r>
                      <a:endParaRPr lang="en-US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0.358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33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663"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RMSE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=3)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3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=6)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0.372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33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663"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=3)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0.111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0.252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3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Scale 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=15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</a:t>
                      </a:r>
                      <a:r>
                        <a:rPr lang="en-US" sz="11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complex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=6)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0.71/45º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0.45/63º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0.129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0.114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0.113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6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0.24/76º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0.067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0.082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0.110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0.098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0.142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746" marR="3874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6660232" y="2636912"/>
            <a:ext cx="18002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660232" y="1844824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5317053" y="2523883"/>
            <a:ext cx="742666" cy="833109"/>
          </a:xfrm>
          <a:custGeom>
            <a:avLst/>
            <a:gdLst>
              <a:gd name="connsiteX0" fmla="*/ 728147 w 742666"/>
              <a:gd name="connsiteY0" fmla="*/ 92317 h 944401"/>
              <a:gd name="connsiteX1" fmla="*/ 486847 w 742666"/>
              <a:gd name="connsiteY1" fmla="*/ 16117 h 944401"/>
              <a:gd name="connsiteX2" fmla="*/ 169347 w 742666"/>
              <a:gd name="connsiteY2" fmla="*/ 28817 h 944401"/>
              <a:gd name="connsiteX3" fmla="*/ 67747 w 742666"/>
              <a:gd name="connsiteY3" fmla="*/ 308217 h 944401"/>
              <a:gd name="connsiteX4" fmla="*/ 29647 w 742666"/>
              <a:gd name="connsiteY4" fmla="*/ 663817 h 944401"/>
              <a:gd name="connsiteX5" fmla="*/ 42347 w 742666"/>
              <a:gd name="connsiteY5" fmla="*/ 917817 h 944401"/>
              <a:gd name="connsiteX6" fmla="*/ 537647 w 742666"/>
              <a:gd name="connsiteY6" fmla="*/ 905117 h 944401"/>
              <a:gd name="connsiteX7" fmla="*/ 651947 w 742666"/>
              <a:gd name="connsiteY7" fmla="*/ 638417 h 944401"/>
              <a:gd name="connsiteX8" fmla="*/ 702747 w 742666"/>
              <a:gd name="connsiteY8" fmla="*/ 257417 h 944401"/>
              <a:gd name="connsiteX9" fmla="*/ 715447 w 742666"/>
              <a:gd name="connsiteY9" fmla="*/ 155817 h 944401"/>
              <a:gd name="connsiteX10" fmla="*/ 728147 w 742666"/>
              <a:gd name="connsiteY10" fmla="*/ 92317 h 944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42666" h="944401">
                <a:moveTo>
                  <a:pt x="728147" y="92317"/>
                </a:moveTo>
                <a:cubicBezTo>
                  <a:pt x="690047" y="69034"/>
                  <a:pt x="579980" y="26700"/>
                  <a:pt x="486847" y="16117"/>
                </a:cubicBezTo>
                <a:cubicBezTo>
                  <a:pt x="393714" y="5534"/>
                  <a:pt x="239197" y="-19866"/>
                  <a:pt x="169347" y="28817"/>
                </a:cubicBezTo>
                <a:cubicBezTo>
                  <a:pt x="99497" y="77500"/>
                  <a:pt x="91030" y="202384"/>
                  <a:pt x="67747" y="308217"/>
                </a:cubicBezTo>
                <a:cubicBezTo>
                  <a:pt x="44464" y="414050"/>
                  <a:pt x="33880" y="562217"/>
                  <a:pt x="29647" y="663817"/>
                </a:cubicBezTo>
                <a:cubicBezTo>
                  <a:pt x="25414" y="765417"/>
                  <a:pt x="-42320" y="877600"/>
                  <a:pt x="42347" y="917817"/>
                </a:cubicBezTo>
                <a:cubicBezTo>
                  <a:pt x="127014" y="958034"/>
                  <a:pt x="436047" y="951684"/>
                  <a:pt x="537647" y="905117"/>
                </a:cubicBezTo>
                <a:cubicBezTo>
                  <a:pt x="639247" y="858550"/>
                  <a:pt x="624430" y="746367"/>
                  <a:pt x="651947" y="638417"/>
                </a:cubicBezTo>
                <a:cubicBezTo>
                  <a:pt x="679464" y="530467"/>
                  <a:pt x="692164" y="337850"/>
                  <a:pt x="702747" y="257417"/>
                </a:cubicBezTo>
                <a:cubicBezTo>
                  <a:pt x="713330" y="176984"/>
                  <a:pt x="713330" y="181217"/>
                  <a:pt x="715447" y="155817"/>
                </a:cubicBezTo>
                <a:cubicBezTo>
                  <a:pt x="717564" y="130417"/>
                  <a:pt x="766247" y="115600"/>
                  <a:pt x="728147" y="92317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08311" y="1712795"/>
            <a:ext cx="650233" cy="782084"/>
          </a:xfrm>
          <a:custGeom>
            <a:avLst/>
            <a:gdLst>
              <a:gd name="connsiteX0" fmla="*/ 598789 w 650233"/>
              <a:gd name="connsiteY0" fmla="*/ 179505 h 782084"/>
              <a:gd name="connsiteX1" fmla="*/ 560689 w 650233"/>
              <a:gd name="connsiteY1" fmla="*/ 90605 h 782084"/>
              <a:gd name="connsiteX2" fmla="*/ 357489 w 650233"/>
              <a:gd name="connsiteY2" fmla="*/ 14405 h 782084"/>
              <a:gd name="connsiteX3" fmla="*/ 39989 w 650233"/>
              <a:gd name="connsiteY3" fmla="*/ 27105 h 782084"/>
              <a:gd name="connsiteX4" fmla="*/ 1889 w 650233"/>
              <a:gd name="connsiteY4" fmla="*/ 281105 h 782084"/>
              <a:gd name="connsiteX5" fmla="*/ 14589 w 650233"/>
              <a:gd name="connsiteY5" fmla="*/ 535105 h 782084"/>
              <a:gd name="connsiteX6" fmla="*/ 27289 w 650233"/>
              <a:gd name="connsiteY6" fmla="*/ 725605 h 782084"/>
              <a:gd name="connsiteX7" fmla="*/ 179689 w 650233"/>
              <a:gd name="connsiteY7" fmla="*/ 776405 h 782084"/>
              <a:gd name="connsiteX8" fmla="*/ 484489 w 650233"/>
              <a:gd name="connsiteY8" fmla="*/ 763705 h 782084"/>
              <a:gd name="connsiteX9" fmla="*/ 586089 w 650233"/>
              <a:gd name="connsiteY9" fmla="*/ 624005 h 782084"/>
              <a:gd name="connsiteX10" fmla="*/ 649589 w 650233"/>
              <a:gd name="connsiteY10" fmla="*/ 395405 h 782084"/>
              <a:gd name="connsiteX11" fmla="*/ 598789 w 650233"/>
              <a:gd name="connsiteY11" fmla="*/ 179505 h 78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233" h="782084">
                <a:moveTo>
                  <a:pt x="598789" y="179505"/>
                </a:moveTo>
                <a:cubicBezTo>
                  <a:pt x="583972" y="128705"/>
                  <a:pt x="600906" y="118122"/>
                  <a:pt x="560689" y="90605"/>
                </a:cubicBezTo>
                <a:cubicBezTo>
                  <a:pt x="520472" y="63088"/>
                  <a:pt x="444272" y="24988"/>
                  <a:pt x="357489" y="14405"/>
                </a:cubicBezTo>
                <a:cubicBezTo>
                  <a:pt x="270706" y="3822"/>
                  <a:pt x="99256" y="-17345"/>
                  <a:pt x="39989" y="27105"/>
                </a:cubicBezTo>
                <a:cubicBezTo>
                  <a:pt x="-19278" y="71555"/>
                  <a:pt x="6122" y="196438"/>
                  <a:pt x="1889" y="281105"/>
                </a:cubicBezTo>
                <a:cubicBezTo>
                  <a:pt x="-2344" y="365772"/>
                  <a:pt x="10356" y="461022"/>
                  <a:pt x="14589" y="535105"/>
                </a:cubicBezTo>
                <a:cubicBezTo>
                  <a:pt x="18822" y="609188"/>
                  <a:pt x="-228" y="685388"/>
                  <a:pt x="27289" y="725605"/>
                </a:cubicBezTo>
                <a:cubicBezTo>
                  <a:pt x="54806" y="765822"/>
                  <a:pt x="103489" y="770055"/>
                  <a:pt x="179689" y="776405"/>
                </a:cubicBezTo>
                <a:cubicBezTo>
                  <a:pt x="255889" y="782755"/>
                  <a:pt x="416756" y="789105"/>
                  <a:pt x="484489" y="763705"/>
                </a:cubicBezTo>
                <a:cubicBezTo>
                  <a:pt x="552222" y="738305"/>
                  <a:pt x="558572" y="685388"/>
                  <a:pt x="586089" y="624005"/>
                </a:cubicBezTo>
                <a:cubicBezTo>
                  <a:pt x="613606" y="562622"/>
                  <a:pt x="643239" y="475838"/>
                  <a:pt x="649589" y="395405"/>
                </a:cubicBezTo>
                <a:cubicBezTo>
                  <a:pt x="655939" y="314972"/>
                  <a:pt x="613606" y="230305"/>
                  <a:pt x="598789" y="17950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619672" y="2842121"/>
            <a:ext cx="462228" cy="296297"/>
          </a:xfrm>
          <a:custGeom>
            <a:avLst/>
            <a:gdLst>
              <a:gd name="connsiteX0" fmla="*/ 460167 w 462228"/>
              <a:gd name="connsiteY0" fmla="*/ 91579 h 296297"/>
              <a:gd name="connsiteX1" fmla="*/ 396667 w 462228"/>
              <a:gd name="connsiteY1" fmla="*/ 53479 h 296297"/>
              <a:gd name="connsiteX2" fmla="*/ 129967 w 462228"/>
              <a:gd name="connsiteY2" fmla="*/ 2679 h 296297"/>
              <a:gd name="connsiteX3" fmla="*/ 2967 w 462228"/>
              <a:gd name="connsiteY3" fmla="*/ 142379 h 296297"/>
              <a:gd name="connsiteX4" fmla="*/ 66467 w 462228"/>
              <a:gd name="connsiteY4" fmla="*/ 269379 h 296297"/>
              <a:gd name="connsiteX5" fmla="*/ 345867 w 462228"/>
              <a:gd name="connsiteY5" fmla="*/ 282079 h 296297"/>
              <a:gd name="connsiteX6" fmla="*/ 460167 w 462228"/>
              <a:gd name="connsiteY6" fmla="*/ 91579 h 296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2228" h="296297">
                <a:moveTo>
                  <a:pt x="460167" y="91579"/>
                </a:moveTo>
                <a:cubicBezTo>
                  <a:pt x="468634" y="53479"/>
                  <a:pt x="451700" y="68296"/>
                  <a:pt x="396667" y="53479"/>
                </a:cubicBezTo>
                <a:cubicBezTo>
                  <a:pt x="341634" y="38662"/>
                  <a:pt x="195584" y="-12138"/>
                  <a:pt x="129967" y="2679"/>
                </a:cubicBezTo>
                <a:cubicBezTo>
                  <a:pt x="64350" y="17496"/>
                  <a:pt x="13550" y="97929"/>
                  <a:pt x="2967" y="142379"/>
                </a:cubicBezTo>
                <a:cubicBezTo>
                  <a:pt x="-7616" y="186829"/>
                  <a:pt x="9317" y="246096"/>
                  <a:pt x="66467" y="269379"/>
                </a:cubicBezTo>
                <a:cubicBezTo>
                  <a:pt x="123617" y="292662"/>
                  <a:pt x="284484" y="309596"/>
                  <a:pt x="345867" y="282079"/>
                </a:cubicBezTo>
                <a:cubicBezTo>
                  <a:pt x="407250" y="254562"/>
                  <a:pt x="451700" y="129679"/>
                  <a:pt x="460167" y="91579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691680" y="1916832"/>
            <a:ext cx="319336" cy="359475"/>
          </a:xfrm>
          <a:custGeom>
            <a:avLst/>
            <a:gdLst>
              <a:gd name="connsiteX0" fmla="*/ 318907 w 319336"/>
              <a:gd name="connsiteY0" fmla="*/ 116477 h 359475"/>
              <a:gd name="connsiteX1" fmla="*/ 230007 w 319336"/>
              <a:gd name="connsiteY1" fmla="*/ 91077 h 359475"/>
              <a:gd name="connsiteX2" fmla="*/ 90307 w 319336"/>
              <a:gd name="connsiteY2" fmla="*/ 2177 h 359475"/>
              <a:gd name="connsiteX3" fmla="*/ 1407 w 319336"/>
              <a:gd name="connsiteY3" fmla="*/ 192677 h 359475"/>
              <a:gd name="connsiteX4" fmla="*/ 52207 w 319336"/>
              <a:gd name="connsiteY4" fmla="*/ 357777 h 359475"/>
              <a:gd name="connsiteX5" fmla="*/ 255407 w 319336"/>
              <a:gd name="connsiteY5" fmla="*/ 268877 h 359475"/>
              <a:gd name="connsiteX6" fmla="*/ 318907 w 319336"/>
              <a:gd name="connsiteY6" fmla="*/ 116477 h 359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9336" h="359475">
                <a:moveTo>
                  <a:pt x="318907" y="116477"/>
                </a:moveTo>
                <a:cubicBezTo>
                  <a:pt x="314674" y="86844"/>
                  <a:pt x="268107" y="110127"/>
                  <a:pt x="230007" y="91077"/>
                </a:cubicBezTo>
                <a:cubicBezTo>
                  <a:pt x="191907" y="72027"/>
                  <a:pt x="128407" y="-14756"/>
                  <a:pt x="90307" y="2177"/>
                </a:cubicBezTo>
                <a:cubicBezTo>
                  <a:pt x="52207" y="19110"/>
                  <a:pt x="7757" y="133410"/>
                  <a:pt x="1407" y="192677"/>
                </a:cubicBezTo>
                <a:cubicBezTo>
                  <a:pt x="-4943" y="251944"/>
                  <a:pt x="9874" y="345077"/>
                  <a:pt x="52207" y="357777"/>
                </a:cubicBezTo>
                <a:cubicBezTo>
                  <a:pt x="94540" y="370477"/>
                  <a:pt x="215190" y="309094"/>
                  <a:pt x="255407" y="268877"/>
                </a:cubicBezTo>
                <a:cubicBezTo>
                  <a:pt x="295624" y="228660"/>
                  <a:pt x="323140" y="146110"/>
                  <a:pt x="318907" y="11647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6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19595"/>
              </p:ext>
            </p:extLst>
          </p:nvPr>
        </p:nvGraphicFramePr>
        <p:xfrm>
          <a:off x="304800" y="608354"/>
          <a:ext cx="8534400" cy="6117122"/>
        </p:xfrm>
        <a:graphic>
          <a:graphicData uri="http://schemas.openxmlformats.org/drawingml/2006/table">
            <a:tbl>
              <a:tblPr/>
              <a:tblGrid>
                <a:gridCol w="898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15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052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Model Fit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µ=0 σ</a:t>
                      </a:r>
                      <a:r>
                        <a:rPr lang="en-US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1D IRT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Proj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µ=0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σ</a:t>
                      </a:r>
                      <a:r>
                        <a:rPr lang="en-US" sz="1200" b="1" baseline="30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=1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Simple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 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=0.0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=0.2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2D MIRT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Complex structure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µ=[0,0]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∑=[1,1]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ρ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  <a:cs typeface="Times New Roman"/>
                        </a:rPr>
                        <a:t>θ1, θ2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=0.3</a:t>
                      </a: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47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Neg. Log.L.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BIC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68820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137712</a:t>
                      </a: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137956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56053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112166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112369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68837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137747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137991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68811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137701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137966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a1</a:t>
                      </a:r>
                    </a:p>
                  </a:txBody>
                  <a:tcPr marL="63675" marR="636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a2</a:t>
                      </a:r>
                    </a:p>
                  </a:txBody>
                  <a:tcPr marL="63675" marR="6367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-0.916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0.653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-0.719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0.731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0.484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0.588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0.868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-2.743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0.258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-0.246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0.625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-2.008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0.291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0.336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0.648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0.567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0.586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0.380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1.265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1.139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0.361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4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96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0.276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0.419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item 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0.465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1.408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75" marR="636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solidFill>
                  <a:schemeClr val="bg1"/>
                </a:solidFill>
              </a:rPr>
              <a:t>Ger</a:t>
            </a:r>
            <a:r>
              <a:rPr lang="tr-TR" sz="4400" dirty="0" smtClean="0">
                <a:solidFill>
                  <a:schemeClr val="bg1"/>
                </a:solidFill>
              </a:rPr>
              <a:t>ç</a:t>
            </a:r>
            <a:r>
              <a:rPr lang="en-US" sz="4400" dirty="0" err="1" smtClean="0">
                <a:solidFill>
                  <a:schemeClr val="bg1"/>
                </a:solidFill>
              </a:rPr>
              <a:t>ek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Data </a:t>
            </a:r>
            <a:r>
              <a:rPr lang="tr-TR" sz="4400" dirty="0">
                <a:solidFill>
                  <a:schemeClr val="bg1"/>
                </a:solidFill>
              </a:rPr>
              <a:t>Ö</a:t>
            </a:r>
            <a:r>
              <a:rPr lang="en-US" sz="4400" dirty="0" err="1" smtClean="0">
                <a:solidFill>
                  <a:schemeClr val="bg1"/>
                </a:solidFill>
              </a:rPr>
              <a:t>rne</a:t>
            </a:r>
            <a:r>
              <a:rPr lang="tr-TR" sz="4400" dirty="0" smtClean="0">
                <a:solidFill>
                  <a:schemeClr val="bg1"/>
                </a:solidFill>
              </a:rPr>
              <a:t>ğ</a:t>
            </a:r>
            <a:r>
              <a:rPr lang="en-US" sz="4400" dirty="0" smtClean="0">
                <a:solidFill>
                  <a:schemeClr val="bg1"/>
                </a:solidFill>
              </a:rPr>
              <a:t>i </a:t>
            </a:r>
            <a:r>
              <a:rPr lang="en-US" sz="4400" dirty="0">
                <a:solidFill>
                  <a:schemeClr val="bg1"/>
                </a:solidFill>
              </a:rPr>
              <a:t>- </a:t>
            </a:r>
            <a:r>
              <a:rPr lang="en-US" sz="4400" dirty="0" smtClean="0">
                <a:solidFill>
                  <a:schemeClr val="bg1"/>
                </a:solidFill>
              </a:rPr>
              <a:t>4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573422" y="651967"/>
            <a:ext cx="902239" cy="6330904"/>
          </a:xfrm>
          <a:custGeom>
            <a:avLst/>
            <a:gdLst>
              <a:gd name="connsiteX0" fmla="*/ 728578 w 902239"/>
              <a:gd name="connsiteY0" fmla="*/ 59233 h 6330904"/>
              <a:gd name="connsiteX1" fmla="*/ 423778 w 902239"/>
              <a:gd name="connsiteY1" fmla="*/ 8433 h 6330904"/>
              <a:gd name="connsiteX2" fmla="*/ 157078 w 902239"/>
              <a:gd name="connsiteY2" fmla="*/ 198933 h 6330904"/>
              <a:gd name="connsiteX3" fmla="*/ 4678 w 902239"/>
              <a:gd name="connsiteY3" fmla="*/ 567233 h 6330904"/>
              <a:gd name="connsiteX4" fmla="*/ 42778 w 902239"/>
              <a:gd name="connsiteY4" fmla="*/ 1316533 h 6330904"/>
              <a:gd name="connsiteX5" fmla="*/ 80878 w 902239"/>
              <a:gd name="connsiteY5" fmla="*/ 1951533 h 6330904"/>
              <a:gd name="connsiteX6" fmla="*/ 131678 w 902239"/>
              <a:gd name="connsiteY6" fmla="*/ 2980233 h 6330904"/>
              <a:gd name="connsiteX7" fmla="*/ 169778 w 902239"/>
              <a:gd name="connsiteY7" fmla="*/ 3488233 h 6330904"/>
              <a:gd name="connsiteX8" fmla="*/ 182478 w 902239"/>
              <a:gd name="connsiteY8" fmla="*/ 3996233 h 6330904"/>
              <a:gd name="connsiteX9" fmla="*/ 80878 w 902239"/>
              <a:gd name="connsiteY9" fmla="*/ 4859833 h 6330904"/>
              <a:gd name="connsiteX10" fmla="*/ 68178 w 902239"/>
              <a:gd name="connsiteY10" fmla="*/ 5266233 h 6330904"/>
              <a:gd name="connsiteX11" fmla="*/ 80878 w 902239"/>
              <a:gd name="connsiteY11" fmla="*/ 5520233 h 6330904"/>
              <a:gd name="connsiteX12" fmla="*/ 106278 w 902239"/>
              <a:gd name="connsiteY12" fmla="*/ 6028233 h 6330904"/>
              <a:gd name="connsiteX13" fmla="*/ 169778 w 902239"/>
              <a:gd name="connsiteY13" fmla="*/ 6244133 h 6330904"/>
              <a:gd name="connsiteX14" fmla="*/ 258678 w 902239"/>
              <a:gd name="connsiteY14" fmla="*/ 6320333 h 6330904"/>
              <a:gd name="connsiteX15" fmla="*/ 855578 w 902239"/>
              <a:gd name="connsiteY15" fmla="*/ 6028233 h 6330904"/>
              <a:gd name="connsiteX16" fmla="*/ 855578 w 902239"/>
              <a:gd name="connsiteY16" fmla="*/ 5456733 h 6330904"/>
              <a:gd name="connsiteX17" fmla="*/ 792078 w 902239"/>
              <a:gd name="connsiteY17" fmla="*/ 4682033 h 6330904"/>
              <a:gd name="connsiteX18" fmla="*/ 792078 w 902239"/>
              <a:gd name="connsiteY18" fmla="*/ 3869233 h 6330904"/>
              <a:gd name="connsiteX19" fmla="*/ 804778 w 902239"/>
              <a:gd name="connsiteY19" fmla="*/ 2865933 h 6330904"/>
              <a:gd name="connsiteX20" fmla="*/ 804778 w 902239"/>
              <a:gd name="connsiteY20" fmla="*/ 2154733 h 6330904"/>
              <a:gd name="connsiteX21" fmla="*/ 766678 w 902239"/>
              <a:gd name="connsiteY21" fmla="*/ 1291133 h 6330904"/>
              <a:gd name="connsiteX22" fmla="*/ 817478 w 902239"/>
              <a:gd name="connsiteY22" fmla="*/ 668833 h 6330904"/>
              <a:gd name="connsiteX23" fmla="*/ 804778 w 902239"/>
              <a:gd name="connsiteY23" fmla="*/ 287833 h 6330904"/>
              <a:gd name="connsiteX24" fmla="*/ 728578 w 902239"/>
              <a:gd name="connsiteY24" fmla="*/ 59233 h 6330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02239" h="6330904">
                <a:moveTo>
                  <a:pt x="728578" y="59233"/>
                </a:moveTo>
                <a:cubicBezTo>
                  <a:pt x="665078" y="12666"/>
                  <a:pt x="519028" y="-14850"/>
                  <a:pt x="423778" y="8433"/>
                </a:cubicBezTo>
                <a:cubicBezTo>
                  <a:pt x="328528" y="31716"/>
                  <a:pt x="226928" y="105800"/>
                  <a:pt x="157078" y="198933"/>
                </a:cubicBezTo>
                <a:cubicBezTo>
                  <a:pt x="87228" y="292066"/>
                  <a:pt x="23728" y="380967"/>
                  <a:pt x="4678" y="567233"/>
                </a:cubicBezTo>
                <a:cubicBezTo>
                  <a:pt x="-14372" y="753499"/>
                  <a:pt x="30078" y="1085816"/>
                  <a:pt x="42778" y="1316533"/>
                </a:cubicBezTo>
                <a:cubicBezTo>
                  <a:pt x="55478" y="1547250"/>
                  <a:pt x="66061" y="1674250"/>
                  <a:pt x="80878" y="1951533"/>
                </a:cubicBezTo>
                <a:cubicBezTo>
                  <a:pt x="95695" y="2228816"/>
                  <a:pt x="116861" y="2724116"/>
                  <a:pt x="131678" y="2980233"/>
                </a:cubicBezTo>
                <a:cubicBezTo>
                  <a:pt x="146495" y="3236350"/>
                  <a:pt x="161311" y="3318900"/>
                  <a:pt x="169778" y="3488233"/>
                </a:cubicBezTo>
                <a:cubicBezTo>
                  <a:pt x="178245" y="3657566"/>
                  <a:pt x="197295" y="3767633"/>
                  <a:pt x="182478" y="3996233"/>
                </a:cubicBezTo>
                <a:cubicBezTo>
                  <a:pt x="167661" y="4224833"/>
                  <a:pt x="99928" y="4648166"/>
                  <a:pt x="80878" y="4859833"/>
                </a:cubicBezTo>
                <a:cubicBezTo>
                  <a:pt x="61828" y="5071500"/>
                  <a:pt x="68178" y="5156166"/>
                  <a:pt x="68178" y="5266233"/>
                </a:cubicBezTo>
                <a:cubicBezTo>
                  <a:pt x="68178" y="5376300"/>
                  <a:pt x="80878" y="5520233"/>
                  <a:pt x="80878" y="5520233"/>
                </a:cubicBezTo>
                <a:cubicBezTo>
                  <a:pt x="87228" y="5647233"/>
                  <a:pt x="91461" y="5907583"/>
                  <a:pt x="106278" y="6028233"/>
                </a:cubicBezTo>
                <a:cubicBezTo>
                  <a:pt x="121095" y="6148883"/>
                  <a:pt x="144378" y="6195450"/>
                  <a:pt x="169778" y="6244133"/>
                </a:cubicBezTo>
                <a:cubicBezTo>
                  <a:pt x="195178" y="6292816"/>
                  <a:pt x="144378" y="6356316"/>
                  <a:pt x="258678" y="6320333"/>
                </a:cubicBezTo>
                <a:cubicBezTo>
                  <a:pt x="372978" y="6284350"/>
                  <a:pt x="756095" y="6172166"/>
                  <a:pt x="855578" y="6028233"/>
                </a:cubicBezTo>
                <a:cubicBezTo>
                  <a:pt x="955061" y="5884300"/>
                  <a:pt x="866161" y="5681100"/>
                  <a:pt x="855578" y="5456733"/>
                </a:cubicBezTo>
                <a:cubicBezTo>
                  <a:pt x="844995" y="5232366"/>
                  <a:pt x="802661" y="4946616"/>
                  <a:pt x="792078" y="4682033"/>
                </a:cubicBezTo>
                <a:cubicBezTo>
                  <a:pt x="781495" y="4417450"/>
                  <a:pt x="789961" y="4171916"/>
                  <a:pt x="792078" y="3869233"/>
                </a:cubicBezTo>
                <a:cubicBezTo>
                  <a:pt x="794195" y="3566550"/>
                  <a:pt x="802661" y="3151683"/>
                  <a:pt x="804778" y="2865933"/>
                </a:cubicBezTo>
                <a:cubicBezTo>
                  <a:pt x="806895" y="2580183"/>
                  <a:pt x="811128" y="2417200"/>
                  <a:pt x="804778" y="2154733"/>
                </a:cubicBezTo>
                <a:cubicBezTo>
                  <a:pt x="798428" y="1892266"/>
                  <a:pt x="764561" y="1538783"/>
                  <a:pt x="766678" y="1291133"/>
                </a:cubicBezTo>
                <a:cubicBezTo>
                  <a:pt x="768795" y="1043483"/>
                  <a:pt x="811128" y="836050"/>
                  <a:pt x="817478" y="668833"/>
                </a:cubicBezTo>
                <a:cubicBezTo>
                  <a:pt x="823828" y="501616"/>
                  <a:pt x="825945" y="389433"/>
                  <a:pt x="804778" y="287833"/>
                </a:cubicBezTo>
                <a:cubicBezTo>
                  <a:pt x="783611" y="186233"/>
                  <a:pt x="792078" y="105800"/>
                  <a:pt x="728578" y="5923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7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Ç</a:t>
            </a:r>
            <a:r>
              <a:rPr lang="en-US" sz="3600" dirty="0" smtClean="0">
                <a:solidFill>
                  <a:schemeClr val="bg1"/>
                </a:solidFill>
              </a:rPr>
              <a:t>ok </a:t>
            </a:r>
            <a:r>
              <a:rPr lang="en-US" sz="3600" dirty="0" err="1" smtClean="0">
                <a:solidFill>
                  <a:schemeClr val="bg1"/>
                </a:solidFill>
              </a:rPr>
              <a:t>Boyutlu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Testlerde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Puanlama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405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Problemler</a:t>
            </a:r>
            <a:endParaRPr lang="en-US" dirty="0" smtClean="0"/>
          </a:p>
          <a:p>
            <a:pPr lvl="1"/>
            <a:r>
              <a:rPr lang="en-US" sz="3200" dirty="0" err="1" smtClean="0"/>
              <a:t>Te</a:t>
            </a:r>
            <a:r>
              <a:rPr lang="tr-TR" sz="3200" dirty="0"/>
              <a:t>ş</a:t>
            </a:r>
            <a:r>
              <a:rPr lang="en-US" sz="3200" dirty="0" smtClean="0"/>
              <a:t>his: </a:t>
            </a:r>
            <a:r>
              <a:rPr lang="en-US" sz="3200" dirty="0" err="1" smtClean="0"/>
              <a:t>ama</a:t>
            </a:r>
            <a:r>
              <a:rPr lang="tr-TR" sz="3200" dirty="0"/>
              <a:t>ç</a:t>
            </a:r>
            <a:r>
              <a:rPr lang="en-US" sz="3200" dirty="0" err="1" smtClean="0"/>
              <a:t>lanm</a:t>
            </a:r>
            <a:r>
              <a:rPr lang="tr-TR" sz="3200" dirty="0" err="1" smtClean="0"/>
              <a:t>ış</a:t>
            </a:r>
            <a:r>
              <a:rPr lang="en-US" sz="3200" dirty="0" smtClean="0"/>
              <a:t> </a:t>
            </a:r>
            <a:r>
              <a:rPr lang="en-US" sz="3200" dirty="0" err="1" smtClean="0"/>
              <a:t>ya</a:t>
            </a:r>
            <a:r>
              <a:rPr lang="en-US" sz="3200" dirty="0" smtClean="0"/>
              <a:t> </a:t>
            </a:r>
            <a:r>
              <a:rPr lang="en-US" sz="3200" dirty="0"/>
              <a:t>da </a:t>
            </a:r>
            <a:r>
              <a:rPr lang="en-US" sz="3200" dirty="0" err="1" smtClean="0"/>
              <a:t>ama</a:t>
            </a:r>
            <a:r>
              <a:rPr lang="tr-TR" sz="3200" dirty="0"/>
              <a:t>ç</a:t>
            </a:r>
            <a:r>
              <a:rPr lang="en-US" sz="3200" dirty="0" err="1"/>
              <a:t>lanmam</a:t>
            </a:r>
            <a:r>
              <a:rPr lang="tr-TR" sz="3200" dirty="0" err="1"/>
              <a:t>ış</a:t>
            </a:r>
            <a:r>
              <a:rPr lang="en-US" sz="3200" dirty="0"/>
              <a:t> </a:t>
            </a:r>
            <a:r>
              <a:rPr lang="en-US" sz="3200" dirty="0" err="1" smtClean="0"/>
              <a:t>gibi</a:t>
            </a:r>
            <a:endParaRPr lang="en-US" sz="3200" dirty="0" smtClean="0"/>
          </a:p>
          <a:p>
            <a:pPr lvl="1"/>
            <a:r>
              <a:rPr lang="en-US" sz="3200" dirty="0" err="1" smtClean="0"/>
              <a:t>Puanlamada</a:t>
            </a:r>
            <a:r>
              <a:rPr lang="en-US" sz="3200" dirty="0" smtClean="0"/>
              <a:t> </a:t>
            </a:r>
            <a:r>
              <a:rPr lang="en-US" sz="3200" dirty="0" err="1" smtClean="0"/>
              <a:t>ama</a:t>
            </a:r>
            <a:r>
              <a:rPr lang="tr-TR" sz="3200" dirty="0" smtClean="0"/>
              <a:t>ç</a:t>
            </a:r>
            <a:r>
              <a:rPr lang="en-US" sz="3200" dirty="0" smtClean="0"/>
              <a:t>: Alt </a:t>
            </a:r>
            <a:r>
              <a:rPr lang="en-US" sz="3200" dirty="0" err="1" smtClean="0"/>
              <a:t>puanlar</a:t>
            </a:r>
            <a:r>
              <a:rPr lang="en-US" sz="3200" dirty="0" smtClean="0"/>
              <a:t>, bile</a:t>
            </a:r>
            <a:r>
              <a:rPr lang="tr-TR" sz="3200" dirty="0" smtClean="0"/>
              <a:t>ş</a:t>
            </a:r>
            <a:r>
              <a:rPr lang="en-US" sz="3200" dirty="0" err="1" smtClean="0"/>
              <a:t>ik</a:t>
            </a:r>
            <a:r>
              <a:rPr lang="en-US" sz="3200" dirty="0" smtClean="0"/>
              <a:t> </a:t>
            </a:r>
            <a:r>
              <a:rPr lang="en-US" sz="3200" dirty="0" err="1" smtClean="0"/>
              <a:t>puan</a:t>
            </a:r>
            <a:r>
              <a:rPr lang="en-US" sz="3200" dirty="0" smtClean="0"/>
              <a:t> </a:t>
            </a:r>
            <a:r>
              <a:rPr lang="en-US" sz="3200" dirty="0" err="1" smtClean="0"/>
              <a:t>gibi</a:t>
            </a:r>
            <a:r>
              <a:rPr lang="en-US" sz="3200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tr-TR" dirty="0" err="1" smtClean="0"/>
              <a:t>Çö</a:t>
            </a:r>
            <a:r>
              <a:rPr lang="en-US" dirty="0" err="1" smtClean="0"/>
              <a:t>zumler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1. </a:t>
            </a:r>
            <a:r>
              <a:rPr lang="en-US" dirty="0" err="1" smtClean="0"/>
              <a:t>Cok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model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puanla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2. </a:t>
            </a:r>
            <a:r>
              <a:rPr lang="en-US" dirty="0" err="1" smtClean="0"/>
              <a:t>Bol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alt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model </a:t>
            </a:r>
            <a:r>
              <a:rPr lang="en-US" dirty="0" err="1" smtClean="0"/>
              <a:t>ile</a:t>
            </a:r>
            <a:r>
              <a:rPr lang="en-US" dirty="0" smtClean="0"/>
              <a:t>  </a:t>
            </a:r>
            <a:r>
              <a:rPr lang="en-US" dirty="0" err="1" smtClean="0"/>
              <a:t>puanla</a:t>
            </a:r>
            <a:r>
              <a:rPr lang="en-US" dirty="0" smtClean="0"/>
              <a:t>. </a:t>
            </a:r>
          </a:p>
          <a:p>
            <a:pPr marL="514350" indent="-514350">
              <a:buNone/>
            </a:pPr>
            <a:r>
              <a:rPr lang="en-US" dirty="0" smtClean="0"/>
              <a:t>  3. </a:t>
            </a:r>
            <a:r>
              <a:rPr lang="tr-TR" dirty="0" err="1" smtClean="0"/>
              <a:t>izdüşüm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yorumu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puanla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2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2060"/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Ö</a:t>
            </a:r>
            <a:r>
              <a:rPr lang="en-US" dirty="0" err="1" smtClean="0">
                <a:solidFill>
                  <a:schemeClr val="bg1"/>
                </a:solidFill>
              </a:rPr>
              <a:t>rt</a:t>
            </a:r>
            <a:r>
              <a:rPr lang="tr-TR" dirty="0" smtClean="0">
                <a:solidFill>
                  <a:schemeClr val="bg1"/>
                </a:solidFill>
              </a:rPr>
              <a:t>ü</a:t>
            </a:r>
            <a:r>
              <a:rPr lang="en-US" dirty="0" smtClean="0">
                <a:solidFill>
                  <a:schemeClr val="bg1"/>
                </a:solidFill>
              </a:rPr>
              <a:t>k </a:t>
            </a:r>
            <a:r>
              <a:rPr lang="tr-TR" dirty="0" err="1">
                <a:solidFill>
                  <a:schemeClr val="bg1"/>
                </a:solidFill>
              </a:rPr>
              <a:t>Ö</a:t>
            </a:r>
            <a:r>
              <a:rPr lang="en-US" dirty="0" err="1" smtClean="0">
                <a:solidFill>
                  <a:schemeClr val="bg1"/>
                </a:solidFill>
              </a:rPr>
              <a:t>zellik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Modelleri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 smtClean="0"/>
              <a:t>modeller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1912"/>
            <a:ext cx="4040188" cy="3951288"/>
          </a:xfrm>
        </p:spPr>
        <p:txBody>
          <a:bodyPr>
            <a:normAutofit/>
          </a:bodyPr>
          <a:lstStyle/>
          <a:p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/>
              <a:t>boyutluluk</a:t>
            </a:r>
            <a:r>
              <a:rPr lang="en-US" dirty="0"/>
              <a:t> </a:t>
            </a:r>
            <a:r>
              <a:rPr lang="en-US" dirty="0" err="1" smtClean="0"/>
              <a:t>varsay</a:t>
            </a:r>
            <a:r>
              <a:rPr lang="tr-TR" dirty="0" smtClean="0"/>
              <a:t>ı</a:t>
            </a:r>
            <a:r>
              <a:rPr lang="en-US" dirty="0" smtClean="0"/>
              <a:t>m</a:t>
            </a:r>
            <a:r>
              <a:rPr lang="tr-TR" dirty="0" smtClean="0"/>
              <a:t>ı</a:t>
            </a:r>
            <a:r>
              <a:rPr lang="en-US" dirty="0" smtClean="0"/>
              <a:t>n</a:t>
            </a:r>
            <a:r>
              <a:rPr lang="tr-TR" dirty="0" err="1" smtClean="0"/>
              <a:t>ın</a:t>
            </a:r>
            <a:r>
              <a:rPr lang="en-US" dirty="0" smtClean="0"/>
              <a:t> </a:t>
            </a:r>
            <a:r>
              <a:rPr lang="en-US" dirty="0" err="1"/>
              <a:t>derceli</a:t>
            </a:r>
            <a:r>
              <a:rPr lang="en-US" dirty="0"/>
              <a:t> </a:t>
            </a:r>
            <a:r>
              <a:rPr lang="en-US" dirty="0" err="1" smtClean="0"/>
              <a:t>kar</a:t>
            </a:r>
            <a:r>
              <a:rPr lang="tr-TR" dirty="0" err="1" smtClean="0"/>
              <a:t>şı</a:t>
            </a:r>
            <a:r>
              <a:rPr lang="en-US" dirty="0" err="1" smtClean="0"/>
              <a:t>lanmas</a:t>
            </a:r>
            <a:r>
              <a:rPr lang="tr-TR" dirty="0" smtClean="0"/>
              <a:t>ı</a:t>
            </a:r>
            <a:endParaRPr lang="en-US" dirty="0"/>
          </a:p>
          <a:p>
            <a:pPr lvl="1"/>
            <a:r>
              <a:rPr lang="en-US" sz="2400" dirty="0"/>
              <a:t>The degree of robustness</a:t>
            </a:r>
          </a:p>
          <a:p>
            <a:r>
              <a:rPr lang="tr-TR" dirty="0" smtClean="0"/>
              <a:t>T</a:t>
            </a:r>
            <a:r>
              <a:rPr lang="en-US" dirty="0" err="1" smtClean="0"/>
              <a:t>ahmin</a:t>
            </a:r>
            <a:r>
              <a:rPr lang="en-US" dirty="0" smtClean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tr-TR" dirty="0" smtClean="0"/>
              <a:t>ğ</a:t>
            </a:r>
            <a:r>
              <a:rPr lang="en-US" dirty="0" smtClean="0"/>
              <a:t>i</a:t>
            </a:r>
            <a:r>
              <a:rPr lang="tr-TR" dirty="0" smtClean="0"/>
              <a:t>ş</a:t>
            </a:r>
            <a:r>
              <a:rPr lang="en-US" dirty="0" err="1" smtClean="0"/>
              <a:t>kenlerin</a:t>
            </a:r>
            <a:r>
              <a:rPr lang="en-US" dirty="0" smtClean="0"/>
              <a:t> </a:t>
            </a:r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eklenmesi</a:t>
            </a:r>
            <a:r>
              <a:rPr lang="en-US" dirty="0"/>
              <a:t> </a:t>
            </a:r>
          </a:p>
          <a:p>
            <a:pPr lvl="1"/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aidiyeti</a:t>
            </a:r>
            <a:endParaRPr lang="en-US" sz="2400" dirty="0"/>
          </a:p>
          <a:p>
            <a:pPr lvl="1"/>
            <a:r>
              <a:rPr lang="tr-TR" sz="2400" dirty="0" err="1"/>
              <a:t>İ</a:t>
            </a:r>
            <a:r>
              <a:rPr lang="en-US" sz="2400" dirty="0" err="1" smtClean="0"/>
              <a:t>lgili</a:t>
            </a:r>
            <a:r>
              <a:rPr lang="en-US" sz="2400" dirty="0" smtClean="0"/>
              <a:t> di</a:t>
            </a:r>
            <a:r>
              <a:rPr lang="tr-TR" sz="2400" dirty="0" smtClean="0"/>
              <a:t>ğ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beceriler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639762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dirty="0" err="1" smtClean="0"/>
              <a:t>Cok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modeller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4041775" cy="3951288"/>
          </a:xfrm>
        </p:spPr>
        <p:txBody>
          <a:bodyPr>
            <a:normAutofit/>
          </a:bodyPr>
          <a:lstStyle/>
          <a:p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sayisi</a:t>
            </a:r>
            <a:r>
              <a:rPr lang="en-US" dirty="0" smtClean="0"/>
              <a:t> </a:t>
            </a:r>
            <a:r>
              <a:rPr lang="en-US" dirty="0" err="1" smtClean="0"/>
              <a:t>varsayimin</a:t>
            </a:r>
            <a:r>
              <a:rPr lang="en-US" dirty="0" smtClean="0"/>
              <a:t> </a:t>
            </a:r>
            <a:r>
              <a:rPr lang="en-US" dirty="0" err="1" smtClean="0"/>
              <a:t>kar</a:t>
            </a:r>
            <a:r>
              <a:rPr lang="tr-TR" dirty="0" err="1" smtClean="0"/>
              <a:t>şı</a:t>
            </a:r>
            <a:r>
              <a:rPr lang="en-US" dirty="0" err="1" smtClean="0"/>
              <a:t>lanmas</a:t>
            </a:r>
            <a:r>
              <a:rPr lang="tr-TR" dirty="0" smtClean="0"/>
              <a:t>ı</a:t>
            </a:r>
            <a:endParaRPr lang="en-US" dirty="0"/>
          </a:p>
          <a:p>
            <a:pPr lvl="1"/>
            <a:r>
              <a:rPr lang="en-US" sz="2400" dirty="0"/>
              <a:t>The degree of robustness</a:t>
            </a:r>
          </a:p>
          <a:p>
            <a:r>
              <a:rPr lang="tr-TR" dirty="0" err="1"/>
              <a:t>T</a:t>
            </a:r>
            <a:r>
              <a:rPr lang="en-US" dirty="0" err="1" smtClean="0"/>
              <a:t>ahmin</a:t>
            </a:r>
            <a:r>
              <a:rPr lang="en-US" dirty="0" smtClean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tr-TR" dirty="0" err="1" smtClean="0"/>
              <a:t>ği</a:t>
            </a:r>
            <a:r>
              <a:rPr lang="tr-TR" dirty="0" err="1"/>
              <a:t>ş</a:t>
            </a:r>
            <a:r>
              <a:rPr lang="en-US" dirty="0" err="1" smtClean="0"/>
              <a:t>kenlerin</a:t>
            </a:r>
            <a:r>
              <a:rPr lang="en-US" dirty="0" smtClean="0"/>
              <a:t> </a:t>
            </a:r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eklenmesi</a:t>
            </a:r>
            <a:r>
              <a:rPr lang="en-US" dirty="0"/>
              <a:t> </a:t>
            </a:r>
          </a:p>
          <a:p>
            <a:pPr lvl="1"/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 smtClean="0"/>
              <a:t>aidiyeti</a:t>
            </a:r>
            <a:endParaRPr lang="tr-TR" sz="2400" dirty="0" smtClean="0"/>
          </a:p>
          <a:p>
            <a:pPr lvl="1"/>
            <a:r>
              <a:rPr lang="tr-TR" sz="2400" dirty="0" smtClean="0"/>
              <a:t>İlgili diğer beceriler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6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0"/>
    </mc:Choice>
    <mc:Fallback xmlns="">
      <p:transition spd="slow" advTm="156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2060"/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Ö</a:t>
            </a:r>
            <a:r>
              <a:rPr lang="en-US" dirty="0" err="1" smtClean="0">
                <a:solidFill>
                  <a:schemeClr val="bg1"/>
                </a:solidFill>
              </a:rPr>
              <a:t>rt</a:t>
            </a:r>
            <a:r>
              <a:rPr lang="tr-TR" dirty="0" smtClean="0">
                <a:solidFill>
                  <a:schemeClr val="bg1"/>
                </a:solidFill>
              </a:rPr>
              <a:t>ü</a:t>
            </a:r>
            <a:r>
              <a:rPr lang="en-US" dirty="0" smtClean="0">
                <a:solidFill>
                  <a:schemeClr val="bg1"/>
                </a:solidFill>
              </a:rPr>
              <a:t>k </a:t>
            </a:r>
            <a:r>
              <a:rPr lang="tr-TR" dirty="0" err="1">
                <a:solidFill>
                  <a:schemeClr val="bg1"/>
                </a:solidFill>
              </a:rPr>
              <a:t>Ö</a:t>
            </a:r>
            <a:r>
              <a:rPr lang="en-US" dirty="0" err="1" smtClean="0">
                <a:solidFill>
                  <a:schemeClr val="bg1"/>
                </a:solidFill>
              </a:rPr>
              <a:t>zellik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Modelleri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cok</a:t>
            </a:r>
            <a:r>
              <a:rPr lang="en-US" dirty="0" smtClean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 smtClean="0"/>
              <a:t>modeller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1912"/>
            <a:ext cx="4040188" cy="3951288"/>
          </a:xfrm>
        </p:spPr>
        <p:txBody>
          <a:bodyPr>
            <a:normAutofit/>
          </a:bodyPr>
          <a:lstStyle/>
          <a:p>
            <a:r>
              <a:rPr lang="en-US" dirty="0" err="1" smtClean="0"/>
              <a:t>Boyutluluk</a:t>
            </a:r>
            <a:r>
              <a:rPr lang="en-US" dirty="0" smtClean="0"/>
              <a:t> </a:t>
            </a:r>
            <a:r>
              <a:rPr lang="en-US" dirty="0" err="1" smtClean="0"/>
              <a:t>varsay</a:t>
            </a:r>
            <a:r>
              <a:rPr lang="tr-TR" dirty="0" smtClean="0"/>
              <a:t>ı</a:t>
            </a:r>
            <a:r>
              <a:rPr lang="en-US" dirty="0" smtClean="0"/>
              <a:t>m</a:t>
            </a:r>
            <a:r>
              <a:rPr lang="tr-TR" dirty="0" smtClean="0"/>
              <a:t>ı</a:t>
            </a:r>
            <a:r>
              <a:rPr lang="en-US" dirty="0" smtClean="0"/>
              <a:t>n</a:t>
            </a:r>
            <a:r>
              <a:rPr lang="tr-TR" dirty="0" err="1" smtClean="0"/>
              <a:t>ın</a:t>
            </a:r>
            <a:r>
              <a:rPr lang="en-US" dirty="0" smtClean="0"/>
              <a:t> </a:t>
            </a:r>
            <a:r>
              <a:rPr lang="en-US" dirty="0" err="1"/>
              <a:t>derceli</a:t>
            </a:r>
            <a:r>
              <a:rPr lang="en-US" dirty="0"/>
              <a:t> </a:t>
            </a:r>
            <a:r>
              <a:rPr lang="en-US" dirty="0" err="1" smtClean="0"/>
              <a:t>kar</a:t>
            </a:r>
            <a:r>
              <a:rPr lang="tr-TR" dirty="0" err="1" smtClean="0"/>
              <a:t>şı</a:t>
            </a:r>
            <a:r>
              <a:rPr lang="en-US" dirty="0" err="1" smtClean="0"/>
              <a:t>lanmas</a:t>
            </a:r>
            <a:r>
              <a:rPr lang="tr-TR" dirty="0" smtClean="0"/>
              <a:t>ı</a:t>
            </a:r>
            <a:endParaRPr lang="en-US" dirty="0"/>
          </a:p>
          <a:p>
            <a:pPr lvl="1"/>
            <a:r>
              <a:rPr lang="en-US" sz="2400" dirty="0"/>
              <a:t>The degree of robustness</a:t>
            </a:r>
          </a:p>
          <a:p>
            <a:r>
              <a:rPr lang="tr-TR" dirty="0" smtClean="0"/>
              <a:t>T</a:t>
            </a:r>
            <a:r>
              <a:rPr lang="en-US" dirty="0" err="1" smtClean="0"/>
              <a:t>ahmin</a:t>
            </a:r>
            <a:r>
              <a:rPr lang="en-US" dirty="0" smtClean="0"/>
              <a:t> </a:t>
            </a:r>
            <a:r>
              <a:rPr lang="en-US" dirty="0" err="1"/>
              <a:t>edici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tr-TR" dirty="0" smtClean="0"/>
              <a:t>ğ</a:t>
            </a:r>
            <a:r>
              <a:rPr lang="en-US" dirty="0" smtClean="0"/>
              <a:t>i</a:t>
            </a:r>
            <a:r>
              <a:rPr lang="tr-TR" dirty="0" smtClean="0"/>
              <a:t>ş</a:t>
            </a:r>
            <a:r>
              <a:rPr lang="en-US" dirty="0" err="1" smtClean="0"/>
              <a:t>kenlerin</a:t>
            </a:r>
            <a:r>
              <a:rPr lang="en-US" dirty="0" smtClean="0"/>
              <a:t> </a:t>
            </a:r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eklenmesi</a:t>
            </a:r>
            <a:r>
              <a:rPr lang="en-US" dirty="0"/>
              <a:t> </a:t>
            </a:r>
          </a:p>
          <a:p>
            <a:pPr lvl="1"/>
            <a:r>
              <a:rPr lang="tr-TR" sz="2400" dirty="0" smtClean="0"/>
              <a:t>İ</a:t>
            </a:r>
            <a:r>
              <a:rPr lang="en-US" sz="2400" dirty="0" err="1" smtClean="0"/>
              <a:t>lgili</a:t>
            </a:r>
            <a:r>
              <a:rPr lang="en-US" sz="2400" dirty="0" smtClean="0"/>
              <a:t> di</a:t>
            </a:r>
            <a:r>
              <a:rPr lang="tr-TR" sz="2400" dirty="0" smtClean="0"/>
              <a:t>ğ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beceriler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709118"/>
            <a:ext cx="4041775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tr-TR" dirty="0" err="1" smtClean="0"/>
              <a:t>izdüşüm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4041775" cy="3951288"/>
          </a:xfrm>
        </p:spPr>
        <p:txBody>
          <a:bodyPr>
            <a:normAutofit/>
          </a:bodyPr>
          <a:lstStyle/>
          <a:p>
            <a:r>
              <a:rPr lang="en-US" dirty="0" err="1" smtClean="0"/>
              <a:t>Yorumlanan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6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0"/>
    </mc:Choice>
    <mc:Fallback xmlns="">
      <p:transition spd="slow" advTm="156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testlerin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Izd</a:t>
            </a:r>
            <a:r>
              <a:rPr lang="tr-TR" dirty="0">
                <a:solidFill>
                  <a:schemeClr val="bg1"/>
                </a:solidFill>
              </a:rPr>
              <a:t>üşü</a:t>
            </a:r>
            <a:r>
              <a:rPr lang="en-US" dirty="0">
                <a:solidFill>
                  <a:schemeClr val="bg1"/>
                </a:solidFill>
              </a:rPr>
              <a:t>m (</a:t>
            </a:r>
            <a:r>
              <a:rPr lang="en-US" dirty="0" err="1">
                <a:solidFill>
                  <a:schemeClr val="bg1"/>
                </a:solidFill>
              </a:rPr>
              <a:t>Projeksiyon</a:t>
            </a:r>
            <a:r>
              <a:rPr lang="en-US" dirty="0">
                <a:solidFill>
                  <a:schemeClr val="bg1"/>
                </a:solidFill>
              </a:rPr>
              <a:t>) model</a:t>
            </a:r>
            <a:r>
              <a:rPr lang="tr-TR" dirty="0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kullanarak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puanlanmas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03437"/>
            <a:ext cx="8229600" cy="4309939"/>
          </a:xfrm>
        </p:spPr>
        <p:txBody>
          <a:bodyPr>
            <a:normAutofit/>
          </a:bodyPr>
          <a:lstStyle/>
          <a:p>
            <a:r>
              <a:rPr lang="en-US" dirty="0" err="1" smtClean="0"/>
              <a:t>Avantaj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yorum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Problemler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Boyutlar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ndaki</a:t>
            </a:r>
            <a:r>
              <a:rPr lang="en-US" dirty="0" smtClean="0"/>
              <a:t> </a:t>
            </a:r>
            <a:r>
              <a:rPr lang="en-US" dirty="0" err="1" smtClean="0"/>
              <a:t>korelasyonun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y</a:t>
            </a:r>
            <a:r>
              <a:rPr lang="tr-TR" dirty="0" smtClean="0"/>
              <a:t>ü</a:t>
            </a:r>
            <a:r>
              <a:rPr lang="en-US" dirty="0" err="1" smtClean="0"/>
              <a:t>ksek</a:t>
            </a:r>
            <a:r>
              <a:rPr lang="en-US" dirty="0" smtClean="0"/>
              <a:t> </a:t>
            </a:r>
            <a:r>
              <a:rPr lang="en-US" dirty="0" err="1" smtClean="0"/>
              <a:t>olmas</a:t>
            </a:r>
            <a:r>
              <a:rPr lang="tr-TR" dirty="0" smtClean="0"/>
              <a:t>ı</a:t>
            </a:r>
            <a:endParaRPr lang="en-US" dirty="0" smtClean="0"/>
          </a:p>
          <a:p>
            <a:pPr lvl="1"/>
            <a:r>
              <a:rPr lang="en-US" dirty="0" err="1" smtClean="0"/>
              <a:t>Ikincil</a:t>
            </a:r>
            <a:r>
              <a:rPr lang="en-US" dirty="0" smtClean="0"/>
              <a:t> </a:t>
            </a:r>
            <a:r>
              <a:rPr lang="en-US" dirty="0" err="1" smtClean="0"/>
              <a:t>boyutlarin</a:t>
            </a:r>
            <a:r>
              <a:rPr lang="en-US" dirty="0" smtClean="0"/>
              <a:t> </a:t>
            </a:r>
            <a:r>
              <a:rPr lang="en-US" dirty="0" err="1" smtClean="0"/>
              <a:t>istenmedik</a:t>
            </a:r>
            <a:r>
              <a:rPr lang="en-US" dirty="0" smtClean="0"/>
              <a:t> </a:t>
            </a:r>
            <a:r>
              <a:rPr lang="en-US" dirty="0" err="1"/>
              <a:t>olmas</a:t>
            </a:r>
            <a:r>
              <a:rPr lang="tr-TR" dirty="0"/>
              <a:t>ı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9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kahramannilufer@gmail.com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3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1.2. </a:t>
            </a:r>
            <a:r>
              <a:rPr lang="tr-TR" dirty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boytululu</a:t>
            </a:r>
            <a:r>
              <a:rPr lang="tr-TR" dirty="0" smtClean="0">
                <a:solidFill>
                  <a:schemeClr val="bg1"/>
                </a:solidFill>
              </a:rPr>
              <a:t>ğ</a:t>
            </a:r>
            <a:r>
              <a:rPr lang="en-US" dirty="0" err="1" smtClean="0">
                <a:solidFill>
                  <a:schemeClr val="bg1"/>
                </a:solidFill>
              </a:rPr>
              <a:t>un</a:t>
            </a:r>
            <a:r>
              <a:rPr lang="en-US" dirty="0" smtClean="0">
                <a:solidFill>
                  <a:schemeClr val="bg1"/>
                </a:solidFill>
              </a:rPr>
              <a:t> tan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m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194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testten</a:t>
            </a:r>
            <a:r>
              <a:rPr lang="en-US" dirty="0" smtClean="0"/>
              <a:t> y</a:t>
            </a:r>
            <a:r>
              <a:rPr lang="tr-TR" dirty="0" smtClean="0"/>
              <a:t>ü</a:t>
            </a:r>
            <a:r>
              <a:rPr lang="en-US" dirty="0" err="1" smtClean="0"/>
              <a:t>ksek</a:t>
            </a:r>
            <a:r>
              <a:rPr lang="en-US" dirty="0" smtClean="0"/>
              <a:t> </a:t>
            </a:r>
            <a:r>
              <a:rPr lang="en-US" dirty="0" err="1" smtClean="0"/>
              <a:t>puan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r>
              <a:rPr lang="en-US" dirty="0" smtClean="0"/>
              <a:t> 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beceriye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gerekiyorsa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test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beceriyi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err="1" smtClean="0"/>
              <a:t>yor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b</a:t>
            </a:r>
            <a:r>
              <a:rPr lang="tr-TR" dirty="0" smtClean="0"/>
              <a:t>o</a:t>
            </a:r>
            <a:r>
              <a:rPr lang="en-US" dirty="0" err="1" smtClean="0"/>
              <a:t>yutlu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beceriyi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err="1" smtClean="0"/>
              <a:t>yor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testin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</a:t>
            </a:r>
            <a:r>
              <a:rPr lang="tr-TR" dirty="0" smtClean="0"/>
              <a:t>ğ</a:t>
            </a:r>
            <a:r>
              <a:rPr lang="en-US" dirty="0" smtClean="0"/>
              <a:t>u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tr-TR" dirty="0" err="1"/>
              <a:t>ş</a:t>
            </a:r>
            <a:r>
              <a:rPr lang="en-US" dirty="0" err="1" smtClean="0"/>
              <a:t>ekilde</a:t>
            </a:r>
            <a:r>
              <a:rPr lang="en-US" dirty="0" smtClean="0"/>
              <a:t> g</a:t>
            </a:r>
            <a:r>
              <a:rPr lang="tr-TR" dirty="0" smtClean="0"/>
              <a:t>ö</a:t>
            </a:r>
            <a:r>
              <a:rPr lang="en-US" dirty="0" err="1" smtClean="0"/>
              <a:t>zlenebilir</a:t>
            </a:r>
            <a:endParaRPr lang="en-US" dirty="0"/>
          </a:p>
          <a:p>
            <a:pPr lvl="1"/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faktoriyel</a:t>
            </a:r>
            <a:r>
              <a:rPr lang="en-US" dirty="0" smtClean="0"/>
              <a:t> yap</a:t>
            </a:r>
            <a:r>
              <a:rPr lang="tr-TR" dirty="0" smtClean="0"/>
              <a:t>ı</a:t>
            </a:r>
            <a:r>
              <a:rPr lang="en-US" dirty="0" smtClean="0"/>
              <a:t>: test </a:t>
            </a:r>
            <a:r>
              <a:rPr lang="en-US" dirty="0" err="1" smtClean="0"/>
              <a:t>maddeleri</a:t>
            </a:r>
            <a:r>
              <a:rPr lang="en-US" dirty="0" smtClean="0"/>
              <a:t> test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becerilerden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birini</a:t>
            </a:r>
            <a:r>
              <a:rPr lang="en-US" dirty="0" smtClean="0"/>
              <a:t> </a:t>
            </a:r>
            <a:r>
              <a:rPr lang="tr-TR" dirty="0" err="1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err="1" smtClean="0"/>
              <a:t>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Komple</a:t>
            </a:r>
            <a:r>
              <a:rPr lang="tr-TR" dirty="0" err="1" smtClean="0"/>
              <a:t>ks</a:t>
            </a:r>
            <a:r>
              <a:rPr lang="en-US" dirty="0" smtClean="0"/>
              <a:t> </a:t>
            </a:r>
            <a:r>
              <a:rPr lang="en-US" dirty="0" err="1" smtClean="0"/>
              <a:t>faktoriyel</a:t>
            </a:r>
            <a:r>
              <a:rPr lang="en-US" dirty="0" smtClean="0"/>
              <a:t> yap</a:t>
            </a:r>
            <a:r>
              <a:rPr lang="tr-TR" dirty="0" smtClean="0"/>
              <a:t>ı</a:t>
            </a:r>
            <a:r>
              <a:rPr lang="en-US" dirty="0" smtClean="0"/>
              <a:t>: test </a:t>
            </a:r>
            <a:r>
              <a:rPr lang="en-US" dirty="0" err="1" smtClean="0"/>
              <a:t>maddeleri</a:t>
            </a:r>
            <a:r>
              <a:rPr lang="en-US" dirty="0" smtClean="0"/>
              <a:t> test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tr-TR" dirty="0" smtClean="0"/>
              <a:t>ö</a:t>
            </a:r>
            <a:r>
              <a:rPr lang="en-US" dirty="0" smtClean="0"/>
              <a:t>l</a:t>
            </a:r>
            <a:r>
              <a:rPr lang="tr-TR" dirty="0" err="1" smtClean="0"/>
              <a:t>ç</a:t>
            </a:r>
            <a:r>
              <a:rPr lang="tr-TR" dirty="0" err="1"/>
              <a:t>ü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becerilerden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fazlas</a:t>
            </a:r>
            <a:r>
              <a:rPr lang="tr-TR" dirty="0" smtClean="0"/>
              <a:t>ı</a:t>
            </a:r>
            <a:r>
              <a:rPr lang="en-US" dirty="0" smtClean="0"/>
              <a:t>n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tr-TR" dirty="0"/>
              <a:t>ö</a:t>
            </a:r>
            <a:r>
              <a:rPr lang="en-US" dirty="0" smtClean="0"/>
              <a:t>l</a:t>
            </a:r>
            <a:r>
              <a:rPr lang="tr-TR" dirty="0" smtClean="0"/>
              <a:t>ç</a:t>
            </a:r>
            <a:r>
              <a:rPr lang="en-US" dirty="0" err="1" smtClean="0"/>
              <a:t>er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474"/>
    </mc:Choice>
    <mc:Fallback xmlns="">
      <p:transition spd="slow" advTm="15947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1.3. </a:t>
            </a:r>
            <a:r>
              <a:rPr lang="tr-TR" dirty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boyutluluk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l test </a:t>
            </a:r>
            <a:r>
              <a:rPr lang="en-US" dirty="0" err="1" smtClean="0">
                <a:solidFill>
                  <a:schemeClr val="bg1"/>
                </a:solidFill>
              </a:rPr>
              <a:t>edilir</a:t>
            </a:r>
            <a:r>
              <a:rPr lang="en-US" dirty="0" smtClean="0">
                <a:solidFill>
                  <a:schemeClr val="bg1"/>
                </a:solidFill>
              </a:rPr>
              <a:t>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y</a:t>
            </a:r>
            <a:r>
              <a:rPr lang="tr-TR" dirty="0" smtClean="0"/>
              <a:t>ö</a:t>
            </a:r>
            <a:r>
              <a:rPr lang="en-US" dirty="0" err="1" smtClean="0"/>
              <a:t>ntem</a:t>
            </a:r>
            <a:r>
              <a:rPr lang="en-US" dirty="0" smtClean="0"/>
              <a:t> tan</a:t>
            </a:r>
            <a:r>
              <a:rPr lang="tr-TR" dirty="0" smtClean="0"/>
              <a:t>ı</a:t>
            </a:r>
            <a:r>
              <a:rPr lang="en-US" dirty="0" err="1" smtClean="0"/>
              <a:t>mlanm</a:t>
            </a:r>
            <a:r>
              <a:rPr lang="tr-TR" dirty="0" err="1" smtClean="0"/>
              <a:t>ış</a:t>
            </a:r>
            <a:r>
              <a:rPr lang="en-US" dirty="0" smtClean="0"/>
              <a:t> de</a:t>
            </a:r>
            <a:r>
              <a:rPr lang="tr-TR" dirty="0" smtClean="0"/>
              <a:t>ğ</a:t>
            </a:r>
            <a:r>
              <a:rPr lang="en-US" dirty="0" err="1" smtClean="0"/>
              <a:t>il</a:t>
            </a:r>
            <a:r>
              <a:rPr lang="tr-T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Do</a:t>
            </a:r>
            <a:r>
              <a:rPr lang="tr-TR" dirty="0" smtClean="0"/>
              <a:t>ğ</a:t>
            </a:r>
            <a:r>
              <a:rPr lang="en-US" dirty="0" err="1" smtClean="0"/>
              <a:t>rulay</a:t>
            </a:r>
            <a:r>
              <a:rPr lang="tr-TR" dirty="0" smtClean="0"/>
              <a:t>ı</a:t>
            </a:r>
            <a:r>
              <a:rPr lang="en-US" dirty="0" smtClean="0"/>
              <a:t>c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fakt</a:t>
            </a:r>
            <a:r>
              <a:rPr lang="tr-TR" dirty="0" smtClean="0"/>
              <a:t>ö</a:t>
            </a:r>
            <a:r>
              <a:rPr lang="en-US" dirty="0" smtClean="0"/>
              <a:t>r </a:t>
            </a:r>
            <a:r>
              <a:rPr lang="en-US" dirty="0" err="1" smtClean="0"/>
              <a:t>analizi</a:t>
            </a:r>
            <a:endParaRPr lang="en-US" dirty="0" smtClean="0"/>
          </a:p>
          <a:p>
            <a:pPr lvl="1"/>
            <a:r>
              <a:rPr lang="en-US" dirty="0" err="1" smtClean="0"/>
              <a:t>Ara</a:t>
            </a:r>
            <a:r>
              <a:rPr lang="tr-TR" dirty="0" smtClean="0"/>
              <a:t>ş</a:t>
            </a:r>
            <a:r>
              <a:rPr lang="en-US" dirty="0" smtClean="0"/>
              <a:t>t</a:t>
            </a:r>
            <a:r>
              <a:rPr lang="tr-TR" dirty="0" smtClean="0"/>
              <a:t>ı</a:t>
            </a:r>
            <a:r>
              <a:rPr lang="en-US" dirty="0" smtClean="0"/>
              <a:t>r</a:t>
            </a:r>
            <a:r>
              <a:rPr lang="tr-TR" dirty="0" smtClean="0"/>
              <a:t>ı</a:t>
            </a:r>
            <a:r>
              <a:rPr lang="en-US" dirty="0" smtClean="0"/>
              <a:t>c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fakt</a:t>
            </a:r>
            <a:r>
              <a:rPr lang="tr-TR" dirty="0" smtClean="0"/>
              <a:t>ö</a:t>
            </a:r>
            <a:r>
              <a:rPr lang="en-US" dirty="0" smtClean="0"/>
              <a:t>r </a:t>
            </a:r>
            <a:r>
              <a:rPr lang="en-US" dirty="0" err="1" smtClean="0"/>
              <a:t>analizi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Ama</a:t>
            </a:r>
            <a:r>
              <a:rPr lang="tr-TR" dirty="0" smtClean="0"/>
              <a:t>ç</a:t>
            </a:r>
            <a:r>
              <a:rPr lang="en-US" dirty="0" err="1" smtClean="0"/>
              <a:t>lanmam</a:t>
            </a:r>
            <a:r>
              <a:rPr lang="tr-TR" dirty="0" err="1" smtClean="0"/>
              <a:t>ış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boyutluluk</a:t>
            </a:r>
            <a:endParaRPr lang="en-US" dirty="0" smtClean="0"/>
          </a:p>
          <a:p>
            <a:pPr lvl="1"/>
            <a:r>
              <a:rPr lang="en-US" dirty="0" err="1" smtClean="0"/>
              <a:t>Demografik</a:t>
            </a:r>
            <a:r>
              <a:rPr lang="en-US" dirty="0" smtClean="0"/>
              <a:t> de</a:t>
            </a:r>
            <a:r>
              <a:rPr lang="tr-TR" dirty="0" smtClean="0"/>
              <a:t>ğ</a:t>
            </a:r>
            <a:r>
              <a:rPr lang="en-US" dirty="0" smtClean="0"/>
              <a:t>i</a:t>
            </a:r>
            <a:r>
              <a:rPr lang="tr-TR" dirty="0" smtClean="0"/>
              <a:t>ş</a:t>
            </a:r>
            <a:r>
              <a:rPr lang="en-US" dirty="0" err="1" smtClean="0"/>
              <a:t>kenler</a:t>
            </a:r>
            <a:r>
              <a:rPr lang="en-US" dirty="0" smtClean="0"/>
              <a:t> (</a:t>
            </a:r>
            <a:r>
              <a:rPr lang="en-US" dirty="0" err="1" smtClean="0"/>
              <a:t>cinsiyet</a:t>
            </a:r>
            <a:r>
              <a:rPr lang="en-US" dirty="0" smtClean="0"/>
              <a:t>, y</a:t>
            </a:r>
            <a:r>
              <a:rPr lang="tr-TR" dirty="0" smtClean="0"/>
              <a:t>ö</a:t>
            </a:r>
            <a:r>
              <a:rPr lang="en-US" dirty="0" err="1" smtClean="0"/>
              <a:t>resellik</a:t>
            </a:r>
            <a:r>
              <a:rPr lang="en-US" dirty="0" smtClean="0"/>
              <a:t>, vs.)</a:t>
            </a:r>
          </a:p>
          <a:p>
            <a:r>
              <a:rPr lang="en-US" dirty="0" err="1" smtClean="0"/>
              <a:t>Ama</a:t>
            </a:r>
            <a:r>
              <a:rPr lang="tr-TR" dirty="0" smtClean="0"/>
              <a:t>ç</a:t>
            </a:r>
            <a:r>
              <a:rPr lang="en-US" dirty="0" smtClean="0"/>
              <a:t>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tr-TR" dirty="0" err="1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boyutluluk</a:t>
            </a:r>
            <a:endParaRPr lang="en-US" dirty="0" smtClean="0"/>
          </a:p>
          <a:p>
            <a:pPr lvl="1"/>
            <a:r>
              <a:rPr lang="tr-TR" dirty="0" err="1"/>
              <a:t>İ</a:t>
            </a:r>
            <a:r>
              <a:rPr lang="en-US" dirty="0" err="1" smtClean="0"/>
              <a:t>lgili</a:t>
            </a:r>
            <a:r>
              <a:rPr lang="en-US" dirty="0" smtClean="0"/>
              <a:t> </a:t>
            </a:r>
            <a:r>
              <a:rPr lang="en-US" dirty="0" err="1" smtClean="0"/>
              <a:t>beceriler</a:t>
            </a:r>
            <a:r>
              <a:rPr lang="en-US" dirty="0" smtClean="0"/>
              <a:t> (alt </a:t>
            </a:r>
            <a:r>
              <a:rPr lang="en-US" dirty="0" err="1" smtClean="0"/>
              <a:t>testler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0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451"/>
    </mc:Choice>
    <mc:Fallback xmlns="">
      <p:transition spd="slow" advTm="12545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testlerin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puanlanmas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err="1" smtClean="0">
                <a:solidFill>
                  <a:schemeClr val="bg1"/>
                </a:solidFill>
              </a:rPr>
              <a:t>Secenek</a:t>
            </a:r>
            <a:r>
              <a:rPr lang="en-US" dirty="0" smtClean="0">
                <a:solidFill>
                  <a:schemeClr val="bg1"/>
                </a:solidFill>
              </a:rPr>
              <a:t>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165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Ç</a:t>
            </a:r>
            <a:r>
              <a:rPr lang="en-US" dirty="0" smtClean="0"/>
              <a:t>ok </a:t>
            </a:r>
            <a:r>
              <a:rPr lang="en-US" dirty="0" err="1" smtClean="0"/>
              <a:t>boyutlu</a:t>
            </a:r>
            <a:r>
              <a:rPr lang="en-US" dirty="0" smtClean="0"/>
              <a:t> model </a:t>
            </a:r>
            <a:r>
              <a:rPr lang="en-US" dirty="0" err="1" smtClean="0"/>
              <a:t>kullanarak</a:t>
            </a:r>
            <a:endParaRPr lang="en-US" dirty="0" smtClean="0"/>
          </a:p>
          <a:p>
            <a:pPr lvl="1"/>
            <a:r>
              <a:rPr lang="en-US" dirty="0" smtClean="0"/>
              <a:t>Alt </a:t>
            </a:r>
            <a:r>
              <a:rPr lang="en-US" dirty="0" err="1" smtClean="0"/>
              <a:t>testler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Problem:</a:t>
            </a:r>
          </a:p>
          <a:p>
            <a:pPr lvl="2"/>
            <a:r>
              <a:rPr lang="en-US" dirty="0" err="1" smtClean="0"/>
              <a:t>Boyut</a:t>
            </a:r>
            <a:r>
              <a:rPr lang="en-US" dirty="0" smtClean="0"/>
              <a:t> say</a:t>
            </a:r>
            <a:r>
              <a:rPr lang="tr-TR" dirty="0" smtClean="0"/>
              <a:t>ı</a:t>
            </a:r>
            <a:r>
              <a:rPr lang="en-US" dirty="0" smtClean="0"/>
              <a:t>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artt</a:t>
            </a:r>
            <a:r>
              <a:rPr lang="tr-TR" dirty="0" smtClean="0"/>
              <a:t>ı</a:t>
            </a:r>
            <a:r>
              <a:rPr lang="en-US" dirty="0" smtClean="0"/>
              <a:t>k</a:t>
            </a:r>
            <a:r>
              <a:rPr lang="tr-TR" dirty="0" smtClean="0"/>
              <a:t>ç</a:t>
            </a:r>
            <a:r>
              <a:rPr lang="en-US" dirty="0" smtClean="0"/>
              <a:t>a </a:t>
            </a:r>
            <a:r>
              <a:rPr lang="en-US" dirty="0" err="1" smtClean="0"/>
              <a:t>hes</a:t>
            </a:r>
            <a:r>
              <a:rPr lang="tr-TR" dirty="0" smtClean="0"/>
              <a:t>a</a:t>
            </a:r>
            <a:r>
              <a:rPr lang="en-US" dirty="0" err="1" smtClean="0"/>
              <a:t>pla</a:t>
            </a:r>
            <a:r>
              <a:rPr lang="tr-TR" dirty="0" smtClean="0"/>
              <a:t>n</a:t>
            </a:r>
            <a:r>
              <a:rPr lang="en-US" dirty="0" smtClean="0"/>
              <a:t>mas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zorla</a:t>
            </a:r>
            <a:r>
              <a:rPr lang="tr-TR" dirty="0" err="1" smtClean="0"/>
              <a:t>şı</a:t>
            </a:r>
            <a:r>
              <a:rPr lang="en-US" dirty="0" err="1" smtClean="0"/>
              <a:t>yor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Yorumu</a:t>
            </a:r>
            <a:r>
              <a:rPr lang="en-US" dirty="0" smtClean="0"/>
              <a:t> </a:t>
            </a:r>
            <a:r>
              <a:rPr lang="en-US" dirty="0" err="1" smtClean="0"/>
              <a:t>zorla</a:t>
            </a:r>
            <a:r>
              <a:rPr lang="tr-TR" dirty="0" err="1" smtClean="0"/>
              <a:t>şı</a:t>
            </a:r>
            <a:r>
              <a:rPr lang="en-US" dirty="0" err="1" smtClean="0"/>
              <a:t>yor</a:t>
            </a:r>
            <a:r>
              <a:rPr lang="en-US" dirty="0" smtClean="0"/>
              <a:t> (</a:t>
            </a:r>
            <a:r>
              <a:rPr lang="en-US" dirty="0" err="1" smtClean="0"/>
              <a:t>rotasyon</a:t>
            </a:r>
            <a:r>
              <a:rPr lang="tr-TR" dirty="0"/>
              <a:t>/</a:t>
            </a:r>
            <a:r>
              <a:rPr lang="en-US" dirty="0" err="1" smtClean="0"/>
              <a:t>yorumu</a:t>
            </a:r>
            <a:r>
              <a:rPr lang="en-US" dirty="0" smtClean="0"/>
              <a:t>) </a:t>
            </a:r>
            <a:endParaRPr lang="en-US" dirty="0"/>
          </a:p>
          <a:p>
            <a:pPr lvl="2"/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tr-TR" dirty="0" smtClean="0"/>
              <a:t>ç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(bile</a:t>
            </a:r>
            <a:r>
              <a:rPr lang="tr-TR" dirty="0" smtClean="0"/>
              <a:t>ş</a:t>
            </a:r>
            <a:r>
              <a:rPr lang="en-US" dirty="0" err="1" smtClean="0"/>
              <a:t>ik</a:t>
            </a:r>
            <a:r>
              <a:rPr lang="en-US" dirty="0" smtClean="0"/>
              <a:t>) </a:t>
            </a:r>
            <a:r>
              <a:rPr lang="en-US" dirty="0" err="1" smtClean="0"/>
              <a:t>puan</a:t>
            </a:r>
            <a:r>
              <a:rPr lang="tr-TR" dirty="0" smtClean="0"/>
              <a:t> i</a:t>
            </a:r>
            <a:r>
              <a:rPr lang="en-US" dirty="0" smtClean="0"/>
              <a:t>s</a:t>
            </a:r>
            <a:r>
              <a:rPr lang="tr-TR" dirty="0" smtClean="0"/>
              <a:t>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3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69"/>
    </mc:Choice>
    <mc:Fallback xmlns="">
      <p:transition spd="slow" advTm="5526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testlerin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puanlanmas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 Se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err="1" smtClean="0">
                <a:solidFill>
                  <a:schemeClr val="bg1"/>
                </a:solidFill>
              </a:rPr>
              <a:t>enek</a:t>
            </a:r>
            <a:r>
              <a:rPr lang="en-US" dirty="0" smtClean="0">
                <a:solidFill>
                  <a:schemeClr val="bg1"/>
                </a:solidFill>
              </a:rPr>
              <a:t>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13523"/>
          </a:xfrm>
        </p:spPr>
        <p:txBody>
          <a:bodyPr>
            <a:normAutofit/>
          </a:bodyPr>
          <a:lstStyle/>
          <a:p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modeller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endParaRPr lang="en-US" dirty="0" smtClean="0"/>
          </a:p>
          <a:p>
            <a:pPr lvl="1"/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/>
              <a:t>test </a:t>
            </a:r>
            <a:r>
              <a:rPr lang="en-US" dirty="0" err="1" smtClean="0"/>
              <a:t>puan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bile</a:t>
            </a:r>
            <a:r>
              <a:rPr lang="tr-TR" dirty="0" smtClean="0"/>
              <a:t>ş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/>
              <a:t>puan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Problemler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Model fit</a:t>
            </a:r>
          </a:p>
          <a:p>
            <a:pPr lvl="2"/>
            <a:r>
              <a:rPr lang="en-US" dirty="0" smtClean="0"/>
              <a:t>G</a:t>
            </a:r>
            <a:r>
              <a:rPr lang="tr-TR" dirty="0" smtClean="0"/>
              <a:t>ü</a:t>
            </a:r>
            <a:r>
              <a:rPr lang="en-US" dirty="0" err="1" smtClean="0"/>
              <a:t>venirlik</a:t>
            </a:r>
            <a:endParaRPr lang="en-US" dirty="0" smtClean="0"/>
          </a:p>
          <a:p>
            <a:pPr lvl="2"/>
            <a:r>
              <a:rPr lang="en-US" dirty="0" err="1" smtClean="0"/>
              <a:t>Ge</a:t>
            </a:r>
            <a:r>
              <a:rPr lang="tr-TR" dirty="0" smtClean="0"/>
              <a:t>ç</a:t>
            </a:r>
            <a:r>
              <a:rPr lang="en-US" dirty="0" err="1" smtClean="0"/>
              <a:t>erli</a:t>
            </a:r>
            <a:r>
              <a:rPr lang="tr-TR" dirty="0" smtClean="0"/>
              <a:t>li</a:t>
            </a:r>
            <a:r>
              <a:rPr lang="en-US" dirty="0" smtClean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69416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8"/>
    </mc:Choice>
    <mc:Fallback xmlns="">
      <p:transition spd="slow" advTm="154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ok </a:t>
            </a:r>
            <a:r>
              <a:rPr lang="en-US" dirty="0" err="1" smtClean="0">
                <a:solidFill>
                  <a:schemeClr val="bg1"/>
                </a:solidFill>
              </a:rPr>
              <a:t>boyutlu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testlerin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puanlanmas</a:t>
            </a:r>
            <a:r>
              <a:rPr lang="tr-TR" dirty="0" smtClean="0">
                <a:solidFill>
                  <a:schemeClr val="bg1"/>
                </a:solidFill>
              </a:rPr>
              <a:t>ı</a:t>
            </a:r>
            <a:r>
              <a:rPr lang="en-US" dirty="0" smtClean="0">
                <a:solidFill>
                  <a:schemeClr val="bg1"/>
                </a:solidFill>
              </a:rPr>
              <a:t> Se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err="1" smtClean="0">
                <a:solidFill>
                  <a:schemeClr val="bg1"/>
                </a:solidFill>
              </a:rPr>
              <a:t>enek</a:t>
            </a:r>
            <a:r>
              <a:rPr lang="en-US" dirty="0" smtClean="0">
                <a:solidFill>
                  <a:schemeClr val="bg1"/>
                </a:solidFill>
              </a:rPr>
              <a:t>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09939"/>
          </a:xfrm>
        </p:spPr>
        <p:txBody>
          <a:bodyPr>
            <a:normAutofit/>
          </a:bodyPr>
          <a:lstStyle/>
          <a:p>
            <a:r>
              <a:rPr lang="en-US" dirty="0" err="1" smtClean="0"/>
              <a:t>Iz</a:t>
            </a:r>
            <a:r>
              <a:rPr lang="en-US" dirty="0" err="1"/>
              <a:t>d</a:t>
            </a:r>
            <a:r>
              <a:rPr lang="tr-TR" dirty="0"/>
              <a:t>üşü</a:t>
            </a:r>
            <a:r>
              <a:rPr lang="en-US" dirty="0"/>
              <a:t>m</a:t>
            </a:r>
            <a:r>
              <a:rPr lang="en-US" dirty="0" smtClean="0"/>
              <a:t> (</a:t>
            </a:r>
            <a:r>
              <a:rPr lang="en-US" dirty="0" err="1" smtClean="0"/>
              <a:t>Projeksiyon</a:t>
            </a:r>
            <a:r>
              <a:rPr lang="en-US" dirty="0" smtClean="0"/>
              <a:t>) model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endParaRPr lang="en-US" dirty="0"/>
          </a:p>
          <a:p>
            <a:pPr lvl="1"/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boyut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yorum</a:t>
            </a: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5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Boyut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grup</a:t>
            </a:r>
            <a:r>
              <a:rPr lang="en-US" dirty="0" smtClean="0">
                <a:solidFill>
                  <a:schemeClr val="bg1"/>
                </a:solidFill>
              </a:rPr>
              <a:t> - </a:t>
            </a:r>
            <a:r>
              <a:rPr lang="tr-TR" dirty="0" smtClean="0">
                <a:solidFill>
                  <a:schemeClr val="bg1"/>
                </a:solidFill>
              </a:rPr>
              <a:t>Ç</a:t>
            </a:r>
            <a:r>
              <a:rPr lang="en-US" dirty="0" smtClean="0">
                <a:solidFill>
                  <a:schemeClr val="bg1"/>
                </a:solidFill>
              </a:rPr>
              <a:t>MTK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Kahraman, N., De </a:t>
            </a:r>
            <a:r>
              <a:rPr lang="en-US" dirty="0" err="1">
                <a:solidFill>
                  <a:schemeClr val="tx1"/>
                </a:solidFill>
              </a:rPr>
              <a:t>Boeck</a:t>
            </a:r>
            <a:r>
              <a:rPr lang="en-US" dirty="0">
                <a:solidFill>
                  <a:schemeClr val="tx1"/>
                </a:solidFill>
              </a:rPr>
              <a:t>, P. &amp; Janssen, R. </a:t>
            </a:r>
            <a:r>
              <a:rPr lang="en-US" dirty="0" smtClean="0">
                <a:solidFill>
                  <a:schemeClr val="tx1"/>
                </a:solidFill>
              </a:rPr>
              <a:t>	(</a:t>
            </a:r>
            <a:r>
              <a:rPr lang="en-US" dirty="0">
                <a:solidFill>
                  <a:schemeClr val="tx1"/>
                </a:solidFill>
              </a:rPr>
              <a:t>2009).  Modeling DIF in Complex </a:t>
            </a:r>
            <a:r>
              <a:rPr lang="en-US" dirty="0" smtClean="0">
                <a:solidFill>
                  <a:schemeClr val="tx1"/>
                </a:solidFill>
              </a:rPr>
              <a:t>	Response  Data Using Test Design Strategies.  	International Journal of Testing. Vol. 9, 2, 151-	166. DOI:10.1080/15305050902880744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3184</Words>
  <Application>Microsoft Office PowerPoint</Application>
  <PresentationFormat>On-screen Show (4:3)</PresentationFormat>
  <Paragraphs>1593</Paragraphs>
  <Slides>38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Calibri</vt:lpstr>
      <vt:lpstr>Symbol</vt:lpstr>
      <vt:lpstr>Times New Roman</vt:lpstr>
      <vt:lpstr>Ofis Teması</vt:lpstr>
      <vt:lpstr>SPLUSGraphSheetFileType</vt:lpstr>
      <vt:lpstr>Graph Sheet</vt:lpstr>
      <vt:lpstr>Equation</vt:lpstr>
      <vt:lpstr>Testlerde Çok Boyutluluk</vt:lpstr>
      <vt:lpstr>Sorular</vt:lpstr>
      <vt:lpstr>1.1. Testlerin boyut yapısı neden onemlidir?</vt:lpstr>
      <vt:lpstr>1.2. Çok boytululuğun tanımı</vt:lpstr>
      <vt:lpstr>1.3. Çok boyutluluk nasıl test edilir? </vt:lpstr>
      <vt:lpstr>Çok boyutlu testlerin puanlanması Secenek 1</vt:lpstr>
      <vt:lpstr>Çok boyutlu testlerin puanlanması Seçenek 2</vt:lpstr>
      <vt:lpstr>Çok boyutlu testlerin puanlanması Seçenek 3</vt:lpstr>
      <vt:lpstr>Boyut ve grup - ÇMTK</vt:lpstr>
      <vt:lpstr>Toplam test puanına şartlanmış ortalama madde güçlük düzeyleri</vt:lpstr>
      <vt:lpstr>Toplam test puanına şartlanmış ortalama madde güçlük düzeyleri</vt:lpstr>
      <vt:lpstr>Toplam test puanina sartlanmis ortalama madde güçlük düzeyleri (13’er soru)</vt:lpstr>
      <vt:lpstr>Toplam test puanina sartlanmis ortalama madde güçlük düzeyleri</vt:lpstr>
      <vt:lpstr>izdüşüm (Projeksiyon) MTK (IRT) modelleri: Alt puanlar için</vt:lpstr>
      <vt:lpstr>PowerPoint Presentation</vt:lpstr>
      <vt:lpstr>11. Madde</vt:lpstr>
      <vt:lpstr>Güvenirlikler</vt:lpstr>
      <vt:lpstr>Dış değişkenlerle korelasyonlar: Checklist A ve B</vt:lpstr>
      <vt:lpstr>izdüşüm (Projeksiyon) MTK (IRT) modelleri: tek puan için</vt:lpstr>
      <vt:lpstr>Testlerde Çok Boyutluluk ve Puanlama</vt:lpstr>
      <vt:lpstr>Testlerde Çok Boyutluluk</vt:lpstr>
      <vt:lpstr>PowerPoint Presentation</vt:lpstr>
      <vt:lpstr>PowerPoint Presentation</vt:lpstr>
      <vt:lpstr>ÇMTK (MIRT)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Kompleks yapılı 3 test maddesinin 1. ve 2. boyut izdüşümleri - Boyutların korelasyonunun 0.71 (45°) olduğu durum</vt:lpstr>
      <vt:lpstr>Tek boyutlu gerçek madde parametrelerinin hesaplanması</vt:lpstr>
      <vt:lpstr>PowerPoint Presentation</vt:lpstr>
      <vt:lpstr>PowerPoint Presentation</vt:lpstr>
      <vt:lpstr>Çok Boyutlu Testlerde Puanlama</vt:lpstr>
      <vt:lpstr>Örtük Özellik Modelleri</vt:lpstr>
      <vt:lpstr>Örtük Özellik Modelleri</vt:lpstr>
      <vt:lpstr>Çok boyutlu testlerin Izdüşüm (Projeksiyon) modeli kullanarak puanlanması</vt:lpstr>
      <vt:lpstr>PowerPoint Presentation</vt:lpstr>
    </vt:vector>
  </TitlesOfParts>
  <Company>Sirket Adi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PERFECT PC1</dc:creator>
  <cp:lastModifiedBy>Nilufer Kahraman</cp:lastModifiedBy>
  <cp:revision>95</cp:revision>
  <cp:lastPrinted>2014-03-12T13:27:37Z</cp:lastPrinted>
  <dcterms:created xsi:type="dcterms:W3CDTF">2014-03-05T08:24:24Z</dcterms:created>
  <dcterms:modified xsi:type="dcterms:W3CDTF">2018-12-25T20:44:16Z</dcterms:modified>
</cp:coreProperties>
</file>