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3"/>
  </p:notesMasterIdLst>
  <p:sldIdLst>
    <p:sldId id="256" r:id="rId2"/>
    <p:sldId id="324" r:id="rId3"/>
    <p:sldId id="321" r:id="rId4"/>
    <p:sldId id="337" r:id="rId5"/>
    <p:sldId id="346" r:id="rId6"/>
    <p:sldId id="338" r:id="rId7"/>
    <p:sldId id="339" r:id="rId8"/>
    <p:sldId id="359" r:id="rId9"/>
    <p:sldId id="305" r:id="rId10"/>
    <p:sldId id="290" r:id="rId11"/>
    <p:sldId id="257" r:id="rId12"/>
    <p:sldId id="307" r:id="rId13"/>
    <p:sldId id="348" r:id="rId14"/>
    <p:sldId id="278" r:id="rId15"/>
    <p:sldId id="277" r:id="rId16"/>
    <p:sldId id="308" r:id="rId17"/>
    <p:sldId id="293" r:id="rId18"/>
    <p:sldId id="361" r:id="rId19"/>
    <p:sldId id="294" r:id="rId20"/>
    <p:sldId id="295" r:id="rId21"/>
    <p:sldId id="296" r:id="rId22"/>
    <p:sldId id="298" r:id="rId23"/>
    <p:sldId id="300" r:id="rId24"/>
    <p:sldId id="360" r:id="rId25"/>
    <p:sldId id="303" r:id="rId26"/>
    <p:sldId id="304" r:id="rId27"/>
    <p:sldId id="350" r:id="rId28"/>
    <p:sldId id="340" r:id="rId29"/>
    <p:sldId id="351" r:id="rId30"/>
    <p:sldId id="341" r:id="rId31"/>
    <p:sldId id="342" r:id="rId32"/>
    <p:sldId id="343" r:id="rId33"/>
    <p:sldId id="344" r:id="rId34"/>
    <p:sldId id="345" r:id="rId35"/>
    <p:sldId id="349" r:id="rId36"/>
    <p:sldId id="332" r:id="rId37"/>
    <p:sldId id="333" r:id="rId38"/>
    <p:sldId id="334" r:id="rId39"/>
    <p:sldId id="335" r:id="rId40"/>
    <p:sldId id="336" r:id="rId41"/>
    <p:sldId id="27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1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24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_2017\research\OzelOkullarBir\sunum%20icin_emo_nested_n83_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_2017\research\OzelOkullarBir\sunum%20icin_emo_nested_n83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_2017\research\OzelOkullarBir\sunum%20icin_emo_nested_n83_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_2017\research\OzelOkullarBir\sunum%20icin_emo_nested_n83_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_2017\research\OzelOkullarBir\sunum%20icin_emo_nested_n83_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_2017\research\OzelOkullarBir\sunum%20icin_emo_nested_n83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coh1den!$G$2</c:f>
              <c:strCache>
                <c:ptCount val="1"/>
                <c:pt idx="0">
                  <c:v>Stresli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57150" cap="rnd">
                <a:solidFill>
                  <a:srgbClr val="FFFF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strRef>
              <c:f>coh1den!$H$1:$V$1</c:f>
              <c:strCache>
                <c:ptCount val="15"/>
                <c:pt idx="0">
                  <c:v>Gün 1</c:v>
                </c:pt>
                <c:pt idx="1">
                  <c:v>Gün 2</c:v>
                </c:pt>
                <c:pt idx="2">
                  <c:v>Gün 3</c:v>
                </c:pt>
                <c:pt idx="3">
                  <c:v>Gün 4</c:v>
                </c:pt>
                <c:pt idx="4">
                  <c:v>Gün 5</c:v>
                </c:pt>
                <c:pt idx="5">
                  <c:v>Gün 6</c:v>
                </c:pt>
                <c:pt idx="6">
                  <c:v>Gün 7</c:v>
                </c:pt>
                <c:pt idx="7">
                  <c:v>Gün 8</c:v>
                </c:pt>
                <c:pt idx="8">
                  <c:v>Gün 9</c:v>
                </c:pt>
                <c:pt idx="9">
                  <c:v>Gün 10</c:v>
                </c:pt>
                <c:pt idx="10">
                  <c:v>Gün 11</c:v>
                </c:pt>
                <c:pt idx="11">
                  <c:v>Gün 12</c:v>
                </c:pt>
                <c:pt idx="12">
                  <c:v>Gün 13</c:v>
                </c:pt>
                <c:pt idx="13">
                  <c:v>Gün 14</c:v>
                </c:pt>
                <c:pt idx="14">
                  <c:v>Gün 15</c:v>
                </c:pt>
              </c:strCache>
            </c:strRef>
          </c:xVal>
          <c:yVal>
            <c:numRef>
              <c:f>coh1den!$H$2:$V$2</c:f>
              <c:numCache>
                <c:formatCode>0</c:formatCode>
                <c:ptCount val="15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1</c:v>
                </c:pt>
                <c:pt idx="13">
                  <c:v>5</c:v>
                </c:pt>
                <c:pt idx="1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DE-4372-AB43-69B187BA190C}"/>
            </c:ext>
          </c:extLst>
        </c:ser>
        <c:ser>
          <c:idx val="1"/>
          <c:order val="1"/>
          <c:tx>
            <c:strRef>
              <c:f>coh1den!$G$3</c:f>
              <c:strCache>
                <c:ptCount val="1"/>
                <c:pt idx="0">
                  <c:v>Gergin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square"/>
            <c:size val="7"/>
            <c:spPr>
              <a:solidFill>
                <a:srgbClr val="4F81BD"/>
              </a:solidFill>
              <a:ln w="57150">
                <a:solidFill>
                  <a:srgbClr val="00B0F0"/>
                </a:solidFill>
              </a:ln>
            </c:spPr>
          </c:marker>
          <c:yVal>
            <c:numRef>
              <c:f>coh1den!$H$3:$V$3</c:f>
              <c:numCache>
                <c:formatCode>0</c:formatCode>
                <c:ptCount val="15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0DE-4372-AB43-69B187BA1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45632"/>
        <c:axId val="51122944"/>
      </c:scatterChart>
      <c:valAx>
        <c:axId val="50645632"/>
        <c:scaling>
          <c:orientation val="minMax"/>
          <c:max val="1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122944"/>
        <c:crossesAt val="0"/>
        <c:crossBetween val="midCat"/>
        <c:majorUnit val="1"/>
      </c:valAx>
      <c:valAx>
        <c:axId val="51122944"/>
        <c:scaling>
          <c:orientation val="minMax"/>
          <c:max val="5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baseline="0"/>
                  <a:t>Düzey</a:t>
                </a:r>
                <a:endParaRPr lang="tr-T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0645632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tx1">
          <a:lumMod val="95000"/>
          <a:lumOff val="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coh1den!$G$32</c:f>
              <c:strCache>
                <c:ptCount val="1"/>
                <c:pt idx="0">
                  <c:v>Stresli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57150" cap="rnd">
                <a:solidFill>
                  <a:srgbClr val="FFFF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strRef>
              <c:f>coh1den!$H$28:$W$28</c:f>
              <c:strCache>
                <c:ptCount val="15"/>
                <c:pt idx="0">
                  <c:v>Gün 1</c:v>
                </c:pt>
                <c:pt idx="1">
                  <c:v>Gün 2</c:v>
                </c:pt>
                <c:pt idx="2">
                  <c:v>Gün 3</c:v>
                </c:pt>
                <c:pt idx="3">
                  <c:v>Gün 4</c:v>
                </c:pt>
                <c:pt idx="4">
                  <c:v>Gün 5</c:v>
                </c:pt>
                <c:pt idx="5">
                  <c:v>Gün 6</c:v>
                </c:pt>
                <c:pt idx="6">
                  <c:v>Gün 7</c:v>
                </c:pt>
                <c:pt idx="7">
                  <c:v>Gün 8</c:v>
                </c:pt>
                <c:pt idx="8">
                  <c:v>Gün 9</c:v>
                </c:pt>
                <c:pt idx="9">
                  <c:v>Gün 10</c:v>
                </c:pt>
                <c:pt idx="10">
                  <c:v>Gün 11</c:v>
                </c:pt>
                <c:pt idx="11">
                  <c:v>Gün 12</c:v>
                </c:pt>
                <c:pt idx="12">
                  <c:v>Gün 13</c:v>
                </c:pt>
                <c:pt idx="13">
                  <c:v>Gün 14</c:v>
                </c:pt>
                <c:pt idx="14">
                  <c:v>Gün 15</c:v>
                </c:pt>
              </c:strCache>
            </c:strRef>
          </c:xVal>
          <c:yVal>
            <c:numRef>
              <c:f>coh1den!$H$32:$V$32</c:f>
              <c:numCache>
                <c:formatCode>0</c:formatCode>
                <c:ptCount val="15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CAD-4731-8E1D-C337AD9B0958}"/>
            </c:ext>
          </c:extLst>
        </c:ser>
        <c:ser>
          <c:idx val="1"/>
          <c:order val="1"/>
          <c:tx>
            <c:strRef>
              <c:f>coh1den!$G$33</c:f>
              <c:strCache>
                <c:ptCount val="1"/>
                <c:pt idx="0">
                  <c:v>Gergin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square"/>
            <c:size val="7"/>
            <c:spPr>
              <a:solidFill>
                <a:srgbClr val="4F81BD"/>
              </a:solidFill>
              <a:ln w="57150">
                <a:solidFill>
                  <a:srgbClr val="00B0F0"/>
                </a:solidFill>
              </a:ln>
            </c:spPr>
          </c:marker>
          <c:yVal>
            <c:numRef>
              <c:f>coh1den!$H$33:$V$33</c:f>
              <c:numCache>
                <c:formatCode>0</c:formatCode>
                <c:ptCount val="1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CAD-4731-8E1D-C337AD9B0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47520"/>
        <c:axId val="51149440"/>
      </c:scatterChart>
      <c:valAx>
        <c:axId val="51147520"/>
        <c:scaling>
          <c:orientation val="minMax"/>
          <c:max val="1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149440"/>
        <c:crossesAt val="0"/>
        <c:crossBetween val="midCat"/>
        <c:majorUnit val="1"/>
      </c:valAx>
      <c:valAx>
        <c:axId val="51149440"/>
        <c:scaling>
          <c:orientation val="minMax"/>
          <c:max val="5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baseline="0"/>
                  <a:t>Düzey</a:t>
                </a:r>
                <a:endParaRPr lang="tr-T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14752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tx1">
          <a:lumMod val="95000"/>
          <a:lumOff val="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coh1den!$G$29</c:f>
              <c:strCache>
                <c:ptCount val="1"/>
                <c:pt idx="0">
                  <c:v>Stresli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57150" cap="rnd">
                <a:solidFill>
                  <a:srgbClr val="FFFF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strRef>
              <c:f>coh1den!$H$28:$W$28</c:f>
              <c:strCache>
                <c:ptCount val="15"/>
                <c:pt idx="0">
                  <c:v>Gün 1</c:v>
                </c:pt>
                <c:pt idx="1">
                  <c:v>Gün 2</c:v>
                </c:pt>
                <c:pt idx="2">
                  <c:v>Gün 3</c:v>
                </c:pt>
                <c:pt idx="3">
                  <c:v>Gün 4</c:v>
                </c:pt>
                <c:pt idx="4">
                  <c:v>Gün 5</c:v>
                </c:pt>
                <c:pt idx="5">
                  <c:v>Gün 6</c:v>
                </c:pt>
                <c:pt idx="6">
                  <c:v>Gün 7</c:v>
                </c:pt>
                <c:pt idx="7">
                  <c:v>Gün 8</c:v>
                </c:pt>
                <c:pt idx="8">
                  <c:v>Gün 9</c:v>
                </c:pt>
                <c:pt idx="9">
                  <c:v>Gün 10</c:v>
                </c:pt>
                <c:pt idx="10">
                  <c:v>Gün 11</c:v>
                </c:pt>
                <c:pt idx="11">
                  <c:v>Gün 12</c:v>
                </c:pt>
                <c:pt idx="12">
                  <c:v>Gün 13</c:v>
                </c:pt>
                <c:pt idx="13">
                  <c:v>Gün 14</c:v>
                </c:pt>
                <c:pt idx="14">
                  <c:v>Gün 15</c:v>
                </c:pt>
              </c:strCache>
            </c:strRef>
          </c:xVal>
          <c:yVal>
            <c:numRef>
              <c:f>coh1den!$H$29:$V$29</c:f>
              <c:numCache>
                <c:formatCode>0</c:formatCode>
                <c:ptCount val="15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70D-41E3-BEDD-9C0B6C0AC61C}"/>
            </c:ext>
          </c:extLst>
        </c:ser>
        <c:ser>
          <c:idx val="1"/>
          <c:order val="1"/>
          <c:tx>
            <c:strRef>
              <c:f>coh1den!$G$30</c:f>
              <c:strCache>
                <c:ptCount val="1"/>
                <c:pt idx="0">
                  <c:v>Gergin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square"/>
            <c:size val="7"/>
            <c:spPr>
              <a:solidFill>
                <a:srgbClr val="4F81BD"/>
              </a:solidFill>
              <a:ln w="57150">
                <a:solidFill>
                  <a:srgbClr val="00B0F0"/>
                </a:solidFill>
              </a:ln>
            </c:spPr>
          </c:marker>
          <c:yVal>
            <c:numRef>
              <c:f>coh1den!$H$30:$V$30</c:f>
              <c:numCache>
                <c:formatCode>0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4</c:v>
                </c:pt>
                <c:pt idx="13">
                  <c:v>5</c:v>
                </c:pt>
                <c:pt idx="1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70D-41E3-BEDD-9C0B6C0AC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65824"/>
        <c:axId val="131584768"/>
      </c:scatterChart>
      <c:valAx>
        <c:axId val="51165824"/>
        <c:scaling>
          <c:orientation val="minMax"/>
          <c:max val="1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1584768"/>
        <c:crossesAt val="0"/>
        <c:crossBetween val="midCat"/>
        <c:majorUnit val="1"/>
      </c:valAx>
      <c:valAx>
        <c:axId val="131584768"/>
        <c:scaling>
          <c:orientation val="minMax"/>
          <c:max val="5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baseline="0"/>
                  <a:t>Düzey</a:t>
                </a:r>
                <a:endParaRPr lang="tr-T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16582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tx1">
          <a:lumMod val="95000"/>
          <a:lumOff val="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coh1den!$G$2</c:f>
              <c:strCache>
                <c:ptCount val="1"/>
                <c:pt idx="0">
                  <c:v>Stresli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57150" cap="rnd">
                <a:solidFill>
                  <a:srgbClr val="FFFF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strRef>
              <c:f>coh1den!$H$1:$V$1</c:f>
              <c:strCache>
                <c:ptCount val="15"/>
                <c:pt idx="0">
                  <c:v>Gün 1</c:v>
                </c:pt>
                <c:pt idx="1">
                  <c:v>Gün 2</c:v>
                </c:pt>
                <c:pt idx="2">
                  <c:v>Gün 3</c:v>
                </c:pt>
                <c:pt idx="3">
                  <c:v>Gün 4</c:v>
                </c:pt>
                <c:pt idx="4">
                  <c:v>Gün 5</c:v>
                </c:pt>
                <c:pt idx="5">
                  <c:v>Gün 6</c:v>
                </c:pt>
                <c:pt idx="6">
                  <c:v>Gün 7</c:v>
                </c:pt>
                <c:pt idx="7">
                  <c:v>Gün 8</c:v>
                </c:pt>
                <c:pt idx="8">
                  <c:v>Gün 9</c:v>
                </c:pt>
                <c:pt idx="9">
                  <c:v>Gün 10</c:v>
                </c:pt>
                <c:pt idx="10">
                  <c:v>Gün 11</c:v>
                </c:pt>
                <c:pt idx="11">
                  <c:v>Gün 12</c:v>
                </c:pt>
                <c:pt idx="12">
                  <c:v>Gün 13</c:v>
                </c:pt>
                <c:pt idx="13">
                  <c:v>Gün 14</c:v>
                </c:pt>
                <c:pt idx="14">
                  <c:v>Gün 15</c:v>
                </c:pt>
              </c:strCache>
            </c:strRef>
          </c:xVal>
          <c:yVal>
            <c:numRef>
              <c:f>coh1den!$H$2:$V$2</c:f>
              <c:numCache>
                <c:formatCode>0</c:formatCode>
                <c:ptCount val="15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1</c:v>
                </c:pt>
                <c:pt idx="13">
                  <c:v>5</c:v>
                </c:pt>
                <c:pt idx="1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F07-44C0-99F8-D6111B63CE10}"/>
            </c:ext>
          </c:extLst>
        </c:ser>
        <c:ser>
          <c:idx val="1"/>
          <c:order val="1"/>
          <c:tx>
            <c:strRef>
              <c:f>coh1den!$G$3</c:f>
              <c:strCache>
                <c:ptCount val="1"/>
                <c:pt idx="0">
                  <c:v>Gergin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square"/>
            <c:size val="7"/>
            <c:spPr>
              <a:solidFill>
                <a:srgbClr val="4F81BD"/>
              </a:solidFill>
              <a:ln w="57150">
                <a:solidFill>
                  <a:srgbClr val="00B0F0"/>
                </a:solidFill>
              </a:ln>
            </c:spPr>
          </c:marker>
          <c:yVal>
            <c:numRef>
              <c:f>coh1den!$H$3:$V$3</c:f>
              <c:numCache>
                <c:formatCode>0</c:formatCode>
                <c:ptCount val="15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4</c:v>
                </c:pt>
                <c:pt idx="11">
                  <c:v>1</c:v>
                </c:pt>
                <c:pt idx="12">
                  <c:v>1</c:v>
                </c:pt>
                <c:pt idx="13">
                  <c:v>5</c:v>
                </c:pt>
                <c:pt idx="1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F07-44C0-99F8-D6111B63CE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23744"/>
        <c:axId val="51825664"/>
      </c:scatterChart>
      <c:valAx>
        <c:axId val="51823744"/>
        <c:scaling>
          <c:orientation val="minMax"/>
          <c:max val="1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825664"/>
        <c:crossesAt val="0"/>
        <c:crossBetween val="midCat"/>
        <c:majorUnit val="1"/>
      </c:valAx>
      <c:valAx>
        <c:axId val="51825664"/>
        <c:scaling>
          <c:orientation val="minMax"/>
          <c:max val="5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baseline="0"/>
                  <a:t>Düzey</a:t>
                </a:r>
                <a:endParaRPr lang="tr-T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823744"/>
        <c:crosses val="autoZero"/>
        <c:crossBetween val="midCat"/>
        <c:majorUnit val="1"/>
      </c:valAx>
      <c:spPr>
        <a:noFill/>
        <a:ln w="25400"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coh1den!$G$32</c:f>
              <c:strCache>
                <c:ptCount val="1"/>
                <c:pt idx="0">
                  <c:v>Stresli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57150" cap="rnd">
                <a:solidFill>
                  <a:srgbClr val="FFFF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strRef>
              <c:f>coh1den!$H$28:$W$28</c:f>
              <c:strCache>
                <c:ptCount val="15"/>
                <c:pt idx="0">
                  <c:v>Gün 1</c:v>
                </c:pt>
                <c:pt idx="1">
                  <c:v>Gün 2</c:v>
                </c:pt>
                <c:pt idx="2">
                  <c:v>Gün 3</c:v>
                </c:pt>
                <c:pt idx="3">
                  <c:v>Gün 4</c:v>
                </c:pt>
                <c:pt idx="4">
                  <c:v>Gün 5</c:v>
                </c:pt>
                <c:pt idx="5">
                  <c:v>Gün 6</c:v>
                </c:pt>
                <c:pt idx="6">
                  <c:v>Gün 7</c:v>
                </c:pt>
                <c:pt idx="7">
                  <c:v>Gün 8</c:v>
                </c:pt>
                <c:pt idx="8">
                  <c:v>Gün 9</c:v>
                </c:pt>
                <c:pt idx="9">
                  <c:v>Gün 10</c:v>
                </c:pt>
                <c:pt idx="10">
                  <c:v>Gün 11</c:v>
                </c:pt>
                <c:pt idx="11">
                  <c:v>Gün 12</c:v>
                </c:pt>
                <c:pt idx="12">
                  <c:v>Gün 13</c:v>
                </c:pt>
                <c:pt idx="13">
                  <c:v>Gün 14</c:v>
                </c:pt>
                <c:pt idx="14">
                  <c:v>Gün 15</c:v>
                </c:pt>
              </c:strCache>
            </c:strRef>
          </c:xVal>
          <c:yVal>
            <c:numRef>
              <c:f>coh1den!$H$32:$V$32</c:f>
              <c:numCache>
                <c:formatCode>0</c:formatCode>
                <c:ptCount val="15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72C-4251-855B-E59C653B2367}"/>
            </c:ext>
          </c:extLst>
        </c:ser>
        <c:ser>
          <c:idx val="1"/>
          <c:order val="1"/>
          <c:tx>
            <c:strRef>
              <c:f>coh1den!$G$33</c:f>
              <c:strCache>
                <c:ptCount val="1"/>
                <c:pt idx="0">
                  <c:v>Gergin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square"/>
            <c:size val="7"/>
            <c:spPr>
              <a:solidFill>
                <a:srgbClr val="4F81BD"/>
              </a:solidFill>
              <a:ln w="57150">
                <a:solidFill>
                  <a:srgbClr val="00B0F0"/>
                </a:solidFill>
              </a:ln>
            </c:spPr>
          </c:marker>
          <c:yVal>
            <c:numRef>
              <c:f>coh1den!$H$33:$V$33</c:f>
              <c:numCache>
                <c:formatCode>0</c:formatCode>
                <c:ptCount val="15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4</c:v>
                </c:pt>
                <c:pt idx="14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72C-4251-855B-E59C653B23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11680"/>
        <c:axId val="51934336"/>
      </c:scatterChart>
      <c:valAx>
        <c:axId val="51911680"/>
        <c:scaling>
          <c:orientation val="minMax"/>
          <c:max val="1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934336"/>
        <c:crossesAt val="0"/>
        <c:crossBetween val="midCat"/>
        <c:majorUnit val="1"/>
      </c:valAx>
      <c:valAx>
        <c:axId val="51934336"/>
        <c:scaling>
          <c:orientation val="minMax"/>
          <c:max val="5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baseline="0"/>
                  <a:t>Düzey</a:t>
                </a:r>
                <a:endParaRPr lang="tr-T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911680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coh1den!$G$29</c:f>
              <c:strCache>
                <c:ptCount val="1"/>
                <c:pt idx="0">
                  <c:v>Stresli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57150" cap="rnd">
                <a:solidFill>
                  <a:srgbClr val="FFFF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strRef>
              <c:f>coh1den!$H$28:$W$28</c:f>
              <c:strCache>
                <c:ptCount val="15"/>
                <c:pt idx="0">
                  <c:v>Gün 1</c:v>
                </c:pt>
                <c:pt idx="1">
                  <c:v>Gün 2</c:v>
                </c:pt>
                <c:pt idx="2">
                  <c:v>Gün 3</c:v>
                </c:pt>
                <c:pt idx="3">
                  <c:v>Gün 4</c:v>
                </c:pt>
                <c:pt idx="4">
                  <c:v>Gün 5</c:v>
                </c:pt>
                <c:pt idx="5">
                  <c:v>Gün 6</c:v>
                </c:pt>
                <c:pt idx="6">
                  <c:v>Gün 7</c:v>
                </c:pt>
                <c:pt idx="7">
                  <c:v>Gün 8</c:v>
                </c:pt>
                <c:pt idx="8">
                  <c:v>Gün 9</c:v>
                </c:pt>
                <c:pt idx="9">
                  <c:v>Gün 10</c:v>
                </c:pt>
                <c:pt idx="10">
                  <c:v>Gün 11</c:v>
                </c:pt>
                <c:pt idx="11">
                  <c:v>Gün 12</c:v>
                </c:pt>
                <c:pt idx="12">
                  <c:v>Gün 13</c:v>
                </c:pt>
                <c:pt idx="13">
                  <c:v>Gün 14</c:v>
                </c:pt>
                <c:pt idx="14">
                  <c:v>Gün 15</c:v>
                </c:pt>
              </c:strCache>
            </c:strRef>
          </c:xVal>
          <c:yVal>
            <c:numRef>
              <c:f>coh1den!$H$29:$V$29</c:f>
              <c:numCache>
                <c:formatCode>0</c:formatCode>
                <c:ptCount val="15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5</c:v>
                </c:pt>
                <c:pt idx="1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2B-4976-99D2-8A04E3CC6A1A}"/>
            </c:ext>
          </c:extLst>
        </c:ser>
        <c:ser>
          <c:idx val="1"/>
          <c:order val="1"/>
          <c:tx>
            <c:strRef>
              <c:f>coh1den!$G$30</c:f>
              <c:strCache>
                <c:ptCount val="1"/>
                <c:pt idx="0">
                  <c:v>Gergin</c:v>
                </c:pt>
              </c:strCache>
            </c:strRef>
          </c:tx>
          <c:spPr>
            <a:ln w="57150">
              <a:solidFill>
                <a:srgbClr val="00B0F0"/>
              </a:solidFill>
            </a:ln>
          </c:spPr>
          <c:marker>
            <c:symbol val="square"/>
            <c:size val="7"/>
            <c:spPr>
              <a:solidFill>
                <a:srgbClr val="4F81BD"/>
              </a:solidFill>
              <a:ln w="57150">
                <a:solidFill>
                  <a:srgbClr val="00B0F0"/>
                </a:solidFill>
              </a:ln>
            </c:spPr>
          </c:marker>
          <c:yVal>
            <c:numRef>
              <c:f>coh1den!$H$30:$V$30</c:f>
              <c:numCache>
                <c:formatCode>0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4</c:v>
                </c:pt>
                <c:pt idx="13">
                  <c:v>5</c:v>
                </c:pt>
                <c:pt idx="14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82B-4976-99D2-8A04E3CC6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954816"/>
        <c:axId val="51956736"/>
      </c:scatterChart>
      <c:valAx>
        <c:axId val="51954816"/>
        <c:scaling>
          <c:orientation val="minMax"/>
          <c:max val="15"/>
          <c:min val="1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956736"/>
        <c:crossesAt val="0"/>
        <c:crossBetween val="midCat"/>
        <c:majorUnit val="1"/>
      </c:valAx>
      <c:valAx>
        <c:axId val="51956736"/>
        <c:scaling>
          <c:orientation val="minMax"/>
          <c:max val="5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baseline="0"/>
                  <a:t>Düzey</a:t>
                </a:r>
                <a:endParaRPr lang="tr-T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95481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C8AEA-E6C4-40A1-BAF6-3786568826DF}" type="datetimeFigureOut">
              <a:rPr lang="tr-TR" smtClean="0"/>
              <a:t>23.02.2021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4741B-86BA-4A51-8F12-A3B8B95282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31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1CD4-7363-46AA-B9CF-68B5C3A69A8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1141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1CD4-7363-46AA-B9CF-68B5C3A69A8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93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BF9C1-00C9-4B84-B98A-A2FD125CB120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363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BBF9C1-00C9-4B84-B98A-A2FD125CB120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05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3BAA-ACB0-4DD5-B8B5-70630A3E837D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437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F1CD4-7363-46AA-B9CF-68B5C3A69A8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19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2/23/2021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236284"/>
            <a:ext cx="9966960" cy="3035808"/>
          </a:xfrm>
        </p:spPr>
        <p:txBody>
          <a:bodyPr/>
          <a:lstStyle/>
          <a:p>
            <a:r>
              <a:rPr lang="tr-TR" sz="4400" b="1" dirty="0" smtClean="0">
                <a:latin typeface="Bernard MT Condensed" panose="02050806060905020404" pitchFamily="18" charset="0"/>
              </a:rPr>
              <a:t>Boylamsal ölçme desenleri ve zaman serisi ölçümler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59" y="4760260"/>
            <a:ext cx="10140181" cy="1466368"/>
          </a:xfrm>
        </p:spPr>
        <p:txBody>
          <a:bodyPr>
            <a:noAutofit/>
          </a:bodyPr>
          <a:lstStyle/>
          <a:p>
            <a:r>
              <a:rPr lang="tr-TR" sz="1400" b="1" dirty="0" smtClean="0"/>
              <a:t>Prof. Dr. Nilüfer Kahraman</a:t>
            </a:r>
          </a:p>
          <a:p>
            <a:r>
              <a:rPr lang="tr-TR" sz="1000" dirty="0" smtClean="0"/>
              <a:t>Gazi Eğitim Fakültesi,  </a:t>
            </a:r>
          </a:p>
          <a:p>
            <a:r>
              <a:rPr lang="tr-TR" sz="1000" dirty="0" smtClean="0"/>
              <a:t>Eğitimde Ölçme ve Değerlendirme ABD</a:t>
            </a:r>
          </a:p>
          <a:p>
            <a:r>
              <a:rPr lang="tr-TR" sz="1000" b="1" dirty="0">
                <a:solidFill>
                  <a:srgbClr val="FF0000"/>
                </a:solidFill>
              </a:rPr>
              <a:t>https://www.niluferkahraman.com</a:t>
            </a:r>
            <a:r>
              <a:rPr lang="tr-TR" sz="1000" b="1" dirty="0" smtClean="0">
                <a:solidFill>
                  <a:srgbClr val="FF0000"/>
                </a:solidFill>
              </a:rPr>
              <a:t>/</a:t>
            </a:r>
            <a:r>
              <a:rPr lang="tr-TR" sz="1000" b="1" dirty="0" smtClean="0"/>
              <a:t>	                                           </a:t>
            </a:r>
            <a:r>
              <a:rPr lang="tr-TR" sz="1400" b="1" dirty="0" smtClean="0"/>
              <a:t>			    EJER Congress 2020 Online, 11. 9. 2020</a:t>
            </a:r>
            <a:endParaRPr lang="tr-TR" sz="1400" b="1" i="1" dirty="0" smtClean="0"/>
          </a:p>
          <a:p>
            <a:endParaRPr lang="en-US" sz="1400" dirty="0"/>
          </a:p>
        </p:txBody>
      </p:sp>
      <p:pic>
        <p:nvPicPr>
          <p:cNvPr id="5" name="Resim 3" descr="E:\EJERCONGRESS 2020\TANITIM YAZILARI\2020 eje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17" y="161061"/>
            <a:ext cx="1914474" cy="9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40931" y="4935583"/>
            <a:ext cx="3200400" cy="173736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değİşebİlen/</a:t>
            </a:r>
            <a:br>
              <a:rPr lang="tr-TR" dirty="0" smtClean="0"/>
            </a:br>
            <a:r>
              <a:rPr lang="tr-TR" dirty="0" smtClean="0"/>
              <a:t>gelİşebİlen durum ve özellİklerİn sağlıklı bİr bİçİmde gözlenmesİ 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ve</a:t>
            </a:r>
            <a:br>
              <a:rPr lang="tr-TR" dirty="0" smtClean="0"/>
            </a:b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öğretim program ve etkİnlİklerİnİn bu doğrultuda planlanması ve güncellenmesi</a:t>
            </a:r>
            <a:endParaRPr lang="tr-T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17418" y="0"/>
            <a:ext cx="8303740" cy="6858000"/>
          </a:xfrm>
        </p:spPr>
      </p:sp>
      <p:sp>
        <p:nvSpPr>
          <p:cNvPr id="5" name="Title 1"/>
          <p:cNvSpPr txBox="1">
            <a:spLocks/>
          </p:cNvSpPr>
          <p:nvPr/>
        </p:nvSpPr>
        <p:spPr>
          <a:xfrm>
            <a:off x="410942" y="208805"/>
            <a:ext cx="7590058" cy="19158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400" b="0" dirty="0" smtClean="0">
                <a:solidFill>
                  <a:schemeClr val="tx1">
                    <a:lumMod val="95000"/>
                  </a:schemeClr>
                </a:solidFill>
                <a:latin typeface="Bernard MT Condensed" panose="02050806060905020404" pitchFamily="18" charset="0"/>
              </a:rPr>
              <a:t>Boylamsal ölçme ar-ge çalışmaları konusunda yaygın söylem</a:t>
            </a:r>
            <a:endParaRPr lang="tr-TR" sz="4400" b="0" dirty="0">
              <a:solidFill>
                <a:schemeClr val="tx1">
                  <a:lumMod val="9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8" name="Dikdörtgen 2"/>
          <p:cNvSpPr/>
          <p:nvPr/>
        </p:nvSpPr>
        <p:spPr>
          <a:xfrm>
            <a:off x="410942" y="2578984"/>
            <a:ext cx="7372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>
                <a:solidFill>
                  <a:srgbClr val="C00000"/>
                </a:solidFill>
              </a:rPr>
              <a:t>Boylamsal ölçme modeli/ölçek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solidFill>
                  <a:srgbClr val="C00000"/>
                </a:solidFill>
              </a:rPr>
              <a:t>B</a:t>
            </a:r>
            <a:r>
              <a:rPr lang="tr-TR" sz="3200" dirty="0" smtClean="0">
                <a:solidFill>
                  <a:srgbClr val="C00000"/>
                </a:solidFill>
              </a:rPr>
              <a:t>oylamsal modeller </a:t>
            </a:r>
            <a:endParaRPr lang="tr-TR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2167128" y="876163"/>
            <a:ext cx="9281160" cy="35204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48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Boylamsal ölçme desenİ İle bİreyler-arası ve bİrey-İçİ farklılıkların ölçülmesi, modellenmesİ ve yorumlanması</a:t>
            </a:r>
            <a:endParaRPr lang="tr-TR" sz="48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Örnek Çalışma 1: Duygu durumları ve uyku alışkanlıkları arasındaki ilişki</a:t>
            </a:r>
          </a:p>
          <a:p>
            <a:r>
              <a:rPr lang="tr-TR" dirty="0" smtClean="0"/>
              <a:t>Örnek Çalışma 2: Dayanıklılık becerisine boylamsal bir bakış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92162" y="312172"/>
            <a:ext cx="6218412" cy="1172497"/>
          </a:xfrm>
        </p:spPr>
        <p:txBody>
          <a:bodyPr>
            <a:normAutofit/>
          </a:bodyPr>
          <a:lstStyle/>
          <a:p>
            <a:pPr algn="ctr"/>
            <a:r>
              <a:rPr lang="tr-TR" sz="3600" smtClean="0"/>
              <a:t>Yöntem</a:t>
            </a:r>
            <a:r>
              <a:rPr lang="tr-TR" smtClean="0"/>
              <a:t/>
            </a:r>
            <a:br>
              <a:rPr lang="tr-TR" smtClean="0"/>
            </a:br>
            <a:r>
              <a:rPr lang="tr-TR" sz="3600" smtClean="0"/>
              <a:t>Araştırmanın Modeli</a:t>
            </a:r>
            <a:endParaRPr lang="tr-TR" sz="3600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33992" y="1514707"/>
            <a:ext cx="7334751" cy="4073701"/>
          </a:xfrm>
        </p:spPr>
        <p:txBody>
          <a:bodyPr/>
          <a:lstStyle/>
          <a:p>
            <a:pPr algn="just"/>
            <a:r>
              <a:rPr lang="tr-TR" smtClean="0"/>
              <a:t>Bu araştırma, tekrarlı gözlemleri içeren boylamsal bir araştırma deseni olarak tasarlanmıştır. </a:t>
            </a:r>
          </a:p>
          <a:p>
            <a:pPr algn="just"/>
            <a:r>
              <a:rPr lang="tr-TR" i="1" u="sng" smtClean="0">
                <a:solidFill>
                  <a:srgbClr val="C00000"/>
                </a:solidFill>
              </a:rPr>
              <a:t>Boylamsal panel araştırma deseninde (cohort studies)</a:t>
            </a:r>
            <a:r>
              <a:rPr lang="tr-TR" smtClean="0"/>
              <a:t>, her bir ölçme noktasında aynı durumlar ve aynı bireyler yer almaktadır. Kohort’ ta bulunan bireyler ortak bir özelliğe sahiptir ve zaman içindeki değişimleri incelenmektedir. </a:t>
            </a:r>
          </a:p>
          <a:p>
            <a:pPr algn="just"/>
            <a:r>
              <a:rPr lang="tr-TR" smtClean="0"/>
              <a:t>Kohort çalışmaları (cohort studies); </a:t>
            </a:r>
            <a:r>
              <a:rPr lang="tr-TR" b="1" smtClean="0"/>
              <a:t>prospektif</a:t>
            </a:r>
            <a:r>
              <a:rPr lang="tr-TR" smtClean="0"/>
              <a:t> (prospective) ve </a:t>
            </a:r>
            <a:r>
              <a:rPr lang="tr-TR" b="1" smtClean="0"/>
              <a:t>retrospektif</a:t>
            </a:r>
            <a:r>
              <a:rPr lang="tr-TR" smtClean="0"/>
              <a:t> (retrospective) </a:t>
            </a:r>
          </a:p>
          <a:p>
            <a:pPr algn="just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86D-C45C-49F4-B6F4-1A13F644FF2C}" type="slidenum">
              <a:rPr lang="tr-TR" smtClean="0"/>
              <a:t>12</a:t>
            </a:fld>
            <a:endParaRPr lang="tr-TR"/>
          </a:p>
        </p:txBody>
      </p:sp>
      <p:pic>
        <p:nvPicPr>
          <p:cNvPr id="9" name="Resim 8"/>
          <p:cNvPicPr/>
          <p:nvPr/>
        </p:nvPicPr>
        <p:blipFill rotWithShape="1">
          <a:blip r:embed="rId3"/>
          <a:srcRect l="31850" t="35261" r="41664" b="37869"/>
          <a:stretch/>
        </p:blipFill>
        <p:spPr bwMode="auto">
          <a:xfrm>
            <a:off x="2240710" y="4141472"/>
            <a:ext cx="4278077" cy="2313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sim 6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6272" t="17803" r="47770" b="8760"/>
          <a:stretch/>
        </p:blipFill>
        <p:spPr bwMode="auto">
          <a:xfrm>
            <a:off x="728689" y="193183"/>
            <a:ext cx="7302115" cy="65458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94743" y="5181601"/>
            <a:ext cx="7241363" cy="15874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1440123" y="193183"/>
            <a:ext cx="5879249" cy="3409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Tüm Grup Araştırma Deseni 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1345424" y="2322493"/>
            <a:ext cx="5879249" cy="3409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Tekrarlı </a:t>
            </a:r>
            <a:r>
              <a:rPr lang="tr-TR" sz="2000" b="1" dirty="0" err="1">
                <a:solidFill>
                  <a:schemeClr val="tx1"/>
                </a:solidFill>
              </a:rPr>
              <a:t>Kesitsel</a:t>
            </a:r>
            <a:r>
              <a:rPr lang="tr-TR" sz="2000" b="1" dirty="0">
                <a:solidFill>
                  <a:schemeClr val="tx1"/>
                </a:solidFill>
              </a:rPr>
              <a:t> Araştırma Deseni</a:t>
            </a:r>
          </a:p>
        </p:txBody>
      </p:sp>
      <p:sp>
        <p:nvSpPr>
          <p:cNvPr id="15" name="Yuvarlatılmış Dikdörtgen 14"/>
          <p:cNvSpPr/>
          <p:nvPr/>
        </p:nvSpPr>
        <p:spPr>
          <a:xfrm>
            <a:off x="1103571" y="5228600"/>
            <a:ext cx="6667752" cy="282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</a:rPr>
              <a:t>Boylamsal</a:t>
            </a:r>
            <a:r>
              <a:rPr lang="tr-TR" sz="2000" b="1" dirty="0" smtClean="0">
                <a:solidFill>
                  <a:schemeClr val="tx1"/>
                </a:solidFill>
              </a:rPr>
              <a:t> Panel Araştırma Deseni (</a:t>
            </a:r>
            <a:r>
              <a:rPr lang="tr-TR" sz="2000" b="1" dirty="0" err="1" smtClean="0">
                <a:solidFill>
                  <a:schemeClr val="tx1"/>
                </a:solidFill>
              </a:rPr>
              <a:t>Cohort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</a:rPr>
              <a:t>Studies</a:t>
            </a:r>
            <a:r>
              <a:rPr lang="tr-TR" sz="2000" b="1" dirty="0" smtClean="0">
                <a:solidFill>
                  <a:schemeClr val="tx1"/>
                </a:solidFill>
              </a:rPr>
              <a:t>)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6" name="Yuvarlatılmış Dikdörtgen 15"/>
          <p:cNvSpPr/>
          <p:nvPr/>
        </p:nvSpPr>
        <p:spPr>
          <a:xfrm>
            <a:off x="1497823" y="3814045"/>
            <a:ext cx="5879249" cy="3409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Devam Eden Grup Panel Araştırma Deseni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8494277" y="48215"/>
            <a:ext cx="3479946" cy="67396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Örnek çalışmalara geçmeden önce </a:t>
            </a:r>
            <a:r>
              <a:rPr lang="tr-TR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araştırma deseni</a:t>
            </a:r>
          </a:p>
          <a:p>
            <a:endParaRPr lang="tr-TR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tr-TR" sz="4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Farklı  boylamsal araştırma desenleri </a:t>
            </a:r>
          </a:p>
          <a:p>
            <a:endParaRPr lang="tr-TR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tr-TR" dirty="0" smtClean="0">
                <a:solidFill>
                  <a:schemeClr val="bg1"/>
                </a:solidFill>
                <a:latin typeface="Calibri" pitchFamily="34" charset="0"/>
              </a:rPr>
              <a:t>Zaman serisi=tekrarlı gözlemler</a:t>
            </a:r>
          </a:p>
        </p:txBody>
      </p:sp>
    </p:spTree>
    <p:extLst>
      <p:ext uri="{BB962C8B-B14F-4D97-AF65-F5344CB8AC3E}">
        <p14:creationId xmlns:p14="http://schemas.microsoft.com/office/powerpoint/2010/main" val="150386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VERİ TOPLAMA DESENİ</a:t>
            </a:r>
            <a:endParaRPr lang="tr-TR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Prospektif</a:t>
            </a:r>
          </a:p>
          <a:p>
            <a:r>
              <a:rPr lang="tr-TR" smtClean="0"/>
              <a:t>Retrospektif</a:t>
            </a:r>
          </a:p>
          <a:p>
            <a:r>
              <a:rPr lang="tr-TR" smtClean="0"/>
              <a:t>Ambulatory</a:t>
            </a:r>
            <a:endParaRPr lang="tr-TR" dirty="0" smtClean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069848" y="3529075"/>
            <a:ext cx="10058400" cy="127805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VERİ modelleme yaklaşımı</a:t>
            </a:r>
            <a:endParaRPr lang="tr-TR" sz="3100" dirty="0">
              <a:solidFill>
                <a:schemeClr val="tx1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1169995" y="4884006"/>
            <a:ext cx="10373215" cy="17356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 pitchFamily="2" charset="2"/>
              <a:buAutoNum type="arabicPeriod"/>
            </a:pPr>
            <a:r>
              <a:rPr lang="tr-TR" sz="2800" dirty="0" smtClean="0"/>
              <a:t>Olay-zaman Analizi – Zaman genellikle sürekli bir değişken olarak alınır ve henüz olmamış bir olayın olma ihtimali modellenir (Survival, Haazard Ana.)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tr-TR" sz="2800" dirty="0" smtClean="0"/>
              <a:t>Panel veri Analizi – Zaman genellikle kategorik bir değişken olarak alınır.  </a:t>
            </a:r>
          </a:p>
        </p:txBody>
      </p:sp>
    </p:spTree>
    <p:extLst>
      <p:ext uri="{BB962C8B-B14F-4D97-AF65-F5344CB8AC3E}">
        <p14:creationId xmlns:p14="http://schemas.microsoft.com/office/powerpoint/2010/main" val="7897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Örtük</a:t>
            </a:r>
            <a:r>
              <a:rPr lang="en-US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Özellik</a:t>
            </a:r>
            <a:r>
              <a:rPr lang="en-US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Büyüme</a:t>
            </a:r>
            <a:r>
              <a:rPr lang="en-US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Modelleri</a:t>
            </a:r>
            <a:r>
              <a:rPr lang="tr-TR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 -</a:t>
            </a:r>
            <a:r>
              <a:rPr lang="en-US" sz="3100" dirty="0" smtClean="0">
                <a:solidFill>
                  <a:schemeClr val="tx1">
                    <a:lumMod val="75000"/>
                  </a:schemeClr>
                </a:solidFill>
                <a:latin typeface="Bernard MT Condensed" panose="02050806060905020404" pitchFamily="18" charset="0"/>
              </a:rPr>
              <a:t>Meredith and </a:t>
            </a:r>
            <a:r>
              <a:rPr lang="en-US" sz="3100" dirty="0" err="1" smtClean="0">
                <a:solidFill>
                  <a:schemeClr val="tx1">
                    <a:lumMod val="75000"/>
                  </a:schemeClr>
                </a:solidFill>
                <a:latin typeface="Bernard MT Condensed" panose="02050806060905020404" pitchFamily="18" charset="0"/>
              </a:rPr>
              <a:t>Tisak</a:t>
            </a:r>
            <a:r>
              <a:rPr lang="en-US" sz="3100" dirty="0" smtClean="0">
                <a:solidFill>
                  <a:schemeClr val="tx1">
                    <a:lumMod val="75000"/>
                  </a:schemeClr>
                </a:solidFill>
                <a:latin typeface="Bernard MT Condensed" panose="02050806060905020404" pitchFamily="18" charset="0"/>
              </a:rPr>
              <a:t>, 1990, </a:t>
            </a:r>
            <a:r>
              <a:rPr lang="en-US" sz="3100" dirty="0" err="1" smtClean="0">
                <a:solidFill>
                  <a:schemeClr val="tx1">
                    <a:lumMod val="75000"/>
                  </a:schemeClr>
                </a:solidFill>
                <a:latin typeface="Bernard MT Condensed" panose="02050806060905020404" pitchFamily="18" charset="0"/>
              </a:rPr>
              <a:t>Muthen</a:t>
            </a:r>
            <a:r>
              <a:rPr lang="en-US" sz="3100" dirty="0" smtClean="0">
                <a:solidFill>
                  <a:schemeClr val="tx1">
                    <a:lumMod val="75000"/>
                  </a:schemeClr>
                </a:solidFill>
                <a:latin typeface="Bernard MT Condensed" panose="02050806060905020404" pitchFamily="18" charset="0"/>
              </a:rPr>
              <a:t> and Curran, 1997</a:t>
            </a:r>
            <a:endParaRPr lang="tr-TR" sz="3100" dirty="0">
              <a:solidFill>
                <a:schemeClr val="tx1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17595" y="2121407"/>
            <a:ext cx="10373215" cy="45406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tr-TR" sz="2800" smtClean="0"/>
              <a:t>1. H</a:t>
            </a:r>
            <a:r>
              <a:rPr lang="en-US" sz="2800" smtClean="0"/>
              <a:t>em bireyler-arası hem de bireyler-içi farklılıklar</a:t>
            </a:r>
            <a:r>
              <a:rPr lang="tr-TR" sz="2800" smtClean="0"/>
              <a:t> test edilebilir</a:t>
            </a:r>
          </a:p>
          <a:p>
            <a:pPr marL="457200" indent="-457200">
              <a:buNone/>
            </a:pPr>
            <a:r>
              <a:rPr lang="tr-TR" sz="2800" smtClean="0"/>
              <a:t>2. G</a:t>
            </a:r>
            <a:r>
              <a:rPr lang="en-US" sz="2800" smtClean="0"/>
              <a:t>ereken minimum şartlar</a:t>
            </a:r>
            <a:r>
              <a:rPr lang="tr-TR" sz="2800" smtClean="0"/>
              <a:t>:</a:t>
            </a:r>
            <a:r>
              <a:rPr lang="en-US" sz="2800" smtClean="0"/>
              <a:t> </a:t>
            </a:r>
            <a:endParaRPr lang="tr-TR" sz="2800" smtClean="0"/>
          </a:p>
          <a:p>
            <a:pPr lvl="1"/>
            <a:r>
              <a:rPr lang="en-US" smtClean="0"/>
              <a:t>en az üç farklı zamanda,</a:t>
            </a:r>
            <a:r>
              <a:rPr lang="tr-TR" smtClean="0"/>
              <a:t> </a:t>
            </a:r>
          </a:p>
          <a:p>
            <a:pPr lvl="1"/>
            <a:r>
              <a:rPr lang="en-US" smtClean="0"/>
              <a:t>aynı ölçme aracı ile ve </a:t>
            </a:r>
            <a:endParaRPr lang="tr-TR" smtClean="0"/>
          </a:p>
          <a:p>
            <a:pPr lvl="1"/>
            <a:r>
              <a:rPr lang="en-US" smtClean="0"/>
              <a:t>eşit zaman aralıkları ile ölçme yapılmış olması</a:t>
            </a:r>
            <a:endParaRPr lang="tr-TR" smtClean="0"/>
          </a:p>
          <a:p>
            <a:pPr lvl="1"/>
            <a:endParaRPr lang="tr-TR" smtClean="0"/>
          </a:p>
          <a:p>
            <a:pPr>
              <a:buNone/>
            </a:pPr>
            <a:r>
              <a:rPr lang="tr-TR" sz="2800" smtClean="0"/>
              <a:t>3. A</a:t>
            </a:r>
            <a:r>
              <a:rPr lang="en-US" sz="2800" smtClean="0"/>
              <a:t>ynı bireylerdeki tekrarlı gözlemlere zaman içer</a:t>
            </a:r>
            <a:r>
              <a:rPr lang="tr-TR" sz="2800" smtClean="0"/>
              <a:t>i</a:t>
            </a:r>
            <a:r>
              <a:rPr lang="en-US" sz="2800" smtClean="0"/>
              <a:t>sinde bakıldığında</a:t>
            </a:r>
            <a:r>
              <a:rPr lang="en-US" smtClean="0"/>
              <a:t>, </a:t>
            </a:r>
            <a:endParaRPr lang="tr-TR" smtClean="0"/>
          </a:p>
          <a:p>
            <a:pPr lvl="1"/>
            <a:r>
              <a:rPr lang="tr-TR" smtClean="0"/>
              <a:t> </a:t>
            </a:r>
            <a:r>
              <a:rPr lang="en-US" smtClean="0"/>
              <a:t>gözlenen değişkenliğin şekli </a:t>
            </a:r>
            <a:r>
              <a:rPr lang="tr-TR" smtClean="0"/>
              <a:t>(lineer, quadratik, vb. gibi)</a:t>
            </a:r>
            <a:r>
              <a:rPr lang="en-US" smtClean="0"/>
              <a:t> </a:t>
            </a:r>
            <a:endParaRPr lang="tr-TR" smtClean="0"/>
          </a:p>
          <a:p>
            <a:pPr lvl="1"/>
            <a:r>
              <a:rPr lang="en-US" smtClean="0"/>
              <a:t>cinsiyet, sosyal-ekonomik düzey gibi faktörlerin bu değişkenliği nasıl etkilediği ve </a:t>
            </a:r>
            <a:endParaRPr lang="tr-TR" smtClean="0"/>
          </a:p>
          <a:p>
            <a:pPr lvl="1"/>
            <a:r>
              <a:rPr lang="en-US" smtClean="0"/>
              <a:t>bir özelliğin bir diğeri için yapılan mod</a:t>
            </a:r>
            <a:r>
              <a:rPr lang="tr-TR" smtClean="0"/>
              <a:t>elde </a:t>
            </a:r>
            <a:r>
              <a:rPr lang="en-US" smtClean="0"/>
              <a:t>bir etki göstererek bu değişimi hızlandırıp hızlandırmadığı </a:t>
            </a:r>
            <a:r>
              <a:rPr lang="tr-TR" smtClean="0"/>
              <a:t>(kovaryans) </a:t>
            </a:r>
            <a:r>
              <a:rPr lang="en-US" smtClean="0"/>
              <a:t>test edile</a:t>
            </a:r>
            <a:r>
              <a:rPr lang="tr-TR" smtClean="0"/>
              <a:t>bilir.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0305" y="374613"/>
            <a:ext cx="11241741" cy="160934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b</a:t>
            </a:r>
            <a:r>
              <a:rPr lang="tr-TR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İ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reysel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büyümen</a:t>
            </a:r>
            <a:r>
              <a:rPr lang="tr-TR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İ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n</a:t>
            </a:r>
            <a:r>
              <a:rPr lang="tr-TR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/değİşİmİn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parametreler</a:t>
            </a:r>
            <a:r>
              <a:rPr lang="tr-TR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İ 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(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randum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eşik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ve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tr-TR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İ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vme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etk</a:t>
            </a:r>
            <a:r>
              <a:rPr lang="tr-TR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İ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ler</a:t>
            </a:r>
            <a:r>
              <a:rPr lang="tr-TR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İ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n</a:t>
            </a:r>
            <a:r>
              <a:rPr lang="tr-TR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İ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) 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örtük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değ</a:t>
            </a:r>
            <a:r>
              <a:rPr lang="tr-TR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İ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şkenler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olarak</a:t>
            </a:r>
            <a:r>
              <a:rPr lang="en-US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modelle</a:t>
            </a:r>
            <a:r>
              <a:rPr lang="tr-TR" sz="40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me</a:t>
            </a:r>
            <a:endParaRPr lang="tr-TR" sz="4000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0723" name="Picture 3" descr="C:\AN_2017\research\OzelOkullarBir\LGC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9926" y="2148874"/>
            <a:ext cx="9234531" cy="2858809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605118" y="5199018"/>
            <a:ext cx="11335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Burada </a:t>
            </a:r>
            <a:r>
              <a:rPr lang="tr-TR" sz="1600" i="1" dirty="0" smtClean="0"/>
              <a:t>t</a:t>
            </a:r>
            <a:r>
              <a:rPr lang="tr-TR" sz="1600" dirty="0" smtClean="0"/>
              <a:t> tekrarlı gözlenen madde setini (eğer 10 zaman noktası var ise ise, 0 </a:t>
            </a:r>
            <a:r>
              <a:rPr lang="tr-TR" sz="1600" dirty="0" err="1" smtClean="0"/>
              <a:t>to</a:t>
            </a:r>
            <a:r>
              <a:rPr lang="tr-TR" sz="1600" dirty="0" smtClean="0"/>
              <a:t> 9 olarak kodlanacak), </a:t>
            </a:r>
            <a:r>
              <a:rPr lang="tr-TR" sz="1600" i="1" dirty="0" smtClean="0"/>
              <a:t>i </a:t>
            </a:r>
            <a:r>
              <a:rPr lang="tr-TR" sz="1600" dirty="0" smtClean="0"/>
              <a:t>öğrenciyi (i=1,2,….,N), </a:t>
            </a:r>
            <a:r>
              <a:rPr lang="tr-TR" sz="1600" i="1" dirty="0" smtClean="0"/>
              <a:t>y </a:t>
            </a:r>
            <a:r>
              <a:rPr lang="tr-TR" sz="1600" dirty="0" smtClean="0"/>
              <a:t>ilgilenilen bağımlı değişkenin üzerindeki </a:t>
            </a:r>
            <a:r>
              <a:rPr lang="tr-TR" sz="1600" dirty="0" err="1" smtClean="0"/>
              <a:t>randum</a:t>
            </a:r>
            <a:r>
              <a:rPr lang="tr-TR" sz="1600" dirty="0" smtClean="0"/>
              <a:t> eşik ve lineer ve </a:t>
            </a:r>
            <a:r>
              <a:rPr lang="tr-TR" sz="1600" dirty="0" err="1" smtClean="0"/>
              <a:t>kuadratik</a:t>
            </a:r>
            <a:r>
              <a:rPr lang="tr-TR" sz="1600" dirty="0" smtClean="0"/>
              <a:t> eğim etkilerini </a:t>
            </a:r>
            <a:r>
              <a:rPr lang="tr-TR" sz="1600" i="1" dirty="0" smtClean="0"/>
              <a:t>η</a:t>
            </a:r>
            <a:r>
              <a:rPr lang="tr-TR" sz="1600" dirty="0" smtClean="0"/>
              <a:t>0</a:t>
            </a:r>
            <a:r>
              <a:rPr lang="tr-TR" sz="1600" i="1" dirty="0" smtClean="0"/>
              <a:t>i</a:t>
            </a:r>
            <a:r>
              <a:rPr lang="tr-TR" sz="1600" dirty="0" smtClean="0"/>
              <a:t>, </a:t>
            </a:r>
            <a:r>
              <a:rPr lang="tr-TR" sz="1600" i="1" dirty="0" smtClean="0"/>
              <a:t>η</a:t>
            </a:r>
            <a:r>
              <a:rPr lang="tr-TR" sz="1600" dirty="0" smtClean="0"/>
              <a:t>1</a:t>
            </a:r>
            <a:r>
              <a:rPr lang="tr-TR" sz="1600" i="1" dirty="0" smtClean="0"/>
              <a:t>i </a:t>
            </a:r>
            <a:r>
              <a:rPr lang="tr-TR" sz="1600" dirty="0" smtClean="0"/>
              <a:t> </a:t>
            </a:r>
            <a:r>
              <a:rPr lang="tr-TR" sz="1600" dirty="0" err="1" smtClean="0"/>
              <a:t>and</a:t>
            </a:r>
            <a:r>
              <a:rPr lang="tr-TR" sz="1600" dirty="0" smtClean="0"/>
              <a:t> </a:t>
            </a:r>
            <a:r>
              <a:rPr lang="tr-TR" sz="1600" i="1" dirty="0" smtClean="0"/>
              <a:t>η</a:t>
            </a:r>
            <a:r>
              <a:rPr lang="tr-TR" sz="1600" dirty="0" smtClean="0"/>
              <a:t>2</a:t>
            </a:r>
            <a:r>
              <a:rPr lang="tr-TR" sz="1600" i="1" dirty="0" smtClean="0"/>
              <a:t>i</a:t>
            </a:r>
            <a:r>
              <a:rPr lang="tr-TR" sz="1600" dirty="0" smtClean="0"/>
              <a:t>olarak vermektedir. Eşik değeri, </a:t>
            </a:r>
            <a:r>
              <a:rPr lang="tr-TR" sz="1600" i="1" dirty="0" smtClean="0"/>
              <a:t>η</a:t>
            </a:r>
            <a:r>
              <a:rPr lang="tr-TR" sz="1600" dirty="0" smtClean="0"/>
              <a:t>0</a:t>
            </a:r>
            <a:r>
              <a:rPr lang="tr-TR" sz="1600" i="1" dirty="0" smtClean="0"/>
              <a:t>i</a:t>
            </a:r>
            <a:r>
              <a:rPr lang="tr-TR" sz="1600" dirty="0" smtClean="0"/>
              <a:t>, öğrencinin başlangıç durumunu vermektedir. Lineer değer, </a:t>
            </a:r>
            <a:r>
              <a:rPr lang="tr-TR" sz="1600" i="1" dirty="0" smtClean="0"/>
              <a:t>η</a:t>
            </a:r>
            <a:r>
              <a:rPr lang="tr-TR" sz="1600" dirty="0" smtClean="0"/>
              <a:t>1</a:t>
            </a:r>
            <a:r>
              <a:rPr lang="tr-TR" sz="1600" i="1" dirty="0" smtClean="0"/>
              <a:t>i</a:t>
            </a:r>
            <a:r>
              <a:rPr lang="tr-TR" sz="1600" dirty="0" smtClean="0"/>
              <a:t>, öğrencinin durumundaki zamansal değişimin oranını vermektedir; pozitif değer büyümeyi gösterirken negatif değer düşüşü gösterir. </a:t>
            </a:r>
            <a:r>
              <a:rPr lang="tr-TR" sz="1600" dirty="0" err="1" smtClean="0"/>
              <a:t>Kuadratik</a:t>
            </a:r>
            <a:r>
              <a:rPr lang="tr-TR" sz="1600" dirty="0" smtClean="0"/>
              <a:t> değer, </a:t>
            </a:r>
            <a:r>
              <a:rPr lang="tr-TR" sz="1600" i="1" dirty="0" smtClean="0"/>
              <a:t>η</a:t>
            </a:r>
            <a:r>
              <a:rPr lang="tr-TR" sz="1600" dirty="0" smtClean="0"/>
              <a:t>2</a:t>
            </a:r>
            <a:r>
              <a:rPr lang="tr-TR" sz="1600" i="1" dirty="0" smtClean="0"/>
              <a:t>i</a:t>
            </a:r>
            <a:r>
              <a:rPr lang="tr-TR" sz="1600" dirty="0" smtClean="0"/>
              <a:t>, öğrencinin zaman içersinde gösterdiği değişimin hızını gösterir.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86D-C45C-49F4-B6F4-1A13F644FF2C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88068" y="640132"/>
            <a:ext cx="992261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Düzey-I,</a:t>
            </a: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birey-içi düzeydeki analizi, yani bireyin kendine ilişkin değişimi;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Düzey-II</a:t>
            </a:r>
            <a:r>
              <a:rPr lang="tr-TR" altLang="tr-TR" sz="2000" dirty="0">
                <a:latin typeface="+mn-lt"/>
              </a:rPr>
              <a:t>,</a:t>
            </a: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bireyler-arası düzeydeki analizi yani tüm bireyler üzerinden sabit ve  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eğim katsayılarının ortalamalarını ifade etmektedir. (Muthen &amp; Curran, 1997).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tr-TR" altLang="tr-TR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026902" y="3712385"/>
            <a:ext cx="8627808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lnSpc>
                <a:spcPct val="150000"/>
              </a:lnSpc>
            </a:pPr>
            <a:r>
              <a:rPr lang="tr-TR" altLang="tr-TR" b="1" dirty="0" smtClean="0"/>
              <a:t>Düzey-I</a:t>
            </a:r>
            <a:r>
              <a:rPr lang="tr-TR" altLang="tr-TR" dirty="0" smtClean="0"/>
              <a:t>	</a:t>
            </a:r>
          </a:p>
          <a:p>
            <a:pPr lvl="0" defTabSz="914400">
              <a:lnSpc>
                <a:spcPct val="150000"/>
              </a:lnSpc>
            </a:pPr>
            <a:endParaRPr kumimoji="0" lang="tr-TR" altLang="tr-T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kumimoji="0" lang="tr-TR" altLang="tr-TR" sz="1800" b="0" i="1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η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0i =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β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00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β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01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x</a:t>
            </a:r>
            <a:r>
              <a:rPr kumimoji="0" lang="tr-TR" altLang="tr-TR" sz="1800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i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+ 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ζ</a:t>
            </a:r>
            <a:r>
              <a:rPr kumimoji="0" lang="tr-TR" altLang="tr-TR" sz="1800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0i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		(kesişim)	 </a:t>
            </a: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Düzey-II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	           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η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1i =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β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10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β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11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x</a:t>
            </a:r>
            <a:r>
              <a:rPr kumimoji="0" lang="tr-TR" altLang="tr-TR" sz="1800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i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+ 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ζ</a:t>
            </a:r>
            <a:r>
              <a:rPr kumimoji="0" lang="tr-TR" altLang="tr-TR" sz="1800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1i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		(eğim)		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kumimoji="0" lang="tr-TR" altLang="tr-TR" sz="1800" b="0" i="1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          	           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η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2i =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β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20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tr-TR" altLang="tr-TR" sz="1800" b="0" i="1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β</a:t>
            </a:r>
            <a:r>
              <a:rPr kumimoji="0" lang="tr-TR" altLang="tr-TR" sz="1800" b="0" i="1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21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x</a:t>
            </a:r>
            <a:r>
              <a:rPr kumimoji="0" lang="tr-TR" altLang="tr-TR" sz="1800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i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+ 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ζ</a:t>
            </a:r>
            <a:r>
              <a:rPr kumimoji="0" lang="tr-TR" altLang="tr-TR" sz="1800" b="0" i="0" u="none" strike="noStrike" cap="none" normalizeH="0" baseline="-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2i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		(</a:t>
            </a:r>
            <a:r>
              <a:rPr kumimoji="0" lang="tr-TR" altLang="tr-TR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kuadratik</a:t>
            </a:r>
            <a:r>
              <a:rPr kumimoji="0" lang="tr-TR" altLang="tr-TR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eğim)	</a:t>
            </a:r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318797"/>
              </p:ext>
            </p:extLst>
          </p:nvPr>
        </p:nvGraphicFramePr>
        <p:xfrm>
          <a:off x="4634720" y="3712385"/>
          <a:ext cx="2849873" cy="45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4" imgW="1651000" imgH="241300" progId="Equation.DSMT4">
                  <p:embed/>
                </p:oleObj>
              </mc:Choice>
              <mc:Fallback>
                <p:oleObj name="Equation" r:id="rId4" imgW="1651000" imgH="241300" progId="Equation.DSMT4">
                  <p:embed/>
                  <p:pic>
                    <p:nvPicPr>
                      <p:cNvPr id="6" name="Nesn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720" y="3712385"/>
                        <a:ext cx="2849873" cy="45464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rgbClr val="FFFF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ağ Ayraç 1"/>
          <p:cNvSpPr/>
          <p:nvPr/>
        </p:nvSpPr>
        <p:spPr>
          <a:xfrm>
            <a:off x="9655162" y="4618493"/>
            <a:ext cx="475488" cy="1177538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10248030" y="4962908"/>
            <a:ext cx="1892808" cy="4887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tr-TR" b="1" dirty="0" err="1">
                <a:solidFill>
                  <a:srgbClr val="000000"/>
                </a:solidFill>
                <a:latin typeface="Arial" panose="020B0604020202020204" pitchFamily="34" charset="0"/>
              </a:rPr>
              <a:t>Randum</a:t>
            </a:r>
            <a:r>
              <a:rPr lang="tr-TR" altLang="tr-TR" b="1" dirty="0">
                <a:solidFill>
                  <a:srgbClr val="000000"/>
                </a:solidFill>
                <a:latin typeface="Arial" panose="020B0604020202020204" pitchFamily="34" charset="0"/>
              </a:rPr>
              <a:t> etkiler</a:t>
            </a:r>
            <a:endParaRPr lang="tr-TR" b="1" dirty="0"/>
          </a:p>
        </p:txBody>
      </p:sp>
      <p:sp>
        <p:nvSpPr>
          <p:cNvPr id="7" name="Köşeleri Yuvarlanmış Dikdörtgen Belirtme Çizgisi 6"/>
          <p:cNvSpPr/>
          <p:nvPr/>
        </p:nvSpPr>
        <p:spPr>
          <a:xfrm>
            <a:off x="2726405" y="3058674"/>
            <a:ext cx="1581912" cy="484632"/>
          </a:xfrm>
          <a:prstGeom prst="wedgeRoundRectCallout">
            <a:avLst>
              <a:gd name="adj1" fmla="val 62620"/>
              <a:gd name="adj2" fmla="val 130425"/>
              <a:gd name="adj3" fmla="val 16667"/>
            </a:avLst>
          </a:prstGeom>
          <a:noFill/>
          <a:ln w="317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Bağımlı değişken puanı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8" name="Köşeleri Yuvarlanmış Dikdörtgen Belirtme Çizgisi 7"/>
          <p:cNvSpPr/>
          <p:nvPr/>
        </p:nvSpPr>
        <p:spPr>
          <a:xfrm>
            <a:off x="4662788" y="2426059"/>
            <a:ext cx="1156378" cy="632615"/>
          </a:xfrm>
          <a:prstGeom prst="wedgeRoundRectCallout">
            <a:avLst>
              <a:gd name="adj1" fmla="val 2268"/>
              <a:gd name="adj2" fmla="val 146222"/>
              <a:gd name="adj3" fmla="val 16667"/>
            </a:avLst>
          </a:prstGeom>
          <a:noFill/>
          <a:ln w="317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Kesişim</a:t>
            </a: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Başlangıç durumu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2" name="Köşeleri Yuvarlanmış Dikdörtgen Belirtme Çizgisi 11"/>
          <p:cNvSpPr/>
          <p:nvPr/>
        </p:nvSpPr>
        <p:spPr>
          <a:xfrm>
            <a:off x="5801658" y="2983889"/>
            <a:ext cx="743957" cy="350771"/>
          </a:xfrm>
          <a:prstGeom prst="wedgeRoundRectCallout">
            <a:avLst>
              <a:gd name="adj1" fmla="val -30357"/>
              <a:gd name="adj2" fmla="val 148547"/>
              <a:gd name="adj3" fmla="val 16667"/>
            </a:avLst>
          </a:prstGeom>
          <a:noFill/>
          <a:ln w="3175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Lineer Eğim</a:t>
            </a: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3" name="Köşeleri Yuvarlanmış Dikdörtgen Belirtme Çizgisi 12"/>
          <p:cNvSpPr/>
          <p:nvPr/>
        </p:nvSpPr>
        <p:spPr>
          <a:xfrm>
            <a:off x="6713589" y="2399498"/>
            <a:ext cx="1005912" cy="775576"/>
          </a:xfrm>
          <a:prstGeom prst="wedgeRoundRectCallout">
            <a:avLst>
              <a:gd name="adj1" fmla="val -55111"/>
              <a:gd name="adj2" fmla="val 112644"/>
              <a:gd name="adj3" fmla="val 16667"/>
            </a:avLst>
          </a:prstGeom>
          <a:noFill/>
          <a:ln w="31750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err="1" smtClean="0">
                <a:solidFill>
                  <a:schemeClr val="tx1"/>
                </a:solidFill>
              </a:rPr>
              <a:t>Kuadratik</a:t>
            </a:r>
            <a:r>
              <a:rPr lang="tr-TR" sz="1200" dirty="0" smtClean="0">
                <a:solidFill>
                  <a:schemeClr val="tx1"/>
                </a:solidFill>
              </a:rPr>
              <a:t> Eğim</a:t>
            </a:r>
          </a:p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(Değişim hızı)</a:t>
            </a:r>
            <a:endParaRPr lang="tr-TR" sz="1200" dirty="0">
              <a:solidFill>
                <a:schemeClr val="tx1"/>
              </a:solidFill>
            </a:endParaRPr>
          </a:p>
        </p:txBody>
      </p:sp>
      <p:sp>
        <p:nvSpPr>
          <p:cNvPr id="17" name="Köşeleri Yuvarlanmış Dikdörtgen Belirtme Çizgisi 16"/>
          <p:cNvSpPr/>
          <p:nvPr/>
        </p:nvSpPr>
        <p:spPr>
          <a:xfrm>
            <a:off x="7687660" y="3159275"/>
            <a:ext cx="1007104" cy="393192"/>
          </a:xfrm>
          <a:prstGeom prst="wedgeRoundRectCallout">
            <a:avLst>
              <a:gd name="adj1" fmla="val -70833"/>
              <a:gd name="adj2" fmla="val 134594"/>
              <a:gd name="adj3" fmla="val 16667"/>
            </a:avLst>
          </a:prstGeom>
          <a:noFill/>
          <a:ln w="317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>
                <a:solidFill>
                  <a:schemeClr val="tx1"/>
                </a:solidFill>
              </a:rPr>
              <a:t>Hata terimi</a:t>
            </a:r>
            <a:endParaRPr lang="tr-T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Çalışma</a:t>
            </a:r>
            <a:r>
              <a:rPr lang="tr-TR" dirty="0" smtClean="0">
                <a:solidFill>
                  <a:srgbClr val="00B0F0"/>
                </a:solidFill>
              </a:rPr>
              <a:t> 1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Sözer, E., &amp; Kahraman, N. (2019). Boylamsal Ölçme Modelleri için Geçerlilik Argümanı: Çoklu-Özellik Çoklu-Yöntem ve Örtük Büyüme Modellerinin Kullanımı. Elementary Education Online, 18(3).</a:t>
            </a:r>
          </a:p>
          <a:p>
            <a:endParaRPr lang="tr-TR" dirty="0" smtClean="0"/>
          </a:p>
          <a:p>
            <a:r>
              <a:rPr lang="tr-TR" dirty="0" smtClean="0"/>
              <a:t>Tekrarlı ölçümler üzerinden elde edilen çıkarımların,  tek seferlik ölçümler üzerinden elde edilebilecek çıkarımlar ile karşılaştırmalı olarak değerlendirilmesi </a:t>
            </a:r>
          </a:p>
          <a:p>
            <a:r>
              <a:rPr lang="tr-TR" dirty="0" smtClean="0"/>
              <a:t>Veriler, Duygu Cetveli Alan Uygulamasında yapılan dört haftalık bir uygulamadan gelmektedir. </a:t>
            </a:r>
          </a:p>
          <a:p>
            <a:r>
              <a:rPr lang="tr-TR" dirty="0"/>
              <a:t>Üniversite öğrencilerinin </a:t>
            </a:r>
            <a:r>
              <a:rPr lang="tr-TR" dirty="0">
                <a:solidFill>
                  <a:srgbClr val="00B050"/>
                </a:solidFill>
              </a:rPr>
              <a:t>duygu durumları </a:t>
            </a:r>
            <a:r>
              <a:rPr lang="tr-TR" dirty="0"/>
              <a:t>ve </a:t>
            </a:r>
            <a:r>
              <a:rPr lang="tr-TR" dirty="0">
                <a:solidFill>
                  <a:srgbClr val="00B050"/>
                </a:solidFill>
              </a:rPr>
              <a:t>uyku kalite</a:t>
            </a:r>
            <a:r>
              <a:rPr lang="tr-TR" dirty="0"/>
              <a:t>lerinin arasındaki ilişki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815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924338" y="545507"/>
            <a:ext cx="105156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SÜREÇ</a:t>
            </a:r>
            <a:endParaRPr lang="tr-TR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1039578" y="5295134"/>
            <a:ext cx="2481943" cy="1095901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Yordayıcı değişkenler: </a:t>
            </a:r>
            <a:r>
              <a:rPr lang="tr-TR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Stresli ve enerjik hissetme durumları</a:t>
            </a:r>
            <a:endParaRPr lang="tr-TR" sz="1600" dirty="0" smtClean="0">
              <a:solidFill>
                <a:srgbClr val="00B050"/>
              </a:solidFill>
            </a:endParaRPr>
          </a:p>
        </p:txBody>
      </p:sp>
      <p:pic>
        <p:nvPicPr>
          <p:cNvPr id="15" name="İçerik Yer Tutucusu 3"/>
          <p:cNvPicPr>
            <a:picLocks noChangeAspect="1"/>
          </p:cNvPicPr>
          <p:nvPr/>
        </p:nvPicPr>
        <p:blipFill rotWithShape="1">
          <a:blip r:embed="rId3"/>
          <a:srcRect l="33764" t="35968" r="22076" b="35818"/>
          <a:stretch/>
        </p:blipFill>
        <p:spPr>
          <a:xfrm>
            <a:off x="2280550" y="2519477"/>
            <a:ext cx="7630900" cy="2742358"/>
          </a:xfrm>
          <a:prstGeom prst="rect">
            <a:avLst/>
          </a:prstGeom>
        </p:spPr>
      </p:pic>
      <p:sp>
        <p:nvSpPr>
          <p:cNvPr id="10" name="Yuvarlatılmış Dikdörtgen 12"/>
          <p:cNvSpPr/>
          <p:nvPr/>
        </p:nvSpPr>
        <p:spPr>
          <a:xfrm>
            <a:off x="1047300" y="1309009"/>
            <a:ext cx="4114802" cy="1095901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Boylamsal Uyku Cetveli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11" name="Yuvarlatılmış Dikdörtgen 1"/>
          <p:cNvSpPr/>
          <p:nvPr/>
        </p:nvSpPr>
        <p:spPr>
          <a:xfrm>
            <a:off x="7230385" y="1366292"/>
            <a:ext cx="4114802" cy="1095901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Tek sefer uyku ölçümü </a:t>
            </a:r>
          </a:p>
          <a:p>
            <a:pPr algn="ctr"/>
            <a:r>
              <a:rPr lang="tr-T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(Pittsburgh Uyku Kalitesi Ölçeği)</a:t>
            </a:r>
            <a:endParaRPr lang="tr-T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924338" y="545507"/>
            <a:ext cx="105156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latin typeface="Bernard MT Condensed" panose="02050806060905020404" pitchFamily="18" charset="0"/>
                <a:cs typeface="Calibri" panose="020F0502020204030204" pitchFamily="34" charset="0"/>
              </a:rPr>
              <a:t>ölçek</a:t>
            </a:r>
            <a:endParaRPr lang="tr-TR" sz="4000" b="1" dirty="0"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6841434" y="1398820"/>
            <a:ext cx="4114802" cy="1095901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Boylamsal </a:t>
            </a:r>
            <a:r>
              <a:rPr lang="tr-TR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Uyku Cetveli</a:t>
            </a:r>
            <a:endParaRPr lang="tr-TR" dirty="0" smtClean="0">
              <a:solidFill>
                <a:schemeClr val="tx1"/>
              </a:solidFill>
            </a:endParaRPr>
          </a:p>
        </p:txBody>
      </p:sp>
      <p:sp>
        <p:nvSpPr>
          <p:cNvPr id="14" name="Yuvarlatılmış Dikdörtgen 13"/>
          <p:cNvSpPr/>
          <p:nvPr/>
        </p:nvSpPr>
        <p:spPr>
          <a:xfrm>
            <a:off x="4124737" y="5286266"/>
            <a:ext cx="4114802" cy="1095901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Duygu durumları (stres, gergin, enerjik olma..)</a:t>
            </a:r>
            <a:endParaRPr lang="tr-TR" dirty="0" smtClean="0">
              <a:solidFill>
                <a:srgbClr val="FFC000"/>
              </a:solidFill>
            </a:endParaRPr>
          </a:p>
        </p:txBody>
      </p:sp>
      <p:pic>
        <p:nvPicPr>
          <p:cNvPr id="15" name="İçerik Yer Tutucusu 3"/>
          <p:cNvPicPr>
            <a:picLocks noChangeAspect="1"/>
          </p:cNvPicPr>
          <p:nvPr/>
        </p:nvPicPr>
        <p:blipFill rotWithShape="1">
          <a:blip r:embed="rId3"/>
          <a:srcRect l="33764" t="35968" r="22076" b="35818"/>
          <a:stretch/>
        </p:blipFill>
        <p:spPr>
          <a:xfrm>
            <a:off x="2280550" y="2519314"/>
            <a:ext cx="7630900" cy="2742358"/>
          </a:xfrm>
          <a:prstGeom prst="rect">
            <a:avLst/>
          </a:prstGeom>
        </p:spPr>
      </p:pic>
      <p:pic>
        <p:nvPicPr>
          <p:cNvPr id="16" name="İçerik Yer Tutucusu 3"/>
          <p:cNvPicPr>
            <a:picLocks noChangeAspect="1"/>
          </p:cNvPicPr>
          <p:nvPr/>
        </p:nvPicPr>
        <p:blipFill rotWithShape="1">
          <a:blip r:embed="rId4"/>
          <a:srcRect l="49956" t="51924" r="5588" b="5591"/>
          <a:stretch/>
        </p:blipFill>
        <p:spPr>
          <a:xfrm>
            <a:off x="2086040" y="2519314"/>
            <a:ext cx="7825410" cy="420672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İçerik Yer Tutucusu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23" t="15376" r="15866" b="61484"/>
          <a:stretch/>
        </p:blipFill>
        <p:spPr>
          <a:xfrm>
            <a:off x="0" y="3994304"/>
            <a:ext cx="12114003" cy="229815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0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85000"/>
                  </a:schemeClr>
                </a:solidFill>
                <a:latin typeface="Bernard MT Condensed" panose="02050806060905020404" pitchFamily="18" charset="0"/>
              </a:rPr>
              <a:t>Problem ne?</a:t>
            </a:r>
            <a:endParaRPr lang="tr-TR" dirty="0">
              <a:solidFill>
                <a:schemeClr val="tx1">
                  <a:lumMod val="8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9093" y="4928616"/>
            <a:ext cx="11499730" cy="161587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14350" indent="-514350"/>
            <a:r>
              <a:rPr lang="tr-TR" sz="2800" smtClean="0">
                <a:solidFill>
                  <a:schemeClr val="bg1"/>
                </a:solidFill>
              </a:rPr>
              <a:t>	İlgilendiğimiz özellikler statik değil de </a:t>
            </a:r>
            <a:r>
              <a:rPr lang="tr-T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dinamik</a:t>
            </a:r>
            <a:r>
              <a:rPr lang="tr-TR" sz="2800" smtClean="0">
                <a:solidFill>
                  <a:schemeClr val="bg1"/>
                </a:solidFill>
              </a:rPr>
              <a:t> bir yapıya sahip iseler,  kesitsel yöntemler kullanarak onları ölçmede, ilişkilendirmede ve yordamada zorlanıyoruz.   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Resim 3" descr="E:\EJERCONGRESS 2020\TANITIM YAZILARI\2020 eje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82" y="130500"/>
            <a:ext cx="1914474" cy="9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0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662"/>
          <a:stretch/>
        </p:blipFill>
        <p:spPr>
          <a:xfrm>
            <a:off x="1327673" y="1640978"/>
            <a:ext cx="8292557" cy="4498167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9823340" y="2505324"/>
            <a:ext cx="1669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**</a:t>
            </a:r>
            <a:r>
              <a:rPr lang="tr-TR" b="1" dirty="0" smtClean="0"/>
              <a:t>Yüksek değerler </a:t>
            </a:r>
            <a:r>
              <a:rPr lang="tr-TR" dirty="0" smtClean="0">
                <a:solidFill>
                  <a:srgbClr val="FF0000"/>
                </a:solidFill>
              </a:rPr>
              <a:t>kötü</a:t>
            </a:r>
            <a:r>
              <a:rPr lang="tr-TR" dirty="0" smtClean="0"/>
              <a:t> uyku kalitesi</a:t>
            </a:r>
            <a:endParaRPr lang="tr-TR" dirty="0"/>
          </a:p>
        </p:txBody>
      </p:sp>
      <p:sp>
        <p:nvSpPr>
          <p:cNvPr id="16" name="Unvan 8"/>
          <p:cNvSpPr txBox="1">
            <a:spLocks/>
          </p:cNvSpPr>
          <p:nvPr/>
        </p:nvSpPr>
        <p:spPr>
          <a:xfrm>
            <a:off x="934758" y="269134"/>
            <a:ext cx="10515600" cy="5909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latin typeface="Bernard MT Condensed" panose="02050806060905020404" pitchFamily="18" charset="0"/>
                <a:cs typeface="Calibri" panose="020F0502020204030204" pitchFamily="34" charset="0"/>
              </a:rPr>
              <a:t>NE BULDUK? – Örnek birey</a:t>
            </a:r>
            <a:endParaRPr lang="tr-TR" sz="3600" b="1" dirty="0"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377" y="1640978"/>
            <a:ext cx="8133152" cy="510983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65" y="1589213"/>
            <a:ext cx="7972975" cy="50092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301404" y="3890061"/>
            <a:ext cx="367748" cy="40750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6301404" y="4940925"/>
            <a:ext cx="367748" cy="40750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361" y="1751007"/>
            <a:ext cx="7958020" cy="4999804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6386590" y="4023411"/>
            <a:ext cx="394674" cy="4307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Oval 25"/>
          <p:cNvSpPr/>
          <p:nvPr/>
        </p:nvSpPr>
        <p:spPr>
          <a:xfrm>
            <a:off x="6386590" y="4717926"/>
            <a:ext cx="394674" cy="4307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992" y="1751007"/>
            <a:ext cx="7618757" cy="47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3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solidFill>
                  <a:srgbClr val="00B0F0"/>
                </a:solidFill>
              </a:rPr>
              <a:t>Çalışma 2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Akbaş, </a:t>
            </a:r>
            <a:r>
              <a:rPr lang="tr-TR" dirty="0"/>
              <a:t>D., &amp; </a:t>
            </a:r>
            <a:r>
              <a:rPr lang="tr-TR" dirty="0" smtClean="0"/>
              <a:t>Kahraman, </a:t>
            </a:r>
            <a:r>
              <a:rPr lang="tr-TR" dirty="0"/>
              <a:t>N. Psikolojik Dayanıklılık İçin Boylamsal Bir Ölçme Modeli: Üniversite Öğrencileri Üzerine Bir Uygulama. </a:t>
            </a:r>
            <a:r>
              <a:rPr lang="tr-TR" i="1" dirty="0"/>
              <a:t>Marmara Üniversitesi Atatürk Eğitim Fakültesi Eğitim Bilimleri Dergisi</a:t>
            </a:r>
            <a:r>
              <a:rPr lang="tr-TR" dirty="0"/>
              <a:t>, </a:t>
            </a:r>
            <a:r>
              <a:rPr lang="tr-TR" i="1" dirty="0"/>
              <a:t>51</a:t>
            </a:r>
            <a:r>
              <a:rPr lang="tr-TR" dirty="0"/>
              <a:t>(51), 220-242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/>
              <a:t>Tekrarlı ölçümler </a:t>
            </a:r>
            <a:r>
              <a:rPr lang="tr-TR" dirty="0" smtClean="0"/>
              <a:t>ile </a:t>
            </a:r>
            <a:r>
              <a:rPr lang="tr-TR" dirty="0"/>
              <a:t>elde edilen </a:t>
            </a:r>
            <a:r>
              <a:rPr lang="tr-TR" dirty="0" smtClean="0"/>
              <a:t>kategorik sınıflandırmaların,  </a:t>
            </a:r>
            <a:r>
              <a:rPr lang="tr-TR" dirty="0"/>
              <a:t>tek seferlik ölçümler üzerinden elde edilebilecek çıkarımlar ile karşılaştırmalı olarak değerlendirilmesi </a:t>
            </a:r>
          </a:p>
          <a:p>
            <a:r>
              <a:rPr lang="tr-TR" dirty="0"/>
              <a:t>Veriler, Duygu Cetveli Alan Uygulamasında yapılan </a:t>
            </a:r>
            <a:r>
              <a:rPr lang="tr-TR" dirty="0" smtClean="0"/>
              <a:t>altı </a:t>
            </a:r>
            <a:r>
              <a:rPr lang="tr-TR" dirty="0"/>
              <a:t>haftalık bir uygulamadan gelmektedir. </a:t>
            </a:r>
          </a:p>
          <a:p>
            <a:r>
              <a:rPr lang="tr-TR" dirty="0"/>
              <a:t>Üniversite öğrencilerinin </a:t>
            </a:r>
            <a:r>
              <a:rPr lang="tr-TR" dirty="0" smtClean="0">
                <a:solidFill>
                  <a:srgbClr val="00B050"/>
                </a:solidFill>
              </a:rPr>
              <a:t>zorluk yaşama </a:t>
            </a:r>
            <a:r>
              <a:rPr lang="tr-TR" dirty="0">
                <a:solidFill>
                  <a:srgbClr val="00B050"/>
                </a:solidFill>
              </a:rPr>
              <a:t>durumları </a:t>
            </a:r>
            <a:r>
              <a:rPr lang="tr-TR" dirty="0" smtClean="0">
                <a:solidFill>
                  <a:srgbClr val="00B050"/>
                </a:solidFill>
              </a:rPr>
              <a:t>(0/1)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00B050"/>
                </a:solidFill>
              </a:rPr>
              <a:t>dayanıklılık düzeyleri (1-5) </a:t>
            </a:r>
            <a:r>
              <a:rPr lang="tr-TR" dirty="0" smtClean="0"/>
              <a:t>arasındaki </a:t>
            </a:r>
            <a:r>
              <a:rPr lang="tr-TR" dirty="0"/>
              <a:t>ilişki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60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069848" y="798140"/>
            <a:ext cx="10058400" cy="751985"/>
          </a:xfr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Psikolojik Dayanıklılık Nedir?</a:t>
            </a:r>
            <a:endParaRPr lang="tr-TR" sz="40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069848" y="1958785"/>
            <a:ext cx="10058400" cy="4050792"/>
          </a:xfrm>
        </p:spPr>
        <p:txBody>
          <a:bodyPr/>
          <a:lstStyle/>
          <a:p>
            <a:r>
              <a:rPr lang="tr-TR" dirty="0" smtClean="0"/>
              <a:t>Günlük hayatta yaşanan ciddi sıkıntılar ve sonrasındaki süreçte bireylerin eski hallerine dönmelerine yardımcı olan yetenek ve karakter özelliklerinin bir kombinasyonudur.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l="2798" t="29841" r="27800" b="11225"/>
          <a:stretch/>
        </p:blipFill>
        <p:spPr>
          <a:xfrm>
            <a:off x="2657661" y="3062753"/>
            <a:ext cx="6182435" cy="2951614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4636586" y="3076117"/>
            <a:ext cx="4203510" cy="9713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Yuvarlatılmış Dikdörtgen 27"/>
          <p:cNvSpPr/>
          <p:nvPr/>
        </p:nvSpPr>
        <p:spPr>
          <a:xfrm>
            <a:off x="4636586" y="4060811"/>
            <a:ext cx="4203510" cy="97133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4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147362" y="5095321"/>
            <a:ext cx="974154" cy="4960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Bernard MT Condensed" panose="02050806060905020404" pitchFamily="18" charset="0"/>
              </a:rPr>
              <a:t>Kişi 1</a:t>
            </a:r>
            <a:endParaRPr lang="tr-TR" dirty="0">
              <a:latin typeface="Bernard MT Condensed" panose="02050806060905020404" pitchFamily="18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8147362" y="3020413"/>
            <a:ext cx="974154" cy="4960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Bernard MT Condensed" panose="02050806060905020404" pitchFamily="18" charset="0"/>
              </a:rPr>
              <a:t>Kişi 2</a:t>
            </a:r>
            <a:endParaRPr lang="tr-TR" dirty="0">
              <a:latin typeface="Bernard MT Condensed" panose="02050806060905020404" pitchFamily="18" charset="0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8147362" y="3544260"/>
            <a:ext cx="974154" cy="4960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Bernard MT Condensed" panose="02050806060905020404" pitchFamily="18" charset="0"/>
              </a:rPr>
              <a:t>Kişi 3</a:t>
            </a:r>
            <a:endParaRPr lang="tr-TR" dirty="0">
              <a:latin typeface="Bernard MT Condensed" panose="02050806060905020404" pitchFamily="18" charset="0"/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8147362" y="4105691"/>
            <a:ext cx="974154" cy="4960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Bernard MT Condensed" panose="02050806060905020404" pitchFamily="18" charset="0"/>
              </a:rPr>
              <a:t>Kişi 4</a:t>
            </a:r>
            <a:endParaRPr lang="tr-TR" dirty="0">
              <a:latin typeface="Bernard MT Condensed" panose="020508060609050204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70" y="1193073"/>
            <a:ext cx="7317323" cy="5389407"/>
          </a:xfrm>
          <a:prstGeom prst="rect">
            <a:avLst/>
          </a:prstGeom>
        </p:spPr>
      </p:pic>
      <p:sp>
        <p:nvSpPr>
          <p:cNvPr id="10" name="Yuvarlatılmış Dikdörtgen 9"/>
          <p:cNvSpPr/>
          <p:nvPr/>
        </p:nvSpPr>
        <p:spPr>
          <a:xfrm>
            <a:off x="9941359" y="4855335"/>
            <a:ext cx="1883391" cy="9497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Bernard MT Condensed" panose="02050806060905020404" pitchFamily="18" charset="0"/>
              </a:rPr>
              <a:t>Cesaret, özgüven ve azim düşük</a:t>
            </a:r>
            <a:endParaRPr lang="tr-TR" dirty="0">
              <a:latin typeface="Bernard MT Condensed" panose="02050806060905020404" pitchFamily="18" charset="0"/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9921921" y="3271233"/>
            <a:ext cx="1842448" cy="10952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Bernard MT Condensed" panose="02050806060905020404" pitchFamily="18" charset="0"/>
              </a:rPr>
              <a:t>Cesaret, azim ve özgüven yüksek</a:t>
            </a:r>
            <a:endParaRPr lang="tr-TR" dirty="0">
              <a:latin typeface="Bernard MT Condensed" panose="02050806060905020404" pitchFamily="18" charset="0"/>
            </a:endParaRPr>
          </a:p>
        </p:txBody>
      </p:sp>
      <p:sp>
        <p:nvSpPr>
          <p:cNvPr id="12" name="Sağ Ayraç 11"/>
          <p:cNvSpPr/>
          <p:nvPr/>
        </p:nvSpPr>
        <p:spPr>
          <a:xfrm>
            <a:off x="9416955" y="3004482"/>
            <a:ext cx="341194" cy="203790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latin typeface="Bernard MT Condensed" panose="02050806060905020404" pitchFamily="18" charset="0"/>
            </a:endParaRPr>
          </a:p>
        </p:txBody>
      </p:sp>
      <p:sp>
        <p:nvSpPr>
          <p:cNvPr id="13" name="Sağ Ayraç 12"/>
          <p:cNvSpPr/>
          <p:nvPr/>
        </p:nvSpPr>
        <p:spPr>
          <a:xfrm>
            <a:off x="9416955" y="4989848"/>
            <a:ext cx="341194" cy="76371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latin typeface="Bernard MT Condensed" panose="02050806060905020404" pitchFamily="18" charset="0"/>
            </a:endParaRPr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463268"/>
          </a:xfrm>
        </p:spPr>
        <p:txBody>
          <a:bodyPr/>
          <a:lstStyle/>
          <a:p>
            <a:fld id="{675F5BBB-4966-4CB0-892F-DDC851A011B1}" type="slidenum">
              <a:rPr lang="tr-TR" smtClean="0">
                <a:latin typeface="Bernard MT Condensed" panose="02050806060905020404" pitchFamily="18" charset="0"/>
              </a:rPr>
              <a:pPr/>
              <a:t>23</a:t>
            </a:fld>
            <a:endParaRPr lang="tr-TR">
              <a:latin typeface="Bernard MT Condensed" panose="02050806060905020404" pitchFamily="18" charset="0"/>
            </a:endParaRPr>
          </a:p>
        </p:txBody>
      </p:sp>
      <p:sp>
        <p:nvSpPr>
          <p:cNvPr id="14" name="Unvan 8"/>
          <p:cNvSpPr txBox="1">
            <a:spLocks/>
          </p:cNvSpPr>
          <p:nvPr/>
        </p:nvSpPr>
        <p:spPr>
          <a:xfrm>
            <a:off x="627579" y="399765"/>
            <a:ext cx="11205880" cy="5909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solidFill>
                  <a:schemeClr val="bg1"/>
                </a:solidFill>
                <a:latin typeface="Bernard MT Condensed" panose="02050806060905020404" pitchFamily="18" charset="0"/>
                <a:cs typeface="Calibri" panose="020F0502020204030204" pitchFamily="34" charset="0"/>
              </a:rPr>
              <a:t>NE BULDUK? – Örnek 4 birey</a:t>
            </a:r>
            <a:endParaRPr lang="tr-TR" sz="3600" b="1" dirty="0">
              <a:solidFill>
                <a:schemeClr val="bg1"/>
              </a:solidFill>
              <a:latin typeface="Bernard MT Condensed" panose="020508060609050204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4000" dirty="0" smtClean="0">
                <a:solidFill>
                  <a:srgbClr val="00B0F0"/>
                </a:solidFill>
              </a:rPr>
              <a:t>Boylamsal yaklaşım ile elde edilecek Çıkarımsal </a:t>
            </a:r>
            <a:r>
              <a:rPr lang="tr-TR" sz="4000" dirty="0">
                <a:solidFill>
                  <a:srgbClr val="00B0F0"/>
                </a:solidFill>
              </a:rPr>
              <a:t>katkılar neler?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Bireyler </a:t>
            </a:r>
            <a:r>
              <a:rPr lang="tr-TR" dirty="0"/>
              <a:t>arası farklılıklar </a:t>
            </a:r>
          </a:p>
          <a:p>
            <a:r>
              <a:rPr lang="tr-TR" dirty="0" smtClean="0"/>
              <a:t>Birey içi farklılıkları modellemeye izin vermesi </a:t>
            </a:r>
          </a:p>
          <a:p>
            <a:pPr lvl="1"/>
            <a:r>
              <a:rPr lang="tr-TR" dirty="0" smtClean="0"/>
              <a:t>Bireyler arası farklılıkların yorulanmasına zenginlik katması </a:t>
            </a:r>
          </a:p>
          <a:p>
            <a:r>
              <a:rPr lang="tr-TR" dirty="0" smtClean="0"/>
              <a:t>Varyansın ne kadarının birey içi farklardan geldiğinin ayrı hesaplanabiliyor olması</a:t>
            </a:r>
          </a:p>
          <a:p>
            <a:r>
              <a:rPr lang="tr-TR" dirty="0" smtClean="0"/>
              <a:t> Yordayıcı değişkenlerin kullanılması halinde, hangi yordayıcının hangi varyans kaynağına ek bilgi sağladığı konusunun çözümlenmesine izin vermesi</a:t>
            </a:r>
          </a:p>
          <a:p>
            <a:r>
              <a:rPr lang="tr-TR" dirty="0"/>
              <a:t>A</a:t>
            </a:r>
            <a:r>
              <a:rPr lang="tr-TR" dirty="0" smtClean="0"/>
              <a:t>mprik kanıt sunması - güvenirlik ve geçerlilik argumanları için ihtiyaç duyulan kanıtları zenginleşmesi </a:t>
            </a:r>
          </a:p>
          <a:p>
            <a:r>
              <a:rPr lang="tr-TR" dirty="0" smtClean="0"/>
              <a:t>Süreç odaklı (dinamik) ölçme ve değerlendirme süreçlerine imkan vermesi (Formatif ölçme çalışmaları)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5BBB-4966-4CB0-892F-DDC851A011B1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9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Çıkarımsal katkılar - örnek</a:t>
            </a:r>
            <a:endParaRPr lang="tr-TR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bireylerin kendilerini nasıl yönettiği</a:t>
            </a:r>
          </a:p>
          <a:p>
            <a:r>
              <a:rPr lang="tr-TR" sz="2400" dirty="0"/>
              <a:t>Bu konuda bireyler-arası </a:t>
            </a:r>
            <a:r>
              <a:rPr lang="tr-TR" sz="2400" dirty="0" smtClean="0"/>
              <a:t>ne kadar farklılık olduğu</a:t>
            </a:r>
            <a:endParaRPr lang="tr-TR" sz="2400" dirty="0"/>
          </a:p>
          <a:p>
            <a:pPr marL="457200" indent="-457200">
              <a:buAutoNum type="arabicParenR"/>
            </a:pPr>
            <a:endParaRPr lang="tr-TR" sz="2400" dirty="0" smtClean="0"/>
          </a:p>
          <a:p>
            <a:r>
              <a:rPr lang="tr-TR" altLang="tr-TR" sz="2400" dirty="0" smtClean="0"/>
              <a:t>Regresyon </a:t>
            </a:r>
            <a:r>
              <a:rPr lang="tr-TR" altLang="tr-TR" sz="2400" dirty="0"/>
              <a:t>parametrelerinin bireyden bireye farklılık göstermesine izin verilir. </a:t>
            </a:r>
            <a:r>
              <a:rPr lang="tr-TR" altLang="tr-TR" sz="2400" dirty="0" smtClean="0"/>
              <a:t>Böylece</a:t>
            </a:r>
            <a:r>
              <a:rPr lang="tr-TR" altLang="tr-TR" sz="2400" dirty="0"/>
              <a:t>, çalışmadaki kişilerin </a:t>
            </a:r>
            <a:r>
              <a:rPr lang="tr-TR" altLang="tr-TR" sz="2400" dirty="0" smtClean="0"/>
              <a:t>farklı zaman noktalarında hem kendi geçmiş durumlarından, hem de diğer bireylerden farklılık gösterebileceği </a:t>
            </a:r>
            <a:r>
              <a:rPr lang="tr-TR" altLang="tr-TR" sz="2400" dirty="0"/>
              <a:t>dikkate </a:t>
            </a:r>
            <a:r>
              <a:rPr lang="tr-TR" altLang="tr-TR" sz="2400" dirty="0" smtClean="0"/>
              <a:t>alınabilir. </a:t>
            </a:r>
            <a:endParaRPr lang="tr-TR" altLang="tr-TR" sz="2400" dirty="0"/>
          </a:p>
          <a:p>
            <a:r>
              <a:rPr lang="tr-TR" altLang="tr-TR" sz="2600" dirty="0"/>
              <a:t>Örnek: </a:t>
            </a:r>
            <a:r>
              <a:rPr lang="tr-TR" altLang="tr-TR" sz="2600" dirty="0" smtClean="0"/>
              <a:t>iki </a:t>
            </a:r>
            <a:r>
              <a:rPr lang="tr-TR" altLang="tr-TR" sz="2600" dirty="0"/>
              <a:t>bireyin tüm bağımsız değişkenleri (cinsiyet, </a:t>
            </a:r>
            <a:r>
              <a:rPr lang="tr-TR" altLang="tr-TR" sz="2600" dirty="0" smtClean="0"/>
              <a:t>yaş, vb.) </a:t>
            </a:r>
            <a:r>
              <a:rPr lang="tr-TR" altLang="tr-TR" sz="2600" dirty="0"/>
              <a:t>ve geçmişte gözlenen bağımlı değişkenleri </a:t>
            </a:r>
            <a:r>
              <a:rPr lang="tr-TR" altLang="tr-TR" sz="2600" dirty="0" smtClean="0"/>
              <a:t>(stres, zorluk puanları) </a:t>
            </a:r>
            <a:r>
              <a:rPr lang="tr-TR" altLang="tr-TR" sz="2600" dirty="0"/>
              <a:t>aynı olsa bile, </a:t>
            </a:r>
            <a:r>
              <a:rPr lang="tr-TR" altLang="tr-TR" sz="2600" dirty="0" smtClean="0"/>
              <a:t>mevcut zamandaki psikolojik dayanıklılık </a:t>
            </a:r>
            <a:r>
              <a:rPr lang="tr-TR" altLang="tr-TR" sz="2600" dirty="0"/>
              <a:t>durumları farklı </a:t>
            </a:r>
            <a:r>
              <a:rPr lang="tr-TR" altLang="tr-TR" sz="2600" dirty="0" smtClean="0"/>
              <a:t>olabilir. </a:t>
            </a:r>
            <a:endParaRPr lang="en-US" altLang="tr-TR" sz="2600" dirty="0"/>
          </a:p>
          <a:p>
            <a:pPr marL="457200" indent="-457200">
              <a:buAutoNum type="arabicParenR"/>
            </a:pPr>
            <a:endParaRPr lang="tr-TR" sz="24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5BBB-4966-4CB0-892F-DDC851A011B1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2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Tek cümle ile ifade edilirse</a:t>
            </a:r>
            <a:endParaRPr lang="tr-TR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069848" y="2121408"/>
            <a:ext cx="10501468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800" dirty="0" smtClean="0"/>
              <a:t>Boylamsal ölçme modellerinin kullanılması ile, bireylerin </a:t>
            </a:r>
          </a:p>
          <a:p>
            <a:r>
              <a:rPr lang="tr-TR" sz="2800" dirty="0" smtClean="0"/>
              <a:t>daha değişken ve </a:t>
            </a:r>
          </a:p>
          <a:p>
            <a:r>
              <a:rPr lang="tr-TR" sz="2800" dirty="0" smtClean="0"/>
              <a:t>daha durağan olan gelişim/değişim durumları, </a:t>
            </a:r>
          </a:p>
          <a:p>
            <a:r>
              <a:rPr lang="tr-TR" sz="2800" dirty="0" smtClean="0"/>
              <a:t>her ikisi arasındaki geçişler ve </a:t>
            </a:r>
          </a:p>
          <a:p>
            <a:r>
              <a:rPr lang="tr-TR" sz="2800" dirty="0" smtClean="0"/>
              <a:t>zaman içerisindeki değişimleri, </a:t>
            </a:r>
          </a:p>
          <a:p>
            <a:r>
              <a:rPr lang="tr-TR" sz="2800" dirty="0" smtClean="0"/>
              <a:t>demografik ve ilgili diğer değişkenler ile ilişkileri </a:t>
            </a:r>
          </a:p>
          <a:p>
            <a:r>
              <a:rPr lang="tr-TR" sz="2800" dirty="0" smtClean="0"/>
              <a:t>İzlenebilir ve değerlendirilebilir… </a:t>
            </a:r>
          </a:p>
          <a:p>
            <a:r>
              <a:rPr lang="tr-TR" sz="2800" b="1" dirty="0" smtClean="0">
                <a:solidFill>
                  <a:srgbClr val="00B050"/>
                </a:solidFill>
              </a:rPr>
              <a:t>Ama kesinlikle sorgulanabilir, test edilebilir..</a:t>
            </a:r>
            <a:endParaRPr lang="tr-TR" sz="2800" b="1" dirty="0">
              <a:solidFill>
                <a:srgbClr val="00B05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5BBB-4966-4CB0-892F-DDC851A011B1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6987342" y="5065990"/>
            <a:ext cx="2706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Mİ????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70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2058270" y="1029351"/>
            <a:ext cx="10133730" cy="352044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5400" dirty="0" smtClean="0">
                <a:solidFill>
                  <a:srgbClr val="00B050"/>
                </a:solidFill>
                <a:latin typeface="Bernard MT Condensed" panose="02050806060905020404" pitchFamily="18" charset="0"/>
              </a:rPr>
              <a:t>Zaman serileri</a:t>
            </a:r>
            <a:endParaRPr lang="tr-TR" sz="5400" dirty="0">
              <a:solidFill>
                <a:srgbClr val="00B05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r-TR" sz="2400" smtClean="0">
                <a:solidFill>
                  <a:schemeClr val="bg1"/>
                </a:solidFill>
              </a:rPr>
              <a:t>Zaman serisi ve kesitsel verilerin farkları nelerdir?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D86D-C45C-49F4-B6F4-1A13F644FF2C}" type="slidenum">
              <a:rPr lang="tr-TR" smtClean="0"/>
              <a:t>28</a:t>
            </a:fld>
            <a:endParaRPr lang="tr-TR"/>
          </a:p>
        </p:txBody>
      </p:sp>
      <p:pic>
        <p:nvPicPr>
          <p:cNvPr id="6" name="Picture 2" descr="longitudinal research design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141" y="2135948"/>
            <a:ext cx="2396570" cy="167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735551" y="1753557"/>
            <a:ext cx="819464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Stationary ve non-stationary değişkenler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Dinamik yapılar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/>
              <a:t>Zaman faktörünün de modele alınması ile gelen açılım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000" dirty="0" smtClean="0"/>
              <a:t>Özellik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000" dirty="0" smtClean="0"/>
              <a:t>Zaman (Özellik X Zaman)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000" dirty="0" smtClean="0"/>
              <a:t>Ölçüm (Özellik X Zaman X Ölçüm)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tr-TR" sz="2000" dirty="0" smtClean="0"/>
              <a:t>Birey (Özellik X Zaman X Ölçüm X Birey)</a:t>
            </a:r>
          </a:p>
          <a:p>
            <a:pPr lvl="1" algn="just"/>
            <a:endParaRPr lang="tr-TR" sz="2000" dirty="0" smtClean="0"/>
          </a:p>
          <a:p>
            <a:pPr lvl="1" algn="just"/>
            <a:endParaRPr lang="tr-TR" sz="2000" dirty="0" smtClean="0"/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tr-TR" sz="2000" dirty="0"/>
              <a:t>B</a:t>
            </a:r>
            <a:r>
              <a:rPr lang="tr-TR" sz="2000" dirty="0" smtClean="0"/>
              <a:t>ireysel </a:t>
            </a:r>
            <a:r>
              <a:rPr lang="tr-TR" sz="2000" dirty="0"/>
              <a:t>gelişim yörüngelerini </a:t>
            </a:r>
            <a:r>
              <a:rPr lang="tr-TR" sz="2000" dirty="0" smtClean="0"/>
              <a:t>tanımlama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2000" dirty="0"/>
              <a:t>B</a:t>
            </a:r>
            <a:r>
              <a:rPr lang="tr-TR" sz="2000" dirty="0" smtClean="0"/>
              <a:t>u </a:t>
            </a:r>
            <a:r>
              <a:rPr lang="tr-TR" sz="2000" dirty="0"/>
              <a:t>yörüngelerde zaman içindeki </a:t>
            </a:r>
            <a:r>
              <a:rPr lang="tr-TR" sz="2000" dirty="0" smtClean="0"/>
              <a:t>gözlenen bireysel farklılıkları yakalam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tr-TR" sz="2000" dirty="0"/>
              <a:t>İ</a:t>
            </a:r>
            <a:r>
              <a:rPr lang="tr-TR" sz="2000" dirty="0" smtClean="0"/>
              <a:t>lgili </a:t>
            </a:r>
            <a:r>
              <a:rPr lang="tr-TR" sz="2000" dirty="0"/>
              <a:t>değişkendeki değişimler arası ilişkileri </a:t>
            </a:r>
            <a:r>
              <a:rPr lang="tr-TR" sz="2000" dirty="0" smtClean="0"/>
              <a:t>anlama,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sz="2000" dirty="0"/>
              <a:t>B</a:t>
            </a:r>
            <a:r>
              <a:rPr lang="tr-TR" sz="2000" dirty="0" smtClean="0"/>
              <a:t>irey-içi </a:t>
            </a:r>
            <a:r>
              <a:rPr lang="tr-TR" sz="2000" dirty="0"/>
              <a:t>değişimin nedenlerini belirleme (Baltes &amp; Nesselroade, 1979</a:t>
            </a:r>
            <a:r>
              <a:rPr lang="tr-TR" sz="2000" dirty="0" smtClean="0"/>
              <a:t>).</a:t>
            </a: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598516" y="199505"/>
            <a:ext cx="10529732" cy="155405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000" dirty="0" smtClean="0">
                <a:solidFill>
                  <a:srgbClr val="00B050"/>
                </a:solidFill>
              </a:rPr>
              <a:t>Zaman serileri – genel bakış</a:t>
            </a:r>
            <a:endParaRPr lang="tr-TR" sz="6000" dirty="0">
              <a:solidFill>
                <a:srgbClr val="00B050"/>
              </a:solidFill>
            </a:endParaRPr>
          </a:p>
        </p:txBody>
      </p:sp>
      <p:sp>
        <p:nvSpPr>
          <p:cNvPr id="2" name="Aşağı Ok 1"/>
          <p:cNvSpPr/>
          <p:nvPr/>
        </p:nvSpPr>
        <p:spPr>
          <a:xfrm>
            <a:off x="4832872" y="4087252"/>
            <a:ext cx="471948" cy="47338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0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4623444"/>
              </p:ext>
            </p:extLst>
          </p:nvPr>
        </p:nvGraphicFramePr>
        <p:xfrm>
          <a:off x="565263" y="432264"/>
          <a:ext cx="10906300" cy="603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8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8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765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Bernard MT Condensed" panose="02050806060905020404" pitchFamily="18" charset="0"/>
                          <a:cs typeface="Arial" pitchFamily="34" charset="0"/>
                        </a:rPr>
                        <a:t>Farklılık</a:t>
                      </a:r>
                      <a:r>
                        <a:rPr lang="tr-TR" sz="2400" b="1" baseline="0" dirty="0" smtClean="0">
                          <a:latin typeface="Bernard MT Condensed" panose="02050806060905020404" pitchFamily="18" charset="0"/>
                          <a:cs typeface="Arial" pitchFamily="34" charset="0"/>
                        </a:rPr>
                        <a:t> göstergeleri</a:t>
                      </a:r>
                      <a:endParaRPr lang="en-US" sz="2400" b="1" dirty="0">
                        <a:latin typeface="Bernard MT Condensed" panose="02050806060905020404" pitchFamily="18" charset="0"/>
                        <a:cs typeface="Arial" pitchFamily="34" charset="0"/>
                      </a:endParaRPr>
                    </a:p>
                  </a:txBody>
                  <a:tcPr marT="45706" marB="457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Bernard MT Condensed" panose="02050806060905020404" pitchFamily="18" charset="0"/>
                          <a:cs typeface="Arial" pitchFamily="34" charset="0"/>
                        </a:rPr>
                        <a:t>Kesitsel Modeller</a:t>
                      </a:r>
                    </a:p>
                    <a:p>
                      <a:r>
                        <a:rPr lang="tr-TR" sz="2000" dirty="0" smtClean="0">
                          <a:latin typeface="Bernard MT Condensed" panose="02050806060905020404" pitchFamily="18" charset="0"/>
                          <a:cs typeface="Arial" pitchFamily="34" charset="0"/>
                        </a:rPr>
                        <a:t>(Cross-sectional)</a:t>
                      </a:r>
                      <a:endParaRPr lang="en-US" sz="2000" dirty="0">
                        <a:latin typeface="Bernard MT Condensed" panose="02050806060905020404" pitchFamily="18" charset="0"/>
                        <a:cs typeface="Arial" pitchFamily="34" charset="0"/>
                      </a:endParaRPr>
                    </a:p>
                  </a:txBody>
                  <a:tcPr marT="45706" marB="457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Bernard MT Condensed" panose="02050806060905020404" pitchFamily="18" charset="0"/>
                          <a:cs typeface="Arial" pitchFamily="34" charset="0"/>
                        </a:rPr>
                        <a:t>Zaman serisi Modelleri</a:t>
                      </a:r>
                    </a:p>
                    <a:p>
                      <a:r>
                        <a:rPr lang="tr-TR" sz="2000" dirty="0" smtClean="0">
                          <a:latin typeface="Bernard MT Condensed" panose="02050806060905020404" pitchFamily="18" charset="0"/>
                          <a:cs typeface="Arial" pitchFamily="34" charset="0"/>
                        </a:rPr>
                        <a:t>(Time-series)</a:t>
                      </a:r>
                      <a:endParaRPr lang="en-US" sz="2000" dirty="0">
                        <a:latin typeface="Bernard MT Condensed" panose="02050806060905020404" pitchFamily="18" charset="0"/>
                        <a:cs typeface="Arial" pitchFamily="34" charset="0"/>
                      </a:endParaRPr>
                    </a:p>
                  </a:txBody>
                  <a:tcPr marT="45706" marB="457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Bernard MT Condensed" panose="02050806060905020404" pitchFamily="18" charset="0"/>
                          <a:cs typeface="Arial" pitchFamily="34" charset="0"/>
                        </a:rPr>
                        <a:t>Boylamsal/Uzunlamasına Modeller (Longitudinal)</a:t>
                      </a:r>
                      <a:endParaRPr lang="en-US" sz="2000" dirty="0">
                        <a:latin typeface="Bernard MT Condensed" panose="02050806060905020404" pitchFamily="18" charset="0"/>
                        <a:cs typeface="Arial" pitchFamily="34" charset="0"/>
                      </a:endParaRPr>
                    </a:p>
                  </a:txBody>
                  <a:tcPr marT="45706" marB="45706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116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Zaman içindeki değişim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Ölçemez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Ölçebilir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Ölçebilir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765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Serinin özellikleri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Seri yok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Uzun; genellikle bir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veya bir kaç seri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Kısa;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yüzlerce seri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527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Ölçüm zamanları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Sadece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tek zamanda ölçüm; birden fazla olsa bile bağımsız örneklemler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Genellikle her seri için aynı ve eşit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aralıklarla alınmış zaman birimleri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Her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çeşit mümkün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0735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Ölçümler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Cevap(lar);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zaman içinde değişmeyen  bağımsız değişkenler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Cevap(lar);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zaman; genellikle bağımsız değişken yok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Cevap(lar);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zaman; z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aman içinde değişen ve değişmeyen bağımsız değişkenler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BOYLAMSAL VERİ ve anaLizleri</a:t>
            </a:r>
            <a:endParaRPr lang="tr-TR" sz="4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76715"/>
            <a:ext cx="10058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altLang="tr-TR" sz="2500" dirty="0" smtClean="0"/>
              <a:t>Eğitim ve Psikoloji alanı</a:t>
            </a:r>
          </a:p>
          <a:p>
            <a:pPr marL="0" indent="0">
              <a:buNone/>
            </a:pPr>
            <a:r>
              <a:rPr lang="tr-TR" altLang="tr-TR" sz="2500" dirty="0" smtClean="0"/>
              <a:t>			Araştırma soruları</a:t>
            </a:r>
          </a:p>
          <a:p>
            <a:pPr marL="0" indent="0">
              <a:buNone/>
            </a:pPr>
            <a:r>
              <a:rPr lang="tr-TR" altLang="tr-TR" sz="2500" dirty="0" smtClean="0"/>
              <a:t>					Sağlıklı yanıtlara giden yol-yöntem </a:t>
            </a:r>
          </a:p>
          <a:p>
            <a:pPr marL="0" indent="0">
              <a:buNone/>
            </a:pPr>
            <a:r>
              <a:rPr lang="tr-TR" altLang="tr-TR" sz="2500" dirty="0" smtClean="0"/>
              <a:t>için </a:t>
            </a:r>
          </a:p>
          <a:p>
            <a:pPr marL="731520" lvl="1" indent="-457200">
              <a:buFont typeface="+mj-lt"/>
              <a:buAutoNum type="alphaLcParenR"/>
            </a:pPr>
            <a:r>
              <a:rPr lang="tr-TR" altLang="tr-TR" sz="2300" dirty="0" smtClean="0">
                <a:solidFill>
                  <a:srgbClr val="FF0000"/>
                </a:solidFill>
              </a:rPr>
              <a:t>gerekli olamayabilirler</a:t>
            </a:r>
            <a:endParaRPr lang="tr-TR" altLang="tr-TR" sz="2300" dirty="0" smtClean="0"/>
          </a:p>
          <a:p>
            <a:pPr marL="731520" lvl="1" indent="-457200">
              <a:buFont typeface="+mj-lt"/>
              <a:buAutoNum type="alphaLcParenR"/>
            </a:pPr>
            <a:r>
              <a:rPr lang="tr-TR" altLang="tr-TR" sz="2300" dirty="0" smtClean="0">
                <a:solidFill>
                  <a:srgbClr val="FF0000"/>
                </a:solidFill>
              </a:rPr>
              <a:t>ek bir katkı</a:t>
            </a:r>
            <a:r>
              <a:rPr lang="tr-TR" altLang="tr-TR" sz="2300" dirty="0" smtClean="0"/>
              <a:t> sağlayabilirler (Psikometri alanı AR-GE)</a:t>
            </a:r>
          </a:p>
          <a:p>
            <a:pPr marL="731520" lvl="1" indent="-457200">
              <a:buFont typeface="+mj-lt"/>
              <a:buAutoNum type="alphaLcParenR"/>
            </a:pPr>
            <a:r>
              <a:rPr lang="tr-TR" altLang="tr-TR" sz="2300" dirty="0" smtClean="0">
                <a:solidFill>
                  <a:srgbClr val="FF0000"/>
                </a:solidFill>
              </a:rPr>
              <a:t>gerekli olabilirler</a:t>
            </a:r>
            <a:r>
              <a:rPr lang="tr-TR" altLang="tr-TR" sz="2300" dirty="0" smtClean="0"/>
              <a:t> </a:t>
            </a:r>
          </a:p>
          <a:p>
            <a:pPr marL="274320" lvl="1" indent="0">
              <a:buNone/>
            </a:pPr>
            <a:endParaRPr lang="tr-TR" altLang="tr-TR" sz="2300" dirty="0" smtClean="0"/>
          </a:p>
          <a:p>
            <a:pPr marL="274320" lvl="1" indent="0">
              <a:buNone/>
            </a:pPr>
            <a:r>
              <a:rPr lang="tr-TR" altLang="tr-TR" sz="2300" b="1" dirty="0" smtClean="0">
                <a:solidFill>
                  <a:srgbClr val="00B050"/>
                </a:solidFill>
              </a:rPr>
              <a:t>Anahtar Kavramlar</a:t>
            </a:r>
            <a:r>
              <a:rPr lang="tr-TR" altLang="tr-TR" sz="2300" dirty="0" smtClean="0"/>
              <a:t>: Gelişim ve değişim… İzleme ve yordama</a:t>
            </a:r>
            <a:endParaRPr lang="en-GB" altLang="tr-TR" sz="2300" dirty="0"/>
          </a:p>
        </p:txBody>
      </p:sp>
      <p:pic>
        <p:nvPicPr>
          <p:cNvPr id="4" name="Resim 3" descr="E:\EJERCONGRESS 2020\TANITIM YAZILARI\2020 eje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199" y="62727"/>
            <a:ext cx="1914474" cy="9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9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Temel istatistiksel kavramlar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1136947"/>
          </a:xfrm>
        </p:spPr>
        <p:txBody>
          <a:bodyPr>
            <a:noAutofit/>
          </a:bodyPr>
          <a:lstStyle/>
          <a:p>
            <a:r>
              <a:rPr lang="tr-TR" sz="2800" dirty="0" smtClean="0"/>
              <a:t>Hareket eden ortalama</a:t>
            </a:r>
          </a:p>
          <a:p>
            <a:r>
              <a:rPr lang="tr-TR" sz="2800" dirty="0" smtClean="0"/>
              <a:t>Otokorelasyon: </a:t>
            </a:r>
            <a:r>
              <a:rPr lang="tr-TR" sz="2600" dirty="0" smtClean="0"/>
              <a:t>Belli bir aralık verilerek alınmış, aynı serinin kendisi ile alınan korrelasyonudur.</a:t>
            </a:r>
          </a:p>
          <a:p>
            <a:r>
              <a:rPr lang="tr-TR" sz="2800" dirty="0" smtClean="0"/>
              <a:t>Zaman serisi modelleri </a:t>
            </a:r>
          </a:p>
          <a:p>
            <a:pPr lvl="1"/>
            <a:r>
              <a:rPr lang="tr-TR" sz="2600" dirty="0" smtClean="0"/>
              <a:t>Farklı regresyon modelleri, veriler için bağımsızdırlar varsayımı yapılmayan regresyon modelleri</a:t>
            </a:r>
          </a:p>
          <a:p>
            <a:r>
              <a:rPr lang="tr-TR" sz="2800" dirty="0" smtClean="0"/>
              <a:t>Smoothing</a:t>
            </a:r>
          </a:p>
          <a:p>
            <a:r>
              <a:rPr lang="tr-TR" sz="2800" dirty="0" smtClean="0"/>
              <a:t>Tahminler</a:t>
            </a:r>
          </a:p>
          <a:p>
            <a:endParaRPr lang="en-US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531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1" y="397317"/>
            <a:ext cx="37242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easonal effects crime rates  time series"/>
          <p:cNvSpPr>
            <a:spLocks noChangeAspect="1" noChangeArrowheads="1"/>
          </p:cNvSpPr>
          <p:nvPr/>
        </p:nvSpPr>
        <p:spPr bwMode="auto">
          <a:xfrm>
            <a:off x="748004" y="911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Image result for seasonal effects crime rates  time series"/>
          <p:cNvSpPr>
            <a:spLocks noChangeAspect="1" noChangeArrowheads="1"/>
          </p:cNvSpPr>
          <p:nvPr/>
        </p:nvSpPr>
        <p:spPr bwMode="auto">
          <a:xfrm>
            <a:off x="155575" y="-144463"/>
            <a:ext cx="3996700" cy="39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7" y="307376"/>
            <a:ext cx="3724275" cy="3305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79" y="1853893"/>
            <a:ext cx="8553729" cy="42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easonal effects crime rates  time series"/>
          <p:cNvSpPr>
            <a:spLocks noChangeAspect="1" noChangeArrowheads="1"/>
          </p:cNvSpPr>
          <p:nvPr/>
        </p:nvSpPr>
        <p:spPr bwMode="auto">
          <a:xfrm>
            <a:off x="748004" y="911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Image result for seasonal effects crime rates  time series"/>
          <p:cNvSpPr>
            <a:spLocks noChangeAspect="1" noChangeArrowheads="1"/>
          </p:cNvSpPr>
          <p:nvPr/>
        </p:nvSpPr>
        <p:spPr bwMode="auto">
          <a:xfrm>
            <a:off x="155575" y="-144463"/>
            <a:ext cx="3996700" cy="39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7" y="307376"/>
            <a:ext cx="3724275" cy="3305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79" y="1853893"/>
            <a:ext cx="8553729" cy="4232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664" y="307376"/>
            <a:ext cx="4501708" cy="360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easonal effects crime rates  time series"/>
          <p:cNvSpPr>
            <a:spLocks noChangeAspect="1" noChangeArrowheads="1"/>
          </p:cNvSpPr>
          <p:nvPr/>
        </p:nvSpPr>
        <p:spPr bwMode="auto">
          <a:xfrm>
            <a:off x="748004" y="9116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Image result for seasonal effects crime rates  time series"/>
          <p:cNvSpPr>
            <a:spLocks noChangeAspect="1" noChangeArrowheads="1"/>
          </p:cNvSpPr>
          <p:nvPr/>
        </p:nvSpPr>
        <p:spPr bwMode="auto">
          <a:xfrm>
            <a:off x="155575" y="-144463"/>
            <a:ext cx="3996700" cy="39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7" y="307376"/>
            <a:ext cx="3724275" cy="3305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879" y="1853893"/>
            <a:ext cx="8553729" cy="4232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43" y="363192"/>
            <a:ext cx="4501708" cy="3606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579" y="1273941"/>
            <a:ext cx="5805672" cy="37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özet</a:t>
            </a:r>
            <a:endParaRPr lang="tr-TR" dirty="0">
              <a:solidFill>
                <a:schemeClr val="tx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9093" y="4928616"/>
            <a:ext cx="11499730" cy="161587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14350" indent="-514350"/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Resim 3" descr="E:\EJERCONGRESS 2020\TANITIM YAZILARI\2020 eje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82" y="130500"/>
            <a:ext cx="1914474" cy="9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9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Problem ne?</a:t>
            </a:r>
            <a:endParaRPr lang="tr-TR" dirty="0">
              <a:solidFill>
                <a:schemeClr val="tx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9093" y="4928616"/>
            <a:ext cx="11499730" cy="1615875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514350" indent="-514350"/>
            <a:r>
              <a:rPr lang="tr-TR" sz="2800" smtClean="0">
                <a:solidFill>
                  <a:schemeClr val="bg1"/>
                </a:solidFill>
              </a:rPr>
              <a:t>	Karmaşık (çok-boyutlu ve/veya </a:t>
            </a:r>
            <a:r>
              <a:rPr lang="tr-T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dinamik</a:t>
            </a:r>
            <a:r>
              <a:rPr lang="tr-TR" sz="2800" smtClean="0">
                <a:solidFill>
                  <a:schemeClr val="bg1"/>
                </a:solidFill>
              </a:rPr>
              <a:t>) bir yapıya sahip oldukları durumlarda, özellikleri tanımlamakta, ölçmekte ve ilişkilendirmekte zorlanıyoruz.   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Resim 3" descr="E:\EJERCONGRESS 2020\TANITIM YAZILARI\2020 eje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82" y="130500"/>
            <a:ext cx="1914474" cy="98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3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67128" y="1199538"/>
            <a:ext cx="9281160" cy="3520440"/>
          </a:xfrm>
        </p:spPr>
        <p:txBody>
          <a:bodyPr/>
          <a:lstStyle/>
          <a:p>
            <a:r>
              <a:rPr lang="tr-TR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Ne yapabİlİrİz?</a:t>
            </a:r>
            <a:endParaRPr lang="tr-TR" dirty="0">
              <a:solidFill>
                <a:schemeClr val="tx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79713" y="4928616"/>
            <a:ext cx="10829109" cy="161587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smtClean="0">
                <a:solidFill>
                  <a:schemeClr val="bg1"/>
                </a:solidFill>
              </a:rPr>
              <a:t>AR-GE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smtClean="0">
                <a:solidFill>
                  <a:schemeClr val="bg1"/>
                </a:solidFill>
              </a:rPr>
              <a:t>Engelleri özetleyen iki yaygın ifade</a:t>
            </a:r>
          </a:p>
          <a:p>
            <a:pPr marL="914400" lvl="1" indent="-457200">
              <a:buFontTx/>
              <a:buChar char="-"/>
            </a:pPr>
            <a:r>
              <a:rPr lang="tr-TR" sz="2600" smtClean="0">
                <a:solidFill>
                  <a:schemeClr val="bg1"/>
                </a:solidFill>
              </a:rPr>
              <a:t>Boylamsal ölçme modeli diye bir şey yoktur.</a:t>
            </a:r>
          </a:p>
          <a:p>
            <a:pPr marL="914400" lvl="1" indent="-457200">
              <a:buFontTx/>
              <a:buChar char="-"/>
            </a:pPr>
            <a:r>
              <a:rPr lang="tr-TR" sz="2600" smtClean="0">
                <a:solidFill>
                  <a:schemeClr val="bg1"/>
                </a:solidFill>
              </a:rPr>
              <a:t>Zaten vardır, boylamsal modeller yeni değildir.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67128" y="1199538"/>
            <a:ext cx="9281160" cy="3520440"/>
          </a:xfrm>
        </p:spPr>
        <p:txBody>
          <a:bodyPr/>
          <a:lstStyle/>
          <a:p>
            <a:r>
              <a:rPr lang="tr-TR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NASIL?</a:t>
            </a:r>
            <a:endParaRPr lang="tr-TR" dirty="0">
              <a:solidFill>
                <a:schemeClr val="tx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79713" y="4928616"/>
            <a:ext cx="10829109" cy="161587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smtClean="0">
                <a:solidFill>
                  <a:schemeClr val="bg1"/>
                </a:solidFill>
              </a:rPr>
              <a:t>Kesitel ölçme modellerin boylamsal versiyonları  (Model extensions)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smtClean="0">
                <a:solidFill>
                  <a:schemeClr val="bg1"/>
                </a:solidFill>
              </a:rPr>
              <a:t>Boylamsal istatistiksel yöntemlerin ölçme problemlerini çözmede kullanılabilecek adaptasyonları (Model adaptations)</a:t>
            </a:r>
          </a:p>
          <a:p>
            <a:endParaRPr lang="tr-T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67128" y="1199538"/>
            <a:ext cx="9281160" cy="3520440"/>
          </a:xfrm>
        </p:spPr>
        <p:txBody>
          <a:bodyPr/>
          <a:lstStyle/>
          <a:p>
            <a:r>
              <a:rPr lang="tr-TR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NE kazanacağız?</a:t>
            </a:r>
            <a:endParaRPr lang="tr-TR" dirty="0">
              <a:solidFill>
                <a:schemeClr val="tx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79713" y="4928616"/>
            <a:ext cx="10829109" cy="1615875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smtClean="0">
                <a:solidFill>
                  <a:schemeClr val="bg1"/>
                </a:solidFill>
              </a:rPr>
              <a:t>Güvenirlik (Precision)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smtClean="0">
                <a:solidFill>
                  <a:schemeClr val="bg1"/>
                </a:solidFill>
              </a:rPr>
              <a:t>Geçerlilik (Accuracy)</a:t>
            </a:r>
            <a:endParaRPr lang="tr-T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Grafik"/>
          <p:cNvGraphicFramePr/>
          <p:nvPr/>
        </p:nvGraphicFramePr>
        <p:xfrm>
          <a:off x="2377440" y="169816"/>
          <a:ext cx="7746274" cy="203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Grafik"/>
          <p:cNvGraphicFramePr/>
          <p:nvPr/>
        </p:nvGraphicFramePr>
        <p:xfrm>
          <a:off x="2371890" y="2377440"/>
          <a:ext cx="7777949" cy="199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Grafik"/>
          <p:cNvGraphicFramePr/>
          <p:nvPr/>
        </p:nvGraphicFramePr>
        <p:xfrm>
          <a:off x="2364377" y="4598126"/>
          <a:ext cx="7811589" cy="207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15 Dikdörtgen"/>
          <p:cNvSpPr/>
          <p:nvPr/>
        </p:nvSpPr>
        <p:spPr>
          <a:xfrm>
            <a:off x="679269" y="953589"/>
            <a:ext cx="1397725" cy="44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Kişi 71</a:t>
            </a:r>
            <a:endParaRPr lang="tr-TR" dirty="0"/>
          </a:p>
        </p:txBody>
      </p:sp>
      <p:sp>
        <p:nvSpPr>
          <p:cNvPr id="17" name="16 Dikdörtgen"/>
          <p:cNvSpPr/>
          <p:nvPr/>
        </p:nvSpPr>
        <p:spPr>
          <a:xfrm>
            <a:off x="648789" y="3156857"/>
            <a:ext cx="1397725" cy="44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Kişi 98</a:t>
            </a:r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653143" y="5212080"/>
            <a:ext cx="1362889" cy="444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Kişi 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08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67128" y="1132303"/>
            <a:ext cx="9281160" cy="3520440"/>
          </a:xfrm>
        </p:spPr>
        <p:txBody>
          <a:bodyPr>
            <a:normAutofit/>
          </a:bodyPr>
          <a:lstStyle/>
          <a:p>
            <a:r>
              <a:rPr lang="tr-TR" smtClean="0">
                <a:solidFill>
                  <a:schemeClr val="tx1">
                    <a:lumMod val="85000"/>
                  </a:schemeClr>
                </a:solidFill>
                <a:latin typeface="Calibri" pitchFamily="34" charset="0"/>
              </a:rPr>
              <a:t>YANİ</a:t>
            </a:r>
            <a:endParaRPr lang="tr-TR" dirty="0">
              <a:solidFill>
                <a:schemeClr val="tx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79713" y="4928616"/>
            <a:ext cx="10829109" cy="1615875"/>
          </a:xfrm>
        </p:spPr>
        <p:txBody>
          <a:bodyPr>
            <a:noAutofit/>
          </a:bodyPr>
          <a:lstStyle/>
          <a:p>
            <a:r>
              <a:rPr lang="tr-TR" sz="2800" smtClean="0">
                <a:solidFill>
                  <a:schemeClr val="bg1"/>
                </a:solidFill>
              </a:rPr>
              <a:t>TEORİK BAĞLAM</a:t>
            </a:r>
          </a:p>
          <a:p>
            <a:r>
              <a:rPr lang="tr-TR" sz="2800" smtClean="0">
                <a:solidFill>
                  <a:schemeClr val="bg1"/>
                </a:solidFill>
              </a:rPr>
              <a:t>İSTATİSTİKSEL TEKNİK</a:t>
            </a:r>
          </a:p>
          <a:p>
            <a:r>
              <a:rPr lang="tr-TR" sz="2800" smtClean="0">
                <a:solidFill>
                  <a:schemeClr val="bg1"/>
                </a:solidFill>
              </a:rPr>
              <a:t>KESİTSEL ÖLÇME İLE İLİŞKİLENDİRİLMİŞ PARAMETRELER</a:t>
            </a:r>
            <a:endParaRPr lang="tr-T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79468" y="2760617"/>
            <a:ext cx="3310544" cy="1863634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KATLIMINIZ İçİn çok Teşekkürler!</a:t>
            </a:r>
            <a:endParaRPr lang="tr-TR" sz="4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1830" y="5049529"/>
            <a:ext cx="9052560" cy="1066800"/>
          </a:xfrm>
        </p:spPr>
        <p:txBody>
          <a:bodyPr>
            <a:normAutofit fontScale="92500" lnSpcReduction="20000"/>
          </a:bodyPr>
          <a:lstStyle/>
          <a:p>
            <a:r>
              <a:rPr lang="tr-TR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</a:rPr>
              <a:t>Web: https://www.niluferkahraman.com/</a:t>
            </a:r>
            <a:endParaRPr lang="tr-TR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  <a:p>
            <a:r>
              <a:rPr lang="tr-TR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E-posta: kahramannilufer@gmail.com</a:t>
            </a:r>
          </a:p>
          <a:p>
            <a:r>
              <a:rPr lang="tr-TR" smtClean="0">
                <a:solidFill>
                  <a:schemeClr val="bg1"/>
                </a:solidFill>
              </a:rPr>
              <a:t>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 descr="E:\EJERCONGRESS 2020\TANITIM YAZILARI\2020 ejer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6" y="335271"/>
            <a:ext cx="3368251" cy="182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iz Kimiz ! Ne İstiyoruz ! Akımının En Güzel 7 Cap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1246" y="195540"/>
            <a:ext cx="6793507" cy="6505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34225" cy="160934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>
                <a:solidFill>
                  <a:schemeClr val="tx1">
                    <a:lumMod val="95000"/>
                  </a:schemeClr>
                </a:solidFill>
                <a:latin typeface="Bernard MT Condensed" panose="02050806060905020404" pitchFamily="18" charset="0"/>
              </a:rPr>
              <a:t>NE TÜR ARAŞTIRMA SORULARI yanıtlanabilir? </a:t>
            </a:r>
            <a:endParaRPr lang="tr-TR" dirty="0">
              <a:solidFill>
                <a:schemeClr val="tx1">
                  <a:lumMod val="9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526578"/>
            <a:ext cx="10058400" cy="382434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sz="2400" dirty="0" smtClean="0"/>
              <a:t>DEĞİŞİM/GELİŞİM: Zaman noktaları arasında anlamlı farklılıklar var mıdır? (Örn. Gün 1 ile gün 2, …)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tr-TR" sz="2400" dirty="0" smtClean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1800" dirty="0" smtClean="0"/>
              <a:t>BİREY-İÇİ, Tanılayıcı: Bireylerin stres puanları zamanla </a:t>
            </a:r>
            <a:r>
              <a:rPr lang="tr-TR" sz="1800" dirty="0" smtClean="0">
                <a:solidFill>
                  <a:srgbClr val="C00000"/>
                </a:solidFill>
              </a:rPr>
              <a:t>nasıl</a:t>
            </a:r>
            <a:r>
              <a:rPr lang="tr-TR" sz="1800" dirty="0" smtClean="0"/>
              <a:t> değişmektedir?  (Shape of change)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1800" dirty="0" smtClean="0"/>
              <a:t>BİREY-İÇİ, Özetleyici: Her bir bireyin stres puanındaki </a:t>
            </a:r>
            <a:r>
              <a:rPr lang="tr-TR" sz="1800" dirty="0" smtClean="0">
                <a:solidFill>
                  <a:srgbClr val="C00000"/>
                </a:solidFill>
              </a:rPr>
              <a:t>değişme hızı</a:t>
            </a:r>
            <a:r>
              <a:rPr lang="tr-TR" sz="1800" dirty="0" smtClean="0"/>
              <a:t> nedir?  (Rate of change)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1800" dirty="0" smtClean="0"/>
              <a:t>BİREYLER-ARASI: Değişim oranı bireysel özelliklere göre nasıl bir </a:t>
            </a:r>
            <a:r>
              <a:rPr lang="tr-TR" sz="1800" dirty="0" smtClean="0">
                <a:solidFill>
                  <a:srgbClr val="C00000"/>
                </a:solidFill>
              </a:rPr>
              <a:t>varyans</a:t>
            </a:r>
            <a:r>
              <a:rPr lang="tr-TR" sz="1800" dirty="0" smtClean="0"/>
              <a:t> göstermektedir? (between-subject variance) 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tr-TR" sz="2400" dirty="0" smtClean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tr-TR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86445" y="4356018"/>
            <a:ext cx="468000" cy="2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52503" y="4319451"/>
            <a:ext cx="540000" cy="21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3631471" y="4329891"/>
            <a:ext cx="576000" cy="504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Curved Connector 13"/>
          <p:cNvCxnSpPr/>
          <p:nvPr/>
        </p:nvCxnSpPr>
        <p:spPr>
          <a:xfrm flipV="1">
            <a:off x="4389120" y="4319450"/>
            <a:ext cx="648000" cy="2880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207726" y="4438750"/>
            <a:ext cx="8011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3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Grafik"/>
          <p:cNvGraphicFramePr/>
          <p:nvPr/>
        </p:nvGraphicFramePr>
        <p:xfrm>
          <a:off x="2377440" y="169816"/>
          <a:ext cx="7746274" cy="2037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Grafik"/>
          <p:cNvGraphicFramePr/>
          <p:nvPr/>
        </p:nvGraphicFramePr>
        <p:xfrm>
          <a:off x="2345765" y="2508069"/>
          <a:ext cx="7777949" cy="199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Grafik"/>
          <p:cNvGraphicFramePr/>
          <p:nvPr/>
        </p:nvGraphicFramePr>
        <p:xfrm>
          <a:off x="2351315" y="4781006"/>
          <a:ext cx="7759336" cy="2076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11 Düz Ok Bağlayıcısı"/>
          <p:cNvCxnSpPr/>
          <p:nvPr/>
        </p:nvCxnSpPr>
        <p:spPr>
          <a:xfrm rot="5400000">
            <a:off x="5388429" y="3402874"/>
            <a:ext cx="6413862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rot="16200000" flipH="1">
            <a:off x="2797627" y="3398519"/>
            <a:ext cx="633548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Dikdörtgen"/>
          <p:cNvSpPr/>
          <p:nvPr/>
        </p:nvSpPr>
        <p:spPr>
          <a:xfrm>
            <a:off x="679269" y="953589"/>
            <a:ext cx="1397725" cy="44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Kişi 71</a:t>
            </a:r>
            <a:endParaRPr lang="tr-TR" dirty="0"/>
          </a:p>
        </p:txBody>
      </p:sp>
      <p:sp>
        <p:nvSpPr>
          <p:cNvPr id="17" name="16 Dikdörtgen"/>
          <p:cNvSpPr/>
          <p:nvPr/>
        </p:nvSpPr>
        <p:spPr>
          <a:xfrm>
            <a:off x="648789" y="3156857"/>
            <a:ext cx="1397725" cy="44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Kişi 98</a:t>
            </a:r>
            <a:endParaRPr lang="tr-TR" dirty="0"/>
          </a:p>
        </p:txBody>
      </p:sp>
      <p:sp>
        <p:nvSpPr>
          <p:cNvPr id="18" name="17 Dikdörtgen"/>
          <p:cNvSpPr/>
          <p:nvPr/>
        </p:nvSpPr>
        <p:spPr>
          <a:xfrm>
            <a:off x="670560" y="5503817"/>
            <a:ext cx="1397725" cy="44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Kişi 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88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61257"/>
            <a:ext cx="10058400" cy="183271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4400" dirty="0" smtClean="0">
                <a:solidFill>
                  <a:schemeClr val="tx1">
                    <a:lumMod val="95000"/>
                  </a:schemeClr>
                </a:solidFill>
                <a:latin typeface="Bernard MT Condensed" panose="02050806060905020404" pitchFamily="18" charset="0"/>
              </a:rPr>
              <a:t>NE TÜR ARAŞTIRMA SORULARI İÇİN BOYLAMSAL ÖLÇME VE İSTATİSTİK YÖNTEMLERİGEREKLİDİR?</a:t>
            </a:r>
            <a:endParaRPr lang="tr-TR" sz="4400" dirty="0">
              <a:solidFill>
                <a:schemeClr val="tx1">
                  <a:lumMod val="95000"/>
                </a:schemeClr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576107"/>
            <a:ext cx="10058400" cy="40507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tr-TR" sz="2400" dirty="0"/>
              <a:t>13 gün boyunca kendi </a:t>
            </a:r>
            <a:r>
              <a:rPr lang="tr-TR" sz="2400" dirty="0" smtClean="0"/>
              <a:t>kendilerine günlük verdikleri puanlamalara </a:t>
            </a:r>
            <a:r>
              <a:rPr lang="tr-TR" sz="2400" dirty="0"/>
              <a:t>(1-5, % en yüksek) </a:t>
            </a:r>
            <a:r>
              <a:rPr lang="tr-TR" sz="2400" dirty="0" smtClean="0"/>
              <a:t>bakıldığında</a:t>
            </a:r>
            <a:r>
              <a:rPr lang="tr-TR" sz="2400" dirty="0"/>
              <a:t>,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2400" dirty="0" smtClean="0"/>
              <a:t>BİREY-İÇİ, Tanılayıcı: Bireylerin stres puanları zamanla </a:t>
            </a:r>
            <a:r>
              <a:rPr lang="tr-TR" sz="2400" dirty="0" smtClean="0">
                <a:solidFill>
                  <a:srgbClr val="C00000"/>
                </a:solidFill>
              </a:rPr>
              <a:t>nasıl</a:t>
            </a:r>
            <a:r>
              <a:rPr lang="tr-TR" sz="2400" dirty="0" smtClean="0"/>
              <a:t> değişmektedir?  (Shape of change)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2400" dirty="0"/>
              <a:t>BİREY-İÇİ, </a:t>
            </a:r>
            <a:r>
              <a:rPr lang="tr-TR" sz="2400" dirty="0" smtClean="0"/>
              <a:t>Özetleyici: Her bir bireyin </a:t>
            </a:r>
            <a:r>
              <a:rPr lang="tr-TR" sz="2400" dirty="0"/>
              <a:t>stres </a:t>
            </a:r>
            <a:r>
              <a:rPr lang="tr-TR" sz="2400" dirty="0" smtClean="0"/>
              <a:t>puanındaki </a:t>
            </a:r>
            <a:r>
              <a:rPr lang="tr-TR" sz="2400" dirty="0" smtClean="0">
                <a:solidFill>
                  <a:srgbClr val="C00000"/>
                </a:solidFill>
              </a:rPr>
              <a:t>değişme hızı</a:t>
            </a:r>
            <a:r>
              <a:rPr lang="tr-TR" sz="2400" dirty="0" smtClean="0"/>
              <a:t> nedir?  (Rate of change)</a:t>
            </a:r>
            <a:endParaRPr lang="tr-TR" sz="2400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tr-TR" sz="2400" dirty="0" smtClean="0"/>
              <a:t>BİREYLER-ARASI: Değişim oranı bireysel özelliklere göre nasıl bir </a:t>
            </a:r>
            <a:r>
              <a:rPr lang="tr-TR" sz="2400" dirty="0" smtClean="0">
                <a:solidFill>
                  <a:srgbClr val="C00000"/>
                </a:solidFill>
              </a:rPr>
              <a:t>varyans</a:t>
            </a:r>
            <a:r>
              <a:rPr lang="tr-TR" sz="2400" dirty="0" smtClean="0"/>
              <a:t> göstermektedir? (between-subject variance)  </a:t>
            </a:r>
            <a:endParaRPr lang="tr-TR" sz="2400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tr-TR" sz="2400" dirty="0" smtClean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5487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tr-TR" altLang="tr-TR" sz="4400" b="1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Uzunlamasına veride değişkenler</a:t>
            </a:r>
            <a:endParaRPr lang="en-US" altLang="tr-TR" sz="4400" b="1" dirty="0" smtClean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069848" y="2171283"/>
            <a:ext cx="10058400" cy="4050792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800" dirty="0" smtClean="0"/>
              <a:t>Zaman içinde değişen bağımsız değişkenler</a:t>
            </a:r>
          </a:p>
          <a:p>
            <a:pPr lvl="2" eaLnBrk="1" hangingPunct="1"/>
            <a:r>
              <a:rPr lang="tr-TR" altLang="tr-TR" sz="2800" dirty="0" smtClean="0"/>
              <a:t>örnekler:</a:t>
            </a:r>
            <a:r>
              <a:rPr lang="en-US" altLang="tr-TR" sz="2800" dirty="0" smtClean="0"/>
              <a:t> </a:t>
            </a:r>
            <a:r>
              <a:rPr lang="tr-TR" altLang="tr-TR" sz="2800" dirty="0" smtClean="0"/>
              <a:t>stres, motivasyon, başarı, kilo, boy, COVID 19’a maruz kalma, ilaç kullanımı, yaş…</a:t>
            </a:r>
          </a:p>
          <a:p>
            <a:pPr eaLnBrk="1" hangingPunct="1"/>
            <a:r>
              <a:rPr lang="tr-TR" altLang="tr-TR" sz="2800" dirty="0" smtClean="0"/>
              <a:t>Zaman içinde değişmeyen bağımsız değişkenler (çalışma süresince aynı kalan değişkenler)</a:t>
            </a:r>
          </a:p>
          <a:p>
            <a:pPr lvl="2" eaLnBrk="1" hangingPunct="1"/>
            <a:r>
              <a:rPr lang="tr-TR" altLang="tr-TR" sz="2800" dirty="0" smtClean="0"/>
              <a:t>örnekler: cinsiyet, doğum/ölüm tarihi, çalışmanın başlangıcındaki yaş</a:t>
            </a:r>
          </a:p>
        </p:txBody>
      </p:sp>
      <p:sp>
        <p:nvSpPr>
          <p:cNvPr id="18438" name="Date Placeholder 5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/>
              <a:t>2019</a:t>
            </a: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BF71F6-C59D-429D-A5B4-41230F8794DB}" type="slidenum">
              <a:rPr lang="en-US" altLang="tr-TR" sz="12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tr-TR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GELİŞİMİ/değişimi İZLEME -    BOYLAMSAL ÖLÇME</a:t>
            </a:r>
            <a:endParaRPr lang="tr-TR" sz="4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6AAC7A-F21F-4DD4-BD60-9710B250AA8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Georgia" panose="02040502050405020303" pitchFamily="18" charset="0"/>
              </a:rPr>
              <a:t>Kesitsel			</a:t>
            </a:r>
            <a:r>
              <a:rPr lang="tr-TR" sz="2000" dirty="0" smtClean="0">
                <a:latin typeface="Georgia" panose="02040502050405020303" pitchFamily="18" charset="0"/>
              </a:rPr>
              <a:t>Boylamsal</a:t>
            </a:r>
            <a:endParaRPr lang="tr-TR" sz="20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latin typeface="Georgia" panose="02040502050405020303" pitchFamily="18" charset="0"/>
              </a:rPr>
              <a:t>Zaman </a:t>
            </a:r>
            <a:r>
              <a:rPr lang="tr-TR" sz="2000" dirty="0" smtClean="0">
                <a:latin typeface="Georgia" panose="02040502050405020303" pitchFamily="18" charset="0"/>
              </a:rPr>
              <a:t>Faktörü</a:t>
            </a:r>
            <a:r>
              <a:rPr lang="tr-TR" sz="2000" dirty="0">
                <a:latin typeface="Georgia" panose="02040502050405020303" pitchFamily="18" charset="0"/>
              </a:rPr>
              <a:t>			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Georgia" panose="02040502050405020303" pitchFamily="18" charset="0"/>
              </a:rPr>
              <a:t>Değişim			</a:t>
            </a:r>
            <a:r>
              <a:rPr lang="tr-TR" sz="2000" dirty="0" smtClean="0">
                <a:latin typeface="Georgia" panose="02040502050405020303" pitchFamily="18" charset="0"/>
              </a:rPr>
              <a:t>Verisel / Yapısal (Measurement and Latent Models)</a:t>
            </a:r>
            <a:endParaRPr lang="tr-TR" sz="20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Georgia" panose="02040502050405020303" pitchFamily="18" charset="0"/>
              </a:rPr>
              <a:t>Gelişim/değişim şekli      </a:t>
            </a:r>
            <a:r>
              <a:rPr lang="tr-TR" sz="2000" dirty="0">
                <a:latin typeface="Georgia" panose="02040502050405020303" pitchFamily="18" charset="0"/>
              </a:rPr>
              <a:t>		</a:t>
            </a:r>
            <a:r>
              <a:rPr lang="tr-TR" sz="2000" dirty="0" smtClean="0">
                <a:latin typeface="Georgia" panose="02040502050405020303" pitchFamily="18" charset="0"/>
              </a:rPr>
              <a:t>          Linear/Quadratic/Cubic, Haftalık/Mevsimsel/vb.</a:t>
            </a:r>
            <a:endParaRPr lang="tr-TR" sz="20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Georgia" panose="02040502050405020303" pitchFamily="18" charset="0"/>
              </a:rPr>
              <a:t>Değişim için modellenen varyansın kaynağı</a:t>
            </a:r>
            <a:r>
              <a:rPr lang="tr-TR" sz="2000" dirty="0">
                <a:latin typeface="Georgia" panose="02040502050405020303" pitchFamily="18" charset="0"/>
              </a:rPr>
              <a:t>	</a:t>
            </a:r>
            <a:r>
              <a:rPr lang="tr-TR" sz="2000" dirty="0" smtClean="0">
                <a:latin typeface="Georgia" panose="02040502050405020303" pitchFamily="18" charset="0"/>
              </a:rPr>
              <a:t>    </a:t>
            </a:r>
            <a:r>
              <a:rPr lang="tr-TR" sz="2000" dirty="0">
                <a:latin typeface="Georgia" panose="02040502050405020303" pitchFamily="18" charset="0"/>
              </a:rPr>
              <a:t>		</a:t>
            </a:r>
            <a:r>
              <a:rPr lang="tr-TR" sz="2000" dirty="0" smtClean="0">
                <a:latin typeface="Georgia" panose="02040502050405020303" pitchFamily="18" charset="0"/>
              </a:rPr>
              <a:t>    Birey içi – Bireyler-arası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Georgia" panose="02040502050405020303" pitchFamily="18" charset="0"/>
              </a:rPr>
              <a:t>Sürekli/Kategorik (Örtük Özellik( Örtük Sınıf Büyüme/Geçiş Modelleri )</a:t>
            </a:r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10" name="Arrow: Right 3">
            <a:extLst>
              <a:ext uri="{FF2B5EF4-FFF2-40B4-BE49-F238E27FC236}">
                <a16:creationId xmlns:a16="http://schemas.microsoft.com/office/drawing/2014/main" id="{3DCF3DDB-E3F2-4772-B4F5-6EF028FDDBBF}"/>
              </a:ext>
            </a:extLst>
          </p:cNvPr>
          <p:cNvSpPr/>
          <p:nvPr/>
        </p:nvSpPr>
        <p:spPr>
          <a:xfrm>
            <a:off x="6318211" y="4676699"/>
            <a:ext cx="2161313" cy="38775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3">
            <a:extLst>
              <a:ext uri="{FF2B5EF4-FFF2-40B4-BE49-F238E27FC236}">
                <a16:creationId xmlns:a16="http://schemas.microsoft.com/office/drawing/2014/main" id="{3DCF3DDB-E3F2-4772-B4F5-6EF028FDDBBF}"/>
              </a:ext>
            </a:extLst>
          </p:cNvPr>
          <p:cNvSpPr/>
          <p:nvPr/>
        </p:nvSpPr>
        <p:spPr>
          <a:xfrm>
            <a:off x="2449940" y="2247263"/>
            <a:ext cx="2161313" cy="38775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3">
            <a:extLst>
              <a:ext uri="{FF2B5EF4-FFF2-40B4-BE49-F238E27FC236}">
                <a16:creationId xmlns:a16="http://schemas.microsoft.com/office/drawing/2014/main" id="{3DCF3DDB-E3F2-4772-B4F5-6EF028FDDBBF}"/>
              </a:ext>
            </a:extLst>
          </p:cNvPr>
          <p:cNvSpPr/>
          <p:nvPr/>
        </p:nvSpPr>
        <p:spPr>
          <a:xfrm>
            <a:off x="3954141" y="4044427"/>
            <a:ext cx="2161313" cy="38775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3">
            <a:extLst>
              <a:ext uri="{FF2B5EF4-FFF2-40B4-BE49-F238E27FC236}">
                <a16:creationId xmlns:a16="http://schemas.microsoft.com/office/drawing/2014/main" id="{3DCF3DDB-E3F2-4772-B4F5-6EF028FDDBBF}"/>
              </a:ext>
            </a:extLst>
          </p:cNvPr>
          <p:cNvSpPr/>
          <p:nvPr/>
        </p:nvSpPr>
        <p:spPr>
          <a:xfrm>
            <a:off x="2449940" y="3456179"/>
            <a:ext cx="2161313" cy="38775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NK_TOOB_24.11.2017_BLACK</Template>
  <TotalTime>2148</TotalTime>
  <Words>1436</Words>
  <Application>Microsoft Office PowerPoint</Application>
  <PresentationFormat>Widescreen</PresentationFormat>
  <Paragraphs>245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Bernard MT Condensed</vt:lpstr>
      <vt:lpstr>Calibri</vt:lpstr>
      <vt:lpstr>Georgia</vt:lpstr>
      <vt:lpstr>Rockwell</vt:lpstr>
      <vt:lpstr>Rockwell Condensed</vt:lpstr>
      <vt:lpstr>Segoe UI Black</vt:lpstr>
      <vt:lpstr>Times New Roman</vt:lpstr>
      <vt:lpstr>Wingdings</vt:lpstr>
      <vt:lpstr>Wood Type</vt:lpstr>
      <vt:lpstr>Equation</vt:lpstr>
      <vt:lpstr>Boylamsal ölçme desenleri ve zaman serisi ölçümler</vt:lpstr>
      <vt:lpstr>Problem ne?</vt:lpstr>
      <vt:lpstr>BOYLAMSAL VERİ ve anaLizleri</vt:lpstr>
      <vt:lpstr>PowerPoint Presentation</vt:lpstr>
      <vt:lpstr>NE TÜR ARAŞTIRMA SORULARI yanıtlanabilir? </vt:lpstr>
      <vt:lpstr>PowerPoint Presentation</vt:lpstr>
      <vt:lpstr>NE TÜR ARAŞTIRMA SORULARI İÇİN BOYLAMSAL ÖLÇME VE İSTATİSTİK YÖNTEMLERİGEREKLİDİR?</vt:lpstr>
      <vt:lpstr>Uzunlamasına veride değişkenler</vt:lpstr>
      <vt:lpstr>GELİŞİMİ/değişimi İZLEME -    BOYLAMSAL ÖLÇME</vt:lpstr>
      <vt:lpstr>değİşebİlen/ gelİşebİlen durum ve özellİklerİn sağlıklı bİr bİçİmde gözlenmesİ   ve   öğretim program ve etkİnlİklerİnİn bu doğrultuda planlanması ve güncellenmesi</vt:lpstr>
      <vt:lpstr>Boylamsal ölçme desenİ İle bİreyler-arası ve bİrey-İçİ farklılıkların ölçülmesi, modellenmesİ ve yorumlanması</vt:lpstr>
      <vt:lpstr>Yöntem Araştırmanın Modeli</vt:lpstr>
      <vt:lpstr>VERİ TOPLAMA DESENİ</vt:lpstr>
      <vt:lpstr>Örtük Özellik Büyüme Modelleri -Meredith and Tisak, 1990, Muthen and Curran, 1997</vt:lpstr>
      <vt:lpstr>bİreysel büyümenİn/değİşİmİn parametrelerİ (randum eşik ve İvme etkİlerİnİ) örtük değİşkenler olarak modelleme</vt:lpstr>
      <vt:lpstr>PowerPoint Presentation</vt:lpstr>
      <vt:lpstr>Çalışma 1</vt:lpstr>
      <vt:lpstr>SÜREÇ</vt:lpstr>
      <vt:lpstr>ölçek</vt:lpstr>
      <vt:lpstr>PowerPoint Presentation</vt:lpstr>
      <vt:lpstr>Çalışma 2</vt:lpstr>
      <vt:lpstr>Psikolojik Dayanıklılık Nedir?</vt:lpstr>
      <vt:lpstr>PowerPoint Presentation</vt:lpstr>
      <vt:lpstr>Boylamsal yaklaşım ile elde edilecek Çıkarımsal katkılar neler?</vt:lpstr>
      <vt:lpstr>Çıkarımsal katkılar - örnek</vt:lpstr>
      <vt:lpstr>Tek cümle ile ifade edilirse</vt:lpstr>
      <vt:lpstr>Zaman serileri</vt:lpstr>
      <vt:lpstr>Zaman serileri – genel bakış</vt:lpstr>
      <vt:lpstr>PowerPoint Presentation</vt:lpstr>
      <vt:lpstr>Temel istatistiksel kavramlar</vt:lpstr>
      <vt:lpstr>PowerPoint Presentation</vt:lpstr>
      <vt:lpstr>PowerPoint Presentation</vt:lpstr>
      <vt:lpstr>PowerPoint Presentation</vt:lpstr>
      <vt:lpstr>PowerPoint Presentation</vt:lpstr>
      <vt:lpstr>özet</vt:lpstr>
      <vt:lpstr>Problem ne?</vt:lpstr>
      <vt:lpstr>Ne yapabİlİrİz?</vt:lpstr>
      <vt:lpstr>NASIL?</vt:lpstr>
      <vt:lpstr>NE kazanacağız?</vt:lpstr>
      <vt:lpstr>YANİ</vt:lpstr>
      <vt:lpstr>KATLIMINIZ İçİn çok Teşekkürler!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</cp:lastModifiedBy>
  <cp:revision>274</cp:revision>
  <dcterms:created xsi:type="dcterms:W3CDTF">2014-09-12T02:14:24Z</dcterms:created>
  <dcterms:modified xsi:type="dcterms:W3CDTF">2021-02-23T16:00:06Z</dcterms:modified>
</cp:coreProperties>
</file>