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88" r:id="rId3"/>
    <p:sldId id="275" r:id="rId4"/>
    <p:sldId id="274" r:id="rId5"/>
    <p:sldId id="277" r:id="rId6"/>
    <p:sldId id="295" r:id="rId7"/>
    <p:sldId id="289" r:id="rId8"/>
    <p:sldId id="290" r:id="rId9"/>
    <p:sldId id="291" r:id="rId10"/>
    <p:sldId id="269" r:id="rId11"/>
    <p:sldId id="268" r:id="rId12"/>
    <p:sldId id="292" r:id="rId13"/>
    <p:sldId id="293" r:id="rId14"/>
    <p:sldId id="294" r:id="rId15"/>
    <p:sldId id="285" r:id="rId16"/>
    <p:sldId id="296" r:id="rId17"/>
    <p:sldId id="298" r:id="rId18"/>
    <p:sldId id="297" r:id="rId19"/>
    <p:sldId id="299" r:id="rId20"/>
    <p:sldId id="300" r:id="rId21"/>
    <p:sldId id="301" r:id="rId22"/>
  </p:sldIdLst>
  <p:sldSz cx="12188825"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4" autoAdjust="0"/>
    <p:restoredTop sz="94660"/>
  </p:normalViewPr>
  <p:slideViewPr>
    <p:cSldViewPr showGuides="1">
      <p:cViewPr>
        <p:scale>
          <a:sx n="50" d="100"/>
          <a:sy n="50" d="100"/>
        </p:scale>
        <p:origin x="-178" y="778"/>
      </p:cViewPr>
      <p:guideLst>
        <p:guide orient="horz" pos="2160"/>
        <p:guide pos="3839"/>
        <p:guide pos="1007"/>
      </p:guideLst>
    </p:cSldViewPr>
  </p:slideViewPr>
  <p:notesTextViewPr>
    <p:cViewPr>
      <p:scale>
        <a:sx n="1" d="1"/>
        <a:sy n="1" d="1"/>
      </p:scale>
      <p:origin x="0" y="0"/>
    </p:cViewPr>
  </p:notesTextViewPr>
  <p:notesViewPr>
    <p:cSldViewPr showGuides="1">
      <p:cViewPr varScale="1">
        <p:scale>
          <a:sx n="85" d="100"/>
          <a:sy n="85" d="100"/>
        </p:scale>
        <p:origin x="305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E6CF3DC6-2E6B-46D2-88B7-5E4FA9F2456C}" type="datetime1">
              <a:rPr lang="tr-TR" smtClean="0"/>
              <a:t>29.10.2023</a:t>
            </a:fld>
            <a:endParaRPr lang="tr-TR" dirty="0"/>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4360E59-1627-4404-ACC5-51C744AB0F27}" type="slidenum">
              <a:rPr lang="tr-TR" smtClean="0"/>
              <a:t>‹#›</a:t>
            </a:fld>
            <a:endParaRPr lang="tr-TR" dirty="0"/>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pPr rtl="0"/>
            <a:endParaRPr lang="tr-TR" noProof="0"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pPr rtl="0"/>
            <a:fld id="{C862C37A-C02D-4B55-998D-02E3C9E4AAAD}" type="datetime1">
              <a:rPr lang="tr-TR" noProof="0" smtClean="0"/>
              <a:t>29.10.2023</a:t>
            </a:fld>
            <a:endParaRPr lang="tr-TR" noProof="0" dirty="0"/>
          </a:p>
        </p:txBody>
      </p:sp>
      <p:sp>
        <p:nvSpPr>
          <p:cNvPr id="4" name="Slayt Görüntüsü Yer Tutucus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pPr rtl="0"/>
            <a:fld id="{841221E5-7225-48EB-A4EE-420E7BFCF705}" type="slidenum">
              <a:rPr lang="tr-TR" noProof="0" smtClean="0"/>
              <a:pPr/>
              <a:t>‹#›</a:t>
            </a:fld>
            <a:endParaRPr lang="tr-TR" noProof="0" dirty="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41221E5-7225-48EB-A4EE-420E7BFCF705}" type="slidenum">
              <a:rPr lang="tr-TR" smtClean="0"/>
              <a:pPr rtl="0"/>
              <a:t>1</a:t>
            </a:fld>
            <a:endParaRPr lang="tr-TR" dirty="0"/>
          </a:p>
        </p:txBody>
      </p:sp>
    </p:spTree>
    <p:extLst>
      <p:ext uri="{BB962C8B-B14F-4D97-AF65-F5344CB8AC3E}">
        <p14:creationId xmlns:p14="http://schemas.microsoft.com/office/powerpoint/2010/main" val="1528565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41221E5-7225-48EB-A4EE-420E7BFCF705}" type="slidenum">
              <a:rPr lang="tr-TR" smtClean="0"/>
              <a:pPr rtl="0"/>
              <a:t>18</a:t>
            </a:fld>
            <a:endParaRPr lang="tr-TR" dirty="0"/>
          </a:p>
        </p:txBody>
      </p:sp>
    </p:spTree>
    <p:extLst>
      <p:ext uri="{BB962C8B-B14F-4D97-AF65-F5344CB8AC3E}">
        <p14:creationId xmlns:p14="http://schemas.microsoft.com/office/powerpoint/2010/main" val="3536531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41221E5-7225-48EB-A4EE-420E7BFCF705}" type="slidenum">
              <a:rPr lang="tr-TR" smtClean="0"/>
              <a:pPr rtl="0"/>
              <a:t>19</a:t>
            </a:fld>
            <a:endParaRPr lang="tr-TR" dirty="0"/>
          </a:p>
        </p:txBody>
      </p:sp>
    </p:spTree>
    <p:extLst>
      <p:ext uri="{BB962C8B-B14F-4D97-AF65-F5344CB8AC3E}">
        <p14:creationId xmlns:p14="http://schemas.microsoft.com/office/powerpoint/2010/main" val="1800629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41221E5-7225-48EB-A4EE-420E7BFCF705}" type="slidenum">
              <a:rPr lang="tr-TR" smtClean="0"/>
              <a:pPr rtl="0"/>
              <a:t>20</a:t>
            </a:fld>
            <a:endParaRPr lang="tr-TR" dirty="0"/>
          </a:p>
        </p:txBody>
      </p:sp>
    </p:spTree>
    <p:extLst>
      <p:ext uri="{BB962C8B-B14F-4D97-AF65-F5344CB8AC3E}">
        <p14:creationId xmlns:p14="http://schemas.microsoft.com/office/powerpoint/2010/main" val="1453683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41221E5-7225-48EB-A4EE-420E7BFCF705}" type="slidenum">
              <a:rPr lang="tr-TR" smtClean="0"/>
              <a:pPr rtl="0"/>
              <a:t>21</a:t>
            </a:fld>
            <a:endParaRPr lang="tr-TR" dirty="0"/>
          </a:p>
        </p:txBody>
      </p:sp>
    </p:spTree>
    <p:extLst>
      <p:ext uri="{BB962C8B-B14F-4D97-AF65-F5344CB8AC3E}">
        <p14:creationId xmlns:p14="http://schemas.microsoft.com/office/powerpoint/2010/main" val="1407464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41221E5-7225-48EB-A4EE-420E7BFCF705}" type="slidenum">
              <a:rPr lang="tr-TR" smtClean="0"/>
              <a:pPr rtl="0"/>
              <a:t>10</a:t>
            </a:fld>
            <a:endParaRPr lang="tr-TR" dirty="0"/>
          </a:p>
        </p:txBody>
      </p:sp>
    </p:spTree>
    <p:extLst>
      <p:ext uri="{BB962C8B-B14F-4D97-AF65-F5344CB8AC3E}">
        <p14:creationId xmlns:p14="http://schemas.microsoft.com/office/powerpoint/2010/main" val="4016217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41221E5-7225-48EB-A4EE-420E7BFCF705}" type="slidenum">
              <a:rPr lang="tr-TR" smtClean="0"/>
              <a:pPr rtl="0"/>
              <a:t>11</a:t>
            </a:fld>
            <a:endParaRPr lang="tr-TR" dirty="0"/>
          </a:p>
        </p:txBody>
      </p:sp>
    </p:spTree>
    <p:extLst>
      <p:ext uri="{BB962C8B-B14F-4D97-AF65-F5344CB8AC3E}">
        <p14:creationId xmlns:p14="http://schemas.microsoft.com/office/powerpoint/2010/main" val="3806727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41221E5-7225-48EB-A4EE-420E7BFCF705}" type="slidenum">
              <a:rPr lang="tr-TR" smtClean="0"/>
              <a:pPr rtl="0"/>
              <a:t>12</a:t>
            </a:fld>
            <a:endParaRPr lang="tr-TR" dirty="0"/>
          </a:p>
        </p:txBody>
      </p:sp>
    </p:spTree>
    <p:extLst>
      <p:ext uri="{BB962C8B-B14F-4D97-AF65-F5344CB8AC3E}">
        <p14:creationId xmlns:p14="http://schemas.microsoft.com/office/powerpoint/2010/main" val="1063834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41221E5-7225-48EB-A4EE-420E7BFCF705}" type="slidenum">
              <a:rPr lang="tr-TR" smtClean="0"/>
              <a:pPr rtl="0"/>
              <a:t>13</a:t>
            </a:fld>
            <a:endParaRPr lang="tr-TR" dirty="0"/>
          </a:p>
        </p:txBody>
      </p:sp>
    </p:spTree>
    <p:extLst>
      <p:ext uri="{BB962C8B-B14F-4D97-AF65-F5344CB8AC3E}">
        <p14:creationId xmlns:p14="http://schemas.microsoft.com/office/powerpoint/2010/main" val="22656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41221E5-7225-48EB-A4EE-420E7BFCF705}" type="slidenum">
              <a:rPr lang="tr-TR" smtClean="0"/>
              <a:pPr rtl="0"/>
              <a:t>14</a:t>
            </a:fld>
            <a:endParaRPr lang="tr-TR" dirty="0"/>
          </a:p>
        </p:txBody>
      </p:sp>
    </p:spTree>
    <p:extLst>
      <p:ext uri="{BB962C8B-B14F-4D97-AF65-F5344CB8AC3E}">
        <p14:creationId xmlns:p14="http://schemas.microsoft.com/office/powerpoint/2010/main" val="353429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41221E5-7225-48EB-A4EE-420E7BFCF705}" type="slidenum">
              <a:rPr lang="tr-TR" smtClean="0"/>
              <a:pPr rtl="0"/>
              <a:t>15</a:t>
            </a:fld>
            <a:endParaRPr lang="tr-TR" dirty="0"/>
          </a:p>
        </p:txBody>
      </p:sp>
    </p:spTree>
    <p:extLst>
      <p:ext uri="{BB962C8B-B14F-4D97-AF65-F5344CB8AC3E}">
        <p14:creationId xmlns:p14="http://schemas.microsoft.com/office/powerpoint/2010/main" val="202777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41221E5-7225-48EB-A4EE-420E7BFCF705}" type="slidenum">
              <a:rPr lang="tr-TR" smtClean="0"/>
              <a:pPr rtl="0"/>
              <a:t>16</a:t>
            </a:fld>
            <a:endParaRPr lang="tr-TR" dirty="0"/>
          </a:p>
        </p:txBody>
      </p:sp>
    </p:spTree>
    <p:extLst>
      <p:ext uri="{BB962C8B-B14F-4D97-AF65-F5344CB8AC3E}">
        <p14:creationId xmlns:p14="http://schemas.microsoft.com/office/powerpoint/2010/main" val="2830797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41221E5-7225-48EB-A4EE-420E7BFCF705}" type="slidenum">
              <a:rPr lang="tr-TR" smtClean="0"/>
              <a:pPr rtl="0"/>
              <a:t>17</a:t>
            </a:fld>
            <a:endParaRPr lang="tr-TR" dirty="0"/>
          </a:p>
        </p:txBody>
      </p:sp>
    </p:spTree>
    <p:extLst>
      <p:ext uri="{BB962C8B-B14F-4D97-AF65-F5344CB8AC3E}">
        <p14:creationId xmlns:p14="http://schemas.microsoft.com/office/powerpoint/2010/main" val="2164053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Dikdörtgen 7"/>
          <p:cNvSpPr/>
          <p:nvPr/>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9" name="Dikdörtgen 8"/>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10" name="Dikdörtgen 9"/>
          <p:cNvSpPr/>
          <p:nvPr/>
        </p:nvSpPr>
        <p:spPr bwMode="ltGray">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11" name="Dikdörtgen 10"/>
          <p:cNvSpPr/>
          <p:nvPr/>
        </p:nvSpPr>
        <p:spPr bwMode="gray">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12" name="Dikdörtgen 11"/>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cxnSp>
        <p:nvCxnSpPr>
          <p:cNvPr id="13" name="Düz Bağlayıcı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Dikdörtgen 13"/>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cxnSp>
        <p:nvCxnSpPr>
          <p:cNvPr id="15" name="Düz Bağlayıcı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İşaret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rtlCol="0" anchor="t" anchorCtr="0" compatLnSpc="1">
            <a:prstTxWarp prst="textNoShape">
              <a:avLst/>
            </a:prstTxWarp>
          </a:bodyPr>
          <a:lstStyle/>
          <a:p>
            <a:pPr rtl="0"/>
            <a:endParaRPr lang="tr-TR" noProof="0" dirty="0"/>
          </a:p>
        </p:txBody>
      </p:sp>
      <p:sp>
        <p:nvSpPr>
          <p:cNvPr id="2" name="Başlık 1"/>
          <p:cNvSpPr>
            <a:spLocks noGrp="1"/>
          </p:cNvSpPr>
          <p:nvPr>
            <p:ph type="ctrTitle"/>
          </p:nvPr>
        </p:nvSpPr>
        <p:spPr>
          <a:xfrm>
            <a:off x="2428669" y="1600200"/>
            <a:ext cx="8329031" cy="2680127"/>
          </a:xfrm>
        </p:spPr>
        <p:txBody>
          <a:bodyPr rtlCol="0">
            <a:noAutofit/>
          </a:bodyPr>
          <a:lstStyle>
            <a:lvl1pPr>
              <a:defRPr sz="5400"/>
            </a:lvl1pPr>
          </a:lstStyle>
          <a:p>
            <a:pPr rtl="0"/>
            <a:r>
              <a:rPr lang="tr-TR" noProof="0"/>
              <a:t>Asıl başlık stili için tıklatın</a:t>
            </a:r>
            <a:endParaRPr lang="tr-TR" noProof="0" dirty="0"/>
          </a:p>
        </p:txBody>
      </p:sp>
      <p:sp>
        <p:nvSpPr>
          <p:cNvPr id="3" name="Alt Başlık 2"/>
          <p:cNvSpPr>
            <a:spLocks noGrp="1"/>
          </p:cNvSpPr>
          <p:nvPr>
            <p:ph type="subTitle" idx="1"/>
          </p:nvPr>
        </p:nvSpPr>
        <p:spPr>
          <a:xfrm>
            <a:off x="2428669" y="4344915"/>
            <a:ext cx="7516442" cy="1116085"/>
          </a:xfrm>
        </p:spPr>
        <p:txBody>
          <a:bodyPr rtlCol="0">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tr-TR" noProof="0"/>
              <a:t>Asıl alt başlık stilini düzenlemek için tıklayın</a:t>
            </a:r>
            <a:endParaRPr lang="tr-TR" noProof="0" dirty="0"/>
          </a:p>
        </p:txBody>
      </p:sp>
      <p:sp>
        <p:nvSpPr>
          <p:cNvPr id="4" name="Tarih Yer Tutucusu 3"/>
          <p:cNvSpPr>
            <a:spLocks noGrp="1"/>
          </p:cNvSpPr>
          <p:nvPr>
            <p:ph type="dt" sz="half" idx="10"/>
          </p:nvPr>
        </p:nvSpPr>
        <p:spPr/>
        <p:txBody>
          <a:bodyPr rtlCol="0"/>
          <a:lstStyle>
            <a:lvl1pPr>
              <a:defRPr baseline="0">
                <a:solidFill>
                  <a:schemeClr val="tx2"/>
                </a:solidFill>
              </a:defRPr>
            </a:lvl1pPr>
          </a:lstStyle>
          <a:p>
            <a:pPr rtl="0"/>
            <a:fld id="{0FC558C3-BEF5-466A-98CB-26AD73198530}" type="datetime1">
              <a:rPr lang="tr-TR" noProof="0" smtClean="0"/>
              <a:t>29.10.2023</a:t>
            </a:fld>
            <a:endParaRPr lang="tr-TR" noProof="0" dirty="0"/>
          </a:p>
        </p:txBody>
      </p:sp>
      <p:sp>
        <p:nvSpPr>
          <p:cNvPr id="5" name="Alt Bilgi Yer Tutucusu 4"/>
          <p:cNvSpPr>
            <a:spLocks noGrp="1"/>
          </p:cNvSpPr>
          <p:nvPr>
            <p:ph type="ftr" sz="quarter" idx="11"/>
          </p:nvPr>
        </p:nvSpPr>
        <p:spPr/>
        <p:txBody>
          <a:bodyPr rtlCol="0"/>
          <a:lstStyle>
            <a:lvl1pPr>
              <a:defRPr baseline="0">
                <a:solidFill>
                  <a:schemeClr val="tx2"/>
                </a:solidFill>
              </a:defRPr>
            </a:lvl1pPr>
          </a:lstStyle>
          <a:p>
            <a:pPr rtl="0"/>
            <a:r>
              <a:rPr lang="en-US" noProof="0"/>
              <a:t>Spiegel, M. R., &amp; Stephens, L. J. (1999). Schaum's outline of theory and problems of statistics. Erlangga.</a:t>
            </a:r>
            <a:endParaRPr lang="tr-TR" noProof="0" dirty="0"/>
          </a:p>
        </p:txBody>
      </p:sp>
      <p:sp>
        <p:nvSpPr>
          <p:cNvPr id="6" name="Slayt Numarası Yer Tutucusu 5"/>
          <p:cNvSpPr>
            <a:spLocks noGrp="1"/>
          </p:cNvSpPr>
          <p:nvPr>
            <p:ph type="sldNum" sz="quarter" idx="12"/>
          </p:nvPr>
        </p:nvSpPr>
        <p:spPr>
          <a:xfrm>
            <a:off x="10666412" y="6356351"/>
            <a:ext cx="609441" cy="365125"/>
          </a:xfrm>
        </p:spPr>
        <p:txBody>
          <a:bodyPr rtlCol="0"/>
          <a:lstStyle>
            <a:lvl1pPr>
              <a:defRPr baseline="0">
                <a:solidFill>
                  <a:schemeClr val="tx2"/>
                </a:solidFill>
              </a:defRPr>
            </a:lvl1pPr>
          </a:lstStyle>
          <a:p>
            <a:pPr rtl="0"/>
            <a:fld id="{7DC1BBB0-96F0-4077-A278-0F3FB5C104D3}" type="slidenum">
              <a:rPr lang="tr-TR" noProof="0" smtClean="0"/>
              <a:pPr/>
              <a:t>‹#›</a:t>
            </a:fld>
            <a:endParaRPr lang="tr-TR" noProof="0" dirty="0"/>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3" name="Dikey Metin Yer Tutucusu 2"/>
          <p:cNvSpPr>
            <a:spLocks noGrp="1"/>
          </p:cNvSpPr>
          <p:nvPr>
            <p:ph type="body" orient="vert" idx="1"/>
          </p:nvPr>
        </p:nvSpPr>
        <p:spPr/>
        <p:txBody>
          <a:bodyPr vert="eaVert" rtlCol="0"/>
          <a:lstStyle>
            <a:lvl5pPr>
              <a:defRPr/>
            </a:lvl5pPr>
            <a:lvl6pPr>
              <a:defRPr/>
            </a:lvl6pPr>
            <a:lvl7pPr>
              <a:defRPr/>
            </a:lvl7pPr>
            <a:lvl8pPr>
              <a:defRPr/>
            </a:lvl8pPr>
            <a:lvl9pPr>
              <a:defRPr/>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p>
            <a:pPr rtl="0"/>
            <a:fld id="{11CDB454-E7F6-4D2B-85FA-5C47D9EAE6DC}" type="datetime1">
              <a:rPr lang="tr-TR" noProof="0" smtClean="0"/>
              <a:t>29.10.2023</a:t>
            </a:fld>
            <a:endParaRPr lang="tr-TR" noProof="0" dirty="0"/>
          </a:p>
        </p:txBody>
      </p:sp>
      <p:sp>
        <p:nvSpPr>
          <p:cNvPr id="5" name="Alt Bilgi Yer Tutucusu 4"/>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6" name="Slayt Numarası Yer Tutucusu 5"/>
          <p:cNvSpPr>
            <a:spLocks noGrp="1"/>
          </p:cNvSpPr>
          <p:nvPr>
            <p:ph type="sldNum" sz="quarter" idx="12"/>
          </p:nvPr>
        </p:nvSpPr>
        <p:spPr/>
        <p:txBody>
          <a:bodyPr rtlCol="0"/>
          <a:lstStyle/>
          <a:p>
            <a:pPr rtl="0"/>
            <a:fld id="{7DC1BBB0-96F0-4077-A278-0F3FB5C104D3}" type="slidenum">
              <a:rPr lang="tr-TR" noProof="0" smtClean="0"/>
              <a:t>‹#›</a:t>
            </a:fld>
            <a:endParaRPr lang="tr-TR" noProof="0" dirty="0"/>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Dikdörtgen 6"/>
          <p:cNvSpPr/>
          <p:nvPr/>
        </p:nvSpPr>
        <p:spPr bwMode="black">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8" name="Dikdörtgen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9" name="Dikdörtgen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10" name="Dikdörtgen 9"/>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cxnSp>
        <p:nvCxnSpPr>
          <p:cNvPr id="11" name="Düz Bağlayıcı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İşaret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tr-TR" noProof="0" dirty="0"/>
          </a:p>
        </p:txBody>
      </p:sp>
      <p:cxnSp>
        <p:nvCxnSpPr>
          <p:cNvPr id="14" name="Düz Bağlayıcı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ikey Başlık 1"/>
          <p:cNvSpPr>
            <a:spLocks noGrp="1"/>
          </p:cNvSpPr>
          <p:nvPr>
            <p:ph type="title" orient="vert"/>
          </p:nvPr>
        </p:nvSpPr>
        <p:spPr>
          <a:xfrm>
            <a:off x="9599612" y="685800"/>
            <a:ext cx="1787526" cy="5486400"/>
          </a:xfrm>
        </p:spPr>
        <p:txBody>
          <a:bodyPr vert="eaVert" rtlCol="0"/>
          <a:lstStyle/>
          <a:p>
            <a:pPr rtl="0"/>
            <a:r>
              <a:rPr lang="tr-TR" noProof="0"/>
              <a:t>Asıl başlık stili için tıklatın</a:t>
            </a:r>
            <a:endParaRPr lang="tr-TR" noProof="0" dirty="0"/>
          </a:p>
        </p:txBody>
      </p:sp>
      <p:sp>
        <p:nvSpPr>
          <p:cNvPr id="3" name="Dikey Metin Yer Tutucusu 2"/>
          <p:cNvSpPr>
            <a:spLocks noGrp="1"/>
          </p:cNvSpPr>
          <p:nvPr>
            <p:ph type="body" orient="vert" idx="1"/>
          </p:nvPr>
        </p:nvSpPr>
        <p:spPr>
          <a:xfrm>
            <a:off x="1598613" y="685800"/>
            <a:ext cx="7848599" cy="5486400"/>
          </a:xfrm>
        </p:spPr>
        <p:txBody>
          <a:bodyPr vert="eaVert" rtlCol="0"/>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p>
            <a:pPr rtl="0"/>
            <a:fld id="{603FC701-C238-42B0-849B-859FA0BF1673}" type="datetime1">
              <a:rPr lang="tr-TR" noProof="0" smtClean="0"/>
              <a:t>29.10.2023</a:t>
            </a:fld>
            <a:endParaRPr lang="tr-TR" noProof="0" dirty="0"/>
          </a:p>
        </p:txBody>
      </p:sp>
      <p:sp>
        <p:nvSpPr>
          <p:cNvPr id="5" name="Alt Bilgi Yer Tutucusu 4"/>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6" name="Slayt Numarası Yer Tutucusu 5"/>
          <p:cNvSpPr>
            <a:spLocks noGrp="1"/>
          </p:cNvSpPr>
          <p:nvPr>
            <p:ph type="sldNum" sz="quarter" idx="12"/>
          </p:nvPr>
        </p:nvSpPr>
        <p:spPr/>
        <p:txBody>
          <a:bodyPr rtlCol="0"/>
          <a:lstStyle/>
          <a:p>
            <a:pPr rtl="0"/>
            <a:fld id="{7DC1BBB0-96F0-4077-A278-0F3FB5C104D3}" type="slidenum">
              <a:rPr lang="tr-TR" noProof="0" smtClean="0"/>
              <a:t>‹#›</a:t>
            </a:fld>
            <a:endParaRPr lang="tr-TR" noProof="0" dirty="0"/>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3" name="İçerik Yer Tutucusu 2"/>
          <p:cNvSpPr>
            <a:spLocks noGrp="1"/>
          </p:cNvSpPr>
          <p:nvPr>
            <p:ph idx="1"/>
          </p:nvPr>
        </p:nvSpPr>
        <p:spPr/>
        <p:txBody>
          <a:bodyPr rtlCol="0"/>
          <a:lstStyle>
            <a:lvl5pPr>
              <a:defRPr/>
            </a:lvl5pPr>
            <a:lvl6pPr>
              <a:defRPr/>
            </a:lvl6pPr>
            <a:lvl7pPr>
              <a:defRPr/>
            </a:lvl7pPr>
            <a:lvl8pPr>
              <a:defRPr/>
            </a:lvl8pPr>
            <a:lvl9pPr>
              <a:defRPr/>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p>
            <a:pPr rtl="0"/>
            <a:fld id="{103FAE0B-3BBA-4D14-A6DD-56101D085B00}" type="datetime1">
              <a:rPr lang="tr-TR" noProof="0" smtClean="0"/>
              <a:t>29.10.2023</a:t>
            </a:fld>
            <a:endParaRPr lang="tr-TR" noProof="0" dirty="0"/>
          </a:p>
        </p:txBody>
      </p:sp>
      <p:sp>
        <p:nvSpPr>
          <p:cNvPr id="5" name="Alt Bilgi Yer Tutucusu 4"/>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6" name="Slayt Numarası Yer Tutucusu 5"/>
          <p:cNvSpPr>
            <a:spLocks noGrp="1"/>
          </p:cNvSpPr>
          <p:nvPr>
            <p:ph type="sldNum" sz="quarter" idx="12"/>
          </p:nvPr>
        </p:nvSpPr>
        <p:spPr/>
        <p:txBody>
          <a:bodyPr rtlCol="0"/>
          <a:lstStyle/>
          <a:p>
            <a:pPr rtl="0"/>
            <a:fld id="{7DC1BBB0-96F0-4077-A278-0F3FB5C104D3}" type="slidenum">
              <a:rPr lang="tr-TR" noProof="0" smtClean="0"/>
              <a:t>‹#›</a:t>
            </a:fld>
            <a:endParaRPr lang="tr-TR" noProof="0" dirty="0"/>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19" name="Dikdörtgen 18"/>
          <p:cNvSpPr/>
          <p:nvPr/>
        </p:nvSpPr>
        <p:spPr bwMode="black">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0" name="Dikdörtgen 19"/>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4" name="Dikdörtgen 23"/>
          <p:cNvSpPr/>
          <p:nvPr/>
        </p:nvSpPr>
        <p:spPr bwMode="gray">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1" name="Dikdörtgen 20"/>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cxnSp>
        <p:nvCxnSpPr>
          <p:cNvPr id="22" name="Düz Bağlayıcı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Dikdörtgen 15"/>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18" name="Pi İşaret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rtlCol="0" anchor="t" anchorCtr="0" compatLnSpc="1">
            <a:prstTxWarp prst="textNoShape">
              <a:avLst/>
            </a:prstTxWarp>
          </a:bodyPr>
          <a:lstStyle/>
          <a:p>
            <a:pPr rtl="0"/>
            <a:endParaRPr lang="tr-TR" noProof="0" dirty="0"/>
          </a:p>
        </p:txBody>
      </p:sp>
      <p:cxnSp>
        <p:nvCxnSpPr>
          <p:cNvPr id="23" name="Düz Bağlayıcı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Dikdörtgen 25"/>
          <p:cNvSpPr/>
          <p:nvPr/>
        </p:nvSpPr>
        <p:spPr bwMode="black">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7" name="Dikdörtgen 26"/>
          <p:cNvSpPr/>
          <p:nvPr/>
        </p:nvSpPr>
        <p:spPr bwMode="gray">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8" name="Dikdörtgen 27"/>
          <p:cNvSpPr/>
          <p:nvPr/>
        </p:nvSpPr>
        <p:spPr bwMode="gray">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9" name="Dikdörtgen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30" name="Dikdörtgen 29"/>
          <p:cNvSpPr/>
          <p:nvPr/>
        </p:nvSpPr>
        <p:spPr bwMode="ltGray">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cxnSp>
        <p:nvCxnSpPr>
          <p:cNvPr id="31" name="Düz Bağlayıcı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Dikdörtgen 31"/>
          <p:cNvSpPr/>
          <p:nvPr/>
        </p:nvSpPr>
        <p:spPr bwMode="black">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cxnSp>
        <p:nvCxnSpPr>
          <p:cNvPr id="33" name="Düz Bağlayıcı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Başlık 1"/>
          <p:cNvSpPr>
            <a:spLocks noGrp="1"/>
          </p:cNvSpPr>
          <p:nvPr>
            <p:ph type="title"/>
          </p:nvPr>
        </p:nvSpPr>
        <p:spPr>
          <a:xfrm>
            <a:off x="1598613" y="1600201"/>
            <a:ext cx="8283272" cy="2654064"/>
          </a:xfrm>
        </p:spPr>
        <p:txBody>
          <a:bodyPr rtlCol="0" anchor="b">
            <a:normAutofit/>
          </a:bodyPr>
          <a:lstStyle>
            <a:lvl1pPr algn="l">
              <a:defRPr sz="5400" b="0" cap="none" baseline="0"/>
            </a:lvl1pPr>
          </a:lstStyle>
          <a:p>
            <a:pPr rtl="0"/>
            <a:r>
              <a:rPr lang="tr-TR" noProof="0"/>
              <a:t>Asıl başlık stili için tıklatın</a:t>
            </a:r>
            <a:endParaRPr lang="tr-TR" noProof="0" dirty="0"/>
          </a:p>
        </p:txBody>
      </p:sp>
      <p:sp>
        <p:nvSpPr>
          <p:cNvPr id="3" name="Metin Yer Tutucusu 2"/>
          <p:cNvSpPr>
            <a:spLocks noGrp="1"/>
          </p:cNvSpPr>
          <p:nvPr>
            <p:ph type="body" idx="1"/>
          </p:nvPr>
        </p:nvSpPr>
        <p:spPr>
          <a:xfrm>
            <a:off x="1598613" y="4259996"/>
            <a:ext cx="7264623" cy="1150203"/>
          </a:xfrm>
        </p:spPr>
        <p:txBody>
          <a:bodyPr rtlCol="0"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noProof="0"/>
              <a:t>Asıl metin stillerini düzenle</a:t>
            </a:r>
          </a:p>
        </p:txBody>
      </p:sp>
      <p:sp>
        <p:nvSpPr>
          <p:cNvPr id="4" name="Tarih Yer Tutucusu 3"/>
          <p:cNvSpPr>
            <a:spLocks noGrp="1"/>
          </p:cNvSpPr>
          <p:nvPr>
            <p:ph type="dt" sz="half" idx="10"/>
          </p:nvPr>
        </p:nvSpPr>
        <p:spPr/>
        <p:txBody>
          <a:bodyPr rtlCol="0"/>
          <a:lstStyle>
            <a:lvl1pPr>
              <a:defRPr baseline="0">
                <a:solidFill>
                  <a:schemeClr val="tx2"/>
                </a:solidFill>
              </a:defRPr>
            </a:lvl1pPr>
          </a:lstStyle>
          <a:p>
            <a:pPr rtl="0"/>
            <a:fld id="{609D2394-5AA6-4453-92C8-265B301C3502}" type="datetime1">
              <a:rPr lang="tr-TR" noProof="0" smtClean="0"/>
              <a:t>29.10.2023</a:t>
            </a:fld>
            <a:endParaRPr lang="tr-TR" noProof="0" dirty="0"/>
          </a:p>
        </p:txBody>
      </p:sp>
      <p:sp>
        <p:nvSpPr>
          <p:cNvPr id="5" name="Alt Bilgi Yer Tutucusu 4"/>
          <p:cNvSpPr>
            <a:spLocks noGrp="1"/>
          </p:cNvSpPr>
          <p:nvPr>
            <p:ph type="ftr" sz="quarter" idx="11"/>
          </p:nvPr>
        </p:nvSpPr>
        <p:spPr/>
        <p:txBody>
          <a:bodyPr rtlCol="0"/>
          <a:lstStyle>
            <a:lvl1pPr>
              <a:defRPr baseline="0">
                <a:solidFill>
                  <a:schemeClr val="tx2"/>
                </a:solidFill>
              </a:defRPr>
            </a:lvl1pPr>
          </a:lstStyle>
          <a:p>
            <a:pPr rtl="0"/>
            <a:r>
              <a:rPr lang="en-US" noProof="0"/>
              <a:t>Spiegel, M. R., &amp; Stephens, L. J. (1999). Schaum's outline of theory and problems of statistics. Erlangga.</a:t>
            </a:r>
            <a:endParaRPr lang="tr-TR" noProof="0" dirty="0"/>
          </a:p>
        </p:txBody>
      </p:sp>
      <p:sp>
        <p:nvSpPr>
          <p:cNvPr id="6" name="Slayt Numarası Yer Tutucusu 5"/>
          <p:cNvSpPr>
            <a:spLocks noGrp="1"/>
          </p:cNvSpPr>
          <p:nvPr>
            <p:ph type="sldNum" sz="quarter" idx="12"/>
          </p:nvPr>
        </p:nvSpPr>
        <p:spPr>
          <a:xfrm>
            <a:off x="10666571" y="6356351"/>
            <a:ext cx="609441" cy="365125"/>
          </a:xfrm>
        </p:spPr>
        <p:txBody>
          <a:bodyPr rtlCol="0"/>
          <a:lstStyle>
            <a:lvl1pPr>
              <a:defRPr baseline="0">
                <a:solidFill>
                  <a:schemeClr val="tx2"/>
                </a:solidFill>
              </a:defRPr>
            </a:lvl1pPr>
          </a:lstStyle>
          <a:p>
            <a:pPr rtl="0"/>
            <a:fld id="{7DC1BBB0-96F0-4077-A278-0F3FB5C104D3}" type="slidenum">
              <a:rPr lang="tr-TR" noProof="0" smtClean="0"/>
              <a:pPr/>
              <a:t>‹#›</a:t>
            </a:fld>
            <a:endParaRPr lang="tr-TR" noProof="0" dirty="0"/>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3" name="İçerik Yer Tutucusu 2"/>
          <p:cNvSpPr>
            <a:spLocks noGrp="1"/>
          </p:cNvSpPr>
          <p:nvPr>
            <p:ph sz="half" idx="1"/>
          </p:nvPr>
        </p:nvSpPr>
        <p:spPr>
          <a:xfrm>
            <a:off x="1593436" y="1600200"/>
            <a:ext cx="4814586" cy="4572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İçerik Yer Tutucusu 3"/>
          <p:cNvSpPr>
            <a:spLocks noGrp="1"/>
          </p:cNvSpPr>
          <p:nvPr>
            <p:ph sz="half" idx="2"/>
          </p:nvPr>
        </p:nvSpPr>
        <p:spPr>
          <a:xfrm>
            <a:off x="6561651" y="1600200"/>
            <a:ext cx="4814586" cy="4572000"/>
          </a:xfrm>
        </p:spPr>
        <p:txBody>
          <a:bodyPr rtlCol="0"/>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Tarih Yer Tutucusu 4"/>
          <p:cNvSpPr>
            <a:spLocks noGrp="1"/>
          </p:cNvSpPr>
          <p:nvPr>
            <p:ph type="dt" sz="half" idx="10"/>
          </p:nvPr>
        </p:nvSpPr>
        <p:spPr/>
        <p:txBody>
          <a:bodyPr rtlCol="0"/>
          <a:lstStyle/>
          <a:p>
            <a:pPr rtl="0"/>
            <a:fld id="{DECCF963-9169-4455-A816-A6B1F163D619}" type="datetime1">
              <a:rPr lang="tr-TR" noProof="0" smtClean="0"/>
              <a:t>29.10.2023</a:t>
            </a:fld>
            <a:endParaRPr lang="tr-TR" noProof="0" dirty="0"/>
          </a:p>
        </p:txBody>
      </p:sp>
      <p:sp>
        <p:nvSpPr>
          <p:cNvPr id="6" name="Alt Bilgi Yer Tutucusu 5"/>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7" name="Slayt Numarası Yer Tutucusu 6"/>
          <p:cNvSpPr>
            <a:spLocks noGrp="1"/>
          </p:cNvSpPr>
          <p:nvPr>
            <p:ph type="sldNum" sz="quarter" idx="12"/>
          </p:nvPr>
        </p:nvSpPr>
        <p:spPr/>
        <p:txBody>
          <a:bodyPr rtlCol="0"/>
          <a:lstStyle/>
          <a:p>
            <a:pPr rtl="0"/>
            <a:fld id="{7DC1BBB0-96F0-4077-A278-0F3FB5C104D3}" type="slidenum">
              <a:rPr lang="tr-TR" noProof="0" smtClean="0"/>
              <a:t>‹#›</a:t>
            </a:fld>
            <a:endParaRPr lang="tr-TR" noProof="0" dirty="0"/>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lvl1pPr>
          </a:lstStyle>
          <a:p>
            <a:pPr rtl="0"/>
            <a:r>
              <a:rPr lang="tr-TR" noProof="0"/>
              <a:t>Asıl başlık stili için tıklatın</a:t>
            </a:r>
            <a:endParaRPr lang="tr-TR" noProof="0" dirty="0"/>
          </a:p>
        </p:txBody>
      </p:sp>
      <p:sp>
        <p:nvSpPr>
          <p:cNvPr id="3" name="Metin Yer Tutucusu 2"/>
          <p:cNvSpPr>
            <a:spLocks noGrp="1"/>
          </p:cNvSpPr>
          <p:nvPr>
            <p:ph type="body" idx="1"/>
          </p:nvPr>
        </p:nvSpPr>
        <p:spPr>
          <a:xfrm>
            <a:off x="1593436"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a:t>
            </a:r>
          </a:p>
        </p:txBody>
      </p:sp>
      <p:sp>
        <p:nvSpPr>
          <p:cNvPr id="4" name="İçerik Yer Tutucusu 3"/>
          <p:cNvSpPr>
            <a:spLocks noGrp="1"/>
          </p:cNvSpPr>
          <p:nvPr>
            <p:ph sz="half" idx="2"/>
          </p:nvPr>
        </p:nvSpPr>
        <p:spPr>
          <a:xfrm>
            <a:off x="1593436" y="2514706"/>
            <a:ext cx="4814586" cy="365749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Metin Yer Tutucusu 4"/>
          <p:cNvSpPr>
            <a:spLocks noGrp="1"/>
          </p:cNvSpPr>
          <p:nvPr>
            <p:ph type="body" sz="quarter" idx="3"/>
          </p:nvPr>
        </p:nvSpPr>
        <p:spPr>
          <a:xfrm>
            <a:off x="6557349"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a:t>
            </a:r>
          </a:p>
        </p:txBody>
      </p:sp>
      <p:sp>
        <p:nvSpPr>
          <p:cNvPr id="6" name="İçerik Yer Tutucusu 5"/>
          <p:cNvSpPr>
            <a:spLocks noGrp="1"/>
          </p:cNvSpPr>
          <p:nvPr>
            <p:ph sz="quarter" idx="4"/>
          </p:nvPr>
        </p:nvSpPr>
        <p:spPr>
          <a:xfrm>
            <a:off x="6557349" y="2514600"/>
            <a:ext cx="4818888" cy="3655568"/>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7" name="Tarih Yer Tutucusu 6"/>
          <p:cNvSpPr>
            <a:spLocks noGrp="1"/>
          </p:cNvSpPr>
          <p:nvPr>
            <p:ph type="dt" sz="half" idx="10"/>
          </p:nvPr>
        </p:nvSpPr>
        <p:spPr/>
        <p:txBody>
          <a:bodyPr rtlCol="0"/>
          <a:lstStyle/>
          <a:p>
            <a:pPr rtl="0"/>
            <a:fld id="{6FD335D3-3557-47F0-923A-E4162E2F8760}" type="datetime1">
              <a:rPr lang="tr-TR" noProof="0" smtClean="0"/>
              <a:t>29.10.2023</a:t>
            </a:fld>
            <a:endParaRPr lang="tr-TR" noProof="0" dirty="0"/>
          </a:p>
        </p:txBody>
      </p:sp>
      <p:sp>
        <p:nvSpPr>
          <p:cNvPr id="8" name="Alt Bilgi Yer Tutucusu 7"/>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9" name="Slayt Numarası Yer Tutucusu 8"/>
          <p:cNvSpPr>
            <a:spLocks noGrp="1"/>
          </p:cNvSpPr>
          <p:nvPr>
            <p:ph type="sldNum" sz="quarter" idx="12"/>
          </p:nvPr>
        </p:nvSpPr>
        <p:spPr/>
        <p:txBody>
          <a:bodyPr rtlCol="0"/>
          <a:lstStyle/>
          <a:p>
            <a:pPr rtl="0"/>
            <a:fld id="{7DC1BBB0-96F0-4077-A278-0F3FB5C104D3}" type="slidenum">
              <a:rPr lang="tr-TR" noProof="0" smtClean="0"/>
              <a:t>‹#›</a:t>
            </a:fld>
            <a:endParaRPr lang="tr-TR" noProof="0" dirty="0"/>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3" name="Tarih Yer Tutucusu 2"/>
          <p:cNvSpPr>
            <a:spLocks noGrp="1"/>
          </p:cNvSpPr>
          <p:nvPr>
            <p:ph type="dt" sz="half" idx="10"/>
          </p:nvPr>
        </p:nvSpPr>
        <p:spPr/>
        <p:txBody>
          <a:bodyPr rtlCol="0"/>
          <a:lstStyle/>
          <a:p>
            <a:pPr rtl="0"/>
            <a:fld id="{A1279A1A-BC42-45A8-A5AE-E169A6B983D6}" type="datetime1">
              <a:rPr lang="tr-TR" noProof="0" smtClean="0"/>
              <a:t>29.10.2023</a:t>
            </a:fld>
            <a:endParaRPr lang="tr-TR" noProof="0" dirty="0"/>
          </a:p>
        </p:txBody>
      </p:sp>
      <p:sp>
        <p:nvSpPr>
          <p:cNvPr id="4" name="Alt Bilgi Yer Tutucusu 3"/>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5" name="Slayt Numarası Yer Tutucusu 4"/>
          <p:cNvSpPr>
            <a:spLocks noGrp="1"/>
          </p:cNvSpPr>
          <p:nvPr>
            <p:ph type="sldNum" sz="quarter" idx="12"/>
          </p:nvPr>
        </p:nvSpPr>
        <p:spPr/>
        <p:txBody>
          <a:bodyPr rtlCol="0"/>
          <a:lstStyle/>
          <a:p>
            <a:pPr rtl="0"/>
            <a:fld id="{7DC1BBB0-96F0-4077-A278-0F3FB5C104D3}" type="slidenum">
              <a:rPr lang="tr-TR" noProof="0" smtClean="0"/>
              <a:t>‹#›</a:t>
            </a:fld>
            <a:endParaRPr lang="tr-TR" noProof="0" dirty="0"/>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bwMode="ltGray">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6" name="Dikdörtgen 5"/>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cxnSp>
        <p:nvCxnSpPr>
          <p:cNvPr id="7" name="Düz Bağlayıcı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Dikdörtgen 7"/>
          <p:cNvSpPr/>
          <p:nvPr/>
        </p:nvSpPr>
        <p:spPr bwMode="gray">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9" name="Dikdörtgen 8"/>
          <p:cNvSpPr/>
          <p:nvPr/>
        </p:nvSpPr>
        <p:spPr bwMode="black">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2" name="Tarih Yer Tutucusu 1"/>
          <p:cNvSpPr>
            <a:spLocks noGrp="1"/>
          </p:cNvSpPr>
          <p:nvPr>
            <p:ph type="dt" sz="half" idx="10"/>
          </p:nvPr>
        </p:nvSpPr>
        <p:spPr/>
        <p:txBody>
          <a:bodyPr rtlCol="0"/>
          <a:lstStyle/>
          <a:p>
            <a:pPr rtl="0"/>
            <a:fld id="{801036B0-EFEA-4B97-9118-A578CA3D77E7}" type="datetime1">
              <a:rPr lang="tr-TR" noProof="0" smtClean="0"/>
              <a:t>29.10.2023</a:t>
            </a:fld>
            <a:endParaRPr lang="tr-TR" noProof="0" dirty="0"/>
          </a:p>
        </p:txBody>
      </p:sp>
      <p:sp>
        <p:nvSpPr>
          <p:cNvPr id="3" name="Alt Bilgi Yer Tutucusu 2"/>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4" name="Slayt Numarası Yer Tutucusu 3"/>
          <p:cNvSpPr>
            <a:spLocks noGrp="1"/>
          </p:cNvSpPr>
          <p:nvPr>
            <p:ph type="sldNum" sz="quarter" idx="12"/>
          </p:nvPr>
        </p:nvSpPr>
        <p:spPr/>
        <p:txBody>
          <a:bodyPr rtlCol="0"/>
          <a:lstStyle>
            <a:lvl1pPr>
              <a:defRPr>
                <a:solidFill>
                  <a:schemeClr val="bg1"/>
                </a:solidFill>
              </a:defRPr>
            </a:lvl1pPr>
          </a:lstStyle>
          <a:p>
            <a:pPr rtl="0"/>
            <a:fld id="{7DC1BBB0-96F0-4077-A278-0F3FB5C104D3}" type="slidenum">
              <a:rPr lang="tr-TR" noProof="0" smtClean="0"/>
              <a:pPr/>
              <a:t>‹#›</a:t>
            </a:fld>
            <a:endParaRPr lang="tr-TR" noProof="0" dirty="0"/>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Resim Yazılı İçerik">
    <p:spTree>
      <p:nvGrpSpPr>
        <p:cNvPr id="1" name=""/>
        <p:cNvGrpSpPr/>
        <p:nvPr/>
      </p:nvGrpSpPr>
      <p:grpSpPr>
        <a:xfrm>
          <a:off x="0" y="0"/>
          <a:ext cx="0" cy="0"/>
          <a:chOff x="0" y="0"/>
          <a:chExt cx="0" cy="0"/>
        </a:xfrm>
      </p:grpSpPr>
      <p:sp>
        <p:nvSpPr>
          <p:cNvPr id="8" name="Dikdörtgen 7"/>
          <p:cNvSpPr/>
          <p:nvPr/>
        </p:nvSpPr>
        <p:spPr bwMode="gray">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9" name="Dikdörtgen 8"/>
          <p:cNvSpPr/>
          <p:nvPr/>
        </p:nvSpPr>
        <p:spPr bwMode="lt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cxnSp>
        <p:nvCxnSpPr>
          <p:cNvPr id="10" name="Düz Bağlayıcı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Dikdörtgen 10"/>
          <p:cNvSpPr/>
          <p:nvPr/>
        </p:nvSpPr>
        <p:spPr bwMode="gray">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2" name="Başlık 1"/>
          <p:cNvSpPr>
            <a:spLocks noGrp="1"/>
          </p:cNvSpPr>
          <p:nvPr>
            <p:ph type="title"/>
          </p:nvPr>
        </p:nvSpPr>
        <p:spPr bwMode="white">
          <a:xfrm>
            <a:off x="1074240" y="381000"/>
            <a:ext cx="3293422" cy="1371600"/>
          </a:xfrm>
        </p:spPr>
        <p:txBody>
          <a:bodyPr rtlCol="0" anchor="b">
            <a:normAutofit/>
          </a:bodyPr>
          <a:lstStyle>
            <a:lvl1pPr algn="l">
              <a:defRPr sz="2800" b="0" cap="all" baseline="0">
                <a:solidFill>
                  <a:schemeClr val="bg1"/>
                </a:solidFill>
              </a:defRPr>
            </a:lvl1pPr>
          </a:lstStyle>
          <a:p>
            <a:pPr rtl="0"/>
            <a:r>
              <a:rPr lang="tr-TR" noProof="0"/>
              <a:t>Asıl başlık stili için tıklatın</a:t>
            </a:r>
            <a:endParaRPr lang="tr-TR" noProof="0" dirty="0"/>
          </a:p>
        </p:txBody>
      </p:sp>
      <p:sp>
        <p:nvSpPr>
          <p:cNvPr id="3" name="İçerik Yer Tutucusu 2"/>
          <p:cNvSpPr>
            <a:spLocks noGrp="1"/>
          </p:cNvSpPr>
          <p:nvPr>
            <p:ph idx="1"/>
          </p:nvPr>
        </p:nvSpPr>
        <p:spPr>
          <a:xfrm>
            <a:off x="5180251" y="482600"/>
            <a:ext cx="6195986" cy="5689600"/>
          </a:xfrm>
        </p:spPr>
        <p:txBody>
          <a:bodyPr rtlCol="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Metin Yer Tutucusu 3"/>
          <p:cNvSpPr>
            <a:spLocks noGrp="1"/>
          </p:cNvSpPr>
          <p:nvPr>
            <p:ph type="body" sz="half" idx="2"/>
          </p:nvPr>
        </p:nvSpPr>
        <p:spPr bwMode="white">
          <a:xfrm>
            <a:off x="1074240" y="1828800"/>
            <a:ext cx="3293422" cy="4343400"/>
          </a:xfrm>
        </p:spPr>
        <p:txBody>
          <a:bodyPr rtlCol="0">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a:t>Asıl metin stillerini düzenle</a:t>
            </a:r>
          </a:p>
        </p:txBody>
      </p:sp>
      <p:sp>
        <p:nvSpPr>
          <p:cNvPr id="5" name="Tarih Yer Tutucusu 4"/>
          <p:cNvSpPr>
            <a:spLocks noGrp="1"/>
          </p:cNvSpPr>
          <p:nvPr>
            <p:ph type="dt" sz="half" idx="10"/>
          </p:nvPr>
        </p:nvSpPr>
        <p:spPr/>
        <p:txBody>
          <a:bodyPr rtlCol="0"/>
          <a:lstStyle/>
          <a:p>
            <a:pPr rtl="0"/>
            <a:fld id="{FBAFDAEA-592E-4A46-BDC1-4B61A0080256}" type="datetime1">
              <a:rPr lang="tr-TR" noProof="0" smtClean="0"/>
              <a:t>29.10.2023</a:t>
            </a:fld>
            <a:endParaRPr lang="tr-TR" noProof="0" dirty="0"/>
          </a:p>
        </p:txBody>
      </p:sp>
      <p:sp>
        <p:nvSpPr>
          <p:cNvPr id="6" name="Alt Bilgi Yer Tutucusu 5"/>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7" name="Slayt Numarası Yer Tutucusu 6"/>
          <p:cNvSpPr>
            <a:spLocks noGrp="1"/>
          </p:cNvSpPr>
          <p:nvPr>
            <p:ph type="sldNum" sz="quarter" idx="12"/>
          </p:nvPr>
        </p:nvSpPr>
        <p:spPr/>
        <p:txBody>
          <a:bodyPr rtlCol="0"/>
          <a:lstStyle/>
          <a:p>
            <a:pPr rtl="0"/>
            <a:fld id="{7DC1BBB0-96F0-4077-A278-0F3FB5C104D3}" type="slidenum">
              <a:rPr lang="tr-TR" noProof="0" smtClean="0"/>
              <a:t>‹#›</a:t>
            </a:fld>
            <a:endParaRPr lang="tr-TR" noProof="0" dirty="0"/>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Resim Yazılı Resim">
    <p:spTree>
      <p:nvGrpSpPr>
        <p:cNvPr id="1" name=""/>
        <p:cNvGrpSpPr/>
        <p:nvPr/>
      </p:nvGrpSpPr>
      <p:grpSpPr>
        <a:xfrm>
          <a:off x="0" y="0"/>
          <a:ext cx="0" cy="0"/>
          <a:chOff x="0" y="0"/>
          <a:chExt cx="0" cy="0"/>
        </a:xfrm>
      </p:grpSpPr>
      <p:sp>
        <p:nvSpPr>
          <p:cNvPr id="11" name="Dikdörtgen 10"/>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8" name="Dikdörtgen 7"/>
          <p:cNvSpPr/>
          <p:nvPr/>
        </p:nvSpPr>
        <p:spPr bwMode="black">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9" name="Dikdörtgen 8"/>
          <p:cNvSpPr/>
          <p:nvPr/>
        </p:nvSpPr>
        <p:spPr bwMode="ltGray">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2" name="Başlık 1"/>
          <p:cNvSpPr>
            <a:spLocks noGrp="1"/>
          </p:cNvSpPr>
          <p:nvPr>
            <p:ph type="title"/>
          </p:nvPr>
        </p:nvSpPr>
        <p:spPr>
          <a:xfrm>
            <a:off x="1074240" y="381000"/>
            <a:ext cx="3293422" cy="1371600"/>
          </a:xfrm>
        </p:spPr>
        <p:txBody>
          <a:bodyPr rtlCol="0" anchor="b">
            <a:normAutofit/>
          </a:bodyPr>
          <a:lstStyle>
            <a:lvl1pPr algn="l">
              <a:defRPr sz="2800" b="0" cap="all" baseline="0">
                <a:solidFill>
                  <a:schemeClr val="tx1">
                    <a:lumMod val="75000"/>
                  </a:schemeClr>
                </a:solidFill>
              </a:defRPr>
            </a:lvl1pPr>
          </a:lstStyle>
          <a:p>
            <a:pPr rtl="0"/>
            <a:r>
              <a:rPr lang="tr-TR" noProof="0"/>
              <a:t>Asıl başlık stili için tıklatın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bwMode="auto">
          <a:xfrm>
            <a:off x="5180251" y="482600"/>
            <a:ext cx="6195986" cy="5689600"/>
          </a:xfrm>
          <a:ln w="19050">
            <a:solidFill>
              <a:schemeClr val="bg1"/>
            </a:solidFill>
          </a:ln>
        </p:spPr>
        <p:txBody>
          <a:bodyPr rtlCol="0">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simgeyi tıklatın</a:t>
            </a:r>
            <a:endParaRPr lang="tr-TR" noProof="0" dirty="0"/>
          </a:p>
        </p:txBody>
      </p:sp>
      <p:sp>
        <p:nvSpPr>
          <p:cNvPr id="4" name="Metin Yer Tutucusu 3"/>
          <p:cNvSpPr>
            <a:spLocks noGrp="1"/>
          </p:cNvSpPr>
          <p:nvPr>
            <p:ph type="body" sz="half" idx="2"/>
          </p:nvPr>
        </p:nvSpPr>
        <p:spPr>
          <a:xfrm>
            <a:off x="1074240" y="1828800"/>
            <a:ext cx="3293422" cy="4343400"/>
          </a:xfrm>
        </p:spPr>
        <p:txBody>
          <a:bodyPr rtlCol="0">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a:t>Asıl metin stillerini düzenle</a:t>
            </a:r>
          </a:p>
        </p:txBody>
      </p:sp>
      <p:sp>
        <p:nvSpPr>
          <p:cNvPr id="5" name="Tarih Yer Tutucusu 4"/>
          <p:cNvSpPr>
            <a:spLocks noGrp="1"/>
          </p:cNvSpPr>
          <p:nvPr>
            <p:ph type="dt" sz="half" idx="10"/>
          </p:nvPr>
        </p:nvSpPr>
        <p:spPr/>
        <p:txBody>
          <a:bodyPr rtlCol="0"/>
          <a:lstStyle>
            <a:lvl1pPr>
              <a:defRPr baseline="0">
                <a:solidFill>
                  <a:schemeClr val="tx2"/>
                </a:solidFill>
              </a:defRPr>
            </a:lvl1pPr>
          </a:lstStyle>
          <a:p>
            <a:pPr rtl="0"/>
            <a:fld id="{6231EB16-D6AF-437B-9FAC-495389101250}" type="datetime1">
              <a:rPr lang="tr-TR" noProof="0" smtClean="0"/>
              <a:t>29.10.2023</a:t>
            </a:fld>
            <a:endParaRPr lang="tr-TR" noProof="0" dirty="0"/>
          </a:p>
        </p:txBody>
      </p:sp>
      <p:sp>
        <p:nvSpPr>
          <p:cNvPr id="6" name="Alt Bilgi Yer Tutucusu 5"/>
          <p:cNvSpPr>
            <a:spLocks noGrp="1"/>
          </p:cNvSpPr>
          <p:nvPr>
            <p:ph type="ftr" sz="quarter" idx="11"/>
          </p:nvPr>
        </p:nvSpPr>
        <p:spPr/>
        <p:txBody>
          <a:bodyPr rtlCol="0"/>
          <a:lstStyle>
            <a:lvl1pPr>
              <a:defRPr baseline="0">
                <a:solidFill>
                  <a:schemeClr val="tx2"/>
                </a:solidFill>
              </a:defRPr>
            </a:lvl1pPr>
          </a:lstStyle>
          <a:p>
            <a:pPr rtl="0"/>
            <a:r>
              <a:rPr lang="en-US" noProof="0"/>
              <a:t>Spiegel, M. R., &amp; Stephens, L. J. (1999). Schaum's outline of theory and problems of statistics. Erlangga.</a:t>
            </a:r>
            <a:endParaRPr lang="tr-TR" noProof="0" dirty="0"/>
          </a:p>
        </p:txBody>
      </p:sp>
      <p:sp>
        <p:nvSpPr>
          <p:cNvPr id="7" name="Slayt Numarası Yer Tutucusu 6"/>
          <p:cNvSpPr>
            <a:spLocks noGrp="1"/>
          </p:cNvSpPr>
          <p:nvPr>
            <p:ph type="sldNum" sz="quarter" idx="12"/>
          </p:nvPr>
        </p:nvSpPr>
        <p:spPr/>
        <p:txBody>
          <a:bodyPr rtlCol="0"/>
          <a:lstStyle>
            <a:lvl1pPr>
              <a:defRPr baseline="0">
                <a:solidFill>
                  <a:schemeClr val="tx2"/>
                </a:solidFill>
              </a:defRPr>
            </a:lvl1pPr>
          </a:lstStyle>
          <a:p>
            <a:pPr rtl="0"/>
            <a:fld id="{7DC1BBB0-96F0-4077-A278-0F3FB5C104D3}" type="slidenum">
              <a:rPr lang="tr-TR" noProof="0" smtClean="0"/>
              <a:pPr/>
              <a:t>‹#›</a:t>
            </a:fld>
            <a:endParaRPr lang="tr-TR" noProof="0" dirty="0"/>
          </a:p>
        </p:txBody>
      </p:sp>
      <p:cxnSp>
        <p:nvCxnSpPr>
          <p:cNvPr id="10" name="Düz Bağlayıcı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ikdörtgen 6"/>
          <p:cNvSpPr/>
          <p:nvPr/>
        </p:nvSpPr>
        <p:spPr bwMode="gray">
          <a:xfrm>
            <a:off x="11847880" y="-2540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8" name="Dikdörtgen 7"/>
          <p:cNvSpPr/>
          <p:nvPr/>
        </p:nvSpPr>
        <p:spPr bwMode="ltGray">
          <a:xfrm>
            <a:off x="580919" y="-2540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9" name="Dikdörtgen 8"/>
          <p:cNvSpPr/>
          <p:nvPr/>
        </p:nvSpPr>
        <p:spPr bwMode="gray">
          <a:xfrm>
            <a:off x="-36224" y="-2540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13" name="Dikdörtgen 12"/>
          <p:cNvSpPr/>
          <p:nvPr/>
        </p:nvSpPr>
        <p:spPr bwMode="black">
          <a:xfrm>
            <a:off x="580919" y="7108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cxnSp>
        <p:nvCxnSpPr>
          <p:cNvPr id="14" name="Düz Bağlayıcı 13"/>
          <p:cNvCxnSpPr/>
          <p:nvPr/>
        </p:nvCxnSpPr>
        <p:spPr bwMode="white">
          <a:xfrm>
            <a:off x="580919" y="710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bwMode="white">
          <a:xfrm>
            <a:off x="580919" y="13204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İşareti"/>
          <p:cNvSpPr>
            <a:spLocks/>
          </p:cNvSpPr>
          <p:nvPr/>
        </p:nvSpPr>
        <p:spPr bwMode="white">
          <a:xfrm>
            <a:off x="719871" y="8727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tr-TR" noProof="0" dirty="0"/>
          </a:p>
        </p:txBody>
      </p:sp>
      <p:cxnSp>
        <p:nvCxnSpPr>
          <p:cNvPr id="16" name="Düz Bağlayıcı 15"/>
          <p:cNvCxnSpPr/>
          <p:nvPr/>
        </p:nvCxnSpPr>
        <p:spPr bwMode="white">
          <a:xfrm>
            <a:off x="580919" y="-2540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Başlık Yer Tutucusu 1"/>
          <p:cNvSpPr>
            <a:spLocks noGrp="1"/>
          </p:cNvSpPr>
          <p:nvPr>
            <p:ph type="title"/>
          </p:nvPr>
        </p:nvSpPr>
        <p:spPr>
          <a:xfrm>
            <a:off x="1557212" y="152400"/>
            <a:ext cx="9782801" cy="1239837"/>
          </a:xfrm>
          <a:prstGeom prst="rect">
            <a:avLst/>
          </a:prstGeom>
        </p:spPr>
        <p:txBody>
          <a:bodyPr vert="horz" lIns="91440" tIns="45720" rIns="91440" bIns="45720" rtlCol="0" anchor="b">
            <a:normAutofit/>
          </a:bodyPr>
          <a:lstStyle/>
          <a:p>
            <a:pPr rtl="0"/>
            <a:r>
              <a:rPr lang="tr-TR" noProof="0" dirty="0"/>
              <a:t>Asıl başlık stilini düzenlemek için tıklayın</a:t>
            </a:r>
          </a:p>
        </p:txBody>
      </p:sp>
      <p:sp>
        <p:nvSpPr>
          <p:cNvPr id="3" name="Metin Yer Tutucusu 2"/>
          <p:cNvSpPr>
            <a:spLocks noGrp="1"/>
          </p:cNvSpPr>
          <p:nvPr>
            <p:ph type="body" idx="1"/>
          </p:nvPr>
        </p:nvSpPr>
        <p:spPr>
          <a:xfrm>
            <a:off x="1557212" y="1574800"/>
            <a:ext cx="9782801" cy="4572000"/>
          </a:xfrm>
          <a:prstGeom prst="rect">
            <a:avLst/>
          </a:prstGeom>
        </p:spPr>
        <p:txBody>
          <a:bodyPr vert="horz" lIns="91440" tIns="45720" rIns="91440" bIns="45720" rtlCol="0">
            <a:normAutofit/>
          </a:body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Tarih Yer Tutucusu 3"/>
          <p:cNvSpPr>
            <a:spLocks noGrp="1"/>
          </p:cNvSpPr>
          <p:nvPr>
            <p:ph type="dt" sz="half" idx="2"/>
          </p:nvPr>
        </p:nvSpPr>
        <p:spPr>
          <a:xfrm>
            <a:off x="5144026" y="63309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pPr rtl="0"/>
            <a:fld id="{3E626AAD-6D3E-4DD3-BE5C-39396D22791B}" type="datetime1">
              <a:rPr lang="tr-TR" noProof="0" smtClean="0"/>
              <a:t>29.10.2023</a:t>
            </a:fld>
            <a:endParaRPr lang="tr-TR" noProof="0" dirty="0"/>
          </a:p>
        </p:txBody>
      </p:sp>
      <p:sp>
        <p:nvSpPr>
          <p:cNvPr id="5" name="Alt Bilgi Yer Tutucusu 4"/>
          <p:cNvSpPr>
            <a:spLocks noGrp="1"/>
          </p:cNvSpPr>
          <p:nvPr>
            <p:ph type="ftr" sz="quarter" idx="3"/>
          </p:nvPr>
        </p:nvSpPr>
        <p:spPr>
          <a:xfrm>
            <a:off x="6559709" y="63309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pPr rtl="0"/>
            <a:r>
              <a:rPr lang="en-US" noProof="0"/>
              <a:t>Spiegel, M. R., &amp; Stephens, L. J. (1999). Schaum's outline of theory and problems of statistics. Erlangga.</a:t>
            </a:r>
            <a:endParaRPr lang="tr-TR" noProof="0" dirty="0"/>
          </a:p>
        </p:txBody>
      </p:sp>
      <p:sp>
        <p:nvSpPr>
          <p:cNvPr id="6" name="Slayt Numarası Yer Tutucusu 5"/>
          <p:cNvSpPr>
            <a:spLocks noGrp="1"/>
          </p:cNvSpPr>
          <p:nvPr>
            <p:ph type="sldNum" sz="quarter" idx="4"/>
          </p:nvPr>
        </p:nvSpPr>
        <p:spPr>
          <a:xfrm>
            <a:off x="10730572" y="63309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pPr rtl="0"/>
            <a:fld id="{7DC1BBB0-96F0-4077-A278-0F3FB5C104D3}" type="slidenum">
              <a:rPr lang="tr-TR" noProof="0" smtClean="0"/>
              <a:pPr/>
              <a:t>‹#›</a:t>
            </a:fld>
            <a:endParaRPr lang="tr-TR" noProof="0" dirty="0"/>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428669" y="1628800"/>
            <a:ext cx="8329031" cy="1036712"/>
          </a:xfrm>
        </p:spPr>
        <p:txBody>
          <a:bodyPr rtlCol="0"/>
          <a:lstStyle/>
          <a:p>
            <a:pPr rtl="0"/>
            <a:r>
              <a:rPr lang="tr-TR" dirty="0"/>
              <a:t>İSTATİSTİĞE GİRİŞ</a:t>
            </a:r>
            <a:br>
              <a:rPr lang="tr-TR" dirty="0"/>
            </a:br>
            <a:endParaRPr lang="tr-TR" dirty="0"/>
          </a:p>
        </p:txBody>
      </p:sp>
      <p:sp>
        <p:nvSpPr>
          <p:cNvPr id="3" name="Alt Başlık 2"/>
          <p:cNvSpPr>
            <a:spLocks noGrp="1"/>
          </p:cNvSpPr>
          <p:nvPr>
            <p:ph type="subTitle" idx="1"/>
          </p:nvPr>
        </p:nvSpPr>
        <p:spPr>
          <a:xfrm>
            <a:off x="2428668" y="4732509"/>
            <a:ext cx="9354375" cy="728491"/>
          </a:xfrm>
        </p:spPr>
        <p:txBody>
          <a:bodyPr rtlCol="0">
            <a:normAutofit/>
          </a:bodyPr>
          <a:lstStyle/>
          <a:p>
            <a:pPr algn="r" rtl="0"/>
            <a:r>
              <a:rPr lang="tr-TR" sz="2000" dirty="0"/>
              <a:t>Prof. Dr. Nilüfer Kahraman</a:t>
            </a:r>
          </a:p>
          <a:p>
            <a:pPr algn="r" rtl="0"/>
            <a:r>
              <a:rPr lang="tr-TR" sz="2000" dirty="0"/>
              <a:t>Gazi Eğitim Fakültesi</a:t>
            </a:r>
          </a:p>
        </p:txBody>
      </p:sp>
      <p:sp>
        <p:nvSpPr>
          <p:cNvPr id="4" name="Alt Başlık 2"/>
          <p:cNvSpPr txBox="1">
            <a:spLocks/>
          </p:cNvSpPr>
          <p:nvPr/>
        </p:nvSpPr>
        <p:spPr>
          <a:xfrm>
            <a:off x="2428669" y="3140968"/>
            <a:ext cx="7516442" cy="111608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Euphemia"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Euphemia"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Euphemia"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9pPr>
          </a:lstStyle>
          <a:p>
            <a:r>
              <a:rPr lang="tr-TR" dirty="0"/>
              <a:t>Ünite 4. Merkezi Dağılım Ölçüleri</a:t>
            </a:r>
          </a:p>
        </p:txBody>
      </p:sp>
      <p:sp>
        <p:nvSpPr>
          <p:cNvPr id="5" name="Altbilgi Yer Tutucusu 4"/>
          <p:cNvSpPr>
            <a:spLocks noGrp="1"/>
          </p:cNvSpPr>
          <p:nvPr>
            <p:ph type="ftr" sz="quarter" idx="11"/>
          </p:nvPr>
        </p:nvSpPr>
        <p:spPr>
          <a:xfrm>
            <a:off x="2436937" y="3789040"/>
            <a:ext cx="5112568" cy="574811"/>
          </a:xfrm>
        </p:spPr>
        <p:txBody>
          <a:bodyPr/>
          <a:lstStyle/>
          <a:p>
            <a:pPr algn="l" rtl="0"/>
            <a:r>
              <a:rPr lang="tr-TR" b="1" noProof="0" dirty="0"/>
              <a:t>Ana Kaynak: </a:t>
            </a:r>
            <a:r>
              <a:rPr lang="en-US" cap="none" noProof="0" dirty="0"/>
              <a:t>Spiegel, M. R., &amp; Stephens, L. J. (1999). </a:t>
            </a:r>
            <a:r>
              <a:rPr lang="en-US" cap="none" noProof="0" dirty="0" err="1"/>
              <a:t>Schaum's</a:t>
            </a:r>
            <a:r>
              <a:rPr lang="tr-TR" cap="none" dirty="0"/>
              <a:t> </a:t>
            </a:r>
            <a:r>
              <a:rPr lang="en-US" cap="none" noProof="0" dirty="0"/>
              <a:t>Outline Of Theory And Problems Of Statistics.</a:t>
            </a:r>
            <a:endParaRPr lang="tr-TR" noProof="0" dirty="0"/>
          </a:p>
        </p:txBody>
      </p:sp>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t>Çeyrek Sapma</a:t>
            </a:r>
          </a:p>
        </p:txBody>
      </p:sp>
      <p:sp>
        <p:nvSpPr>
          <p:cNvPr id="5" name="İçerik Yer Tutucusu 10">
            <a:extLst>
              <a:ext uri="{FF2B5EF4-FFF2-40B4-BE49-F238E27FC236}">
                <a16:creationId xmlns:a16="http://schemas.microsoft.com/office/drawing/2014/main" id="{07D2E3E3-3BB2-2615-0835-60D36BC6DE96}"/>
              </a:ext>
            </a:extLst>
          </p:cNvPr>
          <p:cNvSpPr txBox="1">
            <a:spLocks/>
          </p:cNvSpPr>
          <p:nvPr/>
        </p:nvSpPr>
        <p:spPr>
          <a:xfrm>
            <a:off x="1341884" y="2514600"/>
            <a:ext cx="10034353" cy="3655568"/>
          </a:xfrm>
          <a:prstGeom prst="rect">
            <a:avLst/>
          </a:prstGeom>
        </p:spPr>
        <p:txBody>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r>
              <a:rPr lang="tr-TR" dirty="0"/>
              <a:t>Ortalama yerine ortanca kullanıldığında ya da veri setinde aşırı uç değerler bulunduğunda değişim genişliği yerine çeyrek sapma kullanılır. </a:t>
            </a:r>
          </a:p>
          <a:p>
            <a:endParaRPr lang="tr-TR" dirty="0"/>
          </a:p>
          <a:p>
            <a:r>
              <a:rPr lang="tr-TR" dirty="0"/>
              <a:t>Çeyrek sapma </a:t>
            </a:r>
            <a:r>
              <a:rPr lang="tr-TR" i="1" dirty="0"/>
              <a:t>Q</a:t>
            </a:r>
            <a:r>
              <a:rPr lang="tr-TR" dirty="0"/>
              <a:t> ile gösterilir.</a:t>
            </a:r>
          </a:p>
        </p:txBody>
      </p:sp>
      <p:sp>
        <p:nvSpPr>
          <p:cNvPr id="4" name="Metin kutusu 3">
            <a:extLst>
              <a:ext uri="{FF2B5EF4-FFF2-40B4-BE49-F238E27FC236}">
                <a16:creationId xmlns:a16="http://schemas.microsoft.com/office/drawing/2014/main" id="{9ADC70C7-1D10-73B2-2618-C68E27DDBFB5}"/>
              </a:ext>
            </a:extLst>
          </p:cNvPr>
          <p:cNvSpPr txBox="1"/>
          <p:nvPr/>
        </p:nvSpPr>
        <p:spPr>
          <a:xfrm>
            <a:off x="5518348" y="5936159"/>
            <a:ext cx="6112276" cy="769441"/>
          </a:xfrm>
          <a:prstGeom prst="rect">
            <a:avLst/>
          </a:prstGeom>
          <a:noFill/>
        </p:spPr>
        <p:txBody>
          <a:bodyPr wrap="square">
            <a:spAutoFit/>
          </a:bodyPr>
          <a:lstStyle/>
          <a:p>
            <a:r>
              <a:rPr lang="tr-TR" sz="1100" b="0" i="0" dirty="0" err="1">
                <a:solidFill>
                  <a:schemeClr val="tx2"/>
                </a:solidFill>
                <a:effectLst/>
                <a:latin typeface="cormorantgaramond-semibold"/>
              </a:rPr>
              <a:t>chrome-extension</a:t>
            </a:r>
            <a:r>
              <a:rPr lang="tr-TR" sz="1100" b="0" i="0" dirty="0">
                <a:solidFill>
                  <a:schemeClr val="tx2"/>
                </a:solidFill>
                <a:effectLst/>
                <a:latin typeface="cormorantgaramond-semibold"/>
              </a:rPr>
              <a:t>://</a:t>
            </a:r>
            <a:r>
              <a:rPr lang="tr-TR" sz="1100" b="0" i="0" dirty="0" err="1">
                <a:solidFill>
                  <a:schemeClr val="tx2"/>
                </a:solidFill>
                <a:effectLst/>
                <a:latin typeface="cormorantgaramond-semibold"/>
              </a:rPr>
              <a:t>efaidnbmnnnibpcajpcglclefindmkaj</a:t>
            </a:r>
            <a:r>
              <a:rPr lang="tr-TR" sz="1100" b="0" i="0" dirty="0">
                <a:solidFill>
                  <a:schemeClr val="tx2"/>
                </a:solidFill>
                <a:effectLst/>
                <a:latin typeface="cormorantgaramond-semibold"/>
              </a:rPr>
              <a:t>/https://acikders.ankara.edu.tr/pluginfile.php/792/mod_resource/content/2/Merkezi%20E%C4%9Filim%20ve%20Da%C4%9F%C4%B1l%C4%B1m%20%C3%96l%C3%A7%C3%BCleri.pdf</a:t>
            </a:r>
          </a:p>
        </p:txBody>
      </p:sp>
    </p:spTree>
    <p:extLst>
      <p:ext uri="{BB962C8B-B14F-4D97-AF65-F5344CB8AC3E}">
        <p14:creationId xmlns:p14="http://schemas.microsoft.com/office/powerpoint/2010/main" val="259333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t>Çeyrek Sapma</a:t>
            </a:r>
          </a:p>
        </p:txBody>
      </p:sp>
      <p:pic>
        <p:nvPicPr>
          <p:cNvPr id="4" name="İçerik Yer Tutucusu 3">
            <a:extLst>
              <a:ext uri="{FF2B5EF4-FFF2-40B4-BE49-F238E27FC236}">
                <a16:creationId xmlns:a16="http://schemas.microsoft.com/office/drawing/2014/main" id="{BDA5D41D-3AAF-E13F-2C10-E2731C935DAC}"/>
              </a:ext>
            </a:extLst>
          </p:cNvPr>
          <p:cNvPicPr>
            <a:picLocks noGrp="1" noChangeAspect="1"/>
          </p:cNvPicPr>
          <p:nvPr>
            <p:ph idx="1"/>
          </p:nvPr>
        </p:nvPicPr>
        <p:blipFill rotWithShape="1">
          <a:blip r:embed="rId3"/>
          <a:srcRect l="22078" t="32800" r="72028" b="60109"/>
          <a:stretch/>
        </p:blipFill>
        <p:spPr>
          <a:xfrm>
            <a:off x="4708963" y="3845607"/>
            <a:ext cx="2691756" cy="1821488"/>
          </a:xfrm>
        </p:spPr>
      </p:pic>
      <p:pic>
        <p:nvPicPr>
          <p:cNvPr id="6" name="İçerik Yer Tutucusu 3">
            <a:extLst>
              <a:ext uri="{FF2B5EF4-FFF2-40B4-BE49-F238E27FC236}">
                <a16:creationId xmlns:a16="http://schemas.microsoft.com/office/drawing/2014/main" id="{8EABA5B7-1B07-DBA0-C75F-143D5C3C5F5D}"/>
              </a:ext>
            </a:extLst>
          </p:cNvPr>
          <p:cNvPicPr>
            <a:picLocks noChangeAspect="1"/>
          </p:cNvPicPr>
          <p:nvPr/>
        </p:nvPicPr>
        <p:blipFill rotWithShape="1">
          <a:blip r:embed="rId3"/>
          <a:srcRect l="8410" t="38153" r="82090" b="51551"/>
          <a:stretch/>
        </p:blipFill>
        <p:spPr>
          <a:xfrm>
            <a:off x="5292215" y="5229200"/>
            <a:ext cx="1604394" cy="978059"/>
          </a:xfrm>
          <a:prstGeom prst="rect">
            <a:avLst/>
          </a:prstGeom>
        </p:spPr>
      </p:pic>
      <p:graphicFrame>
        <p:nvGraphicFramePr>
          <p:cNvPr id="8" name="Tablo 7">
            <a:extLst>
              <a:ext uri="{FF2B5EF4-FFF2-40B4-BE49-F238E27FC236}">
                <a16:creationId xmlns:a16="http://schemas.microsoft.com/office/drawing/2014/main" id="{06DF28EE-C6E2-394C-4DC2-F7947EC466D5}"/>
              </a:ext>
            </a:extLst>
          </p:cNvPr>
          <p:cNvGraphicFramePr>
            <a:graphicFrameLocks noGrp="1"/>
          </p:cNvGraphicFramePr>
          <p:nvPr>
            <p:extLst>
              <p:ext uri="{D42A27DB-BD31-4B8C-83A1-F6EECF244321}">
                <p14:modId xmlns:p14="http://schemas.microsoft.com/office/powerpoint/2010/main" val="344913317"/>
              </p:ext>
            </p:extLst>
          </p:nvPr>
        </p:nvGraphicFramePr>
        <p:xfrm>
          <a:off x="2076841" y="1798153"/>
          <a:ext cx="7956000" cy="1032011"/>
        </p:xfrm>
        <a:graphic>
          <a:graphicData uri="http://schemas.openxmlformats.org/drawingml/2006/table">
            <a:tbl>
              <a:tblPr firstRow="1" bandRow="1">
                <a:tableStyleId>{073A0DAA-6AF3-43AB-8588-CEC1D06C72B9}</a:tableStyleId>
              </a:tblPr>
              <a:tblGrid>
                <a:gridCol w="1989000">
                  <a:extLst>
                    <a:ext uri="{9D8B030D-6E8A-4147-A177-3AD203B41FA5}">
                      <a16:colId xmlns:a16="http://schemas.microsoft.com/office/drawing/2014/main" val="1271824928"/>
                    </a:ext>
                  </a:extLst>
                </a:gridCol>
                <a:gridCol w="1989000">
                  <a:extLst>
                    <a:ext uri="{9D8B030D-6E8A-4147-A177-3AD203B41FA5}">
                      <a16:colId xmlns:a16="http://schemas.microsoft.com/office/drawing/2014/main" val="3002153532"/>
                    </a:ext>
                  </a:extLst>
                </a:gridCol>
                <a:gridCol w="1989000">
                  <a:extLst>
                    <a:ext uri="{9D8B030D-6E8A-4147-A177-3AD203B41FA5}">
                      <a16:colId xmlns:a16="http://schemas.microsoft.com/office/drawing/2014/main" val="2291429835"/>
                    </a:ext>
                  </a:extLst>
                </a:gridCol>
                <a:gridCol w="1989000">
                  <a:extLst>
                    <a:ext uri="{9D8B030D-6E8A-4147-A177-3AD203B41FA5}">
                      <a16:colId xmlns:a16="http://schemas.microsoft.com/office/drawing/2014/main" val="1065078122"/>
                    </a:ext>
                  </a:extLst>
                </a:gridCol>
              </a:tblGrid>
              <a:tr h="1032011">
                <a:tc>
                  <a:txBody>
                    <a:bodyPr/>
                    <a:lstStyle/>
                    <a:p>
                      <a:pPr algn="ctr"/>
                      <a:r>
                        <a:rPr lang="tr-TR" sz="3200" dirty="0"/>
                        <a:t>%25</a:t>
                      </a: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200" dirty="0"/>
                        <a:t>%25</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200" dirty="0"/>
                        <a:t>%25</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200" dirty="0"/>
                        <a:t>%25</a:t>
                      </a:r>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1017929"/>
                  </a:ext>
                </a:extLst>
              </a:tr>
            </a:tbl>
          </a:graphicData>
        </a:graphic>
      </p:graphicFrame>
      <p:sp>
        <p:nvSpPr>
          <p:cNvPr id="11" name="Metin kutusu 10">
            <a:extLst>
              <a:ext uri="{FF2B5EF4-FFF2-40B4-BE49-F238E27FC236}">
                <a16:creationId xmlns:a16="http://schemas.microsoft.com/office/drawing/2014/main" id="{E2FFEA16-1B39-BC6F-6438-9254D99B7832}"/>
              </a:ext>
            </a:extLst>
          </p:cNvPr>
          <p:cNvSpPr txBox="1"/>
          <p:nvPr/>
        </p:nvSpPr>
        <p:spPr>
          <a:xfrm>
            <a:off x="3790156" y="3249675"/>
            <a:ext cx="697521" cy="595932"/>
          </a:xfrm>
          <a:prstGeom prst="rect">
            <a:avLst/>
          </a:prstGeom>
          <a:noFill/>
        </p:spPr>
        <p:txBody>
          <a:bodyPr wrap="square">
            <a:spAutoFit/>
          </a:bodyPr>
          <a:lstStyle/>
          <a:p>
            <a:pPr>
              <a:lnSpc>
                <a:spcPct val="107000"/>
              </a:lnSpc>
              <a:spcAft>
                <a:spcPts val="800"/>
              </a:spcAft>
            </a:pPr>
            <a:r>
              <a:rPr lang="tr-TR" sz="3200" i="1" dirty="0">
                <a:effectLst/>
                <a:latin typeface="Calibri" panose="020F0502020204030204" pitchFamily="34" charset="0"/>
                <a:ea typeface="Calibri" panose="020F0502020204030204" pitchFamily="34" charset="0"/>
                <a:cs typeface="Times New Roman" panose="02020603050405020304" pitchFamily="18" charset="0"/>
              </a:rPr>
              <a:t>Q</a:t>
            </a:r>
            <a:r>
              <a:rPr lang="tr-TR" sz="3200" baseline="-25000" dirty="0">
                <a:effectLst/>
                <a:latin typeface="Calibri" panose="020F0502020204030204" pitchFamily="34" charset="0"/>
                <a:ea typeface="Calibri" panose="020F0502020204030204" pitchFamily="34" charset="0"/>
                <a:cs typeface="Times New Roman" panose="02020603050405020304" pitchFamily="18" charset="0"/>
              </a:rPr>
              <a:t>1</a:t>
            </a:r>
            <a:endParaRPr lang="tr-TR"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Metin kutusu 12">
            <a:extLst>
              <a:ext uri="{FF2B5EF4-FFF2-40B4-BE49-F238E27FC236}">
                <a16:creationId xmlns:a16="http://schemas.microsoft.com/office/drawing/2014/main" id="{748326A4-9B9D-706E-4688-C3796276A308}"/>
              </a:ext>
            </a:extLst>
          </p:cNvPr>
          <p:cNvSpPr txBox="1"/>
          <p:nvPr/>
        </p:nvSpPr>
        <p:spPr>
          <a:xfrm>
            <a:off x="5806380" y="3249675"/>
            <a:ext cx="697522" cy="595932"/>
          </a:xfrm>
          <a:prstGeom prst="rect">
            <a:avLst/>
          </a:prstGeom>
          <a:noFill/>
        </p:spPr>
        <p:txBody>
          <a:bodyPr wrap="square">
            <a:spAutoFit/>
          </a:bodyPr>
          <a:lstStyle/>
          <a:p>
            <a:pPr>
              <a:lnSpc>
                <a:spcPct val="107000"/>
              </a:lnSpc>
              <a:spcAft>
                <a:spcPts val="800"/>
              </a:spcAft>
            </a:pPr>
            <a:r>
              <a:rPr lang="tr-TR" sz="3200" i="1" dirty="0">
                <a:effectLst/>
                <a:latin typeface="Calibri" panose="020F0502020204030204" pitchFamily="34" charset="0"/>
                <a:ea typeface="Calibri" panose="020F0502020204030204" pitchFamily="34" charset="0"/>
                <a:cs typeface="Times New Roman" panose="02020603050405020304" pitchFamily="18" charset="0"/>
              </a:rPr>
              <a:t>Q</a:t>
            </a:r>
            <a:r>
              <a:rPr lang="tr-TR" sz="3200" baseline="-25000" dirty="0">
                <a:effectLst/>
                <a:latin typeface="Calibri" panose="020F0502020204030204" pitchFamily="34" charset="0"/>
                <a:ea typeface="Calibri" panose="020F0502020204030204" pitchFamily="34" charset="0"/>
                <a:cs typeface="Times New Roman" panose="02020603050405020304" pitchFamily="18" charset="0"/>
              </a:rPr>
              <a:t>2</a:t>
            </a:r>
            <a:endParaRPr lang="tr-TR"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Metin kutusu 14">
            <a:extLst>
              <a:ext uri="{FF2B5EF4-FFF2-40B4-BE49-F238E27FC236}">
                <a16:creationId xmlns:a16="http://schemas.microsoft.com/office/drawing/2014/main" id="{11174C7F-55D3-4BF5-E7D5-ED76582A2D08}"/>
              </a:ext>
            </a:extLst>
          </p:cNvPr>
          <p:cNvSpPr txBox="1"/>
          <p:nvPr/>
        </p:nvSpPr>
        <p:spPr>
          <a:xfrm>
            <a:off x="7819175" y="3249675"/>
            <a:ext cx="792088" cy="595932"/>
          </a:xfrm>
          <a:prstGeom prst="rect">
            <a:avLst/>
          </a:prstGeom>
          <a:noFill/>
        </p:spPr>
        <p:txBody>
          <a:bodyPr wrap="square">
            <a:spAutoFit/>
          </a:bodyPr>
          <a:lstStyle/>
          <a:p>
            <a:pPr>
              <a:lnSpc>
                <a:spcPct val="107000"/>
              </a:lnSpc>
              <a:spcAft>
                <a:spcPts val="800"/>
              </a:spcAft>
            </a:pPr>
            <a:r>
              <a:rPr lang="tr-TR" sz="3200" i="1" dirty="0">
                <a:effectLst/>
                <a:latin typeface="Calibri" panose="020F0502020204030204" pitchFamily="34" charset="0"/>
                <a:ea typeface="Calibri" panose="020F0502020204030204" pitchFamily="34" charset="0"/>
                <a:cs typeface="Times New Roman" panose="02020603050405020304" pitchFamily="18" charset="0"/>
              </a:rPr>
              <a:t>Q</a:t>
            </a:r>
            <a:r>
              <a:rPr lang="tr-TR" sz="3200" baseline="-25000" dirty="0">
                <a:effectLst/>
                <a:latin typeface="Calibri" panose="020F0502020204030204" pitchFamily="34" charset="0"/>
                <a:ea typeface="Calibri" panose="020F0502020204030204" pitchFamily="34" charset="0"/>
                <a:cs typeface="Times New Roman" panose="02020603050405020304" pitchFamily="18" charset="0"/>
              </a:rPr>
              <a:t>3</a:t>
            </a:r>
            <a:endParaRPr lang="tr-TR" sz="3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Düz Ok Bağlayıcısı 16">
            <a:extLst>
              <a:ext uri="{FF2B5EF4-FFF2-40B4-BE49-F238E27FC236}">
                <a16:creationId xmlns:a16="http://schemas.microsoft.com/office/drawing/2014/main" id="{5690FAC1-D4B8-EC45-11D3-C62DE34DC9B4}"/>
              </a:ext>
            </a:extLst>
          </p:cNvPr>
          <p:cNvCxnSpPr/>
          <p:nvPr/>
        </p:nvCxnSpPr>
        <p:spPr>
          <a:xfrm flipV="1">
            <a:off x="4078188" y="3041990"/>
            <a:ext cx="0" cy="288032"/>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8" name="Düz Ok Bağlayıcısı 17">
            <a:extLst>
              <a:ext uri="{FF2B5EF4-FFF2-40B4-BE49-F238E27FC236}">
                <a16:creationId xmlns:a16="http://schemas.microsoft.com/office/drawing/2014/main" id="{2C8F135B-3754-541B-D941-7CAC59AF0F40}"/>
              </a:ext>
            </a:extLst>
          </p:cNvPr>
          <p:cNvCxnSpPr/>
          <p:nvPr/>
        </p:nvCxnSpPr>
        <p:spPr>
          <a:xfrm flipV="1">
            <a:off x="6054841" y="3041990"/>
            <a:ext cx="0" cy="288032"/>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9" name="Düz Ok Bağlayıcısı 18">
            <a:extLst>
              <a:ext uri="{FF2B5EF4-FFF2-40B4-BE49-F238E27FC236}">
                <a16:creationId xmlns:a16="http://schemas.microsoft.com/office/drawing/2014/main" id="{22CB1748-13BF-49D7-0B9C-2BA620379403}"/>
              </a:ext>
            </a:extLst>
          </p:cNvPr>
          <p:cNvCxnSpPr/>
          <p:nvPr/>
        </p:nvCxnSpPr>
        <p:spPr>
          <a:xfrm flipV="1">
            <a:off x="8038628" y="3041990"/>
            <a:ext cx="0" cy="288032"/>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719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57212" y="152400"/>
            <a:ext cx="9782801" cy="1239837"/>
          </a:xfrm>
        </p:spPr>
        <p:txBody>
          <a:bodyPr rtlCol="0" anchor="b">
            <a:normAutofit/>
          </a:bodyPr>
          <a:lstStyle/>
          <a:p>
            <a:pPr rtl="0"/>
            <a:r>
              <a:rPr lang="tr-TR" dirty="0"/>
              <a:t>Çeyrek Sapma</a:t>
            </a:r>
          </a:p>
        </p:txBody>
      </p:sp>
      <p:sp>
        <p:nvSpPr>
          <p:cNvPr id="7" name="İçerik Yer Tutucusu 10">
            <a:extLst>
              <a:ext uri="{FF2B5EF4-FFF2-40B4-BE49-F238E27FC236}">
                <a16:creationId xmlns:a16="http://schemas.microsoft.com/office/drawing/2014/main" id="{199FBE3E-303C-AA79-1372-6A334700EDD4}"/>
              </a:ext>
            </a:extLst>
          </p:cNvPr>
          <p:cNvSpPr txBox="1">
            <a:spLocks/>
          </p:cNvSpPr>
          <p:nvPr/>
        </p:nvSpPr>
        <p:spPr>
          <a:xfrm>
            <a:off x="1341884" y="2514600"/>
            <a:ext cx="10034353" cy="3655568"/>
          </a:xfrm>
          <a:prstGeom prst="rect">
            <a:avLst/>
          </a:prstGeom>
        </p:spPr>
        <p:txBody>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r>
              <a:rPr lang="tr-TR" b="1" dirty="0"/>
              <a:t>Örnek 3. </a:t>
            </a:r>
            <a:r>
              <a:rPr lang="tr-TR" dirty="0"/>
              <a:t>İlaçla tedavi edilen 8 hastanın iyileşme süreleri gün olarak aşağıda verilmiştir. Çeyrek sapma değerini hesaplayınız.</a:t>
            </a:r>
          </a:p>
          <a:p>
            <a:endParaRPr lang="tr-TR" dirty="0"/>
          </a:p>
          <a:p>
            <a:r>
              <a:rPr lang="tr-TR" dirty="0"/>
              <a:t>30, 20, 24, 40, 65, 70, 10, 62</a:t>
            </a:r>
          </a:p>
        </p:txBody>
      </p:sp>
    </p:spTree>
    <p:extLst>
      <p:ext uri="{BB962C8B-B14F-4D97-AF65-F5344CB8AC3E}">
        <p14:creationId xmlns:p14="http://schemas.microsoft.com/office/powerpoint/2010/main" val="301211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t>Çeyrek Sapma</a:t>
            </a:r>
          </a:p>
        </p:txBody>
      </p:sp>
      <mc:AlternateContent xmlns:mc="http://schemas.openxmlformats.org/markup-compatibility/2006">
        <mc:Choice xmlns:a14="http://schemas.microsoft.com/office/drawing/2010/main" Requires="a14">
          <p:sp>
            <p:nvSpPr>
              <p:cNvPr id="3" name="İçerik Yer Tutucusu 4">
                <a:extLst>
                  <a:ext uri="{FF2B5EF4-FFF2-40B4-BE49-F238E27FC236}">
                    <a16:creationId xmlns:a16="http://schemas.microsoft.com/office/drawing/2014/main" id="{AF7E9E2A-1488-1DE0-2D60-0FDEEA478247}"/>
                  </a:ext>
                </a:extLst>
              </p:cNvPr>
              <p:cNvSpPr>
                <a:spLocks noGrp="1"/>
              </p:cNvSpPr>
              <p:nvPr>
                <p:ph idx="1"/>
              </p:nvPr>
            </p:nvSpPr>
            <p:spPr>
              <a:xfrm>
                <a:off x="1557212" y="1574800"/>
                <a:ext cx="9782801" cy="4572000"/>
              </a:xfrm>
            </p:spPr>
            <p:txBody>
              <a:bodyPr>
                <a:normAutofit/>
              </a:bodyPr>
              <a:lstStyle/>
              <a:p>
                <a:r>
                  <a:rPr lang="tr-TR" dirty="0"/>
                  <a:t>10,20,24,30,40,62,65,70   n=8 ve çift</a:t>
                </a:r>
              </a:p>
              <a:p>
                <a:endParaRPr lang="tr-TR" dirty="0"/>
              </a:p>
              <a:p>
                <a:pPr>
                  <a:lnSpc>
                    <a:spcPct val="107000"/>
                  </a:lnSpc>
                  <a:spcAft>
                    <a:spcPts val="800"/>
                  </a:spcAft>
                </a:pPr>
                <a:r>
                  <a:rPr lang="tr-TR" i="1" dirty="0">
                    <a:effectLst/>
                    <a:latin typeface="Calibri" panose="020F0502020204030204" pitchFamily="34" charset="0"/>
                    <a:ea typeface="Calibri" panose="020F0502020204030204" pitchFamily="34" charset="0"/>
                    <a:cs typeface="Times New Roman" panose="02020603050405020304" pitchFamily="18" charset="0"/>
                  </a:rPr>
                  <a:t>Q</a:t>
                </a:r>
                <a:r>
                  <a:rPr lang="tr-TR" baseline="-25000" dirty="0">
                    <a:effectLst/>
                    <a:latin typeface="Calibri" panose="020F0502020204030204" pitchFamily="34" charset="0"/>
                    <a:ea typeface="Calibri" panose="020F0502020204030204" pitchFamily="34" charset="0"/>
                    <a:cs typeface="Times New Roman" panose="02020603050405020304" pitchFamily="18" charset="0"/>
                  </a:rPr>
                  <a:t>1</a:t>
                </a:r>
                <a:r>
                  <a:rPr lang="tr-TR" dirty="0">
                    <a:effectLst/>
                    <a:latin typeface="Calibri" panose="020F0502020204030204" pitchFamily="34" charset="0"/>
                    <a:ea typeface="Calibri" panose="020F0502020204030204" pitchFamily="34" charset="0"/>
                    <a:cs typeface="Times New Roman" panose="02020603050405020304" pitchFamily="18" charset="0"/>
                  </a:rPr>
                  <a:t> = </a:t>
                </a:r>
                <a14:m>
                  <m:oMath xmlns:m="http://schemas.openxmlformats.org/officeDocument/2006/math">
                    <m:f>
                      <m:fPr>
                        <m:ctrlPr>
                          <a:rPr lang="tr-TR" i="1" baseline="-2500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tr-TR">
                            <a:effectLst/>
                            <a:latin typeface="Cambria Math" panose="02040503050406030204" pitchFamily="18" charset="0"/>
                            <a:ea typeface="Calibri" panose="020F0502020204030204" pitchFamily="34" charset="0"/>
                            <a:cs typeface="Times New Roman" panose="02020603050405020304" pitchFamily="18" charset="0"/>
                          </a:rPr>
                          <m:t>x</m:t>
                        </m:r>
                        <m:r>
                          <a:rPr lang="tr-TR" baseline="-25000">
                            <a:effectLst/>
                            <a:latin typeface="Cambria Math" panose="02040503050406030204" pitchFamily="18" charset="0"/>
                            <a:ea typeface="Calibri" panose="020F0502020204030204" pitchFamily="34" charset="0"/>
                            <a:cs typeface="Times New Roman" panose="02020603050405020304" pitchFamily="18" charset="0"/>
                          </a:rPr>
                          <m:t>(2)</m:t>
                        </m:r>
                        <m:r>
                          <a:rPr lang="tr-TR">
                            <a:effectLst/>
                            <a:latin typeface="Cambria Math" panose="02040503050406030204" pitchFamily="18" charset="0"/>
                            <a:ea typeface="Calibri" panose="020F0502020204030204" pitchFamily="34" charset="0"/>
                            <a:cs typeface="Times New Roman" panose="02020603050405020304" pitchFamily="18" charset="0"/>
                          </a:rPr>
                          <m:t> + </m:t>
                        </m:r>
                        <m:r>
                          <m:rPr>
                            <m:sty m:val="p"/>
                          </m:rPr>
                          <a:rPr lang="tr-TR">
                            <a:effectLst/>
                            <a:latin typeface="Cambria Math" panose="02040503050406030204" pitchFamily="18" charset="0"/>
                            <a:ea typeface="Calibri" panose="020F0502020204030204" pitchFamily="34" charset="0"/>
                            <a:cs typeface="Times New Roman" panose="02020603050405020304" pitchFamily="18" charset="0"/>
                          </a:rPr>
                          <m:t>x</m:t>
                        </m:r>
                        <m:r>
                          <a:rPr lang="tr-TR" baseline="-25000">
                            <a:effectLst/>
                            <a:latin typeface="Cambria Math" panose="02040503050406030204" pitchFamily="18" charset="0"/>
                            <a:ea typeface="Calibri" panose="020F0502020204030204" pitchFamily="34" charset="0"/>
                            <a:cs typeface="Times New Roman" panose="02020603050405020304" pitchFamily="18" charset="0"/>
                          </a:rPr>
                          <m:t>(3)</m:t>
                        </m:r>
                      </m:num>
                      <m:den>
                        <m:r>
                          <a:rPr lang="tr-TR" i="1" baseline="-2500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tr-TR" baseline="-25000" dirty="0">
                    <a:effectLst/>
                    <a:latin typeface="Calibri" panose="020F0502020204030204" pitchFamily="34" charset="0"/>
                    <a:ea typeface="Malgun Gothic" panose="020B0503020000020004" pitchFamily="34" charset="-127"/>
                    <a:cs typeface="Times New Roman" panose="02020603050405020304" pitchFamily="18" charset="0"/>
                  </a:rPr>
                  <a:t>   </a:t>
                </a:r>
                <a:r>
                  <a:rPr lang="tr-TR" dirty="0">
                    <a:effectLst/>
                    <a:latin typeface="Calibri" panose="020F0502020204030204" pitchFamily="34" charset="0"/>
                    <a:ea typeface="Malgun Gothic" panose="020B0503020000020004" pitchFamily="34" charset="-127"/>
                    <a:cs typeface="Times New Roman" panose="02020603050405020304" pitchFamily="18" charset="0"/>
                  </a:rPr>
                  <a:t>=  </a:t>
                </a:r>
                <a14:m>
                  <m:oMath xmlns:m="http://schemas.openxmlformats.org/officeDocument/2006/math">
                    <m:f>
                      <m:fPr>
                        <m:ctrlPr>
                          <a:rPr lang="tr-TR" i="1" baseline="-25000">
                            <a:effectLst/>
                            <a:latin typeface="Cambria Math" panose="02040503050406030204" pitchFamily="18" charset="0"/>
                            <a:ea typeface="Calibri" panose="020F0502020204030204" pitchFamily="34" charset="0"/>
                            <a:cs typeface="Times New Roman" panose="02020603050405020304" pitchFamily="18" charset="0"/>
                          </a:rPr>
                        </m:ctrlPr>
                      </m:fPr>
                      <m:num>
                        <m:r>
                          <a:rPr lang="tr-TR">
                            <a:effectLst/>
                            <a:latin typeface="Cambria Math" panose="02040503050406030204" pitchFamily="18" charset="0"/>
                            <a:ea typeface="Calibri" panose="020F0502020204030204" pitchFamily="34" charset="0"/>
                            <a:cs typeface="Times New Roman" panose="02020603050405020304" pitchFamily="18" charset="0"/>
                          </a:rPr>
                          <m:t>20 + 24</m:t>
                        </m:r>
                      </m:num>
                      <m:den>
                        <m:r>
                          <a:rPr lang="tr-TR" i="1" baseline="-2500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tr-TR" baseline="-25000" dirty="0">
                    <a:effectLst/>
                    <a:latin typeface="Calibri" panose="020F0502020204030204" pitchFamily="34" charset="0"/>
                    <a:ea typeface="Malgun Gothic" panose="020B0503020000020004" pitchFamily="34" charset="-127"/>
                    <a:cs typeface="Times New Roman" panose="02020603050405020304" pitchFamily="18" charset="0"/>
                  </a:rPr>
                  <a:t>   </a:t>
                </a:r>
                <a:r>
                  <a:rPr lang="tr-TR" dirty="0">
                    <a:effectLst/>
                    <a:latin typeface="Calibri" panose="020F0502020204030204" pitchFamily="34" charset="0"/>
                    <a:ea typeface="Malgun Gothic" panose="020B0503020000020004" pitchFamily="34" charset="-127"/>
                    <a:cs typeface="Times New Roman" panose="02020603050405020304" pitchFamily="18" charset="0"/>
                  </a:rPr>
                  <a:t>= 22</a:t>
                </a:r>
              </a:p>
              <a:p>
                <a:pPr>
                  <a:lnSpc>
                    <a:spcPct val="107000"/>
                  </a:lnSpc>
                  <a:spcAft>
                    <a:spcPts val="800"/>
                  </a:spcAft>
                </a:pPr>
                <a:r>
                  <a:rPr lang="tr-TR" i="1" dirty="0">
                    <a:effectLst/>
                    <a:latin typeface="Calibri" panose="020F0502020204030204" pitchFamily="34" charset="0"/>
                    <a:ea typeface="Calibri" panose="020F0502020204030204" pitchFamily="34" charset="0"/>
                    <a:cs typeface="Times New Roman" panose="02020603050405020304" pitchFamily="18" charset="0"/>
                  </a:rPr>
                  <a:t>Q</a:t>
                </a:r>
                <a:r>
                  <a:rPr lang="tr-TR"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tr-TR" dirty="0">
                    <a:effectLst/>
                    <a:latin typeface="Calibri" panose="020F0502020204030204" pitchFamily="34" charset="0"/>
                    <a:ea typeface="Calibri" panose="020F0502020204030204" pitchFamily="34" charset="0"/>
                    <a:cs typeface="Times New Roman" panose="02020603050405020304" pitchFamily="18" charset="0"/>
                  </a:rPr>
                  <a:t> = </a:t>
                </a:r>
                <a14:m>
                  <m:oMath xmlns:m="http://schemas.openxmlformats.org/officeDocument/2006/math">
                    <m:f>
                      <m:fPr>
                        <m:ctrlPr>
                          <a:rPr lang="tr-TR" i="1" baseline="-2500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tr-TR">
                            <a:effectLst/>
                            <a:latin typeface="Cambria Math" panose="02040503050406030204" pitchFamily="18" charset="0"/>
                            <a:ea typeface="Calibri" panose="020F0502020204030204" pitchFamily="34" charset="0"/>
                            <a:cs typeface="Times New Roman" panose="02020603050405020304" pitchFamily="18" charset="0"/>
                          </a:rPr>
                          <m:t>x</m:t>
                        </m:r>
                        <m:r>
                          <a:rPr lang="tr-TR" baseline="-25000">
                            <a:effectLst/>
                            <a:latin typeface="Cambria Math" panose="02040503050406030204" pitchFamily="18" charset="0"/>
                            <a:ea typeface="Calibri" panose="020F0502020204030204" pitchFamily="34" charset="0"/>
                            <a:cs typeface="Times New Roman" panose="02020603050405020304" pitchFamily="18" charset="0"/>
                          </a:rPr>
                          <m:t>(6)</m:t>
                        </m:r>
                        <m:r>
                          <a:rPr lang="tr-TR">
                            <a:effectLst/>
                            <a:latin typeface="Cambria Math" panose="02040503050406030204" pitchFamily="18" charset="0"/>
                            <a:ea typeface="Calibri" panose="020F0502020204030204" pitchFamily="34" charset="0"/>
                            <a:cs typeface="Times New Roman" panose="02020603050405020304" pitchFamily="18" charset="0"/>
                          </a:rPr>
                          <m:t> + </m:t>
                        </m:r>
                        <m:r>
                          <m:rPr>
                            <m:sty m:val="p"/>
                          </m:rPr>
                          <a:rPr lang="tr-TR">
                            <a:effectLst/>
                            <a:latin typeface="Cambria Math" panose="02040503050406030204" pitchFamily="18" charset="0"/>
                            <a:ea typeface="Calibri" panose="020F0502020204030204" pitchFamily="34" charset="0"/>
                            <a:cs typeface="Times New Roman" panose="02020603050405020304" pitchFamily="18" charset="0"/>
                          </a:rPr>
                          <m:t>x</m:t>
                        </m:r>
                        <m:r>
                          <a:rPr lang="tr-TR" baseline="-25000">
                            <a:effectLst/>
                            <a:latin typeface="Cambria Math" panose="02040503050406030204" pitchFamily="18" charset="0"/>
                            <a:ea typeface="Calibri" panose="020F0502020204030204" pitchFamily="34" charset="0"/>
                            <a:cs typeface="Times New Roman" panose="02020603050405020304" pitchFamily="18" charset="0"/>
                          </a:rPr>
                          <m:t>(7)</m:t>
                        </m:r>
                      </m:num>
                      <m:den>
                        <m:r>
                          <a:rPr lang="tr-TR" i="1" baseline="-2500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tr-TR" baseline="-25000" dirty="0">
                    <a:effectLst/>
                    <a:latin typeface="Calibri" panose="020F0502020204030204" pitchFamily="34" charset="0"/>
                    <a:ea typeface="Malgun Gothic" panose="020B0503020000020004" pitchFamily="34" charset="-127"/>
                    <a:cs typeface="Times New Roman" panose="02020603050405020304" pitchFamily="18" charset="0"/>
                  </a:rPr>
                  <a:t>   </a:t>
                </a:r>
                <a:r>
                  <a:rPr lang="tr-TR" dirty="0">
                    <a:effectLst/>
                    <a:latin typeface="Calibri" panose="020F0502020204030204" pitchFamily="34" charset="0"/>
                    <a:ea typeface="Malgun Gothic" panose="020B0503020000020004" pitchFamily="34" charset="-127"/>
                    <a:cs typeface="Times New Roman" panose="02020603050405020304" pitchFamily="18" charset="0"/>
                  </a:rPr>
                  <a:t>=  </a:t>
                </a:r>
                <a14:m>
                  <m:oMath xmlns:m="http://schemas.openxmlformats.org/officeDocument/2006/math">
                    <m:f>
                      <m:fPr>
                        <m:ctrlPr>
                          <a:rPr lang="tr-TR" i="1" baseline="-25000">
                            <a:effectLst/>
                            <a:latin typeface="Cambria Math" panose="02040503050406030204" pitchFamily="18" charset="0"/>
                            <a:ea typeface="Calibri" panose="020F0502020204030204" pitchFamily="34" charset="0"/>
                            <a:cs typeface="Times New Roman" panose="02020603050405020304" pitchFamily="18" charset="0"/>
                          </a:rPr>
                        </m:ctrlPr>
                      </m:fPr>
                      <m:num>
                        <m:r>
                          <a:rPr lang="tr-TR">
                            <a:effectLst/>
                            <a:latin typeface="Cambria Math" panose="02040503050406030204" pitchFamily="18" charset="0"/>
                            <a:ea typeface="Calibri" panose="020F0502020204030204" pitchFamily="34" charset="0"/>
                            <a:cs typeface="Times New Roman" panose="02020603050405020304" pitchFamily="18" charset="0"/>
                          </a:rPr>
                          <m:t>62 + 65</m:t>
                        </m:r>
                      </m:num>
                      <m:den>
                        <m:r>
                          <a:rPr lang="tr-TR" i="1" baseline="-2500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tr-TR" baseline="-25000" dirty="0">
                    <a:effectLst/>
                    <a:latin typeface="Calibri" panose="020F0502020204030204" pitchFamily="34" charset="0"/>
                    <a:ea typeface="Malgun Gothic" panose="020B0503020000020004" pitchFamily="34" charset="-127"/>
                    <a:cs typeface="Times New Roman" panose="02020603050405020304" pitchFamily="18" charset="0"/>
                  </a:rPr>
                  <a:t>   </a:t>
                </a:r>
                <a:r>
                  <a:rPr lang="tr-TR" dirty="0">
                    <a:effectLst/>
                    <a:latin typeface="Calibri" panose="020F0502020204030204" pitchFamily="34" charset="0"/>
                    <a:ea typeface="Malgun Gothic" panose="020B0503020000020004" pitchFamily="34" charset="-127"/>
                    <a:cs typeface="Times New Roman" panose="02020603050405020304" pitchFamily="18" charset="0"/>
                  </a:rPr>
                  <a:t>= 63,5</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i="1" dirty="0">
                    <a:effectLst/>
                    <a:latin typeface="Calibri" panose="020F0502020204030204" pitchFamily="34" charset="0"/>
                    <a:ea typeface="Calibri" panose="020F0502020204030204" pitchFamily="34" charset="0"/>
                    <a:cs typeface="Times New Roman" panose="02020603050405020304" pitchFamily="18" charset="0"/>
                  </a:rPr>
                  <a:t>Q</a:t>
                </a:r>
                <a:r>
                  <a:rPr lang="tr-TR" dirty="0">
                    <a:effectLst/>
                    <a:latin typeface="Calibri" panose="020F0502020204030204" pitchFamily="34" charset="0"/>
                    <a:ea typeface="Calibri" panose="020F0502020204030204" pitchFamily="34" charset="0"/>
                    <a:cs typeface="Times New Roman" panose="02020603050405020304" pitchFamily="18" charset="0"/>
                  </a:rPr>
                  <a:t> = </a:t>
                </a:r>
                <a14:m>
                  <m:oMath xmlns:m="http://schemas.openxmlformats.org/officeDocument/2006/math">
                    <m:f>
                      <m:fPr>
                        <m:ctrlPr>
                          <a:rPr lang="tr-TR" i="1" baseline="-25000">
                            <a:effectLst/>
                            <a:latin typeface="Cambria Math" panose="02040503050406030204" pitchFamily="18" charset="0"/>
                            <a:ea typeface="Calibri" panose="020F0502020204030204" pitchFamily="34" charset="0"/>
                            <a:cs typeface="Times New Roman" panose="02020603050405020304" pitchFamily="18" charset="0"/>
                          </a:rPr>
                        </m:ctrlPr>
                      </m:fPr>
                      <m:num>
                        <m:r>
                          <a:rPr lang="tr-TR">
                            <a:effectLst/>
                            <a:latin typeface="Cambria Math" panose="02040503050406030204" pitchFamily="18" charset="0"/>
                            <a:ea typeface="Calibri" panose="020F0502020204030204" pitchFamily="34" charset="0"/>
                            <a:cs typeface="Times New Roman" panose="02020603050405020304" pitchFamily="18" charset="0"/>
                          </a:rPr>
                          <m:t>63,5 + 22</m:t>
                        </m:r>
                      </m:num>
                      <m:den>
                        <m:r>
                          <a:rPr lang="tr-TR" i="1" baseline="-2500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tr-TR" baseline="-25000" dirty="0">
                    <a:effectLst/>
                    <a:latin typeface="Calibri" panose="020F0502020204030204" pitchFamily="34" charset="0"/>
                    <a:ea typeface="Malgun Gothic" panose="020B0503020000020004" pitchFamily="34" charset="-127"/>
                    <a:cs typeface="Times New Roman" panose="02020603050405020304" pitchFamily="18" charset="0"/>
                  </a:rPr>
                  <a:t>   </a:t>
                </a:r>
                <a:r>
                  <a:rPr lang="tr-TR" dirty="0">
                    <a:effectLst/>
                    <a:latin typeface="Calibri" panose="020F0502020204030204" pitchFamily="34" charset="0"/>
                    <a:ea typeface="Malgun Gothic" panose="020B0503020000020004" pitchFamily="34" charset="-127"/>
                    <a:cs typeface="Times New Roman" panose="02020603050405020304" pitchFamily="18" charset="0"/>
                  </a:rPr>
                  <a:t>= 20,75</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İçerik Yer Tutucusu 4">
                <a:extLst>
                  <a:ext uri="{FF2B5EF4-FFF2-40B4-BE49-F238E27FC236}">
                    <a16:creationId xmlns:a16="http://schemas.microsoft.com/office/drawing/2014/main" id="{AF7E9E2A-1488-1DE0-2D60-0FDEEA478247}"/>
                  </a:ext>
                </a:extLst>
              </p:cNvPr>
              <p:cNvSpPr>
                <a:spLocks noGrp="1" noRot="1" noChangeAspect="1" noMove="1" noResize="1" noEditPoints="1" noAdjustHandles="1" noChangeArrowheads="1" noChangeShapeType="1" noTextEdit="1"/>
              </p:cNvSpPr>
              <p:nvPr>
                <p:ph idx="1"/>
              </p:nvPr>
            </p:nvSpPr>
            <p:spPr>
              <a:xfrm>
                <a:off x="1557212" y="1574800"/>
                <a:ext cx="9782801" cy="4572000"/>
              </a:xfrm>
              <a:blipFill>
                <a:blip r:embed="rId3"/>
                <a:stretch>
                  <a:fillRect l="-1433" t="-3200"/>
                </a:stretch>
              </a:blipFill>
            </p:spPr>
            <p:txBody>
              <a:bodyPr/>
              <a:lstStyle/>
              <a:p>
                <a:r>
                  <a:rPr lang="tr-TR">
                    <a:noFill/>
                  </a:rPr>
                  <a:t> </a:t>
                </a:r>
              </a:p>
            </p:txBody>
          </p:sp>
        </mc:Fallback>
      </mc:AlternateContent>
    </p:spTree>
    <p:extLst>
      <p:ext uri="{BB962C8B-B14F-4D97-AF65-F5344CB8AC3E}">
        <p14:creationId xmlns:p14="http://schemas.microsoft.com/office/powerpoint/2010/main" val="11721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t>Standart Sapma</a:t>
            </a:r>
          </a:p>
        </p:txBody>
      </p:sp>
      <p:sp>
        <p:nvSpPr>
          <p:cNvPr id="3" name="İçerik Yer Tutucusu 4">
            <a:extLst>
              <a:ext uri="{FF2B5EF4-FFF2-40B4-BE49-F238E27FC236}">
                <a16:creationId xmlns:a16="http://schemas.microsoft.com/office/drawing/2014/main" id="{AB5F8DFC-CCE8-80C1-0358-44420556B9C3}"/>
              </a:ext>
            </a:extLst>
          </p:cNvPr>
          <p:cNvSpPr>
            <a:spLocks noGrp="1"/>
          </p:cNvSpPr>
          <p:nvPr>
            <p:ph idx="1"/>
          </p:nvPr>
        </p:nvSpPr>
        <p:spPr>
          <a:xfrm>
            <a:off x="1557212" y="1574800"/>
            <a:ext cx="9782801" cy="4572000"/>
          </a:xfrm>
        </p:spPr>
        <p:txBody>
          <a:bodyPr>
            <a:normAutofit/>
          </a:bodyPr>
          <a:lstStyle/>
          <a:p>
            <a:r>
              <a:rPr lang="tr-TR" dirty="0"/>
              <a:t>N elemanlı bir kümenin her bir elemanının ortalamadan farkının karelerinin toplamının n-1’e bölümünün karekökü</a:t>
            </a:r>
          </a:p>
          <a:p>
            <a:endParaRPr lang="tr-TR" dirty="0"/>
          </a:p>
          <a:p>
            <a:endParaRPr lang="tr-TR" dirty="0"/>
          </a:p>
        </p:txBody>
      </p:sp>
      <p:pic>
        <p:nvPicPr>
          <p:cNvPr id="5" name="Resim 4">
            <a:extLst>
              <a:ext uri="{FF2B5EF4-FFF2-40B4-BE49-F238E27FC236}">
                <a16:creationId xmlns:a16="http://schemas.microsoft.com/office/drawing/2014/main" id="{E0E6C7CE-7D4A-A4BA-514F-A6774E32BDBC}"/>
              </a:ext>
            </a:extLst>
          </p:cNvPr>
          <p:cNvPicPr>
            <a:picLocks noChangeAspect="1"/>
          </p:cNvPicPr>
          <p:nvPr/>
        </p:nvPicPr>
        <p:blipFill rotWithShape="1">
          <a:blip r:embed="rId3"/>
          <a:srcRect l="13996" t="66407" r="78306" b="24841"/>
          <a:stretch/>
        </p:blipFill>
        <p:spPr>
          <a:xfrm>
            <a:off x="4594624" y="2669167"/>
            <a:ext cx="2999576" cy="1918286"/>
          </a:xfrm>
          <a:prstGeom prst="rect">
            <a:avLst/>
          </a:prstGeom>
        </p:spPr>
      </p:pic>
      <p:pic>
        <p:nvPicPr>
          <p:cNvPr id="6" name="Resim 5">
            <a:extLst>
              <a:ext uri="{FF2B5EF4-FFF2-40B4-BE49-F238E27FC236}">
                <a16:creationId xmlns:a16="http://schemas.microsoft.com/office/drawing/2014/main" id="{A6825862-A52C-705F-F543-B930A62791AF}"/>
              </a:ext>
            </a:extLst>
          </p:cNvPr>
          <p:cNvPicPr>
            <a:picLocks noChangeAspect="1"/>
          </p:cNvPicPr>
          <p:nvPr/>
        </p:nvPicPr>
        <p:blipFill rotWithShape="1">
          <a:blip r:embed="rId3"/>
          <a:srcRect l="6964" t="77848" r="82486" b="13241"/>
          <a:stretch/>
        </p:blipFill>
        <p:spPr>
          <a:xfrm>
            <a:off x="4376357" y="4365104"/>
            <a:ext cx="2318824" cy="1101714"/>
          </a:xfrm>
          <a:prstGeom prst="rect">
            <a:avLst/>
          </a:prstGeom>
        </p:spPr>
      </p:pic>
      <p:pic>
        <p:nvPicPr>
          <p:cNvPr id="7" name="Resim 6">
            <a:extLst>
              <a:ext uri="{FF2B5EF4-FFF2-40B4-BE49-F238E27FC236}">
                <a16:creationId xmlns:a16="http://schemas.microsoft.com/office/drawing/2014/main" id="{C00AEC74-9346-8DD0-E006-88CDFCB5241D}"/>
              </a:ext>
            </a:extLst>
          </p:cNvPr>
          <p:cNvPicPr>
            <a:picLocks noChangeAspect="1"/>
          </p:cNvPicPr>
          <p:nvPr/>
        </p:nvPicPr>
        <p:blipFill rotWithShape="1">
          <a:blip r:embed="rId4"/>
          <a:srcRect l="22450" t="63831" r="58053" b="33110"/>
          <a:stretch/>
        </p:blipFill>
        <p:spPr>
          <a:xfrm>
            <a:off x="4010231" y="5412404"/>
            <a:ext cx="5369900" cy="473954"/>
          </a:xfrm>
          <a:prstGeom prst="rect">
            <a:avLst/>
          </a:prstGeom>
        </p:spPr>
      </p:pic>
      <p:sp>
        <p:nvSpPr>
          <p:cNvPr id="8" name="Metin kutusu 7">
            <a:extLst>
              <a:ext uri="{FF2B5EF4-FFF2-40B4-BE49-F238E27FC236}">
                <a16:creationId xmlns:a16="http://schemas.microsoft.com/office/drawing/2014/main" id="{5D2CCC9A-4AE8-1029-D0A2-F829E3E32E81}"/>
              </a:ext>
            </a:extLst>
          </p:cNvPr>
          <p:cNvSpPr txBox="1"/>
          <p:nvPr/>
        </p:nvSpPr>
        <p:spPr>
          <a:xfrm>
            <a:off x="5518348" y="5936159"/>
            <a:ext cx="6112276" cy="769441"/>
          </a:xfrm>
          <a:prstGeom prst="rect">
            <a:avLst/>
          </a:prstGeom>
          <a:noFill/>
        </p:spPr>
        <p:txBody>
          <a:bodyPr wrap="square">
            <a:spAutoFit/>
          </a:bodyPr>
          <a:lstStyle/>
          <a:p>
            <a:r>
              <a:rPr lang="tr-TR" sz="1100" b="0" i="0" dirty="0" err="1">
                <a:solidFill>
                  <a:schemeClr val="tx2"/>
                </a:solidFill>
                <a:effectLst/>
                <a:latin typeface="cormorantgaramond-semibold"/>
              </a:rPr>
              <a:t>chrome-extension</a:t>
            </a:r>
            <a:r>
              <a:rPr lang="tr-TR" sz="1100" b="0" i="0" dirty="0">
                <a:solidFill>
                  <a:schemeClr val="tx2"/>
                </a:solidFill>
                <a:effectLst/>
                <a:latin typeface="cormorantgaramond-semibold"/>
              </a:rPr>
              <a:t>://</a:t>
            </a:r>
            <a:r>
              <a:rPr lang="tr-TR" sz="1100" b="0" i="0" dirty="0" err="1">
                <a:solidFill>
                  <a:schemeClr val="tx2"/>
                </a:solidFill>
                <a:effectLst/>
                <a:latin typeface="cormorantgaramond-semibold"/>
              </a:rPr>
              <a:t>efaidnbmnnnibpcajpcglclefindmkaj</a:t>
            </a:r>
            <a:r>
              <a:rPr lang="tr-TR" sz="1100" b="0" i="0" dirty="0">
                <a:solidFill>
                  <a:schemeClr val="tx2"/>
                </a:solidFill>
                <a:effectLst/>
                <a:latin typeface="cormorantgaramond-semibold"/>
              </a:rPr>
              <a:t>/https://acikders.ankara.edu.tr/pluginfile.php/792/mod_resource/content/2/Merkezi%20E%C4%9Filim%20ve%20Da%C4%9F%C4%B1l%C4%B1m%20%C3%96l%C3%A7%C3%BCleri.pdf</a:t>
            </a:r>
          </a:p>
        </p:txBody>
      </p:sp>
    </p:spTree>
    <p:extLst>
      <p:ext uri="{BB962C8B-B14F-4D97-AF65-F5344CB8AC3E}">
        <p14:creationId xmlns:p14="http://schemas.microsoft.com/office/powerpoint/2010/main" val="78770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t>Standart Sapma</a:t>
            </a:r>
          </a:p>
        </p:txBody>
      </p:sp>
      <p:sp>
        <p:nvSpPr>
          <p:cNvPr id="7" name="İçerik Yer Tutucusu 4">
            <a:extLst>
              <a:ext uri="{FF2B5EF4-FFF2-40B4-BE49-F238E27FC236}">
                <a16:creationId xmlns:a16="http://schemas.microsoft.com/office/drawing/2014/main" id="{5021E946-82BD-03C5-C6DE-5E57730E1030}"/>
              </a:ext>
            </a:extLst>
          </p:cNvPr>
          <p:cNvSpPr>
            <a:spLocks noGrp="1"/>
          </p:cNvSpPr>
          <p:nvPr>
            <p:ph idx="1"/>
          </p:nvPr>
        </p:nvSpPr>
        <p:spPr>
          <a:xfrm>
            <a:off x="1557212" y="1574800"/>
            <a:ext cx="9782801" cy="4572000"/>
          </a:xfrm>
        </p:spPr>
        <p:txBody>
          <a:bodyPr>
            <a:normAutofit/>
          </a:bodyPr>
          <a:lstStyle/>
          <a:p>
            <a:r>
              <a:rPr lang="tr-TR" b="1" dirty="0"/>
              <a:t>Örnek 4.</a:t>
            </a:r>
            <a:r>
              <a:rPr lang="tr-TR" dirty="0"/>
              <a:t> 10, 15, 22, 26, 31, 40 verilerinin standart sapması nedir?</a:t>
            </a:r>
          </a:p>
          <a:p>
            <a:endParaRPr lang="tr-TR" dirty="0"/>
          </a:p>
        </p:txBody>
      </p:sp>
    </p:spTree>
    <p:extLst>
      <p:ext uri="{BB962C8B-B14F-4D97-AF65-F5344CB8AC3E}">
        <p14:creationId xmlns:p14="http://schemas.microsoft.com/office/powerpoint/2010/main" val="217082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t>Varyans</a:t>
            </a:r>
          </a:p>
        </p:txBody>
      </p:sp>
      <p:sp>
        <p:nvSpPr>
          <p:cNvPr id="3" name="İçerik Yer Tutucusu 4">
            <a:extLst>
              <a:ext uri="{FF2B5EF4-FFF2-40B4-BE49-F238E27FC236}">
                <a16:creationId xmlns:a16="http://schemas.microsoft.com/office/drawing/2014/main" id="{AB5F8DFC-CCE8-80C1-0358-44420556B9C3}"/>
              </a:ext>
            </a:extLst>
          </p:cNvPr>
          <p:cNvSpPr>
            <a:spLocks noGrp="1"/>
          </p:cNvSpPr>
          <p:nvPr>
            <p:ph idx="1"/>
          </p:nvPr>
        </p:nvSpPr>
        <p:spPr>
          <a:xfrm>
            <a:off x="1557212" y="1574800"/>
            <a:ext cx="9782801" cy="4572000"/>
          </a:xfrm>
        </p:spPr>
        <p:txBody>
          <a:bodyPr>
            <a:normAutofit/>
          </a:bodyPr>
          <a:lstStyle/>
          <a:p>
            <a:r>
              <a:rPr lang="tr-TR" dirty="0"/>
              <a:t>N elemanlı bir kümenin her bir elemanının ortalamadan farkının karelerinin toplamının n-1’e bölümü</a:t>
            </a:r>
          </a:p>
          <a:p>
            <a:endParaRPr lang="tr-TR" dirty="0"/>
          </a:p>
          <a:p>
            <a:r>
              <a:rPr lang="tr-TR" dirty="0"/>
              <a:t>Varyans gözlem sonuçlarının A.O. ‘dan ne ölçüde farklı olabileceğini ortaya koyar.</a:t>
            </a:r>
          </a:p>
          <a:p>
            <a:endParaRPr lang="tr-TR" dirty="0"/>
          </a:p>
          <a:p>
            <a:endParaRPr lang="tr-TR" dirty="0"/>
          </a:p>
          <a:p>
            <a:endParaRPr lang="tr-TR" dirty="0"/>
          </a:p>
        </p:txBody>
      </p:sp>
      <p:pic>
        <p:nvPicPr>
          <p:cNvPr id="9" name="Resim 8">
            <a:extLst>
              <a:ext uri="{FF2B5EF4-FFF2-40B4-BE49-F238E27FC236}">
                <a16:creationId xmlns:a16="http://schemas.microsoft.com/office/drawing/2014/main" id="{F96E11F6-CF59-86B0-CE4E-3806F856E16F}"/>
              </a:ext>
            </a:extLst>
          </p:cNvPr>
          <p:cNvPicPr>
            <a:picLocks noChangeAspect="1"/>
          </p:cNvPicPr>
          <p:nvPr/>
        </p:nvPicPr>
        <p:blipFill rotWithShape="1">
          <a:blip r:embed="rId3"/>
          <a:srcRect l="26083" t="57037" r="60329" b="35476"/>
          <a:stretch/>
        </p:blipFill>
        <p:spPr>
          <a:xfrm>
            <a:off x="4000339" y="4367461"/>
            <a:ext cx="4896545" cy="1517751"/>
          </a:xfrm>
          <a:prstGeom prst="rect">
            <a:avLst/>
          </a:prstGeom>
        </p:spPr>
      </p:pic>
      <p:sp>
        <p:nvSpPr>
          <p:cNvPr id="10" name="Metin kutusu 9">
            <a:extLst>
              <a:ext uri="{FF2B5EF4-FFF2-40B4-BE49-F238E27FC236}">
                <a16:creationId xmlns:a16="http://schemas.microsoft.com/office/drawing/2014/main" id="{35C07A07-C37E-B898-EE28-1F3560120BD2}"/>
              </a:ext>
            </a:extLst>
          </p:cNvPr>
          <p:cNvSpPr txBox="1"/>
          <p:nvPr/>
        </p:nvSpPr>
        <p:spPr>
          <a:xfrm>
            <a:off x="5518348" y="5936159"/>
            <a:ext cx="6112276" cy="769441"/>
          </a:xfrm>
          <a:prstGeom prst="rect">
            <a:avLst/>
          </a:prstGeom>
          <a:noFill/>
        </p:spPr>
        <p:txBody>
          <a:bodyPr wrap="square">
            <a:spAutoFit/>
          </a:bodyPr>
          <a:lstStyle/>
          <a:p>
            <a:r>
              <a:rPr lang="tr-TR" sz="1100" b="0" i="0" dirty="0" err="1">
                <a:solidFill>
                  <a:schemeClr val="tx2"/>
                </a:solidFill>
                <a:effectLst/>
                <a:latin typeface="cormorantgaramond-semibold"/>
              </a:rPr>
              <a:t>chrome-extension</a:t>
            </a:r>
            <a:r>
              <a:rPr lang="tr-TR" sz="1100" b="0" i="0" dirty="0">
                <a:solidFill>
                  <a:schemeClr val="tx2"/>
                </a:solidFill>
                <a:effectLst/>
                <a:latin typeface="cormorantgaramond-semibold"/>
              </a:rPr>
              <a:t>://</a:t>
            </a:r>
            <a:r>
              <a:rPr lang="tr-TR" sz="1100" b="0" i="0" dirty="0" err="1">
                <a:solidFill>
                  <a:schemeClr val="tx2"/>
                </a:solidFill>
                <a:effectLst/>
                <a:latin typeface="cormorantgaramond-semibold"/>
              </a:rPr>
              <a:t>efaidnbmnnnibpcajpcglclefindmkaj</a:t>
            </a:r>
            <a:r>
              <a:rPr lang="tr-TR" sz="1100" b="0" i="0" dirty="0">
                <a:solidFill>
                  <a:schemeClr val="tx2"/>
                </a:solidFill>
                <a:effectLst/>
                <a:latin typeface="cormorantgaramond-semibold"/>
              </a:rPr>
              <a:t>/https://acikders.ankara.edu.tr/pluginfile.php/792/mod_resource/content/2/Merkezi%20E%C4%9Filim%20ve%20Da%C4%9F%C4%B1l%C4%B1m%20%C3%96l%C3%A7%C3%BCleri.pdf</a:t>
            </a:r>
          </a:p>
        </p:txBody>
      </p:sp>
    </p:spTree>
    <p:extLst>
      <p:ext uri="{BB962C8B-B14F-4D97-AF65-F5344CB8AC3E}">
        <p14:creationId xmlns:p14="http://schemas.microsoft.com/office/powerpoint/2010/main" val="19278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t>Varyans</a:t>
            </a:r>
          </a:p>
        </p:txBody>
      </p:sp>
      <p:sp>
        <p:nvSpPr>
          <p:cNvPr id="3" name="İçerik Yer Tutucusu 4">
            <a:extLst>
              <a:ext uri="{FF2B5EF4-FFF2-40B4-BE49-F238E27FC236}">
                <a16:creationId xmlns:a16="http://schemas.microsoft.com/office/drawing/2014/main" id="{AB5F8DFC-CCE8-80C1-0358-44420556B9C3}"/>
              </a:ext>
            </a:extLst>
          </p:cNvPr>
          <p:cNvSpPr>
            <a:spLocks noGrp="1"/>
          </p:cNvSpPr>
          <p:nvPr>
            <p:ph idx="1"/>
          </p:nvPr>
        </p:nvSpPr>
        <p:spPr>
          <a:xfrm>
            <a:off x="1557212" y="1574800"/>
            <a:ext cx="9782801" cy="4572000"/>
          </a:xfrm>
        </p:spPr>
        <p:txBody>
          <a:bodyPr>
            <a:normAutofit/>
          </a:bodyPr>
          <a:lstStyle/>
          <a:p>
            <a:endParaRPr lang="tr-TR" dirty="0"/>
          </a:p>
          <a:p>
            <a:endParaRPr lang="tr-TR" dirty="0"/>
          </a:p>
          <a:p>
            <a:endParaRPr lang="tr-TR" dirty="0"/>
          </a:p>
        </p:txBody>
      </p:sp>
      <p:pic>
        <p:nvPicPr>
          <p:cNvPr id="8" name="Resim 7">
            <a:extLst>
              <a:ext uri="{FF2B5EF4-FFF2-40B4-BE49-F238E27FC236}">
                <a16:creationId xmlns:a16="http://schemas.microsoft.com/office/drawing/2014/main" id="{91D2436B-661F-24BA-374B-05B6AF5E0BD9}"/>
              </a:ext>
            </a:extLst>
          </p:cNvPr>
          <p:cNvPicPr>
            <a:picLocks noChangeAspect="1"/>
          </p:cNvPicPr>
          <p:nvPr/>
        </p:nvPicPr>
        <p:blipFill rotWithShape="1">
          <a:blip r:embed="rId3"/>
          <a:srcRect l="12650" t="75588" r="75730" b="12836"/>
          <a:stretch/>
        </p:blipFill>
        <p:spPr>
          <a:xfrm>
            <a:off x="3574132" y="1392237"/>
            <a:ext cx="4042344" cy="2265138"/>
          </a:xfrm>
          <a:prstGeom prst="rect">
            <a:avLst/>
          </a:prstGeom>
        </p:spPr>
      </p:pic>
    </p:spTree>
    <p:extLst>
      <p:ext uri="{BB962C8B-B14F-4D97-AF65-F5344CB8AC3E}">
        <p14:creationId xmlns:p14="http://schemas.microsoft.com/office/powerpoint/2010/main" val="41181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t>Varyans</a:t>
            </a:r>
          </a:p>
        </p:txBody>
      </p:sp>
      <p:sp>
        <p:nvSpPr>
          <p:cNvPr id="7" name="İçerik Yer Tutucusu 4">
            <a:extLst>
              <a:ext uri="{FF2B5EF4-FFF2-40B4-BE49-F238E27FC236}">
                <a16:creationId xmlns:a16="http://schemas.microsoft.com/office/drawing/2014/main" id="{5021E946-82BD-03C5-C6DE-5E57730E1030}"/>
              </a:ext>
            </a:extLst>
          </p:cNvPr>
          <p:cNvSpPr>
            <a:spLocks noGrp="1"/>
          </p:cNvSpPr>
          <p:nvPr>
            <p:ph idx="1"/>
          </p:nvPr>
        </p:nvSpPr>
        <p:spPr>
          <a:xfrm>
            <a:off x="1557212" y="1574800"/>
            <a:ext cx="9782801" cy="4572000"/>
          </a:xfrm>
        </p:spPr>
        <p:txBody>
          <a:bodyPr>
            <a:normAutofit/>
          </a:bodyPr>
          <a:lstStyle/>
          <a:p>
            <a:r>
              <a:rPr lang="tr-TR" b="1" dirty="0"/>
              <a:t>Örnek 5.</a:t>
            </a:r>
            <a:r>
              <a:rPr lang="tr-TR" dirty="0"/>
              <a:t> 10, 15, 22, 26, 31, 40 verilerinin varyansı nedir?</a:t>
            </a:r>
          </a:p>
          <a:p>
            <a:endParaRPr lang="tr-TR" dirty="0"/>
          </a:p>
          <a:p>
            <a:r>
              <a:rPr lang="tr-TR" dirty="0"/>
              <a:t>Sınıftaki öğrencilerin boylarının varyansı nedir?</a:t>
            </a:r>
          </a:p>
        </p:txBody>
      </p:sp>
    </p:spTree>
    <p:extLst>
      <p:ext uri="{BB962C8B-B14F-4D97-AF65-F5344CB8AC3E}">
        <p14:creationId xmlns:p14="http://schemas.microsoft.com/office/powerpoint/2010/main" val="272668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t>Değişim Katsayısı</a:t>
            </a:r>
          </a:p>
        </p:txBody>
      </p:sp>
      <p:sp>
        <p:nvSpPr>
          <p:cNvPr id="7" name="İçerik Yer Tutucusu 4">
            <a:extLst>
              <a:ext uri="{FF2B5EF4-FFF2-40B4-BE49-F238E27FC236}">
                <a16:creationId xmlns:a16="http://schemas.microsoft.com/office/drawing/2014/main" id="{5021E946-82BD-03C5-C6DE-5E57730E1030}"/>
              </a:ext>
            </a:extLst>
          </p:cNvPr>
          <p:cNvSpPr>
            <a:spLocks noGrp="1"/>
          </p:cNvSpPr>
          <p:nvPr>
            <p:ph idx="1"/>
          </p:nvPr>
        </p:nvSpPr>
        <p:spPr>
          <a:xfrm>
            <a:off x="1557212" y="1574800"/>
            <a:ext cx="9782801" cy="4572000"/>
          </a:xfrm>
        </p:spPr>
        <p:txBody>
          <a:bodyPr>
            <a:normAutofit/>
          </a:bodyPr>
          <a:lstStyle/>
          <a:p>
            <a:r>
              <a:rPr lang="tr-TR" dirty="0"/>
              <a:t>Sadece, evren varyansına bakılarak iki evrenden birinin diğerine göre daha homojen birimlerden oluştuğu söylenemez. Bunu söyleyebilmek için iki varyansın da aynı ölçekte olması gerekir. </a:t>
            </a:r>
          </a:p>
          <a:p>
            <a:r>
              <a:rPr lang="tr-TR" dirty="0"/>
              <a:t>Örneğin birinci değişken uzunluk birimi, ikinci değişken ağırlık birimi ile ölçülmüş ise karşılaştırma yapılamayacağı açıktır. Bu gibi durumlarda değişim katsayısı olarak tanımlanan ve standart sapmanın ortalamaya bölümü olarak hesaplanan değişkenlik ölçüsü kullanılır.</a:t>
            </a:r>
          </a:p>
        </p:txBody>
      </p:sp>
      <p:sp>
        <p:nvSpPr>
          <p:cNvPr id="3" name="Metin kutusu 2">
            <a:extLst>
              <a:ext uri="{FF2B5EF4-FFF2-40B4-BE49-F238E27FC236}">
                <a16:creationId xmlns:a16="http://schemas.microsoft.com/office/drawing/2014/main" id="{E3A5A4EF-7372-CA21-085F-C0BBEA71F290}"/>
              </a:ext>
            </a:extLst>
          </p:cNvPr>
          <p:cNvSpPr txBox="1"/>
          <p:nvPr/>
        </p:nvSpPr>
        <p:spPr>
          <a:xfrm>
            <a:off x="5518348" y="5936159"/>
            <a:ext cx="6112276" cy="769441"/>
          </a:xfrm>
          <a:prstGeom prst="rect">
            <a:avLst/>
          </a:prstGeom>
          <a:noFill/>
        </p:spPr>
        <p:txBody>
          <a:bodyPr wrap="square">
            <a:spAutoFit/>
          </a:bodyPr>
          <a:lstStyle/>
          <a:p>
            <a:r>
              <a:rPr lang="tr-TR" sz="1100" b="0" i="0" dirty="0" err="1">
                <a:solidFill>
                  <a:schemeClr val="tx2"/>
                </a:solidFill>
                <a:effectLst/>
                <a:latin typeface="cormorantgaramond-semibold"/>
              </a:rPr>
              <a:t>chrome-extension</a:t>
            </a:r>
            <a:r>
              <a:rPr lang="tr-TR" sz="1100" b="0" i="0" dirty="0">
                <a:solidFill>
                  <a:schemeClr val="tx2"/>
                </a:solidFill>
                <a:effectLst/>
                <a:latin typeface="cormorantgaramond-semibold"/>
              </a:rPr>
              <a:t>://</a:t>
            </a:r>
            <a:r>
              <a:rPr lang="tr-TR" sz="1100" b="0" i="0" dirty="0" err="1">
                <a:solidFill>
                  <a:schemeClr val="tx2"/>
                </a:solidFill>
                <a:effectLst/>
                <a:latin typeface="cormorantgaramond-semibold"/>
              </a:rPr>
              <a:t>efaidnbmnnnibpcajpcglclefindmkaj</a:t>
            </a:r>
            <a:r>
              <a:rPr lang="tr-TR" sz="1100" b="0" i="0" dirty="0">
                <a:solidFill>
                  <a:schemeClr val="tx2"/>
                </a:solidFill>
                <a:effectLst/>
                <a:latin typeface="cormorantgaramond-semibold"/>
              </a:rPr>
              <a:t>/https://acikders.ankara.edu.tr/pluginfile.php/792/mod_resource/content/2/Merkezi%20E%C4%9Filim%20ve%20Da%C4%9F%C4%B1l%C4%B1m%20%C3%96l%C3%A7%C3%BCleri.pdf</a:t>
            </a:r>
          </a:p>
        </p:txBody>
      </p:sp>
    </p:spTree>
    <p:extLst>
      <p:ext uri="{BB962C8B-B14F-4D97-AF65-F5344CB8AC3E}">
        <p14:creationId xmlns:p14="http://schemas.microsoft.com/office/powerpoint/2010/main" val="128769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Geçen Hafta</a:t>
            </a:r>
          </a:p>
        </p:txBody>
      </p:sp>
      <p:sp>
        <p:nvSpPr>
          <p:cNvPr id="3" name="İçerik Yer Tutucusu 2"/>
          <p:cNvSpPr>
            <a:spLocks noGrp="1"/>
          </p:cNvSpPr>
          <p:nvPr>
            <p:ph idx="1"/>
          </p:nvPr>
        </p:nvSpPr>
        <p:spPr/>
        <p:txBody>
          <a:bodyPr>
            <a:normAutofit/>
          </a:bodyPr>
          <a:lstStyle/>
          <a:p>
            <a:r>
              <a:rPr lang="tr-TR" dirty="0">
                <a:latin typeface="Arial Tur" panose="020B0604020202020204" pitchFamily="34" charset="0"/>
                <a:cs typeface="Arial Tur" panose="020B0604020202020204" pitchFamily="34" charset="0"/>
              </a:rPr>
              <a:t>∑ sembolü</a:t>
            </a:r>
          </a:p>
          <a:p>
            <a:endParaRPr lang="tr-TR" dirty="0"/>
          </a:p>
          <a:p>
            <a:r>
              <a:rPr lang="tr-TR" dirty="0"/>
              <a:t>Merkezi Eğilim Ölçüleri</a:t>
            </a:r>
          </a:p>
          <a:p>
            <a:pPr lvl="1"/>
            <a:r>
              <a:rPr lang="tr-TR" dirty="0"/>
              <a:t>Aritmetik Ortalama</a:t>
            </a:r>
          </a:p>
          <a:p>
            <a:pPr lvl="1"/>
            <a:r>
              <a:rPr lang="tr-TR" dirty="0"/>
              <a:t>Medyan</a:t>
            </a:r>
          </a:p>
          <a:p>
            <a:pPr lvl="1"/>
            <a:r>
              <a:rPr lang="tr-TR" dirty="0"/>
              <a:t>Mod</a:t>
            </a:r>
          </a:p>
          <a:p>
            <a:pPr lvl="1"/>
            <a:r>
              <a:rPr lang="tr-TR" dirty="0"/>
              <a:t>Geometrik Ortalama</a:t>
            </a:r>
          </a:p>
          <a:p>
            <a:pPr lvl="1"/>
            <a:r>
              <a:rPr lang="tr-TR" dirty="0"/>
              <a:t>Harmonik Ortalama</a:t>
            </a:r>
          </a:p>
          <a:p>
            <a:pPr marL="365760" lvl="1" indent="0">
              <a:buNone/>
            </a:pPr>
            <a:endParaRPr lang="tr-TR" dirty="0"/>
          </a:p>
        </p:txBody>
      </p:sp>
    </p:spTree>
    <p:extLst>
      <p:ext uri="{BB962C8B-B14F-4D97-AF65-F5344CB8AC3E}">
        <p14:creationId xmlns:p14="http://schemas.microsoft.com/office/powerpoint/2010/main" val="101615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t>Değişim Katsayısı</a:t>
            </a:r>
          </a:p>
        </p:txBody>
      </p:sp>
      <p:sp>
        <p:nvSpPr>
          <p:cNvPr id="7" name="İçerik Yer Tutucusu 4">
            <a:extLst>
              <a:ext uri="{FF2B5EF4-FFF2-40B4-BE49-F238E27FC236}">
                <a16:creationId xmlns:a16="http://schemas.microsoft.com/office/drawing/2014/main" id="{5021E946-82BD-03C5-C6DE-5E57730E1030}"/>
              </a:ext>
            </a:extLst>
          </p:cNvPr>
          <p:cNvSpPr>
            <a:spLocks noGrp="1"/>
          </p:cNvSpPr>
          <p:nvPr>
            <p:ph idx="1"/>
          </p:nvPr>
        </p:nvSpPr>
        <p:spPr>
          <a:xfrm>
            <a:off x="1557212" y="1574800"/>
            <a:ext cx="9782801" cy="4572000"/>
          </a:xfrm>
        </p:spPr>
        <p:txBody>
          <a:bodyPr>
            <a:normAutofit/>
          </a:bodyPr>
          <a:lstStyle/>
          <a:p>
            <a:endParaRPr lang="tr-TR" dirty="0"/>
          </a:p>
          <a:p>
            <a:endParaRPr lang="tr-TR" dirty="0"/>
          </a:p>
          <a:p>
            <a:endParaRPr lang="tr-TR" dirty="0"/>
          </a:p>
          <a:p>
            <a:r>
              <a:rPr lang="tr-TR" dirty="0"/>
              <a:t>Değişim katsayısının </a:t>
            </a:r>
            <a:r>
              <a:rPr lang="tr-TR" b="1" dirty="0"/>
              <a:t>büyük </a:t>
            </a:r>
            <a:r>
              <a:rPr lang="tr-TR" dirty="0"/>
              <a:t>çıkması, birim değerlerinin ortalama değerinden büyük olduğu, </a:t>
            </a:r>
            <a:r>
              <a:rPr lang="tr-TR" b="1" dirty="0"/>
              <a:t>küçük </a:t>
            </a:r>
            <a:r>
              <a:rPr lang="tr-TR" dirty="0"/>
              <a:t>çıkması birim değerlerinin ortalama değere yakın olduğu anlamına gelir. Birim değerleri ortalama değere </a:t>
            </a:r>
            <a:r>
              <a:rPr lang="tr-TR" b="1" dirty="0"/>
              <a:t>eşit </a:t>
            </a:r>
            <a:r>
              <a:rPr lang="tr-TR" dirty="0"/>
              <a:t>ise değişim katsayısı sıfır olacaktır.</a:t>
            </a:r>
          </a:p>
          <a:p>
            <a:endParaRPr lang="tr-TR" dirty="0"/>
          </a:p>
          <a:p>
            <a:endParaRPr lang="tr-TR" dirty="0"/>
          </a:p>
        </p:txBody>
      </p:sp>
      <p:pic>
        <p:nvPicPr>
          <p:cNvPr id="4" name="Resim 3">
            <a:extLst>
              <a:ext uri="{FF2B5EF4-FFF2-40B4-BE49-F238E27FC236}">
                <a16:creationId xmlns:a16="http://schemas.microsoft.com/office/drawing/2014/main" id="{492DEC0F-74DF-FDED-0967-EA76CC3BA8F0}"/>
              </a:ext>
            </a:extLst>
          </p:cNvPr>
          <p:cNvPicPr>
            <a:picLocks noChangeAspect="1"/>
          </p:cNvPicPr>
          <p:nvPr/>
        </p:nvPicPr>
        <p:blipFill rotWithShape="1">
          <a:blip r:embed="rId3"/>
          <a:srcRect l="8646" t="33316" r="81311" b="60502"/>
          <a:stretch/>
        </p:blipFill>
        <p:spPr>
          <a:xfrm>
            <a:off x="4612407" y="1580902"/>
            <a:ext cx="3672409" cy="1271444"/>
          </a:xfrm>
          <a:prstGeom prst="rect">
            <a:avLst/>
          </a:prstGeom>
        </p:spPr>
      </p:pic>
      <p:sp>
        <p:nvSpPr>
          <p:cNvPr id="5" name="Metin kutusu 4">
            <a:extLst>
              <a:ext uri="{FF2B5EF4-FFF2-40B4-BE49-F238E27FC236}">
                <a16:creationId xmlns:a16="http://schemas.microsoft.com/office/drawing/2014/main" id="{E26E3C9C-1EFF-DBB0-0FC5-954A3AD2F2AC}"/>
              </a:ext>
            </a:extLst>
          </p:cNvPr>
          <p:cNvSpPr txBox="1"/>
          <p:nvPr/>
        </p:nvSpPr>
        <p:spPr>
          <a:xfrm>
            <a:off x="5518348" y="5936159"/>
            <a:ext cx="6112276" cy="769441"/>
          </a:xfrm>
          <a:prstGeom prst="rect">
            <a:avLst/>
          </a:prstGeom>
          <a:noFill/>
        </p:spPr>
        <p:txBody>
          <a:bodyPr wrap="square">
            <a:spAutoFit/>
          </a:bodyPr>
          <a:lstStyle/>
          <a:p>
            <a:r>
              <a:rPr lang="tr-TR" sz="1100" b="0" i="0" dirty="0" err="1">
                <a:solidFill>
                  <a:schemeClr val="tx2"/>
                </a:solidFill>
                <a:effectLst/>
                <a:latin typeface="cormorantgaramond-semibold"/>
              </a:rPr>
              <a:t>chrome-extension</a:t>
            </a:r>
            <a:r>
              <a:rPr lang="tr-TR" sz="1100" b="0" i="0" dirty="0">
                <a:solidFill>
                  <a:schemeClr val="tx2"/>
                </a:solidFill>
                <a:effectLst/>
                <a:latin typeface="cormorantgaramond-semibold"/>
              </a:rPr>
              <a:t>://</a:t>
            </a:r>
            <a:r>
              <a:rPr lang="tr-TR" sz="1100" b="0" i="0" dirty="0" err="1">
                <a:solidFill>
                  <a:schemeClr val="tx2"/>
                </a:solidFill>
                <a:effectLst/>
                <a:latin typeface="cormorantgaramond-semibold"/>
              </a:rPr>
              <a:t>efaidnbmnnnibpcajpcglclefindmkaj</a:t>
            </a:r>
            <a:r>
              <a:rPr lang="tr-TR" sz="1100" b="0" i="0" dirty="0">
                <a:solidFill>
                  <a:schemeClr val="tx2"/>
                </a:solidFill>
                <a:effectLst/>
                <a:latin typeface="cormorantgaramond-semibold"/>
              </a:rPr>
              <a:t>/https://acikders.ankara.edu.tr/pluginfile.php/792/mod_resource/content/2/Merkezi%20E%C4%9Filim%20ve%20Da%C4%9F%C4%B1l%C4%B1m%20%C3%96l%C3%A7%C3%BCleri.pdf</a:t>
            </a:r>
          </a:p>
        </p:txBody>
      </p:sp>
    </p:spTree>
    <p:extLst>
      <p:ext uri="{BB962C8B-B14F-4D97-AF65-F5344CB8AC3E}">
        <p14:creationId xmlns:p14="http://schemas.microsoft.com/office/powerpoint/2010/main" val="145412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t>Değişim Katsayısı</a:t>
            </a:r>
          </a:p>
        </p:txBody>
      </p:sp>
      <p:graphicFrame>
        <p:nvGraphicFramePr>
          <p:cNvPr id="5" name="Tablo 4">
            <a:extLst>
              <a:ext uri="{FF2B5EF4-FFF2-40B4-BE49-F238E27FC236}">
                <a16:creationId xmlns:a16="http://schemas.microsoft.com/office/drawing/2014/main" id="{44D3BE25-8C06-FA03-E18F-7F6C8A0ADE81}"/>
              </a:ext>
            </a:extLst>
          </p:cNvPr>
          <p:cNvGraphicFramePr>
            <a:graphicFrameLocks noGrp="1"/>
          </p:cNvGraphicFramePr>
          <p:nvPr>
            <p:extLst>
              <p:ext uri="{D42A27DB-BD31-4B8C-83A1-F6EECF244321}">
                <p14:modId xmlns:p14="http://schemas.microsoft.com/office/powerpoint/2010/main" val="3454303995"/>
              </p:ext>
            </p:extLst>
          </p:nvPr>
        </p:nvGraphicFramePr>
        <p:xfrm>
          <a:off x="1701924" y="1916832"/>
          <a:ext cx="8125880" cy="828040"/>
        </p:xfrm>
        <a:graphic>
          <a:graphicData uri="http://schemas.openxmlformats.org/drawingml/2006/table">
            <a:tbl>
              <a:tblPr firstRow="1" bandRow="1">
                <a:tableStyleId>{5940675A-B579-460E-94D1-54222C63F5DA}</a:tableStyleId>
              </a:tblPr>
              <a:tblGrid>
                <a:gridCol w="812588">
                  <a:extLst>
                    <a:ext uri="{9D8B030D-6E8A-4147-A177-3AD203B41FA5}">
                      <a16:colId xmlns:a16="http://schemas.microsoft.com/office/drawing/2014/main" val="1024892651"/>
                    </a:ext>
                  </a:extLst>
                </a:gridCol>
                <a:gridCol w="812588">
                  <a:extLst>
                    <a:ext uri="{9D8B030D-6E8A-4147-A177-3AD203B41FA5}">
                      <a16:colId xmlns:a16="http://schemas.microsoft.com/office/drawing/2014/main" val="1508295299"/>
                    </a:ext>
                  </a:extLst>
                </a:gridCol>
                <a:gridCol w="812588">
                  <a:extLst>
                    <a:ext uri="{9D8B030D-6E8A-4147-A177-3AD203B41FA5}">
                      <a16:colId xmlns:a16="http://schemas.microsoft.com/office/drawing/2014/main" val="2861436263"/>
                    </a:ext>
                  </a:extLst>
                </a:gridCol>
                <a:gridCol w="812588">
                  <a:extLst>
                    <a:ext uri="{9D8B030D-6E8A-4147-A177-3AD203B41FA5}">
                      <a16:colId xmlns:a16="http://schemas.microsoft.com/office/drawing/2014/main" val="1103358022"/>
                    </a:ext>
                  </a:extLst>
                </a:gridCol>
                <a:gridCol w="812588">
                  <a:extLst>
                    <a:ext uri="{9D8B030D-6E8A-4147-A177-3AD203B41FA5}">
                      <a16:colId xmlns:a16="http://schemas.microsoft.com/office/drawing/2014/main" val="3112826116"/>
                    </a:ext>
                  </a:extLst>
                </a:gridCol>
                <a:gridCol w="812588">
                  <a:extLst>
                    <a:ext uri="{9D8B030D-6E8A-4147-A177-3AD203B41FA5}">
                      <a16:colId xmlns:a16="http://schemas.microsoft.com/office/drawing/2014/main" val="2077881479"/>
                    </a:ext>
                  </a:extLst>
                </a:gridCol>
                <a:gridCol w="812588">
                  <a:extLst>
                    <a:ext uri="{9D8B030D-6E8A-4147-A177-3AD203B41FA5}">
                      <a16:colId xmlns:a16="http://schemas.microsoft.com/office/drawing/2014/main" val="4005189678"/>
                    </a:ext>
                  </a:extLst>
                </a:gridCol>
                <a:gridCol w="812588">
                  <a:extLst>
                    <a:ext uri="{9D8B030D-6E8A-4147-A177-3AD203B41FA5}">
                      <a16:colId xmlns:a16="http://schemas.microsoft.com/office/drawing/2014/main" val="893613181"/>
                    </a:ext>
                  </a:extLst>
                </a:gridCol>
                <a:gridCol w="812588">
                  <a:extLst>
                    <a:ext uri="{9D8B030D-6E8A-4147-A177-3AD203B41FA5}">
                      <a16:colId xmlns:a16="http://schemas.microsoft.com/office/drawing/2014/main" val="1254932136"/>
                    </a:ext>
                  </a:extLst>
                </a:gridCol>
                <a:gridCol w="812588">
                  <a:extLst>
                    <a:ext uri="{9D8B030D-6E8A-4147-A177-3AD203B41FA5}">
                      <a16:colId xmlns:a16="http://schemas.microsoft.com/office/drawing/2014/main" val="3593410998"/>
                    </a:ext>
                  </a:extLst>
                </a:gridCol>
              </a:tblGrid>
              <a:tr h="370840">
                <a:tc>
                  <a:txBody>
                    <a:bodyPr/>
                    <a:lstStyle/>
                    <a:p>
                      <a:r>
                        <a:rPr lang="tr-TR" sz="1200" dirty="0"/>
                        <a:t>İlaç (</a:t>
                      </a:r>
                      <a:r>
                        <a:rPr lang="tr-TR" sz="1200" dirty="0" err="1"/>
                        <a:t>xj</a:t>
                      </a:r>
                      <a:r>
                        <a:rPr lang="tr-TR" sz="1200" dirty="0"/>
                        <a:t>)</a:t>
                      </a:r>
                    </a:p>
                  </a:txBody>
                  <a:tcPr/>
                </a:tc>
                <a:tc>
                  <a:txBody>
                    <a:bodyPr/>
                    <a:lstStyle/>
                    <a:p>
                      <a:pPr algn="ctr"/>
                      <a:r>
                        <a:rPr lang="tr-TR" sz="1200" dirty="0"/>
                        <a:t>10</a:t>
                      </a:r>
                    </a:p>
                  </a:txBody>
                  <a:tcPr anchor="ctr"/>
                </a:tc>
                <a:tc>
                  <a:txBody>
                    <a:bodyPr/>
                    <a:lstStyle/>
                    <a:p>
                      <a:pPr algn="ctr"/>
                      <a:r>
                        <a:rPr lang="tr-TR" sz="1200" dirty="0"/>
                        <a:t>20</a:t>
                      </a:r>
                    </a:p>
                  </a:txBody>
                  <a:tcPr anchor="ctr"/>
                </a:tc>
                <a:tc>
                  <a:txBody>
                    <a:bodyPr/>
                    <a:lstStyle/>
                    <a:p>
                      <a:pPr algn="ctr"/>
                      <a:r>
                        <a:rPr lang="tr-TR" sz="1200" dirty="0"/>
                        <a:t>22</a:t>
                      </a:r>
                    </a:p>
                  </a:txBody>
                  <a:tcPr anchor="ctr"/>
                </a:tc>
                <a:tc>
                  <a:txBody>
                    <a:bodyPr/>
                    <a:lstStyle/>
                    <a:p>
                      <a:pPr algn="ctr"/>
                      <a:r>
                        <a:rPr lang="tr-TR" sz="1200" dirty="0"/>
                        <a:t>34</a:t>
                      </a:r>
                    </a:p>
                  </a:txBody>
                  <a:tcPr anchor="ctr"/>
                </a:tc>
                <a:tc>
                  <a:txBody>
                    <a:bodyPr/>
                    <a:lstStyle/>
                    <a:p>
                      <a:pPr algn="ctr"/>
                      <a:r>
                        <a:rPr lang="tr-TR" sz="1200" dirty="0"/>
                        <a:t>18</a:t>
                      </a:r>
                    </a:p>
                  </a:txBody>
                  <a:tcPr anchor="ctr"/>
                </a:tc>
                <a:tc>
                  <a:txBody>
                    <a:bodyPr/>
                    <a:lstStyle/>
                    <a:p>
                      <a:pPr algn="ctr"/>
                      <a:r>
                        <a:rPr lang="tr-TR" sz="1200" dirty="0"/>
                        <a:t>22</a:t>
                      </a:r>
                    </a:p>
                  </a:txBody>
                  <a:tcPr anchor="ctr"/>
                </a:tc>
                <a:tc>
                  <a:txBody>
                    <a:bodyPr/>
                    <a:lstStyle/>
                    <a:p>
                      <a:pPr algn="ctr"/>
                      <a:r>
                        <a:rPr lang="tr-TR" sz="1200" dirty="0"/>
                        <a:t>34</a:t>
                      </a:r>
                    </a:p>
                  </a:txBody>
                  <a:tcPr anchor="ctr"/>
                </a:tc>
                <a:tc>
                  <a:txBody>
                    <a:bodyPr/>
                    <a:lstStyle/>
                    <a:p>
                      <a:pPr algn="ctr"/>
                      <a:endParaRPr lang="tr-TR" sz="1200" dirty="0"/>
                    </a:p>
                  </a:txBody>
                  <a:tcPr anchor="ctr"/>
                </a:tc>
                <a:tc>
                  <a:txBody>
                    <a:bodyPr/>
                    <a:lstStyle/>
                    <a:p>
                      <a:pPr algn="ctr"/>
                      <a:endParaRPr lang="tr-TR" sz="1200" dirty="0"/>
                    </a:p>
                  </a:txBody>
                  <a:tcPr anchor="ctr"/>
                </a:tc>
                <a:extLst>
                  <a:ext uri="{0D108BD9-81ED-4DB2-BD59-A6C34878D82A}">
                    <a16:rowId xmlns:a16="http://schemas.microsoft.com/office/drawing/2014/main" val="3141616429"/>
                  </a:ext>
                </a:extLst>
              </a:tr>
              <a:tr h="370840">
                <a:tc>
                  <a:txBody>
                    <a:bodyPr/>
                    <a:lstStyle/>
                    <a:p>
                      <a:r>
                        <a:rPr lang="tr-TR" sz="1200" dirty="0"/>
                        <a:t>Ameliyat(</a:t>
                      </a:r>
                      <a:r>
                        <a:rPr lang="tr-TR" sz="1200" dirty="0" err="1"/>
                        <a:t>yj</a:t>
                      </a:r>
                      <a:r>
                        <a:rPr lang="tr-TR" sz="1200" dirty="0"/>
                        <a:t>)</a:t>
                      </a:r>
                    </a:p>
                  </a:txBody>
                  <a:tcPr/>
                </a:tc>
                <a:tc>
                  <a:txBody>
                    <a:bodyPr/>
                    <a:lstStyle/>
                    <a:p>
                      <a:pPr algn="ctr"/>
                      <a:r>
                        <a:rPr lang="tr-TR" sz="1200" dirty="0"/>
                        <a:t>30</a:t>
                      </a:r>
                    </a:p>
                  </a:txBody>
                  <a:tcPr anchor="ctr"/>
                </a:tc>
                <a:tc>
                  <a:txBody>
                    <a:bodyPr/>
                    <a:lstStyle/>
                    <a:p>
                      <a:pPr algn="ctr"/>
                      <a:r>
                        <a:rPr lang="tr-TR" sz="1200" dirty="0"/>
                        <a:t>40</a:t>
                      </a:r>
                    </a:p>
                  </a:txBody>
                  <a:tcPr anchor="ctr"/>
                </a:tc>
                <a:tc>
                  <a:txBody>
                    <a:bodyPr/>
                    <a:lstStyle/>
                    <a:p>
                      <a:pPr algn="ctr"/>
                      <a:r>
                        <a:rPr lang="tr-TR" sz="1200" dirty="0"/>
                        <a:t>50</a:t>
                      </a:r>
                    </a:p>
                  </a:txBody>
                  <a:tcPr anchor="ctr"/>
                </a:tc>
                <a:tc>
                  <a:txBody>
                    <a:bodyPr/>
                    <a:lstStyle/>
                    <a:p>
                      <a:pPr algn="ctr"/>
                      <a:r>
                        <a:rPr lang="tr-TR" sz="1200" dirty="0"/>
                        <a:t>52</a:t>
                      </a:r>
                    </a:p>
                  </a:txBody>
                  <a:tcPr anchor="ctr"/>
                </a:tc>
                <a:tc>
                  <a:txBody>
                    <a:bodyPr/>
                    <a:lstStyle/>
                    <a:p>
                      <a:pPr algn="ctr"/>
                      <a:r>
                        <a:rPr lang="tr-TR" sz="1200" dirty="0"/>
                        <a:t>40</a:t>
                      </a:r>
                    </a:p>
                  </a:txBody>
                  <a:tcPr anchor="ctr"/>
                </a:tc>
                <a:tc>
                  <a:txBody>
                    <a:bodyPr/>
                    <a:lstStyle/>
                    <a:p>
                      <a:pPr algn="ctr"/>
                      <a:r>
                        <a:rPr lang="tr-TR" sz="1200" dirty="0"/>
                        <a:t>52</a:t>
                      </a:r>
                    </a:p>
                  </a:txBody>
                  <a:tcPr anchor="ctr"/>
                </a:tc>
                <a:tc>
                  <a:txBody>
                    <a:bodyPr/>
                    <a:lstStyle/>
                    <a:p>
                      <a:pPr algn="ctr"/>
                      <a:r>
                        <a:rPr lang="tr-TR" sz="1200" dirty="0"/>
                        <a:t>48</a:t>
                      </a:r>
                    </a:p>
                  </a:txBody>
                  <a:tcPr anchor="ctr"/>
                </a:tc>
                <a:tc>
                  <a:txBody>
                    <a:bodyPr/>
                    <a:lstStyle/>
                    <a:p>
                      <a:pPr algn="ctr"/>
                      <a:r>
                        <a:rPr lang="tr-TR" sz="1200" dirty="0"/>
                        <a:t>34</a:t>
                      </a:r>
                    </a:p>
                  </a:txBody>
                  <a:tcPr anchor="ctr"/>
                </a:tc>
                <a:tc>
                  <a:txBody>
                    <a:bodyPr/>
                    <a:lstStyle/>
                    <a:p>
                      <a:pPr algn="ctr"/>
                      <a:r>
                        <a:rPr lang="tr-TR" sz="1200" dirty="0"/>
                        <a:t>32</a:t>
                      </a:r>
                    </a:p>
                  </a:txBody>
                  <a:tcPr anchor="ctr"/>
                </a:tc>
                <a:extLst>
                  <a:ext uri="{0D108BD9-81ED-4DB2-BD59-A6C34878D82A}">
                    <a16:rowId xmlns:a16="http://schemas.microsoft.com/office/drawing/2014/main" val="1812497533"/>
                  </a:ext>
                </a:extLst>
              </a:tr>
            </a:tbl>
          </a:graphicData>
        </a:graphic>
      </p:graphicFrame>
      <p:sp>
        <p:nvSpPr>
          <p:cNvPr id="6" name="Metin kutusu 5">
            <a:extLst>
              <a:ext uri="{FF2B5EF4-FFF2-40B4-BE49-F238E27FC236}">
                <a16:creationId xmlns:a16="http://schemas.microsoft.com/office/drawing/2014/main" id="{7F995ECA-9FDC-FFA8-51ED-26F97127AFEE}"/>
              </a:ext>
            </a:extLst>
          </p:cNvPr>
          <p:cNvSpPr txBox="1"/>
          <p:nvPr/>
        </p:nvSpPr>
        <p:spPr>
          <a:xfrm>
            <a:off x="1701923" y="3419088"/>
            <a:ext cx="9638089" cy="923330"/>
          </a:xfrm>
          <a:prstGeom prst="rect">
            <a:avLst/>
          </a:prstGeom>
          <a:noFill/>
        </p:spPr>
        <p:txBody>
          <a:bodyPr wrap="square" rtlCol="0">
            <a:spAutoFit/>
          </a:bodyPr>
          <a:lstStyle/>
          <a:p>
            <a:pPr marL="285750" indent="-285750">
              <a:buFont typeface="Euphemia" panose="020B0503040102020104" pitchFamily="34" charset="0"/>
              <a:buChar char="›"/>
            </a:pPr>
            <a:r>
              <a:rPr lang="tr-TR" b="1" dirty="0"/>
              <a:t>Örnek 6.</a:t>
            </a:r>
            <a:r>
              <a:rPr lang="tr-TR" dirty="0"/>
              <a:t> İlaçla tedavi edilen 7 hastanın ve ameliyatla tedavi edilen 9 hastanın iyileşme süreleri Tablo 1’de gün olarak verilmiştir. İyileşme süresi bakımından ilaçla tedavi edilenler mi yoksa ameliyatla tedavi edilenler mi daha homojendir?</a:t>
            </a:r>
          </a:p>
        </p:txBody>
      </p:sp>
      <p:sp>
        <p:nvSpPr>
          <p:cNvPr id="8" name="İçerik Yer Tutucusu 4">
            <a:extLst>
              <a:ext uri="{FF2B5EF4-FFF2-40B4-BE49-F238E27FC236}">
                <a16:creationId xmlns:a16="http://schemas.microsoft.com/office/drawing/2014/main" id="{B1CB6EAC-08A3-71AA-F185-DD21473A09A7}"/>
              </a:ext>
            </a:extLst>
          </p:cNvPr>
          <p:cNvSpPr>
            <a:spLocks noGrp="1"/>
          </p:cNvSpPr>
          <p:nvPr>
            <p:ph idx="1"/>
          </p:nvPr>
        </p:nvSpPr>
        <p:spPr>
          <a:xfrm>
            <a:off x="1701923" y="1574800"/>
            <a:ext cx="4537200" cy="491653"/>
          </a:xfrm>
        </p:spPr>
        <p:txBody>
          <a:bodyPr>
            <a:normAutofit/>
          </a:bodyPr>
          <a:lstStyle/>
          <a:p>
            <a:pPr marL="0" indent="0">
              <a:buNone/>
            </a:pPr>
            <a:r>
              <a:rPr lang="tr-TR" sz="1400" dirty="0"/>
              <a:t>Tablo 1. Hastaların İyileşme Süreleri (gün)</a:t>
            </a:r>
          </a:p>
        </p:txBody>
      </p:sp>
      <p:sp>
        <p:nvSpPr>
          <p:cNvPr id="11" name="Metin kutusu 10">
            <a:extLst>
              <a:ext uri="{FF2B5EF4-FFF2-40B4-BE49-F238E27FC236}">
                <a16:creationId xmlns:a16="http://schemas.microsoft.com/office/drawing/2014/main" id="{4C8937F4-4007-70AC-DCE8-4759B2F4CF6F}"/>
              </a:ext>
            </a:extLst>
          </p:cNvPr>
          <p:cNvSpPr txBox="1"/>
          <p:nvPr/>
        </p:nvSpPr>
        <p:spPr>
          <a:xfrm>
            <a:off x="5518348" y="5936159"/>
            <a:ext cx="6112276" cy="769441"/>
          </a:xfrm>
          <a:prstGeom prst="rect">
            <a:avLst/>
          </a:prstGeom>
          <a:noFill/>
        </p:spPr>
        <p:txBody>
          <a:bodyPr wrap="square">
            <a:spAutoFit/>
          </a:bodyPr>
          <a:lstStyle/>
          <a:p>
            <a:r>
              <a:rPr lang="tr-TR" sz="1100" b="0" i="0" dirty="0" err="1">
                <a:solidFill>
                  <a:schemeClr val="tx2"/>
                </a:solidFill>
                <a:effectLst/>
                <a:latin typeface="cormorantgaramond-semibold"/>
              </a:rPr>
              <a:t>chrome-extension</a:t>
            </a:r>
            <a:r>
              <a:rPr lang="tr-TR" sz="1100" b="0" i="0" dirty="0">
                <a:solidFill>
                  <a:schemeClr val="tx2"/>
                </a:solidFill>
                <a:effectLst/>
                <a:latin typeface="cormorantgaramond-semibold"/>
              </a:rPr>
              <a:t>://</a:t>
            </a:r>
            <a:r>
              <a:rPr lang="tr-TR" sz="1100" b="0" i="0" dirty="0" err="1">
                <a:solidFill>
                  <a:schemeClr val="tx2"/>
                </a:solidFill>
                <a:effectLst/>
                <a:latin typeface="cormorantgaramond-semibold"/>
              </a:rPr>
              <a:t>efaidnbmnnnibpcajpcglclefindmkaj</a:t>
            </a:r>
            <a:r>
              <a:rPr lang="tr-TR" sz="1100" b="0" i="0" dirty="0">
                <a:solidFill>
                  <a:schemeClr val="tx2"/>
                </a:solidFill>
                <a:effectLst/>
                <a:latin typeface="cormorantgaramond-semibold"/>
              </a:rPr>
              <a:t>/https://acikders.ankara.edu.tr/pluginfile.php/792/mod_resource/content/2/Merkezi%20E%C4%9Filim%20ve%20Da%C4%9F%C4%B1l%C4%B1m%20%C3%96l%C3%A7%C3%BCleri.pdf</a:t>
            </a:r>
          </a:p>
        </p:txBody>
      </p:sp>
    </p:spTree>
    <p:extLst>
      <p:ext uri="{BB962C8B-B14F-4D97-AF65-F5344CB8AC3E}">
        <p14:creationId xmlns:p14="http://schemas.microsoft.com/office/powerpoint/2010/main" val="377824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Bu Hafta</a:t>
            </a:r>
          </a:p>
        </p:txBody>
      </p:sp>
      <p:sp>
        <p:nvSpPr>
          <p:cNvPr id="3" name="İçerik Yer Tutucusu 2"/>
          <p:cNvSpPr>
            <a:spLocks noGrp="1"/>
          </p:cNvSpPr>
          <p:nvPr>
            <p:ph idx="1"/>
          </p:nvPr>
        </p:nvSpPr>
        <p:spPr/>
        <p:txBody>
          <a:bodyPr>
            <a:normAutofit/>
          </a:bodyPr>
          <a:lstStyle/>
          <a:p>
            <a:r>
              <a:rPr lang="tr-TR" dirty="0"/>
              <a:t>Merkezi Dağılım Ölçüleri</a:t>
            </a:r>
          </a:p>
          <a:p>
            <a:pPr lvl="1"/>
            <a:r>
              <a:rPr lang="tr-TR" dirty="0"/>
              <a:t>Değişim Genişliği (Ranj, Aralık)</a:t>
            </a:r>
          </a:p>
          <a:p>
            <a:pPr lvl="1"/>
            <a:r>
              <a:rPr lang="tr-TR" dirty="0"/>
              <a:t>Ortalama Sapma</a:t>
            </a:r>
          </a:p>
          <a:p>
            <a:pPr lvl="1"/>
            <a:r>
              <a:rPr lang="tr-TR" dirty="0"/>
              <a:t>Çeyrek Sapma</a:t>
            </a:r>
          </a:p>
          <a:p>
            <a:pPr lvl="1"/>
            <a:r>
              <a:rPr lang="tr-TR" dirty="0"/>
              <a:t>Standart Sapma</a:t>
            </a:r>
          </a:p>
          <a:p>
            <a:pPr lvl="1"/>
            <a:r>
              <a:rPr lang="tr-TR" dirty="0"/>
              <a:t>Varyans</a:t>
            </a:r>
          </a:p>
          <a:p>
            <a:pPr lvl="1"/>
            <a:r>
              <a:rPr lang="tr-TR"/>
              <a:t>Değişim Katsayısı</a:t>
            </a:r>
            <a:endParaRPr lang="tr-TR" dirty="0"/>
          </a:p>
          <a:p>
            <a:pPr lvl="1"/>
            <a:endParaRPr lang="tr-TR" dirty="0"/>
          </a:p>
        </p:txBody>
      </p:sp>
    </p:spTree>
    <p:extLst>
      <p:ext uri="{BB962C8B-B14F-4D97-AF65-F5344CB8AC3E}">
        <p14:creationId xmlns:p14="http://schemas.microsoft.com/office/powerpoint/2010/main" val="242149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Merkezi Dağılım Ölçüleri</a:t>
            </a:r>
          </a:p>
        </p:txBody>
      </p:sp>
      <p:sp>
        <p:nvSpPr>
          <p:cNvPr id="11" name="İçerik Yer Tutucusu 10">
            <a:extLst>
              <a:ext uri="{FF2B5EF4-FFF2-40B4-BE49-F238E27FC236}">
                <a16:creationId xmlns:a16="http://schemas.microsoft.com/office/drawing/2014/main" id="{3B549F5F-D30D-9820-800E-618A3FCCA4D9}"/>
              </a:ext>
            </a:extLst>
          </p:cNvPr>
          <p:cNvSpPr>
            <a:spLocks noGrp="1"/>
          </p:cNvSpPr>
          <p:nvPr>
            <p:ph sz="quarter" idx="4"/>
          </p:nvPr>
        </p:nvSpPr>
        <p:spPr>
          <a:xfrm>
            <a:off x="1341884" y="2514600"/>
            <a:ext cx="10034353" cy="3655568"/>
          </a:xfrm>
        </p:spPr>
        <p:txBody>
          <a:bodyPr/>
          <a:lstStyle/>
          <a:p>
            <a:r>
              <a:rPr lang="tr-TR" b="1" dirty="0"/>
              <a:t>Merkezi dağılım ölçüleri, </a:t>
            </a:r>
            <a:r>
              <a:rPr lang="tr-TR" dirty="0"/>
              <a:t>değişkenin aldığı değerlerin birbirinden ne kadar farklı olduğunun ölçüsüdür.</a:t>
            </a:r>
          </a:p>
        </p:txBody>
      </p:sp>
    </p:spTree>
    <p:extLst>
      <p:ext uri="{BB962C8B-B14F-4D97-AF65-F5344CB8AC3E}">
        <p14:creationId xmlns:p14="http://schemas.microsoft.com/office/powerpoint/2010/main" val="74756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Dağılım Genişliği</a:t>
            </a:r>
          </a:p>
        </p:txBody>
      </p:sp>
      <p:sp>
        <p:nvSpPr>
          <p:cNvPr id="3" name="İçerik Yer Tutucusu 10">
            <a:extLst>
              <a:ext uri="{FF2B5EF4-FFF2-40B4-BE49-F238E27FC236}">
                <a16:creationId xmlns:a16="http://schemas.microsoft.com/office/drawing/2014/main" id="{3FF919CA-C332-AD3B-F7F7-43376CCC799A}"/>
              </a:ext>
            </a:extLst>
          </p:cNvPr>
          <p:cNvSpPr txBox="1">
            <a:spLocks/>
          </p:cNvSpPr>
          <p:nvPr/>
        </p:nvSpPr>
        <p:spPr>
          <a:xfrm>
            <a:off x="1341884" y="2514600"/>
            <a:ext cx="10034353" cy="3655568"/>
          </a:xfrm>
          <a:prstGeom prst="rect">
            <a:avLst/>
          </a:prstGeom>
        </p:spPr>
        <p:txBody>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r>
              <a:rPr lang="tr-TR" dirty="0"/>
              <a:t>Değişim genişliği, değişim aralığını gösteren bir dağılım ölçüsüdür. </a:t>
            </a:r>
          </a:p>
          <a:p>
            <a:endParaRPr lang="tr-TR" dirty="0"/>
          </a:p>
          <a:p>
            <a:r>
              <a:rPr lang="tr-TR" i="1" dirty="0"/>
              <a:t>En büyük değer – En küçük değer</a:t>
            </a:r>
          </a:p>
          <a:p>
            <a:endParaRPr lang="tr-TR" dirty="0"/>
          </a:p>
          <a:p>
            <a:r>
              <a:rPr lang="tr-TR" dirty="0"/>
              <a:t>Değişim genişliğinin hesaplanmasında sadece iki uç değer işleme alındığından, diğer değerlerin hiçbir etkisi yoktur.</a:t>
            </a:r>
          </a:p>
        </p:txBody>
      </p:sp>
      <p:sp>
        <p:nvSpPr>
          <p:cNvPr id="4" name="Metin kutusu 3">
            <a:extLst>
              <a:ext uri="{FF2B5EF4-FFF2-40B4-BE49-F238E27FC236}">
                <a16:creationId xmlns:a16="http://schemas.microsoft.com/office/drawing/2014/main" id="{DC19952B-6FE7-CEF2-F46D-A38AC494C1C0}"/>
              </a:ext>
            </a:extLst>
          </p:cNvPr>
          <p:cNvSpPr txBox="1"/>
          <p:nvPr/>
        </p:nvSpPr>
        <p:spPr>
          <a:xfrm>
            <a:off x="5950396" y="6274713"/>
            <a:ext cx="6112276" cy="430887"/>
          </a:xfrm>
          <a:prstGeom prst="rect">
            <a:avLst/>
          </a:prstGeom>
          <a:noFill/>
        </p:spPr>
        <p:txBody>
          <a:bodyPr wrap="square">
            <a:spAutoFit/>
          </a:bodyPr>
          <a:lstStyle/>
          <a:p>
            <a:r>
              <a:rPr lang="tr-TR" sz="1100" b="0" i="0" dirty="0">
                <a:solidFill>
                  <a:schemeClr val="tx2"/>
                </a:solidFill>
                <a:effectLst/>
                <a:latin typeface="cormorantgaramond-semibold"/>
              </a:rPr>
              <a:t>Spiegel, M. R. (1995). İstatistik, Çevirenler: Aydın Ayaydın, Münevver Turanlı, İsmail Hakkı </a:t>
            </a:r>
            <a:r>
              <a:rPr lang="tr-TR" sz="1100" b="0" i="0" dirty="0" err="1">
                <a:solidFill>
                  <a:schemeClr val="tx2"/>
                </a:solidFill>
                <a:effectLst/>
                <a:latin typeface="cormorantgaramond-semibold"/>
              </a:rPr>
              <a:t>Armutlulu</a:t>
            </a:r>
            <a:r>
              <a:rPr lang="tr-TR" sz="1100" b="0" i="0" dirty="0">
                <a:solidFill>
                  <a:schemeClr val="tx2"/>
                </a:solidFill>
                <a:effectLst/>
                <a:latin typeface="cormorantgaramond-semibold"/>
              </a:rPr>
              <a:t>. </a:t>
            </a:r>
            <a:r>
              <a:rPr lang="tr-TR" sz="1100" b="0" i="0" dirty="0" err="1">
                <a:solidFill>
                  <a:schemeClr val="tx2"/>
                </a:solidFill>
                <a:effectLst/>
                <a:latin typeface="cormorantgaramond-semibold"/>
              </a:rPr>
              <a:t>Şahamet</a:t>
            </a:r>
            <a:r>
              <a:rPr lang="tr-TR" sz="1100" b="0" i="0" dirty="0">
                <a:solidFill>
                  <a:schemeClr val="tx2"/>
                </a:solidFill>
                <a:effectLst/>
                <a:latin typeface="cormorantgaramond-semibold"/>
              </a:rPr>
              <a:t> Bülbül, (s. 45), Bilim Teknik Yayınevi, İstanbul.</a:t>
            </a:r>
            <a:endParaRPr lang="tr-TR" sz="1100" dirty="0">
              <a:solidFill>
                <a:schemeClr val="tx2"/>
              </a:solidFill>
            </a:endParaRPr>
          </a:p>
        </p:txBody>
      </p:sp>
    </p:spTree>
    <p:extLst>
      <p:ext uri="{BB962C8B-B14F-4D97-AF65-F5344CB8AC3E}">
        <p14:creationId xmlns:p14="http://schemas.microsoft.com/office/powerpoint/2010/main" val="11103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Dağılım Genişliği</a:t>
            </a:r>
          </a:p>
        </p:txBody>
      </p:sp>
      <p:sp>
        <p:nvSpPr>
          <p:cNvPr id="12" name="İçerik Yer Tutucusu 10">
            <a:extLst>
              <a:ext uri="{FF2B5EF4-FFF2-40B4-BE49-F238E27FC236}">
                <a16:creationId xmlns:a16="http://schemas.microsoft.com/office/drawing/2014/main" id="{FF692FC5-FD22-B175-C86B-484B06D0C02D}"/>
              </a:ext>
            </a:extLst>
          </p:cNvPr>
          <p:cNvSpPr txBox="1">
            <a:spLocks/>
          </p:cNvSpPr>
          <p:nvPr/>
        </p:nvSpPr>
        <p:spPr>
          <a:xfrm>
            <a:off x="1341884" y="2514600"/>
            <a:ext cx="10034353" cy="3655568"/>
          </a:xfrm>
          <a:prstGeom prst="rect">
            <a:avLst/>
          </a:prstGeom>
        </p:spPr>
        <p:txBody>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r>
              <a:rPr lang="tr-TR" b="1" dirty="0"/>
              <a:t>Örnek 1. </a:t>
            </a:r>
            <a:r>
              <a:rPr lang="tr-TR" dirty="0"/>
              <a:t>Aşağıdaki veriler için değişim genişliğini hesaplayınız.</a:t>
            </a:r>
          </a:p>
          <a:p>
            <a:endParaRPr lang="tr-TR" dirty="0"/>
          </a:p>
          <a:p>
            <a:r>
              <a:rPr lang="tr-TR" dirty="0"/>
              <a:t>30, 12, 15, 22, 40, 55, 20, 58, 25, 60, 23, 72</a:t>
            </a:r>
          </a:p>
        </p:txBody>
      </p:sp>
    </p:spTree>
    <p:extLst>
      <p:ext uri="{BB962C8B-B14F-4D97-AF65-F5344CB8AC3E}">
        <p14:creationId xmlns:p14="http://schemas.microsoft.com/office/powerpoint/2010/main" val="102884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Ortalama Sapma</a:t>
            </a:r>
          </a:p>
        </p:txBody>
      </p:sp>
      <p:sp>
        <p:nvSpPr>
          <p:cNvPr id="3" name="İçerik Yer Tutucusu 10">
            <a:extLst>
              <a:ext uri="{FF2B5EF4-FFF2-40B4-BE49-F238E27FC236}">
                <a16:creationId xmlns:a16="http://schemas.microsoft.com/office/drawing/2014/main" id="{3F9523BB-C88F-F855-C7A9-121754B7ADB6}"/>
              </a:ext>
            </a:extLst>
          </p:cNvPr>
          <p:cNvSpPr txBox="1">
            <a:spLocks/>
          </p:cNvSpPr>
          <p:nvPr/>
        </p:nvSpPr>
        <p:spPr>
          <a:xfrm>
            <a:off x="1341884" y="2514600"/>
            <a:ext cx="10034353" cy="3655568"/>
          </a:xfrm>
          <a:prstGeom prst="rect">
            <a:avLst/>
          </a:prstGeom>
        </p:spPr>
        <p:txBody>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r>
              <a:rPr lang="tr-TR" dirty="0"/>
              <a:t>N sayıdan oluşan bir verinin her bir değerinin </a:t>
            </a:r>
            <a:r>
              <a:rPr lang="tr-TR" dirty="0" err="1"/>
              <a:t>ortalamdan</a:t>
            </a:r>
            <a:r>
              <a:rPr lang="tr-TR" dirty="0"/>
              <a:t> farkının mutlak değerlerinin </a:t>
            </a:r>
            <a:r>
              <a:rPr lang="tr-TR" dirty="0" err="1"/>
              <a:t>N’e</a:t>
            </a:r>
            <a:r>
              <a:rPr lang="tr-TR" dirty="0"/>
              <a:t> bölümü</a:t>
            </a:r>
          </a:p>
          <a:p>
            <a:endParaRPr lang="tr-TR" dirty="0"/>
          </a:p>
          <a:p>
            <a:r>
              <a:rPr lang="tr-TR" dirty="0"/>
              <a:t>Yani her değerin ortalamadan uzaklıklarının ortalaması</a:t>
            </a:r>
          </a:p>
        </p:txBody>
      </p:sp>
    </p:spTree>
    <p:extLst>
      <p:ext uri="{BB962C8B-B14F-4D97-AF65-F5344CB8AC3E}">
        <p14:creationId xmlns:p14="http://schemas.microsoft.com/office/powerpoint/2010/main" val="372435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0">
            <a:extLst>
              <a:ext uri="{FF2B5EF4-FFF2-40B4-BE49-F238E27FC236}">
                <a16:creationId xmlns:a16="http://schemas.microsoft.com/office/drawing/2014/main" id="{B7983FFB-5528-6AE7-458D-67B86A1C763C}"/>
              </a:ext>
            </a:extLst>
          </p:cNvPr>
          <p:cNvSpPr txBox="1">
            <a:spLocks/>
          </p:cNvSpPr>
          <p:nvPr/>
        </p:nvSpPr>
        <p:spPr>
          <a:xfrm>
            <a:off x="1341884" y="2514600"/>
            <a:ext cx="10034353" cy="3655568"/>
          </a:xfrm>
          <a:prstGeom prst="rect">
            <a:avLst/>
          </a:prstGeom>
        </p:spPr>
        <p:txBody>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r>
              <a:rPr lang="tr-TR" b="1" dirty="0"/>
              <a:t>Örnek 2. </a:t>
            </a:r>
            <a:r>
              <a:rPr lang="tr-TR" dirty="0"/>
              <a:t>2, 3, 6, 8, 11 sayılarının kümesinin ortalama sapmasını bulunuz.</a:t>
            </a:r>
          </a:p>
        </p:txBody>
      </p:sp>
      <p:sp>
        <p:nvSpPr>
          <p:cNvPr id="2" name="Unvan 1"/>
          <p:cNvSpPr>
            <a:spLocks noGrp="1"/>
          </p:cNvSpPr>
          <p:nvPr>
            <p:ph type="title"/>
          </p:nvPr>
        </p:nvSpPr>
        <p:spPr/>
        <p:txBody>
          <a:bodyPr/>
          <a:lstStyle/>
          <a:p>
            <a:r>
              <a:rPr lang="tr-TR" dirty="0"/>
              <a:t>Ortalama Sapma</a:t>
            </a:r>
          </a:p>
        </p:txBody>
      </p:sp>
    </p:spTree>
    <p:extLst>
      <p:ext uri="{BB962C8B-B14F-4D97-AF65-F5344CB8AC3E}">
        <p14:creationId xmlns:p14="http://schemas.microsoft.com/office/powerpoint/2010/main" val="34733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Ortalama Sapma</a:t>
            </a:r>
          </a:p>
        </p:txBody>
      </p:sp>
      <p:sp>
        <p:nvSpPr>
          <p:cNvPr id="3" name="İçerik Yer Tutucusu 10">
            <a:extLst>
              <a:ext uri="{FF2B5EF4-FFF2-40B4-BE49-F238E27FC236}">
                <a16:creationId xmlns:a16="http://schemas.microsoft.com/office/drawing/2014/main" id="{CF4149BF-5732-13DF-924F-A1B76ACB8B00}"/>
              </a:ext>
            </a:extLst>
          </p:cNvPr>
          <p:cNvSpPr txBox="1">
            <a:spLocks/>
          </p:cNvSpPr>
          <p:nvPr/>
        </p:nvSpPr>
        <p:spPr>
          <a:xfrm>
            <a:off x="1341884" y="2514600"/>
            <a:ext cx="10034353" cy="3655568"/>
          </a:xfrm>
          <a:prstGeom prst="rect">
            <a:avLst/>
          </a:prstGeom>
        </p:spPr>
        <p:txBody>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r>
              <a:rPr lang="tr-TR" dirty="0"/>
              <a:t>A.O. = (2+3+6+8+11)/5 = 6</a:t>
            </a:r>
          </a:p>
          <a:p>
            <a:endParaRPr lang="tr-TR" dirty="0"/>
          </a:p>
          <a:p>
            <a:r>
              <a:rPr lang="tr-TR" dirty="0"/>
              <a:t>O.S. = (I2-6I+I3-6I+I6-6I+I8-6I+I11-6I)/5</a:t>
            </a:r>
          </a:p>
          <a:p>
            <a:r>
              <a:rPr lang="tr-TR" dirty="0"/>
              <a:t>= (I-4I+I-3I+I0I+I2I+I5I)/5</a:t>
            </a:r>
          </a:p>
          <a:p>
            <a:r>
              <a:rPr lang="tr-TR" dirty="0"/>
              <a:t>= (4+3+0+2+5)/5</a:t>
            </a:r>
          </a:p>
          <a:p>
            <a:r>
              <a:rPr lang="tr-TR" dirty="0"/>
              <a:t>=2,8</a:t>
            </a:r>
          </a:p>
        </p:txBody>
      </p:sp>
    </p:spTree>
    <p:extLst>
      <p:ext uri="{BB962C8B-B14F-4D97-AF65-F5344CB8AC3E}">
        <p14:creationId xmlns:p14="http://schemas.microsoft.com/office/powerpoint/2010/main" val="308218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tematik 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089_TF02787947" id="{F76874F7-09BF-4919-8092-7DCFDBC47D09}" vid="{BD9753A5-59D8-407E-8B1D-F9314866C99E}"/>
    </a:ext>
  </a:extLst>
</a:theme>
</file>

<file path=ppt/theme/theme2.xml><?xml version="1.0" encoding="utf-8"?>
<a:theme xmlns:a="http://schemas.openxmlformats.org/drawingml/2006/main" name="Ofis Teması">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eması">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 işaretli matematik eğitimi sunusu (geniş ekran)</Template>
  <TotalTime>0</TotalTime>
  <Words>1046</Words>
  <Application>Microsoft Office PowerPoint</Application>
  <PresentationFormat>Özel</PresentationFormat>
  <Paragraphs>133</Paragraphs>
  <Slides>21</Slides>
  <Notes>13</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21</vt:i4>
      </vt:variant>
    </vt:vector>
  </HeadingPairs>
  <TitlesOfParts>
    <vt:vector size="28" baseType="lpstr">
      <vt:lpstr>cormorantgaramond-semibold</vt:lpstr>
      <vt:lpstr>Arial</vt:lpstr>
      <vt:lpstr>Arial Tur</vt:lpstr>
      <vt:lpstr>Calibri</vt:lpstr>
      <vt:lpstr>Cambria Math</vt:lpstr>
      <vt:lpstr>Euphemia</vt:lpstr>
      <vt:lpstr>Matematik 16x9</vt:lpstr>
      <vt:lpstr>İSTATİSTİĞE GİRİŞ </vt:lpstr>
      <vt:lpstr>Geçen Hafta</vt:lpstr>
      <vt:lpstr>Bu Hafta</vt:lpstr>
      <vt:lpstr>Merkezi Dağılım Ölçüleri</vt:lpstr>
      <vt:lpstr>Dağılım Genişliği</vt:lpstr>
      <vt:lpstr>Dağılım Genişliği</vt:lpstr>
      <vt:lpstr>Ortalama Sapma</vt:lpstr>
      <vt:lpstr>Ortalama Sapma</vt:lpstr>
      <vt:lpstr>Ortalama Sapma</vt:lpstr>
      <vt:lpstr>Çeyrek Sapma</vt:lpstr>
      <vt:lpstr>Çeyrek Sapma</vt:lpstr>
      <vt:lpstr>Çeyrek Sapma</vt:lpstr>
      <vt:lpstr>Çeyrek Sapma</vt:lpstr>
      <vt:lpstr>Standart Sapma</vt:lpstr>
      <vt:lpstr>Standart Sapma</vt:lpstr>
      <vt:lpstr>Varyans</vt:lpstr>
      <vt:lpstr>Varyans</vt:lpstr>
      <vt:lpstr>Varyans</vt:lpstr>
      <vt:lpstr>Değişim Katsayısı</vt:lpstr>
      <vt:lpstr>Değişim Katsayısı</vt:lpstr>
      <vt:lpstr>Değişim Katsayısı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Başlık Düzeni</dc:title>
  <dc:creator>NİLÜFER</dc:creator>
  <cp:lastModifiedBy>Ahmet Haphap</cp:lastModifiedBy>
  <cp:revision>26</cp:revision>
  <dcterms:created xsi:type="dcterms:W3CDTF">2023-10-05T21:43:07Z</dcterms:created>
  <dcterms:modified xsi:type="dcterms:W3CDTF">2023-10-29T16:05:15Z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