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75" r:id="rId3"/>
    <p:sldId id="276" r:id="rId4"/>
    <p:sldId id="295" r:id="rId5"/>
    <p:sldId id="277" r:id="rId6"/>
    <p:sldId id="269" r:id="rId7"/>
    <p:sldId id="268" r:id="rId8"/>
    <p:sldId id="288" r:id="rId9"/>
    <p:sldId id="292" r:id="rId10"/>
    <p:sldId id="293" r:id="rId11"/>
    <p:sldId id="294" r:id="rId12"/>
    <p:sldId id="278" r:id="rId13"/>
    <p:sldId id="279" r:id="rId14"/>
    <p:sldId id="282" r:id="rId15"/>
    <p:sldId id="283" r:id="rId16"/>
    <p:sldId id="280" r:id="rId17"/>
    <p:sldId id="281" r:id="rId18"/>
    <p:sldId id="284" r:id="rId19"/>
    <p:sldId id="286" r:id="rId20"/>
    <p:sldId id="287" r:id="rId21"/>
    <p:sldId id="274" r:id="rId22"/>
    <p:sldId id="285" r:id="rId23"/>
  </p:sldIdLst>
  <p:sldSz cx="12188825" cy="6858000"/>
  <p:notesSz cx="6858000" cy="9144000"/>
  <p:defaultTextStyle>
    <a:defPPr rtl="0"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  <p15:guide id="6" pos="100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4" autoAdjust="0"/>
    <p:restoredTop sz="94660"/>
  </p:normalViewPr>
  <p:slideViewPr>
    <p:cSldViewPr showGuides="1">
      <p:cViewPr varScale="1">
        <p:scale>
          <a:sx n="86" d="100"/>
          <a:sy n="86" d="100"/>
        </p:scale>
        <p:origin x="470" y="62"/>
      </p:cViewPr>
      <p:guideLst>
        <p:guide orient="horz" pos="2160"/>
        <p:guide pos="3839"/>
        <p:guide pos="100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5" d="100"/>
          <a:sy n="85" d="100"/>
        </p:scale>
        <p:origin x="3054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Kategori 1</c:v>
                </c:pt>
                <c:pt idx="1">
                  <c:v>Kategori 2</c:v>
                </c:pt>
                <c:pt idx="2">
                  <c:v>Kategori 3</c:v>
                </c:pt>
                <c:pt idx="3">
                  <c:v>Kategori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58-4312-B239-36101E057B8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 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Kategori 1</c:v>
                </c:pt>
                <c:pt idx="1">
                  <c:v>Kategori 2</c:v>
                </c:pt>
                <c:pt idx="2">
                  <c:v>Kategori 3</c:v>
                </c:pt>
                <c:pt idx="3">
                  <c:v>Kategori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58-4312-B239-36101E057B8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 3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Kategori 1</c:v>
                </c:pt>
                <c:pt idx="1">
                  <c:v>Kategori 2</c:v>
                </c:pt>
                <c:pt idx="2">
                  <c:v>Kategori 3</c:v>
                </c:pt>
                <c:pt idx="3">
                  <c:v>Kategori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558-4312-B239-36101E057B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11351296"/>
        <c:axId val="601055720"/>
      </c:barChart>
      <c:catAx>
        <c:axId val="6113512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tr-TR" sz="1197" b="0" i="0" u="none" strike="noStrike" kern="1200" baseline="0" noProof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601055720"/>
        <c:crosses val="autoZero"/>
        <c:auto val="1"/>
        <c:lblAlgn val="ctr"/>
        <c:lblOffset val="100"/>
        <c:noMultiLvlLbl val="0"/>
      </c:catAx>
      <c:valAx>
        <c:axId val="6010557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tr-TR" sz="1197" b="0" i="0" u="none" strike="noStrike" kern="1200" baseline="0" noProof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611351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tr-TR" sz="1197" b="0" i="0" u="none" strike="noStrike" kern="1200" baseline="0" noProof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tr-TR" noProof="0"/>
      </a:pPr>
      <a:endParaRPr lang="tr-T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2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83185A-2A53-4D8C-8F32-C845F2F70CBF}" type="doc">
      <dgm:prSet loTypeId="urn:microsoft.com/office/officeart/2005/8/layout/chevron2" loCatId="list" qsTypeId="urn:microsoft.com/office/officeart/2005/8/quickstyle/simple1" qsCatId="simple" csTypeId="urn:microsoft.com/office/officeart/2005/8/colors/accent0_1" csCatId="mainScheme" phldr="1"/>
      <dgm:spPr/>
      <dgm:t>
        <a:bodyPr rtlCol="0"/>
        <a:lstStyle/>
        <a:p>
          <a:pPr rtl="0"/>
          <a:endParaRPr lang="en-US"/>
        </a:p>
      </dgm:t>
    </dgm:pt>
    <dgm:pt modelId="{758CBA3A-9936-4C67-965C-A8DD3074879B}">
      <dgm:prSet phldrT="[Text]"/>
      <dgm:spPr/>
      <dgm:t>
        <a:bodyPr rtlCol="0"/>
        <a:lstStyle/>
        <a:p>
          <a:pPr rtl="0"/>
          <a:r>
            <a:rPr lang="tr-TR" noProof="0" dirty="0"/>
            <a:t>A</a:t>
          </a:r>
        </a:p>
      </dgm:t>
      <dgm:extLst>
        <a:ext uri="{E40237B7-FDA0-4F09-8148-C483321AD2D9}">
          <dgm14:cNvPr xmlns:dgm14="http://schemas.microsoft.com/office/drawing/2010/diagram" id="0" name="" title="Group A"/>
        </a:ext>
      </dgm:extLst>
    </dgm:pt>
    <dgm:pt modelId="{39812E31-9C15-4A6C-B8B9-78CE6FB555B1}" type="parTrans" cxnId="{F717B596-7122-4C3F-9238-14763508386B}">
      <dgm:prSet/>
      <dgm:spPr/>
      <dgm:t>
        <a:bodyPr rtlCol="0"/>
        <a:lstStyle/>
        <a:p>
          <a:pPr rtl="0"/>
          <a:endParaRPr lang="tr-TR" noProof="0" dirty="0"/>
        </a:p>
      </dgm:t>
    </dgm:pt>
    <dgm:pt modelId="{290E9CBE-1634-47AD-B973-508944073D35}" type="sibTrans" cxnId="{F717B596-7122-4C3F-9238-14763508386B}">
      <dgm:prSet/>
      <dgm:spPr/>
      <dgm:t>
        <a:bodyPr rtlCol="0"/>
        <a:lstStyle/>
        <a:p>
          <a:pPr rtl="0"/>
          <a:endParaRPr lang="tr-TR" noProof="0" dirty="0"/>
        </a:p>
      </dgm:t>
    </dgm:pt>
    <dgm:pt modelId="{E90264E4-81CE-47E1-80E3-2624D8E5DFEE}">
      <dgm:prSet phldrT="[Text]"/>
      <dgm:spPr/>
      <dgm:t>
        <a:bodyPr rtlCol="0"/>
        <a:lstStyle/>
        <a:p>
          <a:pPr rtl="0"/>
          <a:r>
            <a:rPr lang="tr-TR" noProof="0" dirty="0"/>
            <a:t>Temel kavramalar</a:t>
          </a:r>
        </a:p>
      </dgm:t>
      <dgm:extLst>
        <a:ext uri="{E40237B7-FDA0-4F09-8148-C483321AD2D9}">
          <dgm14:cNvPr xmlns:dgm14="http://schemas.microsoft.com/office/drawing/2010/diagram" id="0" name="" title="Task 1 and task 2 under group A"/>
        </a:ext>
      </dgm:extLst>
    </dgm:pt>
    <dgm:pt modelId="{79881485-DDC4-4A70-AA7E-393B9FD5747B}" type="parTrans" cxnId="{F3B89C52-602F-49F7-B10E-F3B64BCDF706}">
      <dgm:prSet/>
      <dgm:spPr/>
      <dgm:t>
        <a:bodyPr rtlCol="0"/>
        <a:lstStyle/>
        <a:p>
          <a:pPr rtl="0"/>
          <a:endParaRPr lang="tr-TR" noProof="0" dirty="0"/>
        </a:p>
      </dgm:t>
    </dgm:pt>
    <dgm:pt modelId="{F41EE2E3-AB57-4E33-8FAD-2DCFFB467FDC}" type="sibTrans" cxnId="{F3B89C52-602F-49F7-B10E-F3B64BCDF706}">
      <dgm:prSet/>
      <dgm:spPr/>
      <dgm:t>
        <a:bodyPr rtlCol="0"/>
        <a:lstStyle/>
        <a:p>
          <a:pPr rtl="0"/>
          <a:endParaRPr lang="tr-TR" noProof="0" dirty="0"/>
        </a:p>
      </dgm:t>
    </dgm:pt>
    <dgm:pt modelId="{B8D53E29-122A-46E1-B481-B57598D97444}">
      <dgm:prSet phldrT="[Text]"/>
      <dgm:spPr/>
      <dgm:t>
        <a:bodyPr rtlCol="0"/>
        <a:lstStyle/>
        <a:p>
          <a:pPr rtl="0"/>
          <a:r>
            <a:rPr lang="tr-TR" noProof="0" dirty="0"/>
            <a:t>Örnekler</a:t>
          </a:r>
        </a:p>
      </dgm:t>
    </dgm:pt>
    <dgm:pt modelId="{EF8E1F9D-EFFE-4283-A7B6-A44D3292ACA4}" type="parTrans" cxnId="{C5FFCAE6-64D2-4A77-B85B-A376B2EE8E4F}">
      <dgm:prSet/>
      <dgm:spPr/>
      <dgm:t>
        <a:bodyPr rtlCol="0"/>
        <a:lstStyle/>
        <a:p>
          <a:pPr rtl="0"/>
          <a:endParaRPr lang="tr-TR" noProof="0" dirty="0"/>
        </a:p>
      </dgm:t>
    </dgm:pt>
    <dgm:pt modelId="{99B04B81-08CA-46AC-951C-217069AEF451}" type="sibTrans" cxnId="{C5FFCAE6-64D2-4A77-B85B-A376B2EE8E4F}">
      <dgm:prSet/>
      <dgm:spPr/>
      <dgm:t>
        <a:bodyPr rtlCol="0"/>
        <a:lstStyle/>
        <a:p>
          <a:pPr rtl="0"/>
          <a:endParaRPr lang="tr-TR" noProof="0" dirty="0"/>
        </a:p>
      </dgm:t>
    </dgm:pt>
    <dgm:pt modelId="{15031D9C-993C-4715-A26F-56D8831933EB}">
      <dgm:prSet phldrT="[Text]"/>
      <dgm:spPr/>
      <dgm:t>
        <a:bodyPr rtlCol="0"/>
        <a:lstStyle/>
        <a:p>
          <a:pPr rtl="0"/>
          <a:r>
            <a:rPr lang="tr-TR" noProof="0" dirty="0"/>
            <a:t>B</a:t>
          </a:r>
        </a:p>
      </dgm:t>
      <dgm:extLst>
        <a:ext uri="{E40237B7-FDA0-4F09-8148-C483321AD2D9}">
          <dgm14:cNvPr xmlns:dgm14="http://schemas.microsoft.com/office/drawing/2010/diagram" id="0" name="" title="Group B"/>
        </a:ext>
      </dgm:extLst>
    </dgm:pt>
    <dgm:pt modelId="{77530735-8AD3-469C-AEC2-B5B17A08AF65}" type="parTrans" cxnId="{C8C2ADA0-316E-46E3-A4D5-49BD4A9A4B0B}">
      <dgm:prSet/>
      <dgm:spPr/>
      <dgm:t>
        <a:bodyPr rtlCol="0"/>
        <a:lstStyle/>
        <a:p>
          <a:pPr rtl="0"/>
          <a:endParaRPr lang="tr-TR" noProof="0" dirty="0"/>
        </a:p>
      </dgm:t>
    </dgm:pt>
    <dgm:pt modelId="{FB1D36D5-798A-40AA-91C3-3F3E5AF1A86F}" type="sibTrans" cxnId="{C8C2ADA0-316E-46E3-A4D5-49BD4A9A4B0B}">
      <dgm:prSet/>
      <dgm:spPr/>
      <dgm:t>
        <a:bodyPr rtlCol="0"/>
        <a:lstStyle/>
        <a:p>
          <a:pPr rtl="0"/>
          <a:endParaRPr lang="tr-TR" noProof="0" dirty="0"/>
        </a:p>
      </dgm:t>
    </dgm:pt>
    <dgm:pt modelId="{07B93839-AE15-473C-B47B-27FA5DBEE4E9}">
      <dgm:prSet phldrT="[Text]"/>
      <dgm:spPr/>
      <dgm:t>
        <a:bodyPr rtlCol="0"/>
        <a:lstStyle/>
        <a:p>
          <a:pPr rtl="0"/>
          <a:r>
            <a:rPr lang="tr-TR" noProof="0" dirty="0"/>
            <a:t>Uygulama</a:t>
          </a:r>
        </a:p>
      </dgm:t>
      <dgm:extLst>
        <a:ext uri="{E40237B7-FDA0-4F09-8148-C483321AD2D9}">
          <dgm14:cNvPr xmlns:dgm14="http://schemas.microsoft.com/office/drawing/2010/diagram" id="0" name="" title="Task 1 and task 2 under group B"/>
        </a:ext>
      </dgm:extLst>
    </dgm:pt>
    <dgm:pt modelId="{2BEFC288-C4D1-45AF-B679-7A41333941DE}" type="parTrans" cxnId="{4D38D698-DC6D-4926-9520-43A255B536D4}">
      <dgm:prSet/>
      <dgm:spPr/>
      <dgm:t>
        <a:bodyPr rtlCol="0"/>
        <a:lstStyle/>
        <a:p>
          <a:pPr rtl="0"/>
          <a:endParaRPr lang="tr-TR" noProof="0" dirty="0"/>
        </a:p>
      </dgm:t>
    </dgm:pt>
    <dgm:pt modelId="{0468DBFC-CB2D-4B3A-AAE7-09352D12344E}" type="sibTrans" cxnId="{4D38D698-DC6D-4926-9520-43A255B536D4}">
      <dgm:prSet/>
      <dgm:spPr/>
      <dgm:t>
        <a:bodyPr rtlCol="0"/>
        <a:lstStyle/>
        <a:p>
          <a:pPr rtl="0"/>
          <a:endParaRPr lang="tr-TR" noProof="0" dirty="0"/>
        </a:p>
      </dgm:t>
    </dgm:pt>
    <dgm:pt modelId="{23C50191-A44D-4110-97C1-1DC6F9FD79CA}">
      <dgm:prSet phldrT="[Text]"/>
      <dgm:spPr/>
      <dgm:t>
        <a:bodyPr rtlCol="0"/>
        <a:lstStyle/>
        <a:p>
          <a:pPr rtl="0"/>
          <a:r>
            <a:rPr lang="tr-TR" noProof="0" dirty="0"/>
            <a:t>Örnekler</a:t>
          </a:r>
        </a:p>
      </dgm:t>
    </dgm:pt>
    <dgm:pt modelId="{E183CF6D-105A-4EAB-A780-A97B120C1182}" type="parTrans" cxnId="{A71F00B0-D098-4236-AD79-95FC48F754F5}">
      <dgm:prSet/>
      <dgm:spPr/>
      <dgm:t>
        <a:bodyPr rtlCol="0"/>
        <a:lstStyle/>
        <a:p>
          <a:pPr rtl="0"/>
          <a:endParaRPr lang="tr-TR" noProof="0" dirty="0"/>
        </a:p>
      </dgm:t>
    </dgm:pt>
    <dgm:pt modelId="{8625F877-DCE4-4E39-929E-7FA0A761B660}" type="sibTrans" cxnId="{A71F00B0-D098-4236-AD79-95FC48F754F5}">
      <dgm:prSet/>
      <dgm:spPr/>
      <dgm:t>
        <a:bodyPr rtlCol="0"/>
        <a:lstStyle/>
        <a:p>
          <a:pPr rtl="0"/>
          <a:endParaRPr lang="tr-TR" noProof="0" dirty="0"/>
        </a:p>
      </dgm:t>
    </dgm:pt>
    <dgm:pt modelId="{2936D842-720E-4365-AD39-F6EAEC441633}">
      <dgm:prSet phldrT="[Text]"/>
      <dgm:spPr/>
      <dgm:t>
        <a:bodyPr rtlCol="0"/>
        <a:lstStyle/>
        <a:p>
          <a:pPr rtl="0"/>
          <a:r>
            <a:rPr lang="tr-TR" noProof="0" dirty="0"/>
            <a:t>C</a:t>
          </a:r>
        </a:p>
      </dgm:t>
      <dgm:extLst>
        <a:ext uri="{E40237B7-FDA0-4F09-8148-C483321AD2D9}">
          <dgm14:cNvPr xmlns:dgm14="http://schemas.microsoft.com/office/drawing/2010/diagram" id="0" name="" title="Group C"/>
        </a:ext>
      </dgm:extLst>
    </dgm:pt>
    <dgm:pt modelId="{13139645-28B0-41D9-8ED9-DA67D736E51B}" type="parTrans" cxnId="{3A8ECB28-E23B-45B6-8C84-8AF5114507DE}">
      <dgm:prSet/>
      <dgm:spPr/>
      <dgm:t>
        <a:bodyPr rtlCol="0"/>
        <a:lstStyle/>
        <a:p>
          <a:pPr rtl="0"/>
          <a:endParaRPr lang="tr-TR" noProof="0" dirty="0"/>
        </a:p>
      </dgm:t>
    </dgm:pt>
    <dgm:pt modelId="{96C19FF6-672B-4588-9D93-2A932D4ACF8D}" type="sibTrans" cxnId="{3A8ECB28-E23B-45B6-8C84-8AF5114507DE}">
      <dgm:prSet/>
      <dgm:spPr/>
      <dgm:t>
        <a:bodyPr rtlCol="0"/>
        <a:lstStyle/>
        <a:p>
          <a:pPr rtl="0"/>
          <a:endParaRPr lang="tr-TR" noProof="0" dirty="0"/>
        </a:p>
      </dgm:t>
    </dgm:pt>
    <dgm:pt modelId="{A05E8D05-15E6-4BEC-B725-D745A48258D3}">
      <dgm:prSet phldrT="[Text]"/>
      <dgm:spPr/>
      <dgm:t>
        <a:bodyPr rtlCol="0"/>
        <a:lstStyle/>
        <a:p>
          <a:pPr rtl="0"/>
          <a:r>
            <a:rPr lang="tr-TR" noProof="0" dirty="0"/>
            <a:t>Soru çözme (cevap verili, cevaba ulaşmaya çalışma)</a:t>
          </a:r>
        </a:p>
      </dgm:t>
      <dgm:extLst>
        <a:ext uri="{E40237B7-FDA0-4F09-8148-C483321AD2D9}">
          <dgm14:cNvPr xmlns:dgm14="http://schemas.microsoft.com/office/drawing/2010/diagram" id="0" name="" title="Task 1 and task 2 under group C"/>
        </a:ext>
      </dgm:extLst>
    </dgm:pt>
    <dgm:pt modelId="{29C49A6E-36B2-41D1-83D5-6B58713D5DAF}" type="parTrans" cxnId="{EFE22C42-C667-4B7A-8208-6758BAEC1445}">
      <dgm:prSet/>
      <dgm:spPr/>
      <dgm:t>
        <a:bodyPr rtlCol="0"/>
        <a:lstStyle/>
        <a:p>
          <a:pPr rtl="0"/>
          <a:endParaRPr lang="tr-TR" noProof="0" dirty="0"/>
        </a:p>
      </dgm:t>
    </dgm:pt>
    <dgm:pt modelId="{EA09E308-F440-47C6-8C86-B63BABC170D9}" type="sibTrans" cxnId="{EFE22C42-C667-4B7A-8208-6758BAEC1445}">
      <dgm:prSet/>
      <dgm:spPr/>
      <dgm:t>
        <a:bodyPr rtlCol="0"/>
        <a:lstStyle/>
        <a:p>
          <a:pPr rtl="0"/>
          <a:endParaRPr lang="tr-TR" noProof="0" dirty="0"/>
        </a:p>
      </dgm:t>
    </dgm:pt>
    <dgm:pt modelId="{501543CC-DA58-457B-906B-32038F856438}">
      <dgm:prSet phldrT="[Text]"/>
      <dgm:spPr/>
      <dgm:t>
        <a:bodyPr rtlCol="0"/>
        <a:lstStyle/>
        <a:p>
          <a:pPr rtl="0"/>
          <a:r>
            <a:rPr lang="tr-TR" noProof="0" dirty="0"/>
            <a:t>Soru çözme</a:t>
          </a:r>
        </a:p>
      </dgm:t>
    </dgm:pt>
    <dgm:pt modelId="{5E67377B-1C69-4BC4-AA80-867A0F76CC63}" type="parTrans" cxnId="{828862EB-D32C-4FA8-A0B8-53A1BB9A1CA8}">
      <dgm:prSet/>
      <dgm:spPr/>
      <dgm:t>
        <a:bodyPr rtlCol="0"/>
        <a:lstStyle/>
        <a:p>
          <a:pPr rtl="0"/>
          <a:endParaRPr lang="tr-TR" noProof="0" dirty="0"/>
        </a:p>
      </dgm:t>
    </dgm:pt>
    <dgm:pt modelId="{C9786BDC-DE69-4580-9357-6DFCD292EB5B}" type="sibTrans" cxnId="{828862EB-D32C-4FA8-A0B8-53A1BB9A1CA8}">
      <dgm:prSet/>
      <dgm:spPr/>
      <dgm:t>
        <a:bodyPr rtlCol="0"/>
        <a:lstStyle/>
        <a:p>
          <a:pPr rtl="0"/>
          <a:endParaRPr lang="tr-TR" noProof="0" dirty="0"/>
        </a:p>
      </dgm:t>
    </dgm:pt>
    <dgm:pt modelId="{3601E2BF-C7D3-4A97-A592-C617312101B1}">
      <dgm:prSet phldrT="[Text]"/>
      <dgm:spPr/>
      <dgm:t>
        <a:bodyPr rtlCol="0"/>
        <a:lstStyle/>
        <a:p>
          <a:pPr rtl="0"/>
          <a:r>
            <a:rPr lang="tr-TR" noProof="0" dirty="0"/>
            <a:t>Örnek verme</a:t>
          </a:r>
        </a:p>
      </dgm:t>
    </dgm:pt>
    <dgm:pt modelId="{49604BFF-981C-4A95-A698-96999C173A08}" type="parTrans" cxnId="{E2550D4C-8377-4E29-9CFF-A3A90058D924}">
      <dgm:prSet/>
      <dgm:spPr/>
      <dgm:t>
        <a:bodyPr/>
        <a:lstStyle/>
        <a:p>
          <a:endParaRPr lang="tr-TR"/>
        </a:p>
      </dgm:t>
    </dgm:pt>
    <dgm:pt modelId="{EB06408B-4349-4DAE-8AE6-CDE808D6A83D}" type="sibTrans" cxnId="{E2550D4C-8377-4E29-9CFF-A3A90058D924}">
      <dgm:prSet/>
      <dgm:spPr/>
      <dgm:t>
        <a:bodyPr/>
        <a:lstStyle/>
        <a:p>
          <a:endParaRPr lang="tr-TR"/>
        </a:p>
      </dgm:t>
    </dgm:pt>
    <dgm:pt modelId="{89382E79-1A2F-4C8B-96AC-507E8F940BD1}">
      <dgm:prSet phldrT="[Text]"/>
      <dgm:spPr/>
      <dgm:t>
        <a:bodyPr rtlCol="0"/>
        <a:lstStyle/>
        <a:p>
          <a:pPr rtl="0"/>
          <a:r>
            <a:rPr lang="tr-TR" noProof="0" dirty="0"/>
            <a:t>Örnek verme</a:t>
          </a:r>
        </a:p>
      </dgm:t>
    </dgm:pt>
    <dgm:pt modelId="{E0726914-437E-425F-B5EC-5349DF06BBC7}" type="parTrans" cxnId="{5FB27549-A373-4539-9EF7-93FA13656616}">
      <dgm:prSet/>
      <dgm:spPr/>
      <dgm:t>
        <a:bodyPr/>
        <a:lstStyle/>
        <a:p>
          <a:endParaRPr lang="tr-TR"/>
        </a:p>
      </dgm:t>
    </dgm:pt>
    <dgm:pt modelId="{6A2D314A-CBF0-4A39-9D00-53A3423A2D85}" type="sibTrans" cxnId="{5FB27549-A373-4539-9EF7-93FA13656616}">
      <dgm:prSet/>
      <dgm:spPr/>
      <dgm:t>
        <a:bodyPr/>
        <a:lstStyle/>
        <a:p>
          <a:endParaRPr lang="tr-TR"/>
        </a:p>
      </dgm:t>
    </dgm:pt>
    <dgm:pt modelId="{E80E23AD-ECAE-46D2-92A5-71CA9074EED7}" type="pres">
      <dgm:prSet presAssocID="{3183185A-2A53-4D8C-8F32-C845F2F70CBF}" presName="linearFlow" presStyleCnt="0">
        <dgm:presLayoutVars>
          <dgm:dir/>
          <dgm:animLvl val="lvl"/>
          <dgm:resizeHandles val="exact"/>
        </dgm:presLayoutVars>
      </dgm:prSet>
      <dgm:spPr/>
    </dgm:pt>
    <dgm:pt modelId="{63DDCCD6-3F31-4095-8E42-5BBFC31B83BE}" type="pres">
      <dgm:prSet presAssocID="{758CBA3A-9936-4C67-965C-A8DD3074879B}" presName="composite" presStyleCnt="0"/>
      <dgm:spPr/>
    </dgm:pt>
    <dgm:pt modelId="{C0AF5CB7-6C4F-49BC-8738-E4DE0AC00B72}" type="pres">
      <dgm:prSet presAssocID="{758CBA3A-9936-4C67-965C-A8DD3074879B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0E09DE89-66C0-478D-8170-8F0BC920F1EB}" type="pres">
      <dgm:prSet presAssocID="{758CBA3A-9936-4C67-965C-A8DD3074879B}" presName="descendantText" presStyleLbl="alignAcc1" presStyleIdx="0" presStyleCnt="3">
        <dgm:presLayoutVars>
          <dgm:bulletEnabled val="1"/>
        </dgm:presLayoutVars>
      </dgm:prSet>
      <dgm:spPr/>
    </dgm:pt>
    <dgm:pt modelId="{52E78D13-8FB5-4AEC-B5C0-881B683FCF22}" type="pres">
      <dgm:prSet presAssocID="{290E9CBE-1634-47AD-B973-508944073D35}" presName="sp" presStyleCnt="0"/>
      <dgm:spPr/>
    </dgm:pt>
    <dgm:pt modelId="{E529DD28-A6C8-4185-BA28-3A73741EACF4}" type="pres">
      <dgm:prSet presAssocID="{15031D9C-993C-4715-A26F-56D8831933EB}" presName="composite" presStyleCnt="0"/>
      <dgm:spPr/>
    </dgm:pt>
    <dgm:pt modelId="{29EA1718-F619-46D8-B505-CF1DDA71B8BF}" type="pres">
      <dgm:prSet presAssocID="{15031D9C-993C-4715-A26F-56D8831933EB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C96267EA-EF01-411B-8D37-95F44BBB68D3}" type="pres">
      <dgm:prSet presAssocID="{15031D9C-993C-4715-A26F-56D8831933EB}" presName="descendantText" presStyleLbl="alignAcc1" presStyleIdx="1" presStyleCnt="3" custLinFactNeighborX="869" custLinFactNeighborY="816">
        <dgm:presLayoutVars>
          <dgm:bulletEnabled val="1"/>
        </dgm:presLayoutVars>
      </dgm:prSet>
      <dgm:spPr/>
    </dgm:pt>
    <dgm:pt modelId="{4CCED8E1-297A-4834-9FC1-39D8E59A67B1}" type="pres">
      <dgm:prSet presAssocID="{FB1D36D5-798A-40AA-91C3-3F3E5AF1A86F}" presName="sp" presStyleCnt="0"/>
      <dgm:spPr/>
    </dgm:pt>
    <dgm:pt modelId="{95036E43-6C97-4BF5-8CB3-7871077B6900}" type="pres">
      <dgm:prSet presAssocID="{2936D842-720E-4365-AD39-F6EAEC441633}" presName="composite" presStyleCnt="0"/>
      <dgm:spPr/>
    </dgm:pt>
    <dgm:pt modelId="{E7C44091-B50A-4CB0-98F0-E70A01DD36F4}" type="pres">
      <dgm:prSet presAssocID="{2936D842-720E-4365-AD39-F6EAEC441633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68EF0610-07B4-40C7-AD99-F2285099C2E4}" type="pres">
      <dgm:prSet presAssocID="{2936D842-720E-4365-AD39-F6EAEC441633}" presName="descendantText" presStyleLbl="alignAcc1" presStyleIdx="2" presStyleCnt="3" custLinFactNeighborX="1090" custLinFactNeighborY="-886">
        <dgm:presLayoutVars>
          <dgm:bulletEnabled val="1"/>
        </dgm:presLayoutVars>
      </dgm:prSet>
      <dgm:spPr/>
    </dgm:pt>
  </dgm:ptLst>
  <dgm:cxnLst>
    <dgm:cxn modelId="{71B43602-5819-468F-A340-DA5A96BA033E}" type="presOf" srcId="{758CBA3A-9936-4C67-965C-A8DD3074879B}" destId="{C0AF5CB7-6C4F-49BC-8738-E4DE0AC00B72}" srcOrd="0" destOrd="0" presId="urn:microsoft.com/office/officeart/2005/8/layout/chevron2"/>
    <dgm:cxn modelId="{4684350B-06FE-48D5-B3C1-163A56F1155A}" type="presOf" srcId="{07B93839-AE15-473C-B47B-27FA5DBEE4E9}" destId="{C96267EA-EF01-411B-8D37-95F44BBB68D3}" srcOrd="0" destOrd="0" presId="urn:microsoft.com/office/officeart/2005/8/layout/chevron2"/>
    <dgm:cxn modelId="{2AAAB321-6446-48E6-A15F-5701A9441C34}" type="presOf" srcId="{501543CC-DA58-457B-906B-32038F856438}" destId="{68EF0610-07B4-40C7-AD99-F2285099C2E4}" srcOrd="0" destOrd="1" presId="urn:microsoft.com/office/officeart/2005/8/layout/chevron2"/>
    <dgm:cxn modelId="{B16F9628-8397-4FE5-BC4D-5FC1A248AC83}" type="presOf" srcId="{15031D9C-993C-4715-A26F-56D8831933EB}" destId="{29EA1718-F619-46D8-B505-CF1DDA71B8BF}" srcOrd="0" destOrd="0" presId="urn:microsoft.com/office/officeart/2005/8/layout/chevron2"/>
    <dgm:cxn modelId="{3A8ECB28-E23B-45B6-8C84-8AF5114507DE}" srcId="{3183185A-2A53-4D8C-8F32-C845F2F70CBF}" destId="{2936D842-720E-4365-AD39-F6EAEC441633}" srcOrd="2" destOrd="0" parTransId="{13139645-28B0-41D9-8ED9-DA67D736E51B}" sibTransId="{96C19FF6-672B-4588-9D93-2A932D4ACF8D}"/>
    <dgm:cxn modelId="{CC2F2B2A-04B7-4809-A4A4-4104809974E6}" type="presOf" srcId="{A05E8D05-15E6-4BEC-B725-D745A48258D3}" destId="{68EF0610-07B4-40C7-AD99-F2285099C2E4}" srcOrd="0" destOrd="0" presId="urn:microsoft.com/office/officeart/2005/8/layout/chevron2"/>
    <dgm:cxn modelId="{EFE22C42-C667-4B7A-8208-6758BAEC1445}" srcId="{2936D842-720E-4365-AD39-F6EAEC441633}" destId="{A05E8D05-15E6-4BEC-B725-D745A48258D3}" srcOrd="0" destOrd="0" parTransId="{29C49A6E-36B2-41D1-83D5-6B58713D5DAF}" sibTransId="{EA09E308-F440-47C6-8C86-B63BABC170D9}"/>
    <dgm:cxn modelId="{46D65943-0A7C-46F6-A9D3-BDC8883577AD}" type="presOf" srcId="{23C50191-A44D-4110-97C1-1DC6F9FD79CA}" destId="{C96267EA-EF01-411B-8D37-95F44BBB68D3}" srcOrd="0" destOrd="1" presId="urn:microsoft.com/office/officeart/2005/8/layout/chevron2"/>
    <dgm:cxn modelId="{B3B75767-F5F8-4491-90D5-5742EB2BC878}" type="presOf" srcId="{E90264E4-81CE-47E1-80E3-2624D8E5DFEE}" destId="{0E09DE89-66C0-478D-8170-8F0BC920F1EB}" srcOrd="0" destOrd="0" presId="urn:microsoft.com/office/officeart/2005/8/layout/chevron2"/>
    <dgm:cxn modelId="{5FB27549-A373-4539-9EF7-93FA13656616}" srcId="{15031D9C-993C-4715-A26F-56D8831933EB}" destId="{89382E79-1A2F-4C8B-96AC-507E8F940BD1}" srcOrd="2" destOrd="0" parTransId="{E0726914-437E-425F-B5EC-5349DF06BBC7}" sibTransId="{6A2D314A-CBF0-4A39-9D00-53A3423A2D85}"/>
    <dgm:cxn modelId="{CCB2FC69-48E6-4186-BB69-434FE6081740}" type="presOf" srcId="{B8D53E29-122A-46E1-B481-B57598D97444}" destId="{0E09DE89-66C0-478D-8170-8F0BC920F1EB}" srcOrd="0" destOrd="1" presId="urn:microsoft.com/office/officeart/2005/8/layout/chevron2"/>
    <dgm:cxn modelId="{E2550D4C-8377-4E29-9CFF-A3A90058D924}" srcId="{758CBA3A-9936-4C67-965C-A8DD3074879B}" destId="{3601E2BF-C7D3-4A97-A592-C617312101B1}" srcOrd="2" destOrd="0" parTransId="{49604BFF-981C-4A95-A698-96999C173A08}" sibTransId="{EB06408B-4349-4DAE-8AE6-CDE808D6A83D}"/>
    <dgm:cxn modelId="{F3B89C52-602F-49F7-B10E-F3B64BCDF706}" srcId="{758CBA3A-9936-4C67-965C-A8DD3074879B}" destId="{E90264E4-81CE-47E1-80E3-2624D8E5DFEE}" srcOrd="0" destOrd="0" parTransId="{79881485-DDC4-4A70-AA7E-393B9FD5747B}" sibTransId="{F41EE2E3-AB57-4E33-8FAD-2DCFFB467FDC}"/>
    <dgm:cxn modelId="{4333FB74-FEDF-4697-9A39-612F6D8B9AB6}" type="presOf" srcId="{2936D842-720E-4365-AD39-F6EAEC441633}" destId="{E7C44091-B50A-4CB0-98F0-E70A01DD36F4}" srcOrd="0" destOrd="0" presId="urn:microsoft.com/office/officeart/2005/8/layout/chevron2"/>
    <dgm:cxn modelId="{5F92077A-D266-43D8-B1E4-282FB69A0EF5}" type="presOf" srcId="{3183185A-2A53-4D8C-8F32-C845F2F70CBF}" destId="{E80E23AD-ECAE-46D2-92A5-71CA9074EED7}" srcOrd="0" destOrd="0" presId="urn:microsoft.com/office/officeart/2005/8/layout/chevron2"/>
    <dgm:cxn modelId="{7F55F487-FE47-4FD8-87F9-4CA34C6D4F98}" type="presOf" srcId="{3601E2BF-C7D3-4A97-A592-C617312101B1}" destId="{0E09DE89-66C0-478D-8170-8F0BC920F1EB}" srcOrd="0" destOrd="2" presId="urn:microsoft.com/office/officeart/2005/8/layout/chevron2"/>
    <dgm:cxn modelId="{F717B596-7122-4C3F-9238-14763508386B}" srcId="{3183185A-2A53-4D8C-8F32-C845F2F70CBF}" destId="{758CBA3A-9936-4C67-965C-A8DD3074879B}" srcOrd="0" destOrd="0" parTransId="{39812E31-9C15-4A6C-B8B9-78CE6FB555B1}" sibTransId="{290E9CBE-1634-47AD-B973-508944073D35}"/>
    <dgm:cxn modelId="{4D38D698-DC6D-4926-9520-43A255B536D4}" srcId="{15031D9C-993C-4715-A26F-56D8831933EB}" destId="{07B93839-AE15-473C-B47B-27FA5DBEE4E9}" srcOrd="0" destOrd="0" parTransId="{2BEFC288-C4D1-45AF-B679-7A41333941DE}" sibTransId="{0468DBFC-CB2D-4B3A-AAE7-09352D12344E}"/>
    <dgm:cxn modelId="{C8C2ADA0-316E-46E3-A4D5-49BD4A9A4B0B}" srcId="{3183185A-2A53-4D8C-8F32-C845F2F70CBF}" destId="{15031D9C-993C-4715-A26F-56D8831933EB}" srcOrd="1" destOrd="0" parTransId="{77530735-8AD3-469C-AEC2-B5B17A08AF65}" sibTransId="{FB1D36D5-798A-40AA-91C3-3F3E5AF1A86F}"/>
    <dgm:cxn modelId="{A71F00B0-D098-4236-AD79-95FC48F754F5}" srcId="{15031D9C-993C-4715-A26F-56D8831933EB}" destId="{23C50191-A44D-4110-97C1-1DC6F9FD79CA}" srcOrd="1" destOrd="0" parTransId="{E183CF6D-105A-4EAB-A780-A97B120C1182}" sibTransId="{8625F877-DCE4-4E39-929E-7FA0A761B660}"/>
    <dgm:cxn modelId="{C5FFCAE6-64D2-4A77-B85B-A376B2EE8E4F}" srcId="{758CBA3A-9936-4C67-965C-A8DD3074879B}" destId="{B8D53E29-122A-46E1-B481-B57598D97444}" srcOrd="1" destOrd="0" parTransId="{EF8E1F9D-EFFE-4283-A7B6-A44D3292ACA4}" sibTransId="{99B04B81-08CA-46AC-951C-217069AEF451}"/>
    <dgm:cxn modelId="{828862EB-D32C-4FA8-A0B8-53A1BB9A1CA8}" srcId="{2936D842-720E-4365-AD39-F6EAEC441633}" destId="{501543CC-DA58-457B-906B-32038F856438}" srcOrd="1" destOrd="0" parTransId="{5E67377B-1C69-4BC4-AA80-867A0F76CC63}" sibTransId="{C9786BDC-DE69-4580-9357-6DFCD292EB5B}"/>
    <dgm:cxn modelId="{E59D08ED-D34B-445C-8042-5AEFF6C5D831}" type="presOf" srcId="{89382E79-1A2F-4C8B-96AC-507E8F940BD1}" destId="{C96267EA-EF01-411B-8D37-95F44BBB68D3}" srcOrd="0" destOrd="2" presId="urn:microsoft.com/office/officeart/2005/8/layout/chevron2"/>
    <dgm:cxn modelId="{135E7873-A46E-4154-8EE3-52AAA60564FD}" type="presParOf" srcId="{E80E23AD-ECAE-46D2-92A5-71CA9074EED7}" destId="{63DDCCD6-3F31-4095-8E42-5BBFC31B83BE}" srcOrd="0" destOrd="0" presId="urn:microsoft.com/office/officeart/2005/8/layout/chevron2"/>
    <dgm:cxn modelId="{A9FAD751-EA16-40A5-97AE-3F69AE5C1837}" type="presParOf" srcId="{63DDCCD6-3F31-4095-8E42-5BBFC31B83BE}" destId="{C0AF5CB7-6C4F-49BC-8738-E4DE0AC00B72}" srcOrd="0" destOrd="0" presId="urn:microsoft.com/office/officeart/2005/8/layout/chevron2"/>
    <dgm:cxn modelId="{D4F1CFD9-FAA1-4448-ABAA-E3FEFCB6CAF1}" type="presParOf" srcId="{63DDCCD6-3F31-4095-8E42-5BBFC31B83BE}" destId="{0E09DE89-66C0-478D-8170-8F0BC920F1EB}" srcOrd="1" destOrd="0" presId="urn:microsoft.com/office/officeart/2005/8/layout/chevron2"/>
    <dgm:cxn modelId="{2E2E534E-4D39-4D42-98E3-8E839879F75B}" type="presParOf" srcId="{E80E23AD-ECAE-46D2-92A5-71CA9074EED7}" destId="{52E78D13-8FB5-4AEC-B5C0-881B683FCF22}" srcOrd="1" destOrd="0" presId="urn:microsoft.com/office/officeart/2005/8/layout/chevron2"/>
    <dgm:cxn modelId="{E68FD358-61E9-4B14-947B-E013AD32E758}" type="presParOf" srcId="{E80E23AD-ECAE-46D2-92A5-71CA9074EED7}" destId="{E529DD28-A6C8-4185-BA28-3A73741EACF4}" srcOrd="2" destOrd="0" presId="urn:microsoft.com/office/officeart/2005/8/layout/chevron2"/>
    <dgm:cxn modelId="{ADDEDC8D-E08F-431C-8144-0F1630B4A0CB}" type="presParOf" srcId="{E529DD28-A6C8-4185-BA28-3A73741EACF4}" destId="{29EA1718-F619-46D8-B505-CF1DDA71B8BF}" srcOrd="0" destOrd="0" presId="urn:microsoft.com/office/officeart/2005/8/layout/chevron2"/>
    <dgm:cxn modelId="{D8DF5C2A-E654-4638-8D6A-DD69C6F02065}" type="presParOf" srcId="{E529DD28-A6C8-4185-BA28-3A73741EACF4}" destId="{C96267EA-EF01-411B-8D37-95F44BBB68D3}" srcOrd="1" destOrd="0" presId="urn:microsoft.com/office/officeart/2005/8/layout/chevron2"/>
    <dgm:cxn modelId="{8CA69AEF-3F6A-4CF3-AA93-E24960786D06}" type="presParOf" srcId="{E80E23AD-ECAE-46D2-92A5-71CA9074EED7}" destId="{4CCED8E1-297A-4834-9FC1-39D8E59A67B1}" srcOrd="3" destOrd="0" presId="urn:microsoft.com/office/officeart/2005/8/layout/chevron2"/>
    <dgm:cxn modelId="{23553970-4502-4F21-A038-1A6EF7082C03}" type="presParOf" srcId="{E80E23AD-ECAE-46D2-92A5-71CA9074EED7}" destId="{95036E43-6C97-4BF5-8CB3-7871077B6900}" srcOrd="4" destOrd="0" presId="urn:microsoft.com/office/officeart/2005/8/layout/chevron2"/>
    <dgm:cxn modelId="{2BCE6584-740F-4DE0-9BB4-2B4E6DC85A9E}" type="presParOf" srcId="{95036E43-6C97-4BF5-8CB3-7871077B6900}" destId="{E7C44091-B50A-4CB0-98F0-E70A01DD36F4}" srcOrd="0" destOrd="0" presId="urn:microsoft.com/office/officeart/2005/8/layout/chevron2"/>
    <dgm:cxn modelId="{EEBB7F6E-84DC-4C03-95AA-EA05A012B25A}" type="presParOf" srcId="{95036E43-6C97-4BF5-8CB3-7871077B6900}" destId="{68EF0610-07B4-40C7-AD99-F2285099C2E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AF5CB7-6C4F-49BC-8738-E4DE0AC00B72}">
      <dsp:nvSpPr>
        <dsp:cNvPr id="0" name=""/>
        <dsp:cNvSpPr/>
      </dsp:nvSpPr>
      <dsp:spPr>
        <a:xfrm rot="5400000">
          <a:off x="-247798" y="249366"/>
          <a:ext cx="1651992" cy="1156394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rtlCol="0" anchor="ctr" anchorCtr="0">
          <a:noAutofit/>
        </a:bodyPr>
        <a:lstStyle/>
        <a:p>
          <a:pPr marL="0" lvl="0" indent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000" kern="1200" noProof="0" dirty="0"/>
            <a:t>A</a:t>
          </a:r>
        </a:p>
      </dsp:txBody>
      <dsp:txXfrm rot="-5400000">
        <a:off x="1" y="579764"/>
        <a:ext cx="1156394" cy="495598"/>
      </dsp:txXfrm>
    </dsp:sp>
    <dsp:sp modelId="{0E09DE89-66C0-478D-8170-8F0BC920F1EB}">
      <dsp:nvSpPr>
        <dsp:cNvPr id="0" name=""/>
        <dsp:cNvSpPr/>
      </dsp:nvSpPr>
      <dsp:spPr>
        <a:xfrm rot="5400000">
          <a:off x="2448743" y="-1290781"/>
          <a:ext cx="1073794" cy="3658493"/>
        </a:xfrm>
        <a:prstGeom prst="round2Same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rtlCol="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800" kern="1200" noProof="0" dirty="0"/>
            <a:t>Temel kavramalar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800" kern="1200" noProof="0" dirty="0"/>
            <a:t>Örnekler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800" kern="1200" noProof="0" dirty="0"/>
            <a:t>Örnek verme</a:t>
          </a:r>
        </a:p>
      </dsp:txBody>
      <dsp:txXfrm rot="-5400000">
        <a:off x="1156394" y="53986"/>
        <a:ext cx="3606075" cy="968958"/>
      </dsp:txXfrm>
    </dsp:sp>
    <dsp:sp modelId="{29EA1718-F619-46D8-B505-CF1DDA71B8BF}">
      <dsp:nvSpPr>
        <dsp:cNvPr id="0" name=""/>
        <dsp:cNvSpPr/>
      </dsp:nvSpPr>
      <dsp:spPr>
        <a:xfrm rot="5400000">
          <a:off x="-247798" y="1707802"/>
          <a:ext cx="1651992" cy="1156394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rtlCol="0" anchor="ctr" anchorCtr="0">
          <a:noAutofit/>
        </a:bodyPr>
        <a:lstStyle/>
        <a:p>
          <a:pPr marL="0" lvl="0" indent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000" kern="1200" noProof="0" dirty="0"/>
            <a:t>B</a:t>
          </a:r>
        </a:p>
      </dsp:txBody>
      <dsp:txXfrm rot="-5400000">
        <a:off x="1" y="2038200"/>
        <a:ext cx="1156394" cy="495598"/>
      </dsp:txXfrm>
    </dsp:sp>
    <dsp:sp modelId="{C96267EA-EF01-411B-8D37-95F44BBB68D3}">
      <dsp:nvSpPr>
        <dsp:cNvPr id="0" name=""/>
        <dsp:cNvSpPr/>
      </dsp:nvSpPr>
      <dsp:spPr>
        <a:xfrm rot="5400000">
          <a:off x="2448743" y="176416"/>
          <a:ext cx="1073794" cy="3658493"/>
        </a:xfrm>
        <a:prstGeom prst="round2Same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rtlCol="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800" kern="1200" noProof="0" dirty="0"/>
            <a:t>Uygulama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800" kern="1200" noProof="0" dirty="0"/>
            <a:t>Örnekler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800" kern="1200" noProof="0" dirty="0"/>
            <a:t>Örnek verme</a:t>
          </a:r>
        </a:p>
      </dsp:txBody>
      <dsp:txXfrm rot="-5400000">
        <a:off x="1156394" y="1521183"/>
        <a:ext cx="3606075" cy="968958"/>
      </dsp:txXfrm>
    </dsp:sp>
    <dsp:sp modelId="{E7C44091-B50A-4CB0-98F0-E70A01DD36F4}">
      <dsp:nvSpPr>
        <dsp:cNvPr id="0" name=""/>
        <dsp:cNvSpPr/>
      </dsp:nvSpPr>
      <dsp:spPr>
        <a:xfrm rot="5400000">
          <a:off x="-247798" y="3166238"/>
          <a:ext cx="1651992" cy="1156394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rtlCol="0" anchor="ctr" anchorCtr="0">
          <a:noAutofit/>
        </a:bodyPr>
        <a:lstStyle/>
        <a:p>
          <a:pPr marL="0" lvl="0" indent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000" kern="1200" noProof="0" dirty="0"/>
            <a:t>C</a:t>
          </a:r>
        </a:p>
      </dsp:txBody>
      <dsp:txXfrm rot="-5400000">
        <a:off x="1" y="3496636"/>
        <a:ext cx="1156394" cy="495598"/>
      </dsp:txXfrm>
    </dsp:sp>
    <dsp:sp modelId="{68EF0610-07B4-40C7-AD99-F2285099C2E4}">
      <dsp:nvSpPr>
        <dsp:cNvPr id="0" name=""/>
        <dsp:cNvSpPr/>
      </dsp:nvSpPr>
      <dsp:spPr>
        <a:xfrm rot="5400000">
          <a:off x="2448743" y="1616576"/>
          <a:ext cx="1073794" cy="3658493"/>
        </a:xfrm>
        <a:prstGeom prst="round2Same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rtlCol="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800" kern="1200" noProof="0" dirty="0"/>
            <a:t>Soru çözme (cevap verili, cevaba ulaşmaya çalışma)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800" kern="1200" noProof="0" dirty="0"/>
            <a:t>Soru çözme</a:t>
          </a:r>
        </a:p>
      </dsp:txBody>
      <dsp:txXfrm rot="-5400000">
        <a:off x="1156394" y="2961343"/>
        <a:ext cx="3606075" cy="9689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6CF3DC6-2E6B-46D2-88B7-5E4FA9F2456C}" type="datetime1">
              <a:rPr lang="tr-TR" smtClean="0"/>
              <a:t>11.03.2024</a:t>
            </a:fld>
            <a:endParaRPr lang="tr-TR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4360E59-1627-4404-ACC5-51C744AB0F27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162254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rtl="0"/>
            <a:endParaRPr lang="tr-TR" noProof="0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C862C37A-C02D-4B55-998D-02E3C9E4AAAD}" type="datetime1">
              <a:rPr lang="tr-TR" noProof="0" smtClean="0"/>
              <a:t>11.03.2024</a:t>
            </a:fld>
            <a:endParaRPr lang="tr-TR" noProof="0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tr-TR" noProof="0" dirty="0"/>
          </a:p>
        </p:txBody>
      </p:sp>
      <p:sp>
        <p:nvSpPr>
          <p:cNvPr id="5" name="Notlar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tr-TR" noProof="0" dirty="0"/>
              <a:t>Asıl metin stillerini düzenlemek için tıklayın</a:t>
            </a:r>
          </a:p>
          <a:p>
            <a:pPr lvl="1" rtl="0"/>
            <a:r>
              <a:rPr lang="tr-TR" noProof="0" dirty="0"/>
              <a:t>İkinci düzey</a:t>
            </a:r>
          </a:p>
          <a:p>
            <a:pPr lvl="2" rtl="0"/>
            <a:r>
              <a:rPr lang="tr-TR" noProof="0" dirty="0"/>
              <a:t>Üçüncü düzey</a:t>
            </a:r>
          </a:p>
          <a:p>
            <a:pPr lvl="3" rtl="0"/>
            <a:r>
              <a:rPr lang="tr-TR" noProof="0" dirty="0"/>
              <a:t>Dördüncü düzey</a:t>
            </a:r>
          </a:p>
          <a:p>
            <a:pPr lvl="4" rtl="0"/>
            <a:r>
              <a:rPr lang="tr-TR" noProof="0" dirty="0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rtl="0"/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841221E5-7225-48EB-A4EE-420E7BFCF705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5566699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tr-TR" smtClean="0"/>
              <a:pPr rtl="0"/>
              <a:t>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28565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tr-TR" smtClean="0"/>
              <a:pPr rtl="0"/>
              <a:t>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16217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tr-TR" smtClean="0"/>
              <a:pPr rtl="0"/>
              <a:t>7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067270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tr-TR" smtClean="0"/>
              <a:pPr rtl="0"/>
              <a:t>8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067270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tr-TR" smtClean="0"/>
              <a:pPr rtl="0"/>
              <a:t>9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638349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tr-TR" smtClean="0"/>
              <a:pPr rtl="0"/>
              <a:t>10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65605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tr-TR" smtClean="0"/>
              <a:pPr rtl="0"/>
              <a:t>11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34292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tr-TR" smtClean="0"/>
              <a:pPr rtl="0"/>
              <a:t>22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2777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/>
          <p:cNvSpPr/>
          <p:nvPr/>
        </p:nvSpPr>
        <p:spPr bwMode="ltGray">
          <a:xfrm>
            <a:off x="11579384" y="5638800"/>
            <a:ext cx="609441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tr-TR" noProof="0" dirty="0"/>
          </a:p>
        </p:txBody>
      </p:sp>
      <p:sp>
        <p:nvSpPr>
          <p:cNvPr id="9" name="Dikdörtgen 8"/>
          <p:cNvSpPr/>
          <p:nvPr/>
        </p:nvSpPr>
        <p:spPr bwMode="gray">
          <a:xfrm>
            <a:off x="11274663" y="5638800"/>
            <a:ext cx="304721" cy="121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tr-TR" noProof="0" dirty="0"/>
          </a:p>
        </p:txBody>
      </p:sp>
      <p:sp>
        <p:nvSpPr>
          <p:cNvPr id="10" name="Dikdörtgen 9"/>
          <p:cNvSpPr/>
          <p:nvPr/>
        </p:nvSpPr>
        <p:spPr bwMode="ltGray">
          <a:xfrm>
            <a:off x="1218883" y="0"/>
            <a:ext cx="60944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tr-TR" noProof="0" dirty="0"/>
          </a:p>
        </p:txBody>
      </p:sp>
      <p:sp>
        <p:nvSpPr>
          <p:cNvPr id="11" name="Dikdörtgen 10"/>
          <p:cNvSpPr/>
          <p:nvPr/>
        </p:nvSpPr>
        <p:spPr bwMode="gray">
          <a:xfrm>
            <a:off x="0" y="0"/>
            <a:ext cx="1218883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tr-TR" noProof="0" dirty="0"/>
          </a:p>
        </p:txBody>
      </p:sp>
      <p:sp>
        <p:nvSpPr>
          <p:cNvPr id="12" name="Dikdörtgen 11"/>
          <p:cNvSpPr/>
          <p:nvPr/>
        </p:nvSpPr>
        <p:spPr bwMode="ltGray">
          <a:xfrm>
            <a:off x="0" y="5638800"/>
            <a:ext cx="12188825" cy="12192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tr-TR" noProof="0" dirty="0"/>
          </a:p>
        </p:txBody>
      </p:sp>
      <p:cxnSp>
        <p:nvCxnSpPr>
          <p:cNvPr id="13" name="Düz Bağlayıcı 12"/>
          <p:cNvCxnSpPr/>
          <p:nvPr/>
        </p:nvCxnSpPr>
        <p:spPr bwMode="white">
          <a:xfrm>
            <a:off x="11573293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Dikdörtgen 13"/>
          <p:cNvSpPr/>
          <p:nvPr/>
        </p:nvSpPr>
        <p:spPr bwMode="black">
          <a:xfrm>
            <a:off x="0" y="5643132"/>
            <a:ext cx="1216152" cy="1214868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tr-TR" noProof="0" dirty="0"/>
          </a:p>
        </p:txBody>
      </p:sp>
      <p:cxnSp>
        <p:nvCxnSpPr>
          <p:cNvPr id="15" name="Düz Bağlayıcı 14"/>
          <p:cNvCxnSpPr/>
          <p:nvPr/>
        </p:nvCxnSpPr>
        <p:spPr bwMode="white">
          <a:xfrm>
            <a:off x="1218884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Düz Bağlayıcı 15"/>
          <p:cNvCxnSpPr/>
          <p:nvPr/>
        </p:nvCxnSpPr>
        <p:spPr bwMode="white">
          <a:xfrm>
            <a:off x="0" y="5631204"/>
            <a:ext cx="182832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i İşareti"/>
          <p:cNvSpPr>
            <a:spLocks/>
          </p:cNvSpPr>
          <p:nvPr/>
        </p:nvSpPr>
        <p:spPr bwMode="white">
          <a:xfrm>
            <a:off x="276462" y="6032500"/>
            <a:ext cx="593189" cy="519176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121899" tIns="60949" rIns="121899" bIns="60949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r-TR" noProof="0" dirty="0"/>
          </a:p>
        </p:txBody>
      </p:sp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2428669" y="1600200"/>
            <a:ext cx="8329031" cy="2680127"/>
          </a:xfrm>
        </p:spPr>
        <p:txBody>
          <a:bodyPr rtlCol="0">
            <a:noAutofit/>
          </a:bodyPr>
          <a:lstStyle>
            <a:lvl1pPr>
              <a:defRPr sz="5400"/>
            </a:lvl1pPr>
          </a:lstStyle>
          <a:p>
            <a:pPr rtl="0"/>
            <a:r>
              <a:rPr lang="tr-TR" noProof="0"/>
              <a:t>Asıl başlık stili için tıklatın</a:t>
            </a:r>
            <a:endParaRPr lang="tr-TR" noProof="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2428669" y="4344915"/>
            <a:ext cx="7516442" cy="1116085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tr-TR" noProof="0"/>
              <a:t>Asıl alt başlık stilini düzenlemek için tıklayın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0FC558C3-BEF5-466A-98CB-26AD73198530}" type="datetime1">
              <a:rPr lang="tr-TR" noProof="0" smtClean="0"/>
              <a:t>11.03.2024</a:t>
            </a:fld>
            <a:endParaRPr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en-US" noProof="0"/>
              <a:t>Spiegel, M. R., &amp; Stephens, L. J. (1999). Schaum's outline of theory and problems of statistics. Erlangga.</a:t>
            </a:r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10666412" y="6356351"/>
            <a:ext cx="609441" cy="365125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7DC1BBB0-96F0-4077-A278-0F3FB5C104D3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81795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noProof="0"/>
              <a:t>Asıl başlık stili için tıklatın</a:t>
            </a:r>
            <a:endParaRPr lang="tr-TR" noProof="0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tr-TR" noProof="0"/>
              <a:t>Asıl metin stillerini düzenle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1CDB454-E7F6-4D2B-85FA-5C47D9EAE6DC}" type="datetime1">
              <a:rPr lang="tr-TR" noProof="0" smtClean="0"/>
              <a:t>11.03.2024</a:t>
            </a:fld>
            <a:endParaRPr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US" noProof="0"/>
              <a:t>Spiegel, M. R., &amp; Stephens, L. J. (1999). Schaum's outline of theory and problems of statistics. Erlangga.</a:t>
            </a:r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04088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/>
        </p:nvSpPr>
        <p:spPr bwMode="black"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tr-TR" noProof="0" dirty="0"/>
          </a:p>
        </p:txBody>
      </p:sp>
      <p:sp>
        <p:nvSpPr>
          <p:cNvPr id="8" name="Dikdörtgen 7"/>
          <p:cNvSpPr/>
          <p:nvPr/>
        </p:nvSpPr>
        <p:spPr bwMode="ltGray">
          <a:xfrm>
            <a:off x="617143" y="0"/>
            <a:ext cx="60944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tr-TR" noProof="0" dirty="0"/>
          </a:p>
        </p:txBody>
      </p:sp>
      <p:sp>
        <p:nvSpPr>
          <p:cNvPr id="9" name="Dikdörtgen 8"/>
          <p:cNvSpPr/>
          <p:nvPr/>
        </p:nvSpPr>
        <p:spPr bwMode="gray"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8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tr-TR" noProof="0" dirty="0"/>
          </a:p>
        </p:txBody>
      </p:sp>
      <p:sp>
        <p:nvSpPr>
          <p:cNvPr id="10" name="Dikdörtgen 9"/>
          <p:cNvSpPr/>
          <p:nvPr/>
        </p:nvSpPr>
        <p:spPr bwMode="black">
          <a:xfrm>
            <a:off x="617143" y="736219"/>
            <a:ext cx="609441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noProof="0" dirty="0"/>
          </a:p>
        </p:txBody>
      </p:sp>
      <p:cxnSp>
        <p:nvCxnSpPr>
          <p:cNvPr id="11" name="Düz Bağlayıcı 10"/>
          <p:cNvCxnSpPr/>
          <p:nvPr/>
        </p:nvCxnSpPr>
        <p:spPr bwMode="white">
          <a:xfrm>
            <a:off x="617143" y="7362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Düz Bağlayıcı 11"/>
          <p:cNvCxnSpPr/>
          <p:nvPr/>
        </p:nvCxnSpPr>
        <p:spPr bwMode="white">
          <a:xfrm>
            <a:off x="617143" y="13458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 İşareti"/>
          <p:cNvSpPr>
            <a:spLocks/>
          </p:cNvSpPr>
          <p:nvPr/>
        </p:nvSpPr>
        <p:spPr bwMode="white">
          <a:xfrm rot="5400000">
            <a:off x="756095" y="898102"/>
            <a:ext cx="336023" cy="294097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r-TR" noProof="0" dirty="0"/>
          </a:p>
        </p:txBody>
      </p:sp>
      <p:cxnSp>
        <p:nvCxnSpPr>
          <p:cNvPr id="14" name="Düz Bağlayıcı 13"/>
          <p:cNvCxnSpPr/>
          <p:nvPr/>
        </p:nvCxnSpPr>
        <p:spPr bwMode="white">
          <a:xfrm>
            <a:off x="617143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9599612" y="685800"/>
            <a:ext cx="1787526" cy="5486400"/>
          </a:xfrm>
        </p:spPr>
        <p:txBody>
          <a:bodyPr vert="eaVert" rtlCol="0"/>
          <a:lstStyle/>
          <a:p>
            <a:pPr rtl="0"/>
            <a:r>
              <a:rPr lang="tr-TR" noProof="0"/>
              <a:t>Asıl başlık stili için tıklatın</a:t>
            </a:r>
            <a:endParaRPr lang="tr-TR" noProof="0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1598613" y="685800"/>
            <a:ext cx="7848599" cy="5486400"/>
          </a:xfrm>
        </p:spPr>
        <p:txBody>
          <a:bodyPr vert="eaVert" rtlCol="0"/>
          <a:lstStyle/>
          <a:p>
            <a:pPr lvl="0" rtl="0"/>
            <a:r>
              <a:rPr lang="tr-TR" noProof="0"/>
              <a:t>Asıl metin stillerini düzenle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03FC701-C238-42B0-849B-859FA0BF1673}" type="datetime1">
              <a:rPr lang="tr-TR" noProof="0" smtClean="0"/>
              <a:t>11.03.2024</a:t>
            </a:fld>
            <a:endParaRPr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US" noProof="0"/>
              <a:t>Spiegel, M. R., &amp; Stephens, L. J. (1999). Schaum's outline of theory and problems of statistics. Erlangga.</a:t>
            </a:r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61281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noProof="0"/>
              <a:t>Asıl başlık stili için tıklatın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tr-TR" noProof="0"/>
              <a:t>Asıl metin stillerini düzenle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03FAE0B-3BBA-4D14-A6DD-56101D085B00}" type="datetime1">
              <a:rPr lang="tr-TR" noProof="0" smtClean="0"/>
              <a:t>11.03.2024</a:t>
            </a:fld>
            <a:endParaRPr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US" noProof="0"/>
              <a:t>Spiegel, M. R., &amp; Stephens, L. J. (1999). Schaum's outline of theory and problems of statistics. Erlangga.</a:t>
            </a:r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185532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ikdörtgen 18"/>
          <p:cNvSpPr/>
          <p:nvPr/>
        </p:nvSpPr>
        <p:spPr bwMode="black">
          <a:xfrm>
            <a:off x="11579384" y="5638800"/>
            <a:ext cx="609441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tr-TR" noProof="0" dirty="0"/>
          </a:p>
        </p:txBody>
      </p:sp>
      <p:sp>
        <p:nvSpPr>
          <p:cNvPr id="20" name="Dikdörtgen 19"/>
          <p:cNvSpPr/>
          <p:nvPr/>
        </p:nvSpPr>
        <p:spPr bwMode="gray">
          <a:xfrm>
            <a:off x="11274663" y="5638800"/>
            <a:ext cx="304721" cy="121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tr-TR" noProof="0" dirty="0"/>
          </a:p>
        </p:txBody>
      </p:sp>
      <p:sp>
        <p:nvSpPr>
          <p:cNvPr id="24" name="Dikdörtgen 23"/>
          <p:cNvSpPr/>
          <p:nvPr/>
        </p:nvSpPr>
        <p:spPr bwMode="gray">
          <a:xfrm>
            <a:off x="1216152" y="5638800"/>
            <a:ext cx="609441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tr-TR" noProof="0" dirty="0"/>
          </a:p>
        </p:txBody>
      </p:sp>
      <p:sp>
        <p:nvSpPr>
          <p:cNvPr id="21" name="Dikdörtgen 20"/>
          <p:cNvSpPr/>
          <p:nvPr/>
        </p:nvSpPr>
        <p:spPr bwMode="ltGray">
          <a:xfrm>
            <a:off x="0" y="5638800"/>
            <a:ext cx="12188825" cy="12192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tr-TR" noProof="0" dirty="0"/>
          </a:p>
        </p:txBody>
      </p:sp>
      <p:cxnSp>
        <p:nvCxnSpPr>
          <p:cNvPr id="22" name="Düz Bağlayıcı 21"/>
          <p:cNvCxnSpPr/>
          <p:nvPr/>
        </p:nvCxnSpPr>
        <p:spPr bwMode="white">
          <a:xfrm>
            <a:off x="11573293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ikdörtgen 15"/>
          <p:cNvSpPr/>
          <p:nvPr/>
        </p:nvSpPr>
        <p:spPr bwMode="black">
          <a:xfrm>
            <a:off x="0" y="5643132"/>
            <a:ext cx="1216152" cy="1214868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tr-TR" noProof="0" dirty="0"/>
          </a:p>
        </p:txBody>
      </p:sp>
      <p:sp>
        <p:nvSpPr>
          <p:cNvPr id="18" name="Pi İşareti"/>
          <p:cNvSpPr>
            <a:spLocks/>
          </p:cNvSpPr>
          <p:nvPr/>
        </p:nvSpPr>
        <p:spPr bwMode="white">
          <a:xfrm>
            <a:off x="276462" y="6032500"/>
            <a:ext cx="593189" cy="519176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121899" tIns="60949" rIns="121899" bIns="60949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r-TR" noProof="0" dirty="0"/>
          </a:p>
        </p:txBody>
      </p:sp>
      <p:cxnSp>
        <p:nvCxnSpPr>
          <p:cNvPr id="23" name="Düz Bağlayıcı 22"/>
          <p:cNvCxnSpPr/>
          <p:nvPr/>
        </p:nvCxnSpPr>
        <p:spPr bwMode="white">
          <a:xfrm>
            <a:off x="1216152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Dikdörtgen 25"/>
          <p:cNvSpPr/>
          <p:nvPr/>
        </p:nvSpPr>
        <p:spPr bwMode="black">
          <a:xfrm>
            <a:off x="11579384" y="0"/>
            <a:ext cx="609441" cy="60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tr-TR" noProof="0" dirty="0"/>
          </a:p>
        </p:txBody>
      </p:sp>
      <p:sp>
        <p:nvSpPr>
          <p:cNvPr id="27" name="Dikdörtgen 26"/>
          <p:cNvSpPr/>
          <p:nvPr/>
        </p:nvSpPr>
        <p:spPr bwMode="gray">
          <a:xfrm>
            <a:off x="11274663" y="0"/>
            <a:ext cx="304721" cy="609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tr-TR" noProof="0" dirty="0"/>
          </a:p>
        </p:txBody>
      </p:sp>
      <p:sp>
        <p:nvSpPr>
          <p:cNvPr id="28" name="Dikdörtgen 27"/>
          <p:cNvSpPr/>
          <p:nvPr/>
        </p:nvSpPr>
        <p:spPr bwMode="gray">
          <a:xfrm>
            <a:off x="1218883" y="0"/>
            <a:ext cx="609441" cy="60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tr-TR" noProof="0" dirty="0"/>
          </a:p>
        </p:txBody>
      </p:sp>
      <p:sp>
        <p:nvSpPr>
          <p:cNvPr id="29" name="Dikdörtgen 28"/>
          <p:cNvSpPr/>
          <p:nvPr/>
        </p:nvSpPr>
        <p:spPr>
          <a:xfrm>
            <a:off x="-2" y="0"/>
            <a:ext cx="1218883" cy="609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tr-TR" noProof="0" dirty="0"/>
          </a:p>
        </p:txBody>
      </p:sp>
      <p:sp>
        <p:nvSpPr>
          <p:cNvPr id="30" name="Dikdörtgen 29"/>
          <p:cNvSpPr/>
          <p:nvPr/>
        </p:nvSpPr>
        <p:spPr bwMode="ltGray">
          <a:xfrm>
            <a:off x="0" y="0"/>
            <a:ext cx="12188825" cy="6096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tr-TR" noProof="0" dirty="0"/>
          </a:p>
        </p:txBody>
      </p:sp>
      <p:cxnSp>
        <p:nvCxnSpPr>
          <p:cNvPr id="31" name="Düz Bağlayıcı 30"/>
          <p:cNvCxnSpPr/>
          <p:nvPr/>
        </p:nvCxnSpPr>
        <p:spPr bwMode="white">
          <a:xfrm>
            <a:off x="11573293" y="0"/>
            <a:ext cx="0" cy="6096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Dikdörtgen 31"/>
          <p:cNvSpPr/>
          <p:nvPr/>
        </p:nvSpPr>
        <p:spPr bwMode="black">
          <a:xfrm>
            <a:off x="0" y="0"/>
            <a:ext cx="1216152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tr-TR" noProof="0" dirty="0"/>
          </a:p>
        </p:txBody>
      </p:sp>
      <p:cxnSp>
        <p:nvCxnSpPr>
          <p:cNvPr id="33" name="Düz Bağlayıcı 32"/>
          <p:cNvCxnSpPr/>
          <p:nvPr/>
        </p:nvCxnSpPr>
        <p:spPr bwMode="white">
          <a:xfrm>
            <a:off x="1218884" y="0"/>
            <a:ext cx="0" cy="6096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598613" y="1600201"/>
            <a:ext cx="8283272" cy="2654064"/>
          </a:xfrm>
        </p:spPr>
        <p:txBody>
          <a:bodyPr rtlCol="0" anchor="b">
            <a:normAutofit/>
          </a:bodyPr>
          <a:lstStyle>
            <a:lvl1pPr algn="l">
              <a:defRPr sz="5400" b="0" cap="none" baseline="0"/>
            </a:lvl1pPr>
          </a:lstStyle>
          <a:p>
            <a:pPr rtl="0"/>
            <a:r>
              <a:rPr lang="tr-TR" noProof="0"/>
              <a:t>Asıl başlık stili için tıklatın</a:t>
            </a:r>
            <a:endParaRPr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598613" y="4259996"/>
            <a:ext cx="7264623" cy="1150203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tr-TR" noProof="0"/>
              <a:t>Asıl metin stillerini düzenle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609D2394-5AA6-4453-92C8-265B301C3502}" type="datetime1">
              <a:rPr lang="tr-TR" noProof="0" smtClean="0"/>
              <a:t>11.03.2024</a:t>
            </a:fld>
            <a:endParaRPr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en-US" noProof="0"/>
              <a:t>Spiegel, M. R., &amp; Stephens, L. J. (1999). Schaum's outline of theory and problems of statistics. Erlangga.</a:t>
            </a:r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10666571" y="6356351"/>
            <a:ext cx="609441" cy="365125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7DC1BBB0-96F0-4077-A278-0F3FB5C104D3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23446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noProof="0"/>
              <a:t>Asıl başlık stili için tıklatın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593436" y="1600200"/>
            <a:ext cx="4814586" cy="45720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tr-TR" noProof="0"/>
              <a:t>Asıl metin stillerini düzenle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  <a:endParaRPr lang="tr-TR" noProof="0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561651" y="1600200"/>
            <a:ext cx="4814586" cy="45720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 rtl="0"/>
            <a:r>
              <a:rPr lang="tr-TR" noProof="0"/>
              <a:t>Asıl metin stillerini düzenle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  <a:endParaRPr lang="tr-TR" noProof="0" dirty="0"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ECCF963-9169-4455-A816-A6B1F163D619}" type="datetime1">
              <a:rPr lang="tr-TR" noProof="0" smtClean="0"/>
              <a:t>11.03.2024</a:t>
            </a:fld>
            <a:endParaRPr lang="tr-TR" noProof="0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US" noProof="0"/>
              <a:t>Spiegel, M. R., &amp; Stephens, L. J. (1999). Schaum's outline of theory and problems of statistics. Erlangga.</a:t>
            </a:r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23911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tr-TR" noProof="0"/>
              <a:t>Asıl başlık stili için tıklatın</a:t>
            </a:r>
            <a:endParaRPr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593436" y="1499616"/>
            <a:ext cx="4818888" cy="93878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r-TR" noProof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1593436" y="2514706"/>
            <a:ext cx="4814586" cy="3657493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 rtl="0"/>
            <a:r>
              <a:rPr lang="tr-TR" noProof="0"/>
              <a:t>Asıl metin stillerini düzenle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  <a:endParaRPr lang="tr-TR" noProof="0" dirty="0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557349" y="1499616"/>
            <a:ext cx="4818888" cy="93878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r-TR" noProof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557349" y="2514600"/>
            <a:ext cx="4818888" cy="3655568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tr-TR" noProof="0"/>
              <a:t>Asıl metin stillerini düzenle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  <a:endParaRPr lang="tr-TR" noProof="0" dirty="0"/>
          </a:p>
        </p:txBody>
      </p:sp>
      <p:sp>
        <p:nvSpPr>
          <p:cNvPr id="7" name="Tarih Yer Tutucusu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FD335D3-3557-47F0-923A-E4162E2F8760}" type="datetime1">
              <a:rPr lang="tr-TR" noProof="0" smtClean="0"/>
              <a:t>11.03.2024</a:t>
            </a:fld>
            <a:endParaRPr lang="tr-TR" noProof="0" dirty="0"/>
          </a:p>
        </p:txBody>
      </p:sp>
      <p:sp>
        <p:nvSpPr>
          <p:cNvPr id="8" name="Alt Bilgi Yer Tutucusu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US" noProof="0"/>
              <a:t>Spiegel, M. R., &amp; Stephens, L. J. (1999). Schaum's outline of theory and problems of statistics. Erlangga.</a:t>
            </a:r>
            <a:endParaRPr lang="tr-TR" noProof="0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13835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noProof="0"/>
              <a:t>Asıl başlık stili için tıklatın</a:t>
            </a:r>
            <a:endParaRPr lang="tr-TR" noProof="0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1279A1A-BC42-45A8-A5AE-E169A6B983D6}" type="datetime1">
              <a:rPr lang="tr-TR" noProof="0" smtClean="0"/>
              <a:t>11.03.2024</a:t>
            </a:fld>
            <a:endParaRPr lang="tr-TR" noProof="0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US" noProof="0"/>
              <a:t>Spiegel, M. R., &amp; Stephens, L. J. (1999). Schaum's outline of theory and problems of statistics. Erlangga.</a:t>
            </a:r>
            <a:endParaRPr lang="tr-TR" noProof="0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16357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 bwMode="ltGray">
          <a:xfrm>
            <a:off x="626239" y="0"/>
            <a:ext cx="30472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tr-TR" noProof="0" dirty="0"/>
          </a:p>
        </p:txBody>
      </p:sp>
      <p:sp>
        <p:nvSpPr>
          <p:cNvPr id="6" name="Dikdörtgen 5"/>
          <p:cNvSpPr/>
          <p:nvPr/>
        </p:nvSpPr>
        <p:spPr bwMode="gray"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tr-TR" noProof="0" dirty="0"/>
          </a:p>
        </p:txBody>
      </p:sp>
      <p:cxnSp>
        <p:nvCxnSpPr>
          <p:cNvPr id="7" name="Düz Bağlayıcı 6"/>
          <p:cNvCxnSpPr/>
          <p:nvPr/>
        </p:nvCxnSpPr>
        <p:spPr bwMode="white">
          <a:xfrm>
            <a:off x="617143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ikdörtgen 7"/>
          <p:cNvSpPr/>
          <p:nvPr/>
        </p:nvSpPr>
        <p:spPr bwMode="gray">
          <a:xfrm>
            <a:off x="10969942" y="0"/>
            <a:ext cx="922621" cy="6858000"/>
          </a:xfrm>
          <a:prstGeom prst="rect">
            <a:avLst/>
          </a:prstGeom>
          <a:solidFill>
            <a:schemeClr val="accent1">
              <a:lumMod val="75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tr-TR" noProof="0" dirty="0"/>
          </a:p>
        </p:txBody>
      </p:sp>
      <p:sp>
        <p:nvSpPr>
          <p:cNvPr id="9" name="Dikdörtgen 8"/>
          <p:cNvSpPr/>
          <p:nvPr/>
        </p:nvSpPr>
        <p:spPr bwMode="black">
          <a:xfrm>
            <a:off x="11892563" y="0"/>
            <a:ext cx="304721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tr-TR" noProof="0" dirty="0"/>
          </a:p>
        </p:txBody>
      </p:sp>
      <p:sp>
        <p:nvSpPr>
          <p:cNvPr id="2" name="Tarih Yer Tutucusu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01036B0-EFEA-4B97-9118-A578CA3D77E7}" type="datetime1">
              <a:rPr lang="tr-TR" noProof="0" smtClean="0"/>
              <a:t>11.03.2024</a:t>
            </a:fld>
            <a:endParaRPr lang="tr-TR" noProof="0" dirty="0"/>
          </a:p>
        </p:txBody>
      </p:sp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US" noProof="0"/>
              <a:t>Spiegel, M. R., &amp; Stephens, L. J. (1999). Schaum's outline of theory and problems of statistics. Erlangga.</a:t>
            </a:r>
            <a:endParaRPr lang="tr-TR" noProof="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7DC1BBB0-96F0-4077-A278-0F3FB5C104D3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7838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Resim Yazı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/>
          <p:cNvSpPr/>
          <p:nvPr/>
        </p:nvSpPr>
        <p:spPr bwMode="gray">
          <a:xfrm>
            <a:off x="621792" y="0"/>
            <a:ext cx="4147717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tr-TR" noProof="0" dirty="0"/>
          </a:p>
        </p:txBody>
      </p:sp>
      <p:sp>
        <p:nvSpPr>
          <p:cNvPr id="9" name="Dikdörtgen 8"/>
          <p:cNvSpPr/>
          <p:nvPr/>
        </p:nvSpPr>
        <p:spPr bwMode="ltGray"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tr-TR" noProof="0" dirty="0"/>
          </a:p>
        </p:txBody>
      </p:sp>
      <p:cxnSp>
        <p:nvCxnSpPr>
          <p:cNvPr id="10" name="Düz Bağlayıcı 9"/>
          <p:cNvCxnSpPr/>
          <p:nvPr/>
        </p:nvCxnSpPr>
        <p:spPr bwMode="white">
          <a:xfrm>
            <a:off x="621792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ikdörtgen 10"/>
          <p:cNvSpPr/>
          <p:nvPr/>
        </p:nvSpPr>
        <p:spPr bwMode="gray"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tr-TR" noProof="0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 bwMode="white">
          <a:xfrm>
            <a:off x="1074240" y="381000"/>
            <a:ext cx="3293422" cy="1371600"/>
          </a:xfrm>
        </p:spPr>
        <p:txBody>
          <a:bodyPr rtlCol="0" anchor="b">
            <a:normAutofit/>
          </a:bodyPr>
          <a:lstStyle>
            <a:lvl1pPr algn="l">
              <a:defRPr sz="2800" b="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tr-TR" noProof="0"/>
              <a:t>Asıl başlık stili için tıklatın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0251" y="482600"/>
            <a:ext cx="6195986" cy="5689600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 rtl="0"/>
            <a:r>
              <a:rPr lang="tr-TR" noProof="0"/>
              <a:t>Asıl metin stillerini düzenle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  <a:endParaRPr lang="tr-TR" noProof="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 bwMode="white">
          <a:xfrm>
            <a:off x="1074240" y="1828800"/>
            <a:ext cx="3293422" cy="43434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tr-TR" noProof="0"/>
              <a:t>Asıl metin stillerini düzenle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BAFDAEA-592E-4A46-BDC1-4B61A0080256}" type="datetime1">
              <a:rPr lang="tr-TR" noProof="0" smtClean="0"/>
              <a:t>11.03.2024</a:t>
            </a:fld>
            <a:endParaRPr lang="tr-TR" noProof="0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US" noProof="0"/>
              <a:t>Spiegel, M. R., &amp; Stephens, L. J. (1999). Schaum's outline of theory and problems of statistics. Erlangga.</a:t>
            </a:r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51804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Resim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kdörtgen 10"/>
          <p:cNvSpPr/>
          <p:nvPr/>
        </p:nvSpPr>
        <p:spPr bwMode="gray"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tr-TR" noProof="0" dirty="0"/>
          </a:p>
        </p:txBody>
      </p:sp>
      <p:sp>
        <p:nvSpPr>
          <p:cNvPr id="8" name="Dikdörtgen 7"/>
          <p:cNvSpPr/>
          <p:nvPr/>
        </p:nvSpPr>
        <p:spPr bwMode="black"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tr-TR" noProof="0" dirty="0"/>
          </a:p>
        </p:txBody>
      </p:sp>
      <p:sp>
        <p:nvSpPr>
          <p:cNvPr id="9" name="Dikdörtgen 8"/>
          <p:cNvSpPr/>
          <p:nvPr/>
        </p:nvSpPr>
        <p:spPr bwMode="ltGray">
          <a:xfrm>
            <a:off x="4875530" y="0"/>
            <a:ext cx="7017034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tr-TR" noProof="0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74240" y="381000"/>
            <a:ext cx="3293422" cy="1371600"/>
          </a:xfrm>
        </p:spPr>
        <p:txBody>
          <a:bodyPr rtlCol="0" anchor="b">
            <a:normAutofit/>
          </a:bodyPr>
          <a:lstStyle>
            <a:lvl1pPr algn="l">
              <a:defRPr sz="2800" b="0" cap="all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rtl="0"/>
            <a:r>
              <a:rPr lang="tr-TR" noProof="0"/>
              <a:t>Asıl başlık stili için tıklatın</a:t>
            </a:r>
            <a:endParaRPr lang="tr-TR" noProof="0" dirty="0"/>
          </a:p>
        </p:txBody>
      </p:sp>
      <p:sp>
        <p:nvSpPr>
          <p:cNvPr id="3" name="Resim Yer Tutucusu 2" descr="Resim eklemek için boş yer tutucu. Yer tutucuya tıklayın ve eklemek istediğiniz resmi seçin"/>
          <p:cNvSpPr>
            <a:spLocks noGrp="1"/>
          </p:cNvSpPr>
          <p:nvPr>
            <p:ph type="pic" idx="1"/>
          </p:nvPr>
        </p:nvSpPr>
        <p:spPr bwMode="auto">
          <a:xfrm>
            <a:off x="5180251" y="482600"/>
            <a:ext cx="6195986" cy="5689600"/>
          </a:xfrm>
          <a:ln w="1905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2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tr-TR" noProof="0"/>
              <a:t>Resim eklemek için simgeyi tıklatın</a:t>
            </a:r>
            <a:endParaRPr lang="tr-TR" noProof="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074240" y="1828800"/>
            <a:ext cx="3293422" cy="43434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tr-TR" noProof="0"/>
              <a:t>Asıl metin stillerini düzenle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6231EB16-D6AF-437B-9FAC-495389101250}" type="datetime1">
              <a:rPr lang="tr-TR" noProof="0" smtClean="0"/>
              <a:t>11.03.2024</a:t>
            </a:fld>
            <a:endParaRPr lang="tr-TR" noProof="0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en-US" noProof="0"/>
              <a:t>Spiegel, M. R., &amp; Stephens, L. J. (1999). Schaum's outline of theory and problems of statistics. Erlangga.</a:t>
            </a:r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7DC1BBB0-96F0-4077-A278-0F3FB5C104D3}" type="slidenum">
              <a:rPr lang="tr-TR" noProof="0" smtClean="0"/>
              <a:pPr/>
              <a:t>‹#›</a:t>
            </a:fld>
            <a:endParaRPr lang="tr-TR" noProof="0" dirty="0"/>
          </a:p>
        </p:txBody>
      </p:sp>
      <p:cxnSp>
        <p:nvCxnSpPr>
          <p:cNvPr id="10" name="Düz Bağlayıcı 9"/>
          <p:cNvCxnSpPr/>
          <p:nvPr/>
        </p:nvCxnSpPr>
        <p:spPr bwMode="white">
          <a:xfrm>
            <a:off x="11879867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390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/>
        </p:nvSpPr>
        <p:spPr bwMode="gray">
          <a:xfrm>
            <a:off x="11847880" y="-25400"/>
            <a:ext cx="304721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tr-TR" noProof="0" dirty="0"/>
          </a:p>
        </p:txBody>
      </p:sp>
      <p:sp>
        <p:nvSpPr>
          <p:cNvPr id="8" name="Dikdörtgen 7"/>
          <p:cNvSpPr/>
          <p:nvPr/>
        </p:nvSpPr>
        <p:spPr bwMode="ltGray">
          <a:xfrm>
            <a:off x="580919" y="-25400"/>
            <a:ext cx="60944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tr-TR" noProof="0" dirty="0"/>
          </a:p>
        </p:txBody>
      </p:sp>
      <p:sp>
        <p:nvSpPr>
          <p:cNvPr id="9" name="Dikdörtgen 8"/>
          <p:cNvSpPr/>
          <p:nvPr/>
        </p:nvSpPr>
        <p:spPr bwMode="gray">
          <a:xfrm>
            <a:off x="-36224" y="-2540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8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tr-TR" noProof="0" dirty="0"/>
          </a:p>
        </p:txBody>
      </p:sp>
      <p:sp>
        <p:nvSpPr>
          <p:cNvPr id="13" name="Dikdörtgen 12"/>
          <p:cNvSpPr/>
          <p:nvPr/>
        </p:nvSpPr>
        <p:spPr bwMode="black">
          <a:xfrm>
            <a:off x="580919" y="710819"/>
            <a:ext cx="609441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noProof="0" dirty="0"/>
          </a:p>
        </p:txBody>
      </p:sp>
      <p:cxnSp>
        <p:nvCxnSpPr>
          <p:cNvPr id="14" name="Düz Bağlayıcı 13"/>
          <p:cNvCxnSpPr/>
          <p:nvPr/>
        </p:nvCxnSpPr>
        <p:spPr bwMode="white">
          <a:xfrm>
            <a:off x="580919" y="7108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Düz Bağlayıcı 14"/>
          <p:cNvCxnSpPr/>
          <p:nvPr/>
        </p:nvCxnSpPr>
        <p:spPr bwMode="white">
          <a:xfrm>
            <a:off x="580919" y="13204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 İşareti"/>
          <p:cNvSpPr>
            <a:spLocks/>
          </p:cNvSpPr>
          <p:nvPr/>
        </p:nvSpPr>
        <p:spPr bwMode="white">
          <a:xfrm>
            <a:off x="719871" y="872702"/>
            <a:ext cx="336023" cy="294097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r-TR" noProof="0" dirty="0"/>
          </a:p>
        </p:txBody>
      </p:sp>
      <p:cxnSp>
        <p:nvCxnSpPr>
          <p:cNvPr id="16" name="Düz Bağlayıcı 15"/>
          <p:cNvCxnSpPr/>
          <p:nvPr/>
        </p:nvCxnSpPr>
        <p:spPr bwMode="white">
          <a:xfrm>
            <a:off x="580919" y="-2540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1557212" y="152400"/>
            <a:ext cx="9782801" cy="12398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tr-TR" noProof="0" dirty="0"/>
              <a:t>Asıl başlık stilini düzenlemek için tıklayın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557212" y="1574800"/>
            <a:ext cx="9782801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tr-TR" noProof="0" dirty="0"/>
              <a:t>Asıl metin stillerini düzenlemek için tıklayın</a:t>
            </a:r>
          </a:p>
          <a:p>
            <a:pPr lvl="1" rtl="0"/>
            <a:r>
              <a:rPr lang="tr-TR" noProof="0" dirty="0"/>
              <a:t>İkinci düzey</a:t>
            </a:r>
          </a:p>
          <a:p>
            <a:pPr lvl="2" rtl="0"/>
            <a:r>
              <a:rPr lang="tr-TR" noProof="0" dirty="0"/>
              <a:t>Üçüncü düzey</a:t>
            </a:r>
          </a:p>
          <a:p>
            <a:pPr lvl="3" rtl="0"/>
            <a:r>
              <a:rPr lang="tr-TR" noProof="0" dirty="0"/>
              <a:t>Dördüncü düzey</a:t>
            </a:r>
          </a:p>
          <a:p>
            <a:pPr lvl="4" rtl="0"/>
            <a:r>
              <a:rPr lang="tr-TR" noProof="0" dirty="0"/>
              <a:t>Beşinci düzey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2"/>
          </p:nvPr>
        </p:nvSpPr>
        <p:spPr>
          <a:xfrm>
            <a:off x="5144026" y="6330951"/>
            <a:ext cx="12188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all" baseline="0">
                <a:solidFill>
                  <a:schemeClr val="tx1"/>
                </a:solidFill>
              </a:defRPr>
            </a:lvl1pPr>
          </a:lstStyle>
          <a:p>
            <a:pPr rtl="0"/>
            <a:fld id="{3E626AAD-6D3E-4DD3-BE5C-39396D22791B}" type="datetime1">
              <a:rPr lang="tr-TR" noProof="0" smtClean="0"/>
              <a:t>11.03.2024</a:t>
            </a:fld>
            <a:endParaRPr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3"/>
          </p:nvPr>
        </p:nvSpPr>
        <p:spPr>
          <a:xfrm>
            <a:off x="6559709" y="6330951"/>
            <a:ext cx="39740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all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en-US" noProof="0"/>
              <a:t>Spiegel, M. R., &amp; Stephens, L. J. (1999). Schaum's outline of theory and problems of statistics. Erlangga.</a:t>
            </a:r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10730572" y="6330951"/>
            <a:ext cx="6094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all" baseline="0">
                <a:solidFill>
                  <a:schemeClr val="tx1"/>
                </a:solidFill>
              </a:defRPr>
            </a:lvl1pPr>
          </a:lstStyle>
          <a:p>
            <a:pPr rtl="0"/>
            <a:fld id="{7DC1BBB0-96F0-4077-A278-0F3FB5C104D3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054322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400"/>
        </a:spcBef>
        <a:buFont typeface="Euphemia" pitchFamily="34" charset="0"/>
        <a:buChar char="›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126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84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168" indent="-24688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0992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7568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414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072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17296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cikders.ankara.edu.tr/pluginfile.php/791/mod_resource/content/2/frekans%20da%c4%9f%c4%b1l%c4%b1mlar%c4%b1.pd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cikders.ankara.edu.tr/pluginfile.php/791/mod_resource/content/2/frekans%20da%c4%9f%c4%b1l%c4%b1mlar%c4%b1.pdf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cikders.ankara.edu.tr/pluginfile.php/791/mod_resource/content/2/frekans%20da%c4%9f%c4%b1l%c4%b1mlar%c4%b1.pd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cikders.ankara.edu.tr/pluginfile.php/791/mod_resource/content/2/frekans%20da%c4%9f%c4%b1l%c4%b1mlar%c4%b1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2428669" y="1628800"/>
            <a:ext cx="8329031" cy="1036712"/>
          </a:xfrm>
        </p:spPr>
        <p:txBody>
          <a:bodyPr rtlCol="0"/>
          <a:lstStyle/>
          <a:p>
            <a:pPr rtl="0"/>
            <a:r>
              <a:rPr lang="tr-TR" dirty="0"/>
              <a:t>İSTATİSTİĞE GİRİŞ</a:t>
            </a:r>
            <a:br>
              <a:rPr lang="tr-TR" dirty="0"/>
            </a:b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2428668" y="4732509"/>
            <a:ext cx="9354375" cy="728491"/>
          </a:xfrm>
        </p:spPr>
        <p:txBody>
          <a:bodyPr rtlCol="0">
            <a:normAutofit/>
          </a:bodyPr>
          <a:lstStyle/>
          <a:p>
            <a:pPr algn="r" rtl="0"/>
            <a:r>
              <a:rPr lang="tr-TR" sz="2000" dirty="0"/>
              <a:t>Prof. Dr. Nilüfer Kahraman</a:t>
            </a:r>
          </a:p>
          <a:p>
            <a:pPr algn="r" rtl="0"/>
            <a:r>
              <a:rPr lang="tr-TR" sz="2000" dirty="0"/>
              <a:t>Gazi Eğitim Fakültesi</a:t>
            </a:r>
          </a:p>
        </p:txBody>
      </p:sp>
      <p:sp>
        <p:nvSpPr>
          <p:cNvPr id="4" name="Alt Başlık 2"/>
          <p:cNvSpPr txBox="1">
            <a:spLocks/>
          </p:cNvSpPr>
          <p:nvPr/>
        </p:nvSpPr>
        <p:spPr>
          <a:xfrm>
            <a:off x="2428669" y="3140968"/>
            <a:ext cx="7516442" cy="11160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Euphemia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/>
              <a:t>Ünite 1. Temel Kavramlar</a:t>
            </a: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2566020" y="3682242"/>
            <a:ext cx="5112568" cy="574811"/>
          </a:xfrm>
        </p:spPr>
        <p:txBody>
          <a:bodyPr/>
          <a:lstStyle/>
          <a:p>
            <a:pPr algn="l" rtl="0"/>
            <a:r>
              <a:rPr lang="tr-TR" b="1" noProof="0" dirty="0"/>
              <a:t>Ana Kaynak: </a:t>
            </a:r>
            <a:r>
              <a:rPr lang="en-US" noProof="0" dirty="0"/>
              <a:t>Spiegel, M. R., &amp; Stephens, L. J. (1999). </a:t>
            </a:r>
            <a:r>
              <a:rPr lang="en-US" noProof="0" dirty="0" err="1"/>
              <a:t>Schaum's</a:t>
            </a:r>
            <a:r>
              <a:rPr lang="tr-TR" dirty="0"/>
              <a:t> </a:t>
            </a:r>
            <a:r>
              <a:rPr lang="en-US" noProof="0" dirty="0"/>
              <a:t>outline of theory and problems of statistics.</a:t>
            </a:r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50676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dirty="0"/>
              <a:t>Grafikler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7F1AE7B6-577A-D290-4510-AC9750650A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594" t="22956" r="24006" b="17442"/>
          <a:stretch/>
        </p:blipFill>
        <p:spPr>
          <a:xfrm>
            <a:off x="1629915" y="1439149"/>
            <a:ext cx="5400000" cy="4714614"/>
          </a:xfrm>
          <a:prstGeom prst="rect">
            <a:avLst/>
          </a:prstGeom>
        </p:spPr>
      </p:pic>
      <p:sp>
        <p:nvSpPr>
          <p:cNvPr id="9" name="Altbilgi Yer Tutucusu 2">
            <a:extLst>
              <a:ext uri="{FF2B5EF4-FFF2-40B4-BE49-F238E27FC236}">
                <a16:creationId xmlns:a16="http://schemas.microsoft.com/office/drawing/2014/main" id="{23372CFF-15C6-0486-E4B2-2647E0707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78588" y="5301208"/>
            <a:ext cx="3974065" cy="1008112"/>
          </a:xfrm>
        </p:spPr>
        <p:txBody>
          <a:bodyPr/>
          <a:lstStyle/>
          <a:p>
            <a:pPr rtl="0"/>
            <a:r>
              <a:rPr lang="en-US" cap="none" noProof="0" dirty="0">
                <a:hlinkClick r:id="rId4"/>
              </a:rPr>
              <a:t>https://acikders.ankara.edu.tr/pluginfile.php/791/mod_resource/content/2/frekans%20da%c4%9f%c4%b1l%c4%b1mlar%c4%b1.pdf</a:t>
            </a:r>
            <a:r>
              <a:rPr lang="tr-TR" cap="none" noProof="0" dirty="0"/>
              <a:t> adresinden erişilmiştir.</a:t>
            </a:r>
          </a:p>
        </p:txBody>
      </p:sp>
    </p:spTree>
    <p:extLst>
      <p:ext uri="{BB962C8B-B14F-4D97-AF65-F5344CB8AC3E}">
        <p14:creationId xmlns:p14="http://schemas.microsoft.com/office/powerpoint/2010/main" val="11721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dirty="0"/>
              <a:t>Grafikler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7B53CAB5-7C32-3841-75AA-C1DE739211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003" t="25843" r="25188" b="20594"/>
          <a:stretch/>
        </p:blipFill>
        <p:spPr>
          <a:xfrm>
            <a:off x="1548719" y="1592798"/>
            <a:ext cx="5940000" cy="4733456"/>
          </a:xfrm>
          <a:prstGeom prst="rect">
            <a:avLst/>
          </a:prstGeom>
        </p:spPr>
      </p:pic>
      <p:sp>
        <p:nvSpPr>
          <p:cNvPr id="9" name="Altbilgi Yer Tutucusu 2">
            <a:extLst>
              <a:ext uri="{FF2B5EF4-FFF2-40B4-BE49-F238E27FC236}">
                <a16:creationId xmlns:a16="http://schemas.microsoft.com/office/drawing/2014/main" id="{9AFDA5BC-4A0C-FADA-2F81-10F79501B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78588" y="5301208"/>
            <a:ext cx="3974065" cy="1008112"/>
          </a:xfrm>
        </p:spPr>
        <p:txBody>
          <a:bodyPr/>
          <a:lstStyle/>
          <a:p>
            <a:pPr rtl="0"/>
            <a:r>
              <a:rPr lang="en-US" cap="none" noProof="0" dirty="0">
                <a:hlinkClick r:id="rId4"/>
              </a:rPr>
              <a:t>https://acikders.ankara.edu.tr/pluginfile.php/791/mod_resource/content/2/frekans%20da%c4%9f%c4%b1l%c4%b1mlar%c4%b1.pdf</a:t>
            </a:r>
            <a:r>
              <a:rPr lang="tr-TR" cap="none" noProof="0" dirty="0"/>
              <a:t> adresinden erişilmiştir.</a:t>
            </a:r>
          </a:p>
        </p:txBody>
      </p:sp>
    </p:spTree>
    <p:extLst>
      <p:ext uri="{BB962C8B-B14F-4D97-AF65-F5344CB8AC3E}">
        <p14:creationId xmlns:p14="http://schemas.microsoft.com/office/powerpoint/2010/main" val="78770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Semboller ve Denklemler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A=B</a:t>
            </a:r>
          </a:p>
          <a:p>
            <a:r>
              <a:rPr lang="tr-TR" dirty="0"/>
              <a:t>A&lt;B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r-TR" dirty="0"/>
              <a:t>Eşitlikler</a:t>
            </a:r>
          </a:p>
          <a:p>
            <a:pPr marL="0" indent="0">
              <a:buNone/>
            </a:pPr>
            <a:r>
              <a:rPr lang="tr-TR" dirty="0"/>
              <a:t>2X + 3 = 9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/>
              <a:t>Eşitsizlikler</a:t>
            </a:r>
          </a:p>
          <a:p>
            <a:pPr marL="0" indent="0">
              <a:buNone/>
            </a:pPr>
            <a:r>
              <a:rPr lang="tr-TR" dirty="0"/>
              <a:t>5 &gt; 3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en-US" dirty="0"/>
              <a:t>X </a:t>
            </a:r>
            <a:r>
              <a:rPr lang="tr-TR" dirty="0"/>
              <a:t>&gt;=</a:t>
            </a:r>
            <a:r>
              <a:rPr lang="en-US" dirty="0"/>
              <a:t>10 </a:t>
            </a:r>
            <a:endParaRPr lang="tr-TR" dirty="0"/>
          </a:p>
          <a:p>
            <a:pPr marL="0" indent="0">
              <a:buNone/>
            </a:pPr>
            <a:r>
              <a:rPr lang="en-US" dirty="0"/>
              <a:t>‘‘</a:t>
            </a:r>
            <a:r>
              <a:rPr lang="tr-TR" dirty="0"/>
              <a:t>X 10’a eşittir ya da daha büyüktür</a:t>
            </a:r>
            <a:r>
              <a:rPr lang="en-US" dirty="0"/>
              <a:t>.’’</a:t>
            </a:r>
            <a:endParaRPr lang="tr-TR" dirty="0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endParaRPr lang="tr-TR" dirty="0"/>
          </a:p>
        </p:txBody>
      </p:sp>
      <p:sp>
        <p:nvSpPr>
          <p:cNvPr id="7" name="Altbilgi Yer Tutucusu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 noProof="0"/>
              <a:t>Spiegel, M. R., &amp; Stephens, L. J. (1999). Schaum's outline of theory and problems of statistics. Erlangga.</a:t>
            </a:r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473567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Soru</a:t>
            </a: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 noProof="0" dirty="0"/>
              <a:t>Spiegel, M. R., &amp; Stephens, L. J. (1999). </a:t>
            </a:r>
            <a:r>
              <a:rPr lang="en-US" noProof="0" dirty="0" err="1"/>
              <a:t>Schaum's</a:t>
            </a:r>
            <a:r>
              <a:rPr lang="en-US" noProof="0" dirty="0"/>
              <a:t> outline of theory and problems of statistics. </a:t>
            </a:r>
            <a:r>
              <a:rPr lang="en-US" noProof="0" dirty="0" err="1"/>
              <a:t>Erlangga</a:t>
            </a:r>
            <a:r>
              <a:rPr lang="en-US" noProof="0" dirty="0"/>
              <a:t>.</a:t>
            </a:r>
            <a:endParaRPr lang="tr-TR" noProof="0" dirty="0"/>
          </a:p>
        </p:txBody>
      </p:sp>
      <p:sp>
        <p:nvSpPr>
          <p:cNvPr id="4" name="Dikdörtgen 3"/>
          <p:cNvSpPr/>
          <p:nvPr/>
        </p:nvSpPr>
        <p:spPr>
          <a:xfrm>
            <a:off x="1563501" y="1700808"/>
            <a:ext cx="79208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dvTimes-b"/>
              </a:rPr>
              <a:t>1.1 </a:t>
            </a:r>
            <a:r>
              <a:rPr lang="tr-TR" dirty="0">
                <a:latin typeface="AdvTimes"/>
              </a:rPr>
              <a:t>Aşağıdakiler durumların hangilerinin sürekli ya da süreksiz(kategorik) değişken olduğunu bulunuz.</a:t>
            </a:r>
          </a:p>
          <a:p>
            <a:endParaRPr lang="tr-TR" dirty="0">
              <a:latin typeface="AdvTimes"/>
            </a:endParaRPr>
          </a:p>
          <a:p>
            <a:r>
              <a:rPr lang="en-US" dirty="0">
                <a:latin typeface="AdvTimes-i"/>
              </a:rPr>
              <a:t>a</a:t>
            </a:r>
            <a:r>
              <a:rPr lang="en-US" dirty="0">
                <a:latin typeface="AdvTimes"/>
              </a:rPr>
              <a:t>) </a:t>
            </a:r>
            <a:r>
              <a:rPr lang="tr-TR" dirty="0">
                <a:latin typeface="AdvTimes"/>
              </a:rPr>
              <a:t>Üniversite öğrencilerinin güz döneminde aldıkları ders sayıları</a:t>
            </a:r>
            <a:endParaRPr lang="en-US" dirty="0">
              <a:latin typeface="AdvTimes"/>
            </a:endParaRPr>
          </a:p>
          <a:p>
            <a:r>
              <a:rPr lang="en-US" dirty="0">
                <a:latin typeface="AdvTimes-i"/>
              </a:rPr>
              <a:t>b</a:t>
            </a:r>
            <a:r>
              <a:rPr lang="en-US" dirty="0">
                <a:latin typeface="AdvTimes"/>
              </a:rPr>
              <a:t>) </a:t>
            </a:r>
            <a:r>
              <a:rPr lang="tr-TR" dirty="0">
                <a:latin typeface="AdvTimes"/>
              </a:rPr>
              <a:t>Bir şehrin her saat ölçülen hava sıcaklığı </a:t>
            </a:r>
          </a:p>
          <a:p>
            <a:r>
              <a:rPr lang="en-US" dirty="0">
                <a:latin typeface="AdvTimes-i"/>
              </a:rPr>
              <a:t>c</a:t>
            </a:r>
            <a:r>
              <a:rPr lang="en-US" dirty="0">
                <a:latin typeface="AdvTimes"/>
              </a:rPr>
              <a:t>) </a:t>
            </a:r>
            <a:r>
              <a:rPr lang="tr-TR" dirty="0">
                <a:latin typeface="AdvTimes"/>
              </a:rPr>
              <a:t>İlkokul öğrencilerinin bilgisayarda geçirdikleri süre</a:t>
            </a:r>
            <a:endParaRPr lang="en-US" dirty="0">
              <a:latin typeface="AdvTimes"/>
            </a:endParaRPr>
          </a:p>
          <a:p>
            <a:r>
              <a:rPr lang="en-US" dirty="0">
                <a:latin typeface="AdvTimes-i"/>
              </a:rPr>
              <a:t>d</a:t>
            </a:r>
            <a:r>
              <a:rPr lang="en-US" dirty="0">
                <a:latin typeface="AdvTimes"/>
              </a:rPr>
              <a:t>) </a:t>
            </a:r>
            <a:r>
              <a:rPr lang="tr-TR" dirty="0">
                <a:latin typeface="AdvTimes"/>
              </a:rPr>
              <a:t>Profesörlerin aylık kazancı</a:t>
            </a:r>
            <a:endParaRPr lang="en-US" dirty="0">
              <a:latin typeface="AdvTimes"/>
            </a:endParaRPr>
          </a:p>
          <a:p>
            <a:r>
              <a:rPr lang="en-US" dirty="0">
                <a:latin typeface="AdvTimes-i"/>
              </a:rPr>
              <a:t>e</a:t>
            </a:r>
            <a:r>
              <a:rPr lang="en-US" dirty="0">
                <a:latin typeface="AdvTimes"/>
              </a:rPr>
              <a:t>) </a:t>
            </a:r>
            <a:r>
              <a:rPr lang="tr-TR" dirty="0">
                <a:latin typeface="AdvTimes"/>
              </a:rPr>
              <a:t>Bir fabrikada yıllık üretilen araba sayısı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09591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Soru</a:t>
            </a: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 noProof="0" dirty="0"/>
              <a:t>Spiegel, M. R., &amp; Stephens, L. J. (1999). </a:t>
            </a:r>
            <a:r>
              <a:rPr lang="en-US" noProof="0" dirty="0" err="1"/>
              <a:t>Schaum's</a:t>
            </a:r>
            <a:r>
              <a:rPr lang="en-US" noProof="0" dirty="0"/>
              <a:t> outline of theory and problems of statistics. </a:t>
            </a:r>
            <a:r>
              <a:rPr lang="en-US" noProof="0" dirty="0" err="1"/>
              <a:t>Erlangga</a:t>
            </a:r>
            <a:r>
              <a:rPr lang="en-US" noProof="0" dirty="0"/>
              <a:t>.</a:t>
            </a:r>
            <a:endParaRPr lang="tr-TR" noProof="0" dirty="0"/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7DE3F363-C6A7-B75D-25AA-18870A7B11DC}"/>
              </a:ext>
            </a:extLst>
          </p:cNvPr>
          <p:cNvSpPr/>
          <p:nvPr/>
        </p:nvSpPr>
        <p:spPr>
          <a:xfrm>
            <a:off x="1563501" y="1700808"/>
            <a:ext cx="79208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dvTimes-b"/>
              </a:rPr>
              <a:t>1.</a:t>
            </a:r>
            <a:r>
              <a:rPr lang="tr-TR" dirty="0">
                <a:latin typeface="AdvTimes-b"/>
              </a:rPr>
              <a:t>2</a:t>
            </a:r>
            <a:r>
              <a:rPr lang="en-US" dirty="0">
                <a:latin typeface="AdvTimes-b"/>
              </a:rPr>
              <a:t> </a:t>
            </a:r>
            <a:r>
              <a:rPr lang="tr-TR" dirty="0">
                <a:latin typeface="AdvTimes"/>
              </a:rPr>
              <a:t>Aşağıdakiler durumların hangilerinin sürekli ya da süreksiz(kategorik) değişken olduğunu bulunuz.</a:t>
            </a:r>
          </a:p>
          <a:p>
            <a:endParaRPr lang="tr-TR" dirty="0">
              <a:latin typeface="AdvTimes"/>
            </a:endParaRPr>
          </a:p>
          <a:p>
            <a:r>
              <a:rPr lang="en-US" dirty="0">
                <a:latin typeface="AdvTimes-i"/>
              </a:rPr>
              <a:t>a</a:t>
            </a:r>
            <a:r>
              <a:rPr lang="en-US" dirty="0">
                <a:latin typeface="AdvTimes"/>
              </a:rPr>
              <a:t>) </a:t>
            </a:r>
            <a:r>
              <a:rPr lang="tr-TR" dirty="0">
                <a:latin typeface="AdvTimes"/>
              </a:rPr>
              <a:t>Bir şehre ilkbahar mevsiminde düşen yağış miktarı</a:t>
            </a:r>
            <a:endParaRPr lang="en-US" dirty="0">
              <a:latin typeface="AdvTimes"/>
            </a:endParaRPr>
          </a:p>
          <a:p>
            <a:r>
              <a:rPr lang="en-US" dirty="0">
                <a:latin typeface="AdvTimes-i"/>
              </a:rPr>
              <a:t>b</a:t>
            </a:r>
            <a:r>
              <a:rPr lang="en-US" dirty="0">
                <a:latin typeface="AdvTimes"/>
              </a:rPr>
              <a:t>) </a:t>
            </a:r>
            <a:r>
              <a:rPr lang="tr-TR" dirty="0">
                <a:latin typeface="AdvTimes"/>
              </a:rPr>
              <a:t>Bir otomobilin saatteki ortalama hızı</a:t>
            </a:r>
            <a:endParaRPr lang="en-US" dirty="0">
              <a:latin typeface="AdvTimes"/>
            </a:endParaRPr>
          </a:p>
          <a:p>
            <a:r>
              <a:rPr lang="en-US" dirty="0">
                <a:latin typeface="AdvTimes-i"/>
              </a:rPr>
              <a:t>c</a:t>
            </a:r>
            <a:r>
              <a:rPr lang="en-US" dirty="0">
                <a:latin typeface="AdvTimes"/>
              </a:rPr>
              <a:t>) </a:t>
            </a:r>
            <a:r>
              <a:rPr lang="tr-TR" dirty="0">
                <a:latin typeface="AdvTimes"/>
              </a:rPr>
              <a:t>Öğrencilerin 2022 yılı üniversiteye giriş sınavından aldıkları puanlar</a:t>
            </a:r>
            <a:endParaRPr lang="en-US" dirty="0">
              <a:latin typeface="AdvTimes"/>
            </a:endParaRPr>
          </a:p>
          <a:p>
            <a:r>
              <a:rPr lang="en-US" dirty="0">
                <a:latin typeface="AdvTimes-i"/>
              </a:rPr>
              <a:t>d</a:t>
            </a:r>
            <a:r>
              <a:rPr lang="en-US" dirty="0">
                <a:latin typeface="AdvTimes"/>
              </a:rPr>
              <a:t>) </a:t>
            </a:r>
            <a:r>
              <a:rPr lang="tr-TR" dirty="0">
                <a:latin typeface="AdvTimes"/>
              </a:rPr>
              <a:t>Bir işe başvuran adayların eğitim durumları</a:t>
            </a:r>
            <a:endParaRPr lang="en-US" dirty="0">
              <a:latin typeface="AdvTimes"/>
            </a:endParaRPr>
          </a:p>
          <a:p>
            <a:r>
              <a:rPr lang="en-US" dirty="0">
                <a:latin typeface="AdvTimes-i"/>
              </a:rPr>
              <a:t>e</a:t>
            </a:r>
            <a:r>
              <a:rPr lang="en-US" dirty="0">
                <a:latin typeface="AdvTimes"/>
              </a:rPr>
              <a:t>) </a:t>
            </a:r>
            <a:r>
              <a:rPr lang="tr-TR" dirty="0">
                <a:latin typeface="AdvTimes"/>
              </a:rPr>
              <a:t>Son beş yıl içerisinde istatistik dersine kayıt olan öğrenci sayısı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52136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Soru</a:t>
            </a: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 noProof="0" dirty="0"/>
              <a:t>Spiegel, M. R., &amp; Stephens, L. J. (1999). </a:t>
            </a:r>
            <a:r>
              <a:rPr lang="en-US" noProof="0" dirty="0" err="1"/>
              <a:t>Schaum's</a:t>
            </a:r>
            <a:r>
              <a:rPr lang="en-US" noProof="0" dirty="0"/>
              <a:t> outline of theory and problems of statistics. </a:t>
            </a:r>
            <a:r>
              <a:rPr lang="en-US" noProof="0" dirty="0" err="1"/>
              <a:t>Erlangga</a:t>
            </a:r>
            <a:r>
              <a:rPr lang="en-US" noProof="0" dirty="0"/>
              <a:t>.</a:t>
            </a:r>
            <a:endParaRPr lang="tr-TR" noProof="0" dirty="0"/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A21D2ED7-06D4-7BC6-4367-FEA67D6F37B9}"/>
              </a:ext>
            </a:extLst>
          </p:cNvPr>
          <p:cNvSpPr/>
          <p:nvPr/>
        </p:nvSpPr>
        <p:spPr>
          <a:xfrm>
            <a:off x="1563501" y="1700808"/>
            <a:ext cx="79208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dvTimes-b"/>
              </a:rPr>
              <a:t>1.</a:t>
            </a:r>
            <a:r>
              <a:rPr lang="tr-TR" dirty="0">
                <a:latin typeface="AdvTimes-b"/>
              </a:rPr>
              <a:t>3</a:t>
            </a:r>
            <a:r>
              <a:rPr lang="en-US" dirty="0">
                <a:latin typeface="AdvTimes-b"/>
              </a:rPr>
              <a:t> </a:t>
            </a:r>
            <a:r>
              <a:rPr lang="tr-TR" dirty="0">
                <a:latin typeface="AdvTimes"/>
              </a:rPr>
              <a:t>Aşağıdakiler durumların hangilerinin sürekli ya da süreksiz(kategorik) değişken olduğunu bulunuz.</a:t>
            </a:r>
          </a:p>
          <a:p>
            <a:endParaRPr lang="tr-TR" dirty="0">
              <a:latin typeface="AdvTimes"/>
            </a:endParaRPr>
          </a:p>
          <a:p>
            <a:r>
              <a:rPr lang="tr-TR" dirty="0">
                <a:latin typeface="AdvTimes"/>
              </a:rPr>
              <a:t>a) Katılımcıların bir tutum ölçeğinden aldıkları puanlar</a:t>
            </a:r>
          </a:p>
          <a:p>
            <a:r>
              <a:rPr lang="en-US" dirty="0">
                <a:latin typeface="AdvTimes-i"/>
              </a:rPr>
              <a:t>b</a:t>
            </a:r>
            <a:r>
              <a:rPr lang="en-US" dirty="0">
                <a:latin typeface="AdvTimes"/>
              </a:rPr>
              <a:t>) </a:t>
            </a:r>
            <a:r>
              <a:rPr lang="tr-TR" dirty="0">
                <a:latin typeface="AdvTimes"/>
              </a:rPr>
              <a:t>Meslek grupları</a:t>
            </a:r>
          </a:p>
          <a:p>
            <a:r>
              <a:rPr lang="en-US" dirty="0">
                <a:latin typeface="AdvTimes-i"/>
              </a:rPr>
              <a:t>c</a:t>
            </a:r>
            <a:r>
              <a:rPr lang="en-US" dirty="0">
                <a:latin typeface="AdvTimes"/>
              </a:rPr>
              <a:t>) </a:t>
            </a:r>
            <a:r>
              <a:rPr lang="tr-TR" dirty="0">
                <a:latin typeface="AdvTimes"/>
              </a:rPr>
              <a:t>Bireylerin gelir durumları</a:t>
            </a:r>
          </a:p>
          <a:p>
            <a:r>
              <a:rPr lang="en-US" dirty="0">
                <a:latin typeface="AdvTimes-i"/>
              </a:rPr>
              <a:t>d</a:t>
            </a:r>
            <a:r>
              <a:rPr lang="en-US" dirty="0">
                <a:latin typeface="AdvTimes"/>
              </a:rPr>
              <a:t>) </a:t>
            </a:r>
            <a:r>
              <a:rPr lang="tr-TR" dirty="0">
                <a:latin typeface="AdvTimes"/>
              </a:rPr>
              <a:t>Bir çamaşır makinesinin içine alabileceği çamaşır miktarı (kg)</a:t>
            </a:r>
            <a:endParaRPr lang="en-US" dirty="0">
              <a:latin typeface="AdvTimes"/>
            </a:endParaRPr>
          </a:p>
          <a:p>
            <a:r>
              <a:rPr lang="en-US" dirty="0">
                <a:latin typeface="AdvTimes-i"/>
              </a:rPr>
              <a:t>e</a:t>
            </a:r>
            <a:r>
              <a:rPr lang="en-US" dirty="0">
                <a:latin typeface="AdvTimes"/>
              </a:rPr>
              <a:t>) </a:t>
            </a:r>
            <a:r>
              <a:rPr lang="tr-TR" dirty="0">
                <a:latin typeface="AdvTimes"/>
              </a:rPr>
              <a:t>Gazi Üniversitesi kampüsündeki ağaç sayısı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0227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Soru</a:t>
            </a: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 noProof="0" dirty="0"/>
              <a:t>Spiegel, M. R., &amp; Stephens, L. J. (1999). </a:t>
            </a:r>
            <a:r>
              <a:rPr lang="en-US" noProof="0" dirty="0" err="1"/>
              <a:t>Schaum's</a:t>
            </a:r>
            <a:r>
              <a:rPr lang="en-US" noProof="0" dirty="0"/>
              <a:t> outline of theory and problems of statistics. </a:t>
            </a:r>
            <a:r>
              <a:rPr lang="en-US" noProof="0" dirty="0" err="1"/>
              <a:t>Erlangga</a:t>
            </a:r>
            <a:r>
              <a:rPr lang="en-US" noProof="0" dirty="0"/>
              <a:t>.</a:t>
            </a:r>
            <a:endParaRPr lang="tr-TR" noProof="0" dirty="0"/>
          </a:p>
        </p:txBody>
      </p:sp>
      <p:sp>
        <p:nvSpPr>
          <p:cNvPr id="5" name="Dikdörtgen 4"/>
          <p:cNvSpPr/>
          <p:nvPr/>
        </p:nvSpPr>
        <p:spPr>
          <a:xfrm>
            <a:off x="1557212" y="1700808"/>
            <a:ext cx="79215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dvTimes-b"/>
              </a:rPr>
              <a:t>1.</a:t>
            </a:r>
            <a:r>
              <a:rPr lang="tr-TR" dirty="0">
                <a:latin typeface="AdvTimes-b"/>
              </a:rPr>
              <a:t>4</a:t>
            </a:r>
            <a:r>
              <a:rPr lang="en-US" dirty="0">
                <a:latin typeface="AdvTimes-b"/>
              </a:rPr>
              <a:t> </a:t>
            </a:r>
            <a:r>
              <a:rPr lang="tr-TR" dirty="0">
                <a:latin typeface="AdvTimes"/>
              </a:rPr>
              <a:t>Aşağıdakiler durumların hangilerinin sürekli ya da süreksiz(kategorik) değişken olduğunu bulunuz.</a:t>
            </a:r>
          </a:p>
          <a:p>
            <a:endParaRPr lang="tr-TR" dirty="0">
              <a:latin typeface="AdvTimes"/>
            </a:endParaRPr>
          </a:p>
          <a:p>
            <a:r>
              <a:rPr lang="en-US" dirty="0">
                <a:latin typeface="AdvTimes-i"/>
              </a:rPr>
              <a:t>a</a:t>
            </a:r>
            <a:r>
              <a:rPr lang="en-US" dirty="0">
                <a:latin typeface="AdvTimes"/>
              </a:rPr>
              <a:t>) </a:t>
            </a:r>
            <a:r>
              <a:rPr lang="tr-TR" dirty="0">
                <a:latin typeface="AdvTimes"/>
              </a:rPr>
              <a:t>Lisede çalışan öğretmenlerin yaşları</a:t>
            </a:r>
            <a:endParaRPr lang="en-US" dirty="0">
              <a:latin typeface="AdvTimes"/>
            </a:endParaRPr>
          </a:p>
          <a:p>
            <a:r>
              <a:rPr lang="en-US" dirty="0">
                <a:latin typeface="AdvTimes-i"/>
              </a:rPr>
              <a:t>b</a:t>
            </a:r>
            <a:r>
              <a:rPr lang="en-US" dirty="0">
                <a:latin typeface="AdvTimes"/>
              </a:rPr>
              <a:t>) </a:t>
            </a:r>
            <a:r>
              <a:rPr lang="tr-TR" dirty="0">
                <a:latin typeface="AdvTimes"/>
              </a:rPr>
              <a:t>Fenerbahçe ilk 11’indeki futbolcuların sırt numaraları</a:t>
            </a:r>
            <a:endParaRPr lang="en-US" dirty="0">
              <a:latin typeface="AdvTimes"/>
            </a:endParaRPr>
          </a:p>
          <a:p>
            <a:r>
              <a:rPr lang="en-US" dirty="0">
                <a:latin typeface="AdvTimes-i"/>
              </a:rPr>
              <a:t>c</a:t>
            </a:r>
            <a:r>
              <a:rPr lang="en-US" dirty="0">
                <a:latin typeface="AdvTimes"/>
              </a:rPr>
              <a:t>) </a:t>
            </a:r>
            <a:r>
              <a:rPr lang="tr-TR" dirty="0">
                <a:latin typeface="AdvTimes"/>
              </a:rPr>
              <a:t>Bir çift zarın atılması sonucu gelen değerlerin toplamı</a:t>
            </a:r>
            <a:endParaRPr lang="en-US" dirty="0">
              <a:latin typeface="AdvTimes"/>
            </a:endParaRPr>
          </a:p>
          <a:p>
            <a:r>
              <a:rPr lang="tr-TR" dirty="0">
                <a:latin typeface="AdvTimes-i"/>
              </a:rPr>
              <a:t>d</a:t>
            </a:r>
            <a:r>
              <a:rPr lang="en-US" dirty="0">
                <a:latin typeface="AdvTimes"/>
              </a:rPr>
              <a:t>) </a:t>
            </a:r>
            <a:r>
              <a:rPr lang="tr-TR" dirty="0">
                <a:latin typeface="AdvTimes"/>
              </a:rPr>
              <a:t>Avrupa’daki ülkeler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3052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Soru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6602" y="1628800"/>
            <a:ext cx="7484092" cy="3168352"/>
          </a:xfrm>
          <a:prstGeom prst="rect">
            <a:avLst/>
          </a:prstGeom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id="{0C7DA7C5-2A06-0190-F947-A1EEDA8992AC}"/>
              </a:ext>
            </a:extLst>
          </p:cNvPr>
          <p:cNvSpPr txBox="1"/>
          <p:nvPr/>
        </p:nvSpPr>
        <p:spPr>
          <a:xfrm>
            <a:off x="2133972" y="4854604"/>
            <a:ext cx="54115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5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Y = 2X</a:t>
            </a:r>
            <a:r>
              <a:rPr lang="tr-TR" sz="1500" b="1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2</a:t>
            </a:r>
            <a:r>
              <a:rPr lang="tr-TR" sz="15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– 3X – 9 denklemini kullanarak grafik oluşturunuz.</a:t>
            </a:r>
            <a:endParaRPr lang="tr-TR" sz="1500" b="1" dirty="0"/>
          </a:p>
        </p:txBody>
      </p:sp>
    </p:spTree>
    <p:extLst>
      <p:ext uri="{BB962C8B-B14F-4D97-AF65-F5344CB8AC3E}">
        <p14:creationId xmlns:p14="http://schemas.microsoft.com/office/powerpoint/2010/main" val="2788716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Soru Çöz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1924" y="1728787"/>
            <a:ext cx="7169025" cy="438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919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Soru Çöz</a:t>
            </a:r>
          </a:p>
        </p:txBody>
      </p:sp>
      <p:graphicFrame>
        <p:nvGraphicFramePr>
          <p:cNvPr id="4" name="Tablo 3">
            <a:extLst>
              <a:ext uri="{FF2B5EF4-FFF2-40B4-BE49-F238E27FC236}">
                <a16:creationId xmlns:a16="http://schemas.microsoft.com/office/drawing/2014/main" id="{CA3C4155-7C41-0250-7DE8-6046DDE16F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9844904"/>
              </p:ext>
            </p:extLst>
          </p:nvPr>
        </p:nvGraphicFramePr>
        <p:xfrm>
          <a:off x="1557212" y="3315039"/>
          <a:ext cx="5143062" cy="180733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714354">
                  <a:extLst>
                    <a:ext uri="{9D8B030D-6E8A-4147-A177-3AD203B41FA5}">
                      <a16:colId xmlns:a16="http://schemas.microsoft.com/office/drawing/2014/main" val="784876472"/>
                    </a:ext>
                  </a:extLst>
                </a:gridCol>
                <a:gridCol w="1714354">
                  <a:extLst>
                    <a:ext uri="{9D8B030D-6E8A-4147-A177-3AD203B41FA5}">
                      <a16:colId xmlns:a16="http://schemas.microsoft.com/office/drawing/2014/main" val="1027673185"/>
                    </a:ext>
                  </a:extLst>
                </a:gridCol>
                <a:gridCol w="1714354">
                  <a:extLst>
                    <a:ext uri="{9D8B030D-6E8A-4147-A177-3AD203B41FA5}">
                      <a16:colId xmlns:a16="http://schemas.microsoft.com/office/drawing/2014/main" val="649617509"/>
                    </a:ext>
                  </a:extLst>
                </a:gridCol>
              </a:tblGrid>
              <a:tr h="361466">
                <a:tc>
                  <a:txBody>
                    <a:bodyPr/>
                    <a:lstStyle/>
                    <a:p>
                      <a:r>
                        <a:rPr lang="tr-TR" sz="1500" dirty="0"/>
                        <a:t>Medeni Durum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500" dirty="0"/>
                        <a:t>Erkek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500" dirty="0"/>
                        <a:t>Kadın (%)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8685899"/>
                  </a:ext>
                </a:extLst>
              </a:tr>
              <a:tr h="361466">
                <a:tc>
                  <a:txBody>
                    <a:bodyPr/>
                    <a:lstStyle/>
                    <a:p>
                      <a:r>
                        <a:rPr lang="tr-TR" sz="1500" dirty="0"/>
                        <a:t>Hiç evlenmemiş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500" dirty="0"/>
                        <a:t>26.8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500" dirty="0"/>
                        <a:t>19.4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1078499"/>
                  </a:ext>
                </a:extLst>
              </a:tr>
              <a:tr h="361466">
                <a:tc>
                  <a:txBody>
                    <a:bodyPr/>
                    <a:lstStyle/>
                    <a:p>
                      <a:r>
                        <a:rPr lang="tr-TR" sz="1500" dirty="0"/>
                        <a:t>Evli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500" dirty="0"/>
                        <a:t>62.7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500" dirty="0"/>
                        <a:t>59.2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7144602"/>
                  </a:ext>
                </a:extLst>
              </a:tr>
              <a:tr h="361466">
                <a:tc>
                  <a:txBody>
                    <a:bodyPr/>
                    <a:lstStyle/>
                    <a:p>
                      <a:r>
                        <a:rPr lang="tr-TR" sz="1500" dirty="0"/>
                        <a:t>Dul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500" dirty="0"/>
                        <a:t>2.5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500" dirty="0"/>
                        <a:t>11.1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1130708"/>
                  </a:ext>
                </a:extLst>
              </a:tr>
              <a:tr h="361466">
                <a:tc>
                  <a:txBody>
                    <a:bodyPr/>
                    <a:lstStyle/>
                    <a:p>
                      <a:r>
                        <a:rPr lang="tr-TR" sz="1500" dirty="0"/>
                        <a:t>Boşanmış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5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500" dirty="0"/>
                        <a:t>10.3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3087970"/>
                  </a:ext>
                </a:extLst>
              </a:tr>
            </a:tbl>
          </a:graphicData>
        </a:graphic>
      </p:graphicFrame>
      <p:sp>
        <p:nvSpPr>
          <p:cNvPr id="6" name="Metin kutusu 5">
            <a:extLst>
              <a:ext uri="{FF2B5EF4-FFF2-40B4-BE49-F238E27FC236}">
                <a16:creationId xmlns:a16="http://schemas.microsoft.com/office/drawing/2014/main" id="{ED05F625-1884-793D-F04A-BB5FF48E31AB}"/>
              </a:ext>
            </a:extLst>
          </p:cNvPr>
          <p:cNvSpPr txBox="1"/>
          <p:nvPr/>
        </p:nvSpPr>
        <p:spPr>
          <a:xfrm>
            <a:off x="1551667" y="1826646"/>
            <a:ext cx="9782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Tablo 1.13’ te, 1995 yılında ABD’de 18 yaşından büyük erkek ve kadınların medeni durumlarını gösterilmektedir. Datayı kullanarak pasta grafiği oluşturunuz.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BE66311D-2D78-FA9D-187B-421EF1814E23}"/>
              </a:ext>
            </a:extLst>
          </p:cNvPr>
          <p:cNvSpPr txBox="1"/>
          <p:nvPr/>
        </p:nvSpPr>
        <p:spPr>
          <a:xfrm>
            <a:off x="1485900" y="2966335"/>
            <a:ext cx="514306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500" dirty="0"/>
              <a:t>Tablo 1.13</a:t>
            </a:r>
          </a:p>
        </p:txBody>
      </p:sp>
    </p:spTree>
    <p:extLst>
      <p:ext uri="{BB962C8B-B14F-4D97-AF65-F5344CB8AC3E}">
        <p14:creationId xmlns:p14="http://schemas.microsoft.com/office/powerpoint/2010/main" val="195514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Değişkenler ve Grafikler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/>
              <a:t>Hedef davranış (Öğrenci _______ tanımlar/anlar/kullanılır.)</a:t>
            </a:r>
          </a:p>
          <a:p>
            <a:r>
              <a:rPr lang="tr-TR" dirty="0"/>
              <a:t>Temel kavramlar</a:t>
            </a:r>
          </a:p>
          <a:p>
            <a:pPr lvl="1"/>
            <a:r>
              <a:rPr lang="tr-TR" dirty="0"/>
              <a:t>İstatistik</a:t>
            </a:r>
          </a:p>
          <a:p>
            <a:pPr lvl="1"/>
            <a:r>
              <a:rPr lang="tr-TR" dirty="0"/>
              <a:t>Evren, örneklem</a:t>
            </a:r>
          </a:p>
          <a:p>
            <a:pPr lvl="1"/>
            <a:r>
              <a:rPr lang="tr-TR" dirty="0"/>
              <a:t>Değişken (sürekli değişken, kategorik değişken)</a:t>
            </a:r>
          </a:p>
          <a:p>
            <a:pPr lvl="1"/>
            <a:r>
              <a:rPr lang="tr-TR" dirty="0"/>
              <a:t>Sembol, denklem</a:t>
            </a:r>
          </a:p>
          <a:p>
            <a:pPr lvl="1"/>
            <a:endParaRPr lang="tr-TR" dirty="0"/>
          </a:p>
          <a:p>
            <a:r>
              <a:rPr lang="tr-TR" dirty="0"/>
              <a:t>Veri</a:t>
            </a:r>
          </a:p>
          <a:p>
            <a:pPr lvl="1"/>
            <a:r>
              <a:rPr lang="tr-TR" dirty="0"/>
              <a:t>Ham veri, aralıklar, frekans dağılımları</a:t>
            </a:r>
          </a:p>
          <a:p>
            <a:pPr lvl="1"/>
            <a:r>
              <a:rPr lang="tr-TR" dirty="0"/>
              <a:t>Tablo, grafik ve diğer dönüşümler</a:t>
            </a:r>
          </a:p>
          <a:p>
            <a:pPr marL="365760" lvl="1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21493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Soru Çöz</a:t>
            </a:r>
          </a:p>
        </p:txBody>
      </p:sp>
      <p:graphicFrame>
        <p:nvGraphicFramePr>
          <p:cNvPr id="5" name="Tablo 4">
            <a:extLst>
              <a:ext uri="{FF2B5EF4-FFF2-40B4-BE49-F238E27FC236}">
                <a16:creationId xmlns:a16="http://schemas.microsoft.com/office/drawing/2014/main" id="{646E4CA1-0DEE-B3FA-C459-4F2336FA13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2756305"/>
              </p:ext>
            </p:extLst>
          </p:nvPr>
        </p:nvGraphicFramePr>
        <p:xfrm>
          <a:off x="1589148" y="3511678"/>
          <a:ext cx="6665502" cy="92543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10917">
                  <a:extLst>
                    <a:ext uri="{9D8B030D-6E8A-4147-A177-3AD203B41FA5}">
                      <a16:colId xmlns:a16="http://schemas.microsoft.com/office/drawing/2014/main" val="1145303042"/>
                    </a:ext>
                  </a:extLst>
                </a:gridCol>
                <a:gridCol w="1110917">
                  <a:extLst>
                    <a:ext uri="{9D8B030D-6E8A-4147-A177-3AD203B41FA5}">
                      <a16:colId xmlns:a16="http://schemas.microsoft.com/office/drawing/2014/main" val="1857657473"/>
                    </a:ext>
                  </a:extLst>
                </a:gridCol>
                <a:gridCol w="1110917">
                  <a:extLst>
                    <a:ext uri="{9D8B030D-6E8A-4147-A177-3AD203B41FA5}">
                      <a16:colId xmlns:a16="http://schemas.microsoft.com/office/drawing/2014/main" val="1106499913"/>
                    </a:ext>
                  </a:extLst>
                </a:gridCol>
                <a:gridCol w="1110917">
                  <a:extLst>
                    <a:ext uri="{9D8B030D-6E8A-4147-A177-3AD203B41FA5}">
                      <a16:colId xmlns:a16="http://schemas.microsoft.com/office/drawing/2014/main" val="2005832092"/>
                    </a:ext>
                  </a:extLst>
                </a:gridCol>
                <a:gridCol w="1110917">
                  <a:extLst>
                    <a:ext uri="{9D8B030D-6E8A-4147-A177-3AD203B41FA5}">
                      <a16:colId xmlns:a16="http://schemas.microsoft.com/office/drawing/2014/main" val="2669619442"/>
                    </a:ext>
                  </a:extLst>
                </a:gridCol>
                <a:gridCol w="1110917">
                  <a:extLst>
                    <a:ext uri="{9D8B030D-6E8A-4147-A177-3AD203B41FA5}">
                      <a16:colId xmlns:a16="http://schemas.microsoft.com/office/drawing/2014/main" val="3551747780"/>
                    </a:ext>
                  </a:extLst>
                </a:gridCol>
              </a:tblGrid>
              <a:tr h="462717">
                <a:tc>
                  <a:txBody>
                    <a:bodyPr/>
                    <a:lstStyle/>
                    <a:p>
                      <a:r>
                        <a:rPr lang="tr-TR" sz="1300" dirty="0"/>
                        <a:t>Yıl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300" dirty="0"/>
                        <a:t>2001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300" dirty="0"/>
                        <a:t>2002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300" dirty="0"/>
                        <a:t>2003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300" dirty="0"/>
                        <a:t>2004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300" dirty="0"/>
                        <a:t>2005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3029875"/>
                  </a:ext>
                </a:extLst>
              </a:tr>
              <a:tr h="462717">
                <a:tc>
                  <a:txBody>
                    <a:bodyPr/>
                    <a:lstStyle/>
                    <a:p>
                      <a:r>
                        <a:rPr lang="tr-TR" sz="1300" dirty="0"/>
                        <a:t>Sayı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300" dirty="0"/>
                        <a:t>3147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300" dirty="0"/>
                        <a:t>3038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300" dirty="0"/>
                        <a:t>2741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300" dirty="0"/>
                        <a:t>2485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300" dirty="0"/>
                        <a:t>2266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6213333"/>
                  </a:ext>
                </a:extLst>
              </a:tr>
            </a:tbl>
          </a:graphicData>
        </a:graphic>
      </p:graphicFrame>
      <p:sp>
        <p:nvSpPr>
          <p:cNvPr id="8" name="Metin kutusu 7">
            <a:extLst>
              <a:ext uri="{FF2B5EF4-FFF2-40B4-BE49-F238E27FC236}">
                <a16:creationId xmlns:a16="http://schemas.microsoft.com/office/drawing/2014/main" id="{086AB8A4-81AC-5E0D-6626-981AE4C79CB8}"/>
              </a:ext>
            </a:extLst>
          </p:cNvPr>
          <p:cNvSpPr txBox="1"/>
          <p:nvPr/>
        </p:nvSpPr>
        <p:spPr>
          <a:xfrm>
            <a:off x="1557211" y="1957971"/>
            <a:ext cx="9782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Tablo 1.14’ te, 2001-2005 yılları arasında 28 yaşından küçük mahkum sayıları gösterilmektedir. Datayı kullanarak grafik oluşturunuz.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1393B35A-E1DD-41A3-AA19-112AC4EC7EF0}"/>
              </a:ext>
            </a:extLst>
          </p:cNvPr>
          <p:cNvSpPr txBox="1"/>
          <p:nvPr/>
        </p:nvSpPr>
        <p:spPr>
          <a:xfrm>
            <a:off x="1526018" y="3156701"/>
            <a:ext cx="514306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500" dirty="0"/>
              <a:t>Tablo 1.14</a:t>
            </a:r>
          </a:p>
        </p:txBody>
      </p:sp>
    </p:spTree>
    <p:extLst>
      <p:ext uri="{BB962C8B-B14F-4D97-AF65-F5344CB8AC3E}">
        <p14:creationId xmlns:p14="http://schemas.microsoft.com/office/powerpoint/2010/main" val="334269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Haftaya - Frekans Dağılımları ile ilgili sorular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Sorular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dirty="0"/>
              <a:t>The final grades in mathematics of 80 students at State University are recorded in the accompanying table. With reference to this table, find: </a:t>
            </a:r>
            <a:endParaRPr lang="tr-TR" dirty="0"/>
          </a:p>
          <a:p>
            <a:pPr marL="0" indent="0">
              <a:buNone/>
            </a:pPr>
            <a:r>
              <a:rPr lang="en-US" dirty="0"/>
              <a:t>(a) The highest grade. </a:t>
            </a:r>
            <a:endParaRPr lang="tr-TR" dirty="0"/>
          </a:p>
          <a:p>
            <a:pPr marL="0" indent="0">
              <a:buNone/>
            </a:pPr>
            <a:r>
              <a:rPr lang="en-US" dirty="0"/>
              <a:t>(b) The lowest grade. </a:t>
            </a:r>
            <a:endParaRPr lang="tr-TR" dirty="0"/>
          </a:p>
          <a:p>
            <a:pPr marL="0" indent="0">
              <a:buNone/>
            </a:pPr>
            <a:r>
              <a:rPr lang="en-US" dirty="0"/>
              <a:t>(c) The range. </a:t>
            </a:r>
            <a:endParaRPr lang="tr-TR" dirty="0"/>
          </a:p>
          <a:p>
            <a:pPr marL="0" indent="0">
              <a:buNone/>
            </a:pPr>
            <a:r>
              <a:rPr lang="en-US" dirty="0"/>
              <a:t>(d) The grades of the five highest-ranking students. </a:t>
            </a:r>
            <a:endParaRPr lang="tr-TR" dirty="0"/>
          </a:p>
          <a:p>
            <a:pPr marL="0" indent="0">
              <a:buNone/>
            </a:pPr>
            <a:r>
              <a:rPr lang="en-US" dirty="0"/>
              <a:t>(e) The grades of the five lowest-ranking students.</a:t>
            </a:r>
            <a:endParaRPr lang="tr-TR" dirty="0"/>
          </a:p>
          <a:p>
            <a:pPr marL="0" indent="0">
              <a:buNone/>
            </a:pPr>
            <a:r>
              <a:rPr lang="en-US" dirty="0"/>
              <a:t>f ) The grade of the student ranking tenth highest. </a:t>
            </a:r>
            <a:endParaRPr lang="tr-TR" dirty="0"/>
          </a:p>
          <a:p>
            <a:pPr marL="0" indent="0">
              <a:buNone/>
            </a:pPr>
            <a:r>
              <a:rPr lang="en-US" dirty="0"/>
              <a:t>(g) The number of students who received grades of 75 or higher. </a:t>
            </a:r>
            <a:endParaRPr lang="tr-TR" dirty="0"/>
          </a:p>
          <a:p>
            <a:pPr marL="0" indent="0">
              <a:buNone/>
            </a:pPr>
            <a:r>
              <a:rPr lang="en-US" dirty="0"/>
              <a:t>(h) The number of students who received grades below 85. </a:t>
            </a:r>
            <a:endParaRPr lang="tr-TR" dirty="0"/>
          </a:p>
          <a:p>
            <a:pPr marL="0" indent="0">
              <a:buNone/>
            </a:pPr>
            <a:r>
              <a:rPr lang="en-US" dirty="0"/>
              <a:t>(</a:t>
            </a:r>
            <a:r>
              <a:rPr lang="en-US" dirty="0" err="1"/>
              <a:t>i</a:t>
            </a:r>
            <a:r>
              <a:rPr lang="en-US" dirty="0"/>
              <a:t>) The percentage of students who received grades higher than 65 but not higher than 85. </a:t>
            </a:r>
            <a:endParaRPr lang="tr-TR" dirty="0"/>
          </a:p>
          <a:p>
            <a:pPr marL="0" indent="0">
              <a:buNone/>
            </a:pPr>
            <a:r>
              <a:rPr lang="en-US" dirty="0"/>
              <a:t>( j) The grades that did not appear at all.</a:t>
            </a:r>
            <a:endParaRPr lang="tr-TR" dirty="0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tr-TR" dirty="0"/>
              <a:t>Veri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68 84 75 82 68 90 62 88 76 93 73 79 88 73 60 93 71 59 85 75 61 65 75 87 74 62 95 78 63 72 66 78 82 75 94 77 69 74 68 60 96 78 89 61 75 95 60 79 83 71 79 62 67 97 78 85 76 65 71 75 65 80 73 57 88 78 62 76 53 74 86 67 73 81 72 63 76 75 85 77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188770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dirty="0"/>
              <a:t>Ders İçerik Düzeni</a:t>
            </a:r>
          </a:p>
        </p:txBody>
      </p:sp>
      <p:graphicFrame>
        <p:nvGraphicFramePr>
          <p:cNvPr id="6" name="İçerik Yer Tutucusu 5" descr="Her birinde madde işaretli görevler bulunan ve alt alta yerleştirilmiş 3 grubu gösteren Dikey Köşeli Çift Ayraç Listesi diyagramı"/>
          <p:cNvGraphicFramePr>
            <a:graphicFrameLocks noGrp="1"/>
          </p:cNvGraphicFramePr>
          <p:nvPr>
            <p:ph sz="half" idx="1"/>
          </p:nvPr>
        </p:nvGraphicFramePr>
        <p:xfrm>
          <a:off x="1593850" y="1600200"/>
          <a:ext cx="481488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İçerik Yer Tutucusu 6"/>
          <p:cNvSpPr>
            <a:spLocks noGrp="1"/>
          </p:cNvSpPr>
          <p:nvPr>
            <p:ph sz="half" idx="2"/>
          </p:nvPr>
        </p:nvSpPr>
        <p:spPr/>
        <p:txBody>
          <a:bodyPr rtlCol="0"/>
          <a:lstStyle/>
          <a:p>
            <a:pPr rtl="0"/>
            <a:r>
              <a:rPr lang="tr-TR" dirty="0"/>
              <a:t>Bilgi, kavrama, uygulama</a:t>
            </a:r>
          </a:p>
          <a:p>
            <a:pPr rtl="0"/>
            <a:endParaRPr lang="tr-TR" dirty="0"/>
          </a:p>
          <a:p>
            <a:pPr rtl="0"/>
            <a:endParaRPr lang="tr-TR" dirty="0"/>
          </a:p>
          <a:p>
            <a:pPr rtl="0"/>
            <a:r>
              <a:rPr lang="tr-TR" dirty="0"/>
              <a:t>Uygulama, analiz</a:t>
            </a:r>
          </a:p>
          <a:p>
            <a:pPr rtl="0"/>
            <a:endParaRPr lang="tr-TR" dirty="0"/>
          </a:p>
          <a:p>
            <a:pPr rtl="0"/>
            <a:r>
              <a:rPr lang="tr-TR" dirty="0"/>
              <a:t>Uygulama, analiz, sentez</a:t>
            </a: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>
          <a:xfrm>
            <a:off x="1593850" y="6330951"/>
            <a:ext cx="9901161" cy="365125"/>
          </a:xfrm>
        </p:spPr>
        <p:txBody>
          <a:bodyPr/>
          <a:lstStyle/>
          <a:p>
            <a:pPr rtl="0"/>
            <a:r>
              <a:rPr lang="en-US" noProof="0" dirty="0"/>
              <a:t>Spiegel, M. R., &amp; Stephens, L. J. (1999). </a:t>
            </a:r>
            <a:r>
              <a:rPr lang="en-US" noProof="0" dirty="0" err="1"/>
              <a:t>Schaum's</a:t>
            </a:r>
            <a:r>
              <a:rPr lang="en-US" noProof="0" dirty="0"/>
              <a:t> outline of theory and problems of statistics. </a:t>
            </a:r>
            <a:r>
              <a:rPr lang="en-US" noProof="0" dirty="0" err="1"/>
              <a:t>Erlangga</a:t>
            </a:r>
            <a:r>
              <a:rPr lang="en-US" noProof="0" dirty="0"/>
              <a:t>.</a:t>
            </a:r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17082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Değişken Örnekleri ve Uygulama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tr-TR" dirty="0"/>
              <a:t>ÖRNEK 1. Sınıftaki öğrenci sayısı 0, 10, 25 ya da 47 değerlerini alabilir ama 27,5 ya da 38,842 değerlerini alamaz. (Süreksiz (kategorik) değişken)</a:t>
            </a:r>
          </a:p>
          <a:p>
            <a:r>
              <a:rPr lang="tr-TR" dirty="0"/>
              <a:t>ÖRNEK 2. Bir gruptaki kişilerin kiloları 65,75 kg, 93,2 kg ya da bir bebek 4,752 kilogram olabilir. (Sürekli değişken)</a:t>
            </a:r>
          </a:p>
          <a:p>
            <a:endParaRPr lang="tr-TR" dirty="0"/>
          </a:p>
          <a:p>
            <a:r>
              <a:rPr lang="tr-TR" dirty="0"/>
              <a:t>Bazı durumlarda ise;</a:t>
            </a:r>
            <a:endParaRPr lang="en-US" dirty="0"/>
          </a:p>
          <a:p>
            <a:pPr lvl="1"/>
            <a:r>
              <a:rPr lang="tr-TR" dirty="0"/>
              <a:t>ÖRNEK. Toplantıya katılan kişileri medeni durumlarına göre isimlendirmek. (Evli-E, Bekar-B)</a:t>
            </a:r>
            <a:r>
              <a:rPr lang="en-US" dirty="0"/>
              <a:t> </a:t>
            </a:r>
            <a:endParaRPr lang="tr-TR" dirty="0"/>
          </a:p>
          <a:p>
            <a:pPr lvl="1"/>
            <a:r>
              <a:rPr lang="tr-TR" dirty="0"/>
              <a:t>ÖRNEK. Toplantıya katılan kişileri medeni durumlarına göre isimlendirmek. (Evli-1, Bekar-2)</a:t>
            </a:r>
          </a:p>
          <a:p>
            <a:endParaRPr lang="tr-TR" dirty="0"/>
          </a:p>
          <a:p>
            <a:r>
              <a:rPr lang="tr-TR" dirty="0"/>
              <a:t>Örnek 1. Sürekli bir değişken olarak kodlayabileceğiniz bir özellik düşünün. Nasıl kodlarsınız?</a:t>
            </a:r>
          </a:p>
          <a:p>
            <a:r>
              <a:rPr lang="tr-TR" dirty="0"/>
              <a:t>Örnek 2. Kategorik bir değişken olarak kodlayabileceğiniz bir özellik düşünün. Nasıl kodlarsınız? 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21114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11DE1CC-1C26-6D06-AB0F-59D21EADF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Ölçme Düzeyleri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7783874-F925-0B56-E495-5FAA23907D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Nitel veri – Nicel veri</a:t>
            </a:r>
          </a:p>
          <a:p>
            <a:endParaRPr lang="tr-TR" dirty="0"/>
          </a:p>
          <a:p>
            <a:pPr marL="514350" indent="-514350">
              <a:buFont typeface="+mj-lt"/>
              <a:buAutoNum type="arabicParenR"/>
            </a:pPr>
            <a:r>
              <a:rPr lang="tr-TR" dirty="0"/>
              <a:t>Ad ölçekli veri – Sınıflama (Nominal) ölçek</a:t>
            </a:r>
          </a:p>
          <a:p>
            <a:pPr marL="514350" indent="-514350">
              <a:buFont typeface="+mj-lt"/>
              <a:buAutoNum type="arabicParenR"/>
            </a:pPr>
            <a:r>
              <a:rPr lang="tr-TR" dirty="0"/>
              <a:t>Sıra ölçekli veri – Sıralama (Ordinal) ölçek</a:t>
            </a:r>
          </a:p>
          <a:p>
            <a:pPr marL="514350" indent="-514350">
              <a:buFont typeface="+mj-lt"/>
              <a:buAutoNum type="arabicParenR"/>
            </a:pPr>
            <a:r>
              <a:rPr lang="tr-TR" dirty="0"/>
              <a:t>Aralık ölçekli veri – Eşit aralıklı (</a:t>
            </a:r>
            <a:r>
              <a:rPr lang="tr-TR" dirty="0" err="1"/>
              <a:t>Interval</a:t>
            </a:r>
            <a:r>
              <a:rPr lang="tr-TR" dirty="0"/>
              <a:t>) ölçek</a:t>
            </a:r>
          </a:p>
          <a:p>
            <a:pPr marL="514350" indent="-514350">
              <a:buFont typeface="+mj-lt"/>
              <a:buAutoNum type="arabicParenR"/>
            </a:pPr>
            <a:r>
              <a:rPr lang="tr-TR" dirty="0"/>
              <a:t>Oran ölçekli veri – Oranlı (</a:t>
            </a:r>
            <a:r>
              <a:rPr lang="tr-TR" dirty="0" err="1"/>
              <a:t>Ratio</a:t>
            </a:r>
            <a:r>
              <a:rPr lang="tr-TR" dirty="0"/>
              <a:t>) ölçek</a:t>
            </a: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BE31DFC9-ACC3-F2F2-7A09-B84DCD7EA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 noProof="0"/>
              <a:t>Spiegel, M. R., &amp; Stephens, L. J. (1999). Schaum's outline of theory and problems of statistics. Erlangga.</a:t>
            </a:r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923642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Grafik</a:t>
            </a:r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44388" y="1600200"/>
            <a:ext cx="4713811" cy="4572000"/>
          </a:xfrm>
          <a:prstGeom prst="rect">
            <a:avLst/>
          </a:prstGeom>
        </p:spPr>
      </p:pic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/>
              <a:t>Terimler</a:t>
            </a:r>
          </a:p>
          <a:p>
            <a:pPr lvl="1"/>
            <a:r>
              <a:rPr lang="tr-TR" dirty="0"/>
              <a:t>Koordinat</a:t>
            </a:r>
          </a:p>
          <a:p>
            <a:pPr lvl="1"/>
            <a:r>
              <a:rPr lang="tr-TR" dirty="0"/>
              <a:t>X ekseni – Y ekseni</a:t>
            </a:r>
          </a:p>
          <a:p>
            <a:pPr lvl="1"/>
            <a:r>
              <a:rPr lang="tr-TR" dirty="0"/>
              <a:t>….</a:t>
            </a:r>
          </a:p>
          <a:p>
            <a:endParaRPr lang="tr-TR" dirty="0"/>
          </a:p>
          <a:p>
            <a:r>
              <a:rPr lang="tr-TR" dirty="0"/>
              <a:t>Öğrenilecekler</a:t>
            </a:r>
          </a:p>
          <a:p>
            <a:pPr lvl="1"/>
            <a:r>
              <a:rPr lang="tr-TR" dirty="0"/>
              <a:t>Nedir? (Tanımı, türleri, ..)</a:t>
            </a:r>
          </a:p>
          <a:p>
            <a:pPr lvl="1"/>
            <a:r>
              <a:rPr lang="tr-TR" dirty="0"/>
              <a:t>Neden kullanılır?</a:t>
            </a:r>
          </a:p>
          <a:p>
            <a:pPr lvl="1"/>
            <a:r>
              <a:rPr lang="tr-TR" dirty="0"/>
              <a:t>Nerede kullanılır?</a:t>
            </a:r>
          </a:p>
          <a:p>
            <a:pPr lvl="1"/>
            <a:r>
              <a:rPr lang="tr-TR" dirty="0"/>
              <a:t>Nasıl yapılır?</a:t>
            </a:r>
          </a:p>
          <a:p>
            <a:pPr lvl="1"/>
            <a:r>
              <a:rPr lang="tr-TR" dirty="0"/>
              <a:t>Nasıl okunur?</a:t>
            </a:r>
          </a:p>
          <a:p>
            <a:pPr lvl="1"/>
            <a:r>
              <a:rPr lang="tr-TR" dirty="0"/>
              <a:t>Ne işe yarar?</a:t>
            </a:r>
          </a:p>
          <a:p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2256355" y="6364883"/>
            <a:ext cx="9119882" cy="365125"/>
          </a:xfrm>
        </p:spPr>
        <p:txBody>
          <a:bodyPr/>
          <a:lstStyle/>
          <a:p>
            <a:pPr algn="r" rtl="0"/>
            <a:r>
              <a:rPr lang="en-US" sz="900" noProof="0" dirty="0"/>
              <a:t>Spiegel, M. R., &amp; Stephens, L. J. (1999). </a:t>
            </a:r>
            <a:r>
              <a:rPr lang="en-US" sz="900" noProof="0" dirty="0" err="1"/>
              <a:t>Schaum's</a:t>
            </a:r>
            <a:r>
              <a:rPr lang="en-US" sz="900" noProof="0" dirty="0"/>
              <a:t> outline of theory and problems of statistics</a:t>
            </a:r>
            <a:r>
              <a:rPr lang="tr-TR" sz="900" noProof="0" dirty="0"/>
              <a:t> – Sayfa 5</a:t>
            </a:r>
          </a:p>
        </p:txBody>
      </p:sp>
    </p:spTree>
    <p:extLst>
      <p:ext uri="{BB962C8B-B14F-4D97-AF65-F5344CB8AC3E}">
        <p14:creationId xmlns:p14="http://schemas.microsoft.com/office/powerpoint/2010/main" val="11103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dirty="0"/>
              <a:t>Tablolu İki İçerik Düzeni</a:t>
            </a:r>
          </a:p>
        </p:txBody>
      </p:sp>
      <p:graphicFrame>
        <p:nvGraphicFramePr>
          <p:cNvPr id="11" name="İçerik Yer Tutucusu 10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46405197"/>
              </p:ext>
            </p:extLst>
          </p:nvPr>
        </p:nvGraphicFramePr>
        <p:xfrm>
          <a:off x="1593850" y="1600200"/>
          <a:ext cx="4814889" cy="22098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04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2450">
                <a:tc>
                  <a:txBody>
                    <a:bodyPr/>
                    <a:lstStyle/>
                    <a:p>
                      <a:pPr rtl="0"/>
                      <a:r>
                        <a:rPr lang="tr-TR" noProof="0" dirty="0"/>
                        <a:t>Sınıf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tr-TR" noProof="0" dirty="0"/>
                        <a:t>Grup 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tr-TR" noProof="0" dirty="0"/>
                        <a:t>Grup 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2450">
                <a:tc>
                  <a:txBody>
                    <a:bodyPr/>
                    <a:lstStyle/>
                    <a:p>
                      <a:pPr rtl="0"/>
                      <a:r>
                        <a:rPr lang="tr-TR" noProof="0" dirty="0"/>
                        <a:t>Sınıf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tr-TR" noProof="0" dirty="0"/>
                        <a:t>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tr-TR" noProof="0" dirty="0"/>
                        <a:t>95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2450">
                <a:tc>
                  <a:txBody>
                    <a:bodyPr/>
                    <a:lstStyle/>
                    <a:p>
                      <a:pPr rtl="0"/>
                      <a:r>
                        <a:rPr lang="tr-TR" noProof="0" dirty="0"/>
                        <a:t>Sınıf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tr-TR" noProof="0" dirty="0"/>
                        <a:t>76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tr-TR" noProof="0" dirty="0"/>
                        <a:t>88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2450">
                <a:tc>
                  <a:txBody>
                    <a:bodyPr/>
                    <a:lstStyle/>
                    <a:p>
                      <a:pPr rtl="0"/>
                      <a:r>
                        <a:rPr lang="tr-TR" noProof="0" dirty="0"/>
                        <a:t>Sınıf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tr-TR" noProof="0" dirty="0"/>
                        <a:t>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tr-TR" noProof="0" dirty="0"/>
                        <a:t>90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İçerik Yer Tutucusu 6"/>
          <p:cNvSpPr>
            <a:spLocks noGrp="1"/>
          </p:cNvSpPr>
          <p:nvPr>
            <p:ph sz="half" idx="2"/>
          </p:nvPr>
        </p:nvSpPr>
        <p:spPr/>
        <p:txBody>
          <a:bodyPr rtlCol="0"/>
          <a:lstStyle/>
          <a:p>
            <a:pPr rtl="0"/>
            <a:r>
              <a:rPr lang="tr-TR" dirty="0"/>
              <a:t>Birinci madde işareti buraya</a:t>
            </a:r>
          </a:p>
          <a:p>
            <a:pPr rtl="0"/>
            <a:r>
              <a:rPr lang="tr-TR" dirty="0"/>
              <a:t>İkinci madde işareti buraya</a:t>
            </a:r>
          </a:p>
          <a:p>
            <a:pPr rtl="0"/>
            <a:r>
              <a:rPr lang="tr-TR" dirty="0"/>
              <a:t>Üçüncü madde işareti buraya</a:t>
            </a: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 noProof="0"/>
              <a:t>Spiegel, M. R., &amp; Stephens, L. J. (1999). Schaum's outline of theory and problems of statistics. Erlangga.</a:t>
            </a:r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593339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dirty="0"/>
              <a:t>Grafikli Başlık ve İçerik Düzeni</a:t>
            </a:r>
          </a:p>
        </p:txBody>
      </p:sp>
      <p:graphicFrame>
        <p:nvGraphicFramePr>
          <p:cNvPr id="7" name="İçerik Yer Tutucusu 6" descr="Şunu temsil eden yığılmış çubuk grafik:&#10;3 seri ve 4 kategori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3485998"/>
              </p:ext>
            </p:extLst>
          </p:nvPr>
        </p:nvGraphicFramePr>
        <p:xfrm>
          <a:off x="1593850" y="1600200"/>
          <a:ext cx="9782175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 noProof="0"/>
              <a:t>Spiegel, M. R., &amp; Stephens, L. J. (1999). Schaum's outline of theory and problems of statistics. Erlangga.</a:t>
            </a:r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57191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dirty="0"/>
              <a:t>Grafikler</a:t>
            </a:r>
          </a:p>
        </p:txBody>
      </p:sp>
      <p:pic>
        <p:nvPicPr>
          <p:cNvPr id="8" name="İçerik Yer Tutucusu 7">
            <a:extLst>
              <a:ext uri="{FF2B5EF4-FFF2-40B4-BE49-F238E27FC236}">
                <a16:creationId xmlns:a16="http://schemas.microsoft.com/office/drawing/2014/main" id="{7DC76C56-19A7-A761-A11E-4F2D3DA6E6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7671" t="29531" r="25120" b="26370"/>
          <a:stretch/>
        </p:blipFill>
        <p:spPr>
          <a:xfrm>
            <a:off x="1535896" y="1484784"/>
            <a:ext cx="6480000" cy="4320000"/>
          </a:xfrm>
        </p:spPr>
      </p:pic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>
          <a:xfrm>
            <a:off x="7678588" y="5301208"/>
            <a:ext cx="3974065" cy="1008112"/>
          </a:xfrm>
        </p:spPr>
        <p:txBody>
          <a:bodyPr/>
          <a:lstStyle/>
          <a:p>
            <a:pPr rtl="0"/>
            <a:r>
              <a:rPr lang="en-US" cap="none" noProof="0" dirty="0">
                <a:hlinkClick r:id="rId4"/>
              </a:rPr>
              <a:t>https://acikders.ankara.edu.tr/pluginfile.php/791/mod_resource/content/2/frekans%20da%c4%9f%c4%b1l%c4%b1mlar%c4%b1.pdf</a:t>
            </a:r>
            <a:r>
              <a:rPr lang="tr-TR" cap="none" noProof="0" dirty="0"/>
              <a:t> adresinden erişilmiştir.</a:t>
            </a:r>
          </a:p>
        </p:txBody>
      </p:sp>
    </p:spTree>
    <p:extLst>
      <p:ext uri="{BB962C8B-B14F-4D97-AF65-F5344CB8AC3E}">
        <p14:creationId xmlns:p14="http://schemas.microsoft.com/office/powerpoint/2010/main" val="1452892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dirty="0"/>
              <a:t>Grafikler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1C8FA1C5-124C-2F9B-78CB-741074D3D1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594" t="32756" r="20400" b="12190"/>
          <a:stretch/>
        </p:blipFill>
        <p:spPr>
          <a:xfrm>
            <a:off x="1581271" y="1412279"/>
            <a:ext cx="6480000" cy="4777155"/>
          </a:xfrm>
          <a:prstGeom prst="rect">
            <a:avLst/>
          </a:prstGeom>
        </p:spPr>
      </p:pic>
      <p:sp>
        <p:nvSpPr>
          <p:cNvPr id="10" name="Altbilgi Yer Tutucusu 2">
            <a:extLst>
              <a:ext uri="{FF2B5EF4-FFF2-40B4-BE49-F238E27FC236}">
                <a16:creationId xmlns:a16="http://schemas.microsoft.com/office/drawing/2014/main" id="{E63EA3CC-6245-C623-570D-4A31177D11EF}"/>
              </a:ext>
            </a:extLst>
          </p:cNvPr>
          <p:cNvSpPr txBox="1">
            <a:spLocks/>
          </p:cNvSpPr>
          <p:nvPr/>
        </p:nvSpPr>
        <p:spPr>
          <a:xfrm>
            <a:off x="7830988" y="5453608"/>
            <a:ext cx="3974065" cy="1008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tr-tr"/>
            </a:defPPr>
            <a:lvl1pPr marL="0" algn="ctr" defTabSz="914400" rtl="0" eaLnBrk="1" latinLnBrk="0" hangingPunct="1">
              <a:defRPr sz="12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cap="none">
                <a:hlinkClick r:id="rId4"/>
              </a:rPr>
              <a:t>https://acikders.ankara.edu.tr/pluginfile.php/791/mod_resource/content/2/frekans%20da%c4%9f%c4%b1l%c4%b1mlar%c4%b1.pdf</a:t>
            </a:r>
            <a:r>
              <a:rPr lang="tr-TR" cap="none"/>
              <a:t> adresinden erişilmiştir.</a:t>
            </a:r>
            <a:endParaRPr lang="tr-TR" cap="none" dirty="0"/>
          </a:p>
        </p:txBody>
      </p:sp>
    </p:spTree>
    <p:extLst>
      <p:ext uri="{BB962C8B-B14F-4D97-AF65-F5344CB8AC3E}">
        <p14:creationId xmlns:p14="http://schemas.microsoft.com/office/powerpoint/2010/main" val="3012117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atematik 16x9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9696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309089_TF02787947" id="{F76874F7-09BF-4919-8092-7DCFDBC47D09}" vid="{BD9753A5-59D8-407E-8B1D-F9314866C99E}"/>
    </a:ext>
  </a:extLst>
</a:theme>
</file>

<file path=ppt/theme/theme2.xml><?xml version="1.0" encoding="utf-8"?>
<a:theme xmlns:a="http://schemas.openxmlformats.org/drawingml/2006/main" name="Ofis Teması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A97C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eması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A97C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 işaretli matematik eğitimi sunusu (geniş ekran)</Template>
  <TotalTime>0</TotalTime>
  <Words>1406</Words>
  <Application>Microsoft Office PowerPoint</Application>
  <PresentationFormat>Özel</PresentationFormat>
  <Paragraphs>200</Paragraphs>
  <Slides>22</Slides>
  <Notes>8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28" baseType="lpstr">
      <vt:lpstr>AdvTimes</vt:lpstr>
      <vt:lpstr>AdvTimes-b</vt:lpstr>
      <vt:lpstr>AdvTimes-i</vt:lpstr>
      <vt:lpstr>Arial</vt:lpstr>
      <vt:lpstr>Euphemia</vt:lpstr>
      <vt:lpstr>Matematik 16x9</vt:lpstr>
      <vt:lpstr>İSTATİSTİĞE GİRİŞ </vt:lpstr>
      <vt:lpstr>Değişkenler ve Grafikler</vt:lpstr>
      <vt:lpstr>Değişken Örnekleri ve Uygulama</vt:lpstr>
      <vt:lpstr>Ölçme Düzeyleri</vt:lpstr>
      <vt:lpstr>Grafik</vt:lpstr>
      <vt:lpstr>Tablolu İki İçerik Düzeni</vt:lpstr>
      <vt:lpstr>Grafikli Başlık ve İçerik Düzeni</vt:lpstr>
      <vt:lpstr>Grafikler</vt:lpstr>
      <vt:lpstr>Grafikler</vt:lpstr>
      <vt:lpstr>Grafikler</vt:lpstr>
      <vt:lpstr>Grafikler</vt:lpstr>
      <vt:lpstr>Semboller ve Denklemler</vt:lpstr>
      <vt:lpstr>Soru</vt:lpstr>
      <vt:lpstr>Soru</vt:lpstr>
      <vt:lpstr>Soru</vt:lpstr>
      <vt:lpstr>Soru</vt:lpstr>
      <vt:lpstr>Soru</vt:lpstr>
      <vt:lpstr>Soru Çöz</vt:lpstr>
      <vt:lpstr>Soru Çöz</vt:lpstr>
      <vt:lpstr>Soru Çöz</vt:lpstr>
      <vt:lpstr>Haftaya - Frekans Dağılımları ile ilgili sorular</vt:lpstr>
      <vt:lpstr>Ders İçerik Düzeni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Başlık Düzeni</dc:title>
  <dc:creator>NİLÜFER</dc:creator>
  <cp:lastModifiedBy>Ahmet Haphap</cp:lastModifiedBy>
  <cp:revision>18</cp:revision>
  <dcterms:created xsi:type="dcterms:W3CDTF">2023-10-05T21:43:07Z</dcterms:created>
  <dcterms:modified xsi:type="dcterms:W3CDTF">2024-03-11T07:28:58Z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