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57" r:id="rId2"/>
    <p:sldId id="358" r:id="rId3"/>
    <p:sldId id="258" r:id="rId4"/>
    <p:sldId id="367" r:id="rId5"/>
    <p:sldId id="259" r:id="rId6"/>
    <p:sldId id="260" r:id="rId7"/>
    <p:sldId id="261" r:id="rId8"/>
    <p:sldId id="262" r:id="rId9"/>
    <p:sldId id="267" r:id="rId10"/>
    <p:sldId id="266" r:id="rId11"/>
    <p:sldId id="268" r:id="rId12"/>
    <p:sldId id="263" r:id="rId13"/>
    <p:sldId id="269" r:id="rId14"/>
    <p:sldId id="264" r:id="rId15"/>
    <p:sldId id="270" r:id="rId16"/>
    <p:sldId id="265" r:id="rId17"/>
    <p:sldId id="271" r:id="rId18"/>
    <p:sldId id="272" r:id="rId19"/>
    <p:sldId id="322" r:id="rId20"/>
    <p:sldId id="364" r:id="rId21"/>
    <p:sldId id="316" r:id="rId22"/>
    <p:sldId id="349" r:id="rId23"/>
    <p:sldId id="350" r:id="rId24"/>
    <p:sldId id="347" r:id="rId25"/>
    <p:sldId id="351" r:id="rId26"/>
    <p:sldId id="365" r:id="rId27"/>
    <p:sldId id="310" r:id="rId28"/>
    <p:sldId id="311" r:id="rId29"/>
    <p:sldId id="312" r:id="rId30"/>
    <p:sldId id="313" r:id="rId31"/>
    <p:sldId id="292" r:id="rId32"/>
    <p:sldId id="293" r:id="rId33"/>
    <p:sldId id="294" r:id="rId34"/>
    <p:sldId id="274" r:id="rId35"/>
    <p:sldId id="295" r:id="rId36"/>
    <p:sldId id="296" r:id="rId37"/>
    <p:sldId id="314" r:id="rId38"/>
    <p:sldId id="297" r:id="rId39"/>
    <p:sldId id="298" r:id="rId40"/>
    <p:sldId id="315" r:id="rId41"/>
    <p:sldId id="300" r:id="rId42"/>
    <p:sldId id="301" r:id="rId43"/>
    <p:sldId id="276" r:id="rId44"/>
    <p:sldId id="334" r:id="rId45"/>
    <p:sldId id="280" r:id="rId46"/>
    <p:sldId id="277" r:id="rId47"/>
    <p:sldId id="366" r:id="rId48"/>
    <p:sldId id="281" r:id="rId49"/>
    <p:sldId id="328" r:id="rId50"/>
    <p:sldId id="282" r:id="rId51"/>
    <p:sldId id="285" r:id="rId52"/>
    <p:sldId id="287" r:id="rId53"/>
    <p:sldId id="302" r:id="rId54"/>
    <p:sldId id="291" r:id="rId55"/>
    <p:sldId id="339" r:id="rId56"/>
    <p:sldId id="290" r:id="rId57"/>
    <p:sldId id="288" r:id="rId58"/>
    <p:sldId id="354" r:id="rId59"/>
    <p:sldId id="340" r:id="rId60"/>
    <p:sldId id="357" r:id="rId61"/>
    <p:sldId id="335" r:id="rId62"/>
    <p:sldId id="278" r:id="rId63"/>
    <p:sldId id="304" r:id="rId64"/>
    <p:sldId id="360" r:id="rId65"/>
    <p:sldId id="359" r:id="rId66"/>
    <p:sldId id="336" r:id="rId67"/>
    <p:sldId id="361" r:id="rId68"/>
    <p:sldId id="305" r:id="rId69"/>
    <p:sldId id="318" r:id="rId70"/>
    <p:sldId id="353" r:id="rId71"/>
    <p:sldId id="337" r:id="rId72"/>
    <p:sldId id="317" r:id="rId73"/>
    <p:sldId id="306" r:id="rId74"/>
    <p:sldId id="307" r:id="rId75"/>
    <p:sldId id="370" r:id="rId76"/>
    <p:sldId id="330" r:id="rId77"/>
    <p:sldId id="355" r:id="rId78"/>
    <p:sldId id="320" r:id="rId79"/>
    <p:sldId id="321" r:id="rId80"/>
    <p:sldId id="356" r:id="rId81"/>
    <p:sldId id="331" r:id="rId82"/>
    <p:sldId id="332" r:id="rId83"/>
    <p:sldId id="373" r:id="rId84"/>
    <p:sldId id="374" r:id="rId85"/>
    <p:sldId id="375" r:id="rId86"/>
    <p:sldId id="333" r:id="rId87"/>
    <p:sldId id="372" r:id="rId88"/>
    <p:sldId id="368" r:id="rId89"/>
    <p:sldId id="369"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83" d="100"/>
          <a:sy n="83" d="100"/>
        </p:scale>
        <p:origin x="137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027D24-FB45-40DD-AE65-4E54C6393AD3}" type="datetimeFigureOut">
              <a:rPr lang="en-US" smtClean="0"/>
              <a:t>12/29/2020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3EAE43-8DCE-498A-AED2-306DB00D32CC}" type="slidenum">
              <a:rPr lang="en-US" smtClean="0"/>
              <a:t>‹#›</a:t>
            </a:fld>
            <a:endParaRPr lang="en-US"/>
          </a:p>
        </p:txBody>
      </p:sp>
    </p:spTree>
    <p:extLst>
      <p:ext uri="{BB962C8B-B14F-4D97-AF65-F5344CB8AC3E}">
        <p14:creationId xmlns:p14="http://schemas.microsoft.com/office/powerpoint/2010/main" val="26229699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DC557-4922-4497-950B-3D393796FF77}" type="datetimeFigureOut">
              <a:rPr lang="en-US" smtClean="0"/>
              <a:t>12/29/2020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5732C-54BF-4AD3-8709-678799251C15}" type="slidenum">
              <a:rPr lang="en-US" smtClean="0"/>
              <a:t>‹#›</a:t>
            </a:fld>
            <a:endParaRPr lang="en-US"/>
          </a:p>
        </p:txBody>
      </p:sp>
    </p:spTree>
    <p:extLst>
      <p:ext uri="{BB962C8B-B14F-4D97-AF65-F5344CB8AC3E}">
        <p14:creationId xmlns:p14="http://schemas.microsoft.com/office/powerpoint/2010/main" val="18618412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5732C-54BF-4AD3-8709-678799251C15}" type="slidenum">
              <a:rPr lang="en-US" smtClean="0"/>
              <a:t>1</a:t>
            </a:fld>
            <a:endParaRPr lang="en-US" dirty="0"/>
          </a:p>
        </p:txBody>
      </p:sp>
      <p:sp>
        <p:nvSpPr>
          <p:cNvPr id="5" name="Date Placeholder 4"/>
          <p:cNvSpPr>
            <a:spLocks noGrp="1"/>
          </p:cNvSpPr>
          <p:nvPr>
            <p:ph type="dt" idx="11"/>
          </p:nvPr>
        </p:nvSpPr>
        <p:spPr/>
        <p:txBody>
          <a:bodyPr/>
          <a:lstStyle/>
          <a:p>
            <a:fld id="{76980DAF-8E13-4EE6-8BDB-60B0B54C82C7}" type="datetime1">
              <a:rPr lang="en-US" smtClean="0"/>
              <a:t>12/29/2020</a:t>
            </a:fld>
            <a:endParaRPr lang="en-US" dirty="0"/>
          </a:p>
        </p:txBody>
      </p:sp>
    </p:spTree>
    <p:extLst>
      <p:ext uri="{BB962C8B-B14F-4D97-AF65-F5344CB8AC3E}">
        <p14:creationId xmlns:p14="http://schemas.microsoft.com/office/powerpoint/2010/main" val="146496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Loadings</a:t>
            </a:r>
            <a:r>
              <a:rPr lang="en-US" baseline="0" dirty="0" smtClean="0"/>
              <a:t> on bifactor would all be about 0 if it were not important.  There ARE </a:t>
            </a:r>
            <a:r>
              <a:rPr lang="en-US" baseline="0" dirty="0" err="1" smtClean="0"/>
              <a:t>differenences</a:t>
            </a:r>
            <a:r>
              <a:rPr lang="en-US" baseline="0" dirty="0" smtClean="0"/>
              <a:t> in importance of the bifactor.</a:t>
            </a:r>
            <a:endParaRPr lang="en-US" dirty="0"/>
          </a:p>
        </p:txBody>
      </p:sp>
      <p:sp>
        <p:nvSpPr>
          <p:cNvPr id="4" name="Date Placeholder 3"/>
          <p:cNvSpPr>
            <a:spLocks noGrp="1"/>
          </p:cNvSpPr>
          <p:nvPr>
            <p:ph type="dt" idx="10"/>
          </p:nvPr>
        </p:nvSpPr>
        <p:spPr/>
        <p:txBody>
          <a:bodyPr/>
          <a:lstStyle/>
          <a:p>
            <a:fld id="{00548B03-0C98-4A35-845A-75E2940A8A98}" type="datetime1">
              <a:rPr lang="en-US" smtClean="0"/>
              <a:t>12/29/2020</a:t>
            </a:fld>
            <a:endParaRPr lang="en-US"/>
          </a:p>
        </p:txBody>
      </p:sp>
      <p:sp>
        <p:nvSpPr>
          <p:cNvPr id="5" name="Slide Number Placeholder 4"/>
          <p:cNvSpPr>
            <a:spLocks noGrp="1"/>
          </p:cNvSpPr>
          <p:nvPr>
            <p:ph type="sldNum" sz="quarter" idx="11"/>
          </p:nvPr>
        </p:nvSpPr>
        <p:spPr/>
        <p:txBody>
          <a:bodyPr/>
          <a:lstStyle/>
          <a:p>
            <a:fld id="{3025732C-54BF-4AD3-8709-678799251C15}" type="slidenum">
              <a:rPr lang="en-US" smtClean="0"/>
              <a:t>21</a:t>
            </a:fld>
            <a:endParaRPr lang="en-US"/>
          </a:p>
        </p:txBody>
      </p:sp>
    </p:spTree>
    <p:extLst>
      <p:ext uri="{BB962C8B-B14F-4D97-AF65-F5344CB8AC3E}">
        <p14:creationId xmlns:p14="http://schemas.microsoft.com/office/powerpoint/2010/main" val="28379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7AE2C5A-306F-484D-8EC9-48DBC435A726}" type="datetime1">
              <a:rPr lang="en-US" smtClean="0"/>
              <a:t>12/29/2020</a:t>
            </a:fld>
            <a:endParaRPr lang="en-US"/>
          </a:p>
        </p:txBody>
      </p:sp>
      <p:sp>
        <p:nvSpPr>
          <p:cNvPr id="5" name="Slide Number Placeholder 4"/>
          <p:cNvSpPr>
            <a:spLocks noGrp="1"/>
          </p:cNvSpPr>
          <p:nvPr>
            <p:ph type="sldNum" sz="quarter" idx="11"/>
          </p:nvPr>
        </p:nvSpPr>
        <p:spPr/>
        <p:txBody>
          <a:bodyPr/>
          <a:lstStyle/>
          <a:p>
            <a:fld id="{3025732C-54BF-4AD3-8709-678799251C15}" type="slidenum">
              <a:rPr lang="en-US" smtClean="0"/>
              <a:t>22</a:t>
            </a:fld>
            <a:endParaRPr lang="en-US"/>
          </a:p>
        </p:txBody>
      </p:sp>
    </p:spTree>
    <p:extLst>
      <p:ext uri="{BB962C8B-B14F-4D97-AF65-F5344CB8AC3E}">
        <p14:creationId xmlns:p14="http://schemas.microsoft.com/office/powerpoint/2010/main" val="416443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is the correct model, then it means that each item is contaminated by whatever the bifactor is.</a:t>
            </a:r>
            <a:endParaRPr lang="en-US" dirty="0"/>
          </a:p>
        </p:txBody>
      </p:sp>
      <p:sp>
        <p:nvSpPr>
          <p:cNvPr id="4" name="Date Placeholder 3"/>
          <p:cNvSpPr>
            <a:spLocks noGrp="1"/>
          </p:cNvSpPr>
          <p:nvPr>
            <p:ph type="dt" idx="10"/>
          </p:nvPr>
        </p:nvSpPr>
        <p:spPr/>
        <p:txBody>
          <a:bodyPr/>
          <a:lstStyle/>
          <a:p>
            <a:fld id="{C7A1946E-746E-4644-8BAE-6493C2601070}" type="datetime1">
              <a:rPr lang="en-US" smtClean="0"/>
              <a:t>12/29/2020</a:t>
            </a:fld>
            <a:endParaRPr lang="en-US"/>
          </a:p>
        </p:txBody>
      </p:sp>
      <p:sp>
        <p:nvSpPr>
          <p:cNvPr id="5" name="Slide Number Placeholder 4"/>
          <p:cNvSpPr>
            <a:spLocks noGrp="1"/>
          </p:cNvSpPr>
          <p:nvPr>
            <p:ph type="sldNum" sz="quarter" idx="11"/>
          </p:nvPr>
        </p:nvSpPr>
        <p:spPr/>
        <p:txBody>
          <a:bodyPr/>
          <a:lstStyle/>
          <a:p>
            <a:fld id="{3025732C-54BF-4AD3-8709-678799251C15}" type="slidenum">
              <a:rPr lang="en-US" smtClean="0"/>
              <a:t>27</a:t>
            </a:fld>
            <a:endParaRPr lang="en-US"/>
          </a:p>
        </p:txBody>
      </p:sp>
    </p:spTree>
    <p:extLst>
      <p:ext uri="{BB962C8B-B14F-4D97-AF65-F5344CB8AC3E}">
        <p14:creationId xmlns:p14="http://schemas.microsoft.com/office/powerpoint/2010/main" val="258781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Diminishing</a:t>
            </a:r>
            <a:r>
              <a:rPr lang="en-US" baseline="0" dirty="0" smtClean="0"/>
              <a:t>  2) Similarity of 3 methods of correlating factors  3) Huge bifactor correlations</a:t>
            </a:r>
            <a:endParaRPr lang="en-US" dirty="0"/>
          </a:p>
        </p:txBody>
      </p:sp>
      <p:sp>
        <p:nvSpPr>
          <p:cNvPr id="4" name="Date Placeholder 3"/>
          <p:cNvSpPr>
            <a:spLocks noGrp="1"/>
          </p:cNvSpPr>
          <p:nvPr>
            <p:ph type="dt" idx="10"/>
          </p:nvPr>
        </p:nvSpPr>
        <p:spPr/>
        <p:txBody>
          <a:bodyPr/>
          <a:lstStyle/>
          <a:p>
            <a:fld id="{9BC2CEB2-F3E8-4DE5-A8E8-385E98676528}" type="datetime1">
              <a:rPr lang="en-US" smtClean="0"/>
              <a:t>12/29/2020</a:t>
            </a:fld>
            <a:endParaRPr lang="en-US"/>
          </a:p>
        </p:txBody>
      </p:sp>
      <p:sp>
        <p:nvSpPr>
          <p:cNvPr id="5" name="Slide Number Placeholder 4"/>
          <p:cNvSpPr>
            <a:spLocks noGrp="1"/>
          </p:cNvSpPr>
          <p:nvPr>
            <p:ph type="sldNum" sz="quarter" idx="11"/>
          </p:nvPr>
        </p:nvSpPr>
        <p:spPr/>
        <p:txBody>
          <a:bodyPr/>
          <a:lstStyle/>
          <a:p>
            <a:fld id="{3025732C-54BF-4AD3-8709-678799251C15}" type="slidenum">
              <a:rPr lang="en-US" smtClean="0"/>
              <a:t>59</a:t>
            </a:fld>
            <a:endParaRPr lang="en-US"/>
          </a:p>
        </p:txBody>
      </p:sp>
    </p:spTree>
    <p:extLst>
      <p:ext uri="{BB962C8B-B14F-4D97-AF65-F5344CB8AC3E}">
        <p14:creationId xmlns:p14="http://schemas.microsoft.com/office/powerpoint/2010/main" val="273512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Loadings reflected both whether</a:t>
            </a:r>
            <a:r>
              <a:rPr lang="en-US" baseline="0" dirty="0" smtClean="0"/>
              <a:t> an item was positively or negatively worded but also more subtle differences in valence.</a:t>
            </a:r>
            <a:endParaRPr lang="en-US" dirty="0"/>
          </a:p>
        </p:txBody>
      </p:sp>
      <p:sp>
        <p:nvSpPr>
          <p:cNvPr id="4" name="Date Placeholder 3"/>
          <p:cNvSpPr>
            <a:spLocks noGrp="1"/>
          </p:cNvSpPr>
          <p:nvPr>
            <p:ph type="dt" idx="10"/>
          </p:nvPr>
        </p:nvSpPr>
        <p:spPr/>
        <p:txBody>
          <a:bodyPr/>
          <a:lstStyle/>
          <a:p>
            <a:fld id="{D9D6D67F-6D22-4194-A621-3B1A43B8CE63}" type="datetime1">
              <a:rPr lang="en-US" smtClean="0"/>
              <a:t>12/29/2020</a:t>
            </a:fld>
            <a:endParaRPr lang="en-US"/>
          </a:p>
        </p:txBody>
      </p:sp>
      <p:sp>
        <p:nvSpPr>
          <p:cNvPr id="5" name="Slide Number Placeholder 4"/>
          <p:cNvSpPr>
            <a:spLocks noGrp="1"/>
          </p:cNvSpPr>
          <p:nvPr>
            <p:ph type="sldNum" sz="quarter" idx="11"/>
          </p:nvPr>
        </p:nvSpPr>
        <p:spPr/>
        <p:txBody>
          <a:bodyPr/>
          <a:lstStyle/>
          <a:p>
            <a:fld id="{3025732C-54BF-4AD3-8709-678799251C15}" type="slidenum">
              <a:rPr lang="en-US" smtClean="0"/>
              <a:t>73</a:t>
            </a:fld>
            <a:endParaRPr lang="en-US"/>
          </a:p>
        </p:txBody>
      </p:sp>
    </p:spTree>
    <p:extLst>
      <p:ext uri="{BB962C8B-B14F-4D97-AF65-F5344CB8AC3E}">
        <p14:creationId xmlns:p14="http://schemas.microsoft.com/office/powerpoint/2010/main" val="277504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differences across B5 questionnaires in the importance of the bifactor for different dimensions</a:t>
            </a:r>
            <a:endParaRPr lang="en-US" dirty="0"/>
          </a:p>
        </p:txBody>
      </p:sp>
      <p:sp>
        <p:nvSpPr>
          <p:cNvPr id="4" name="Date Placeholder 3"/>
          <p:cNvSpPr>
            <a:spLocks noGrp="1"/>
          </p:cNvSpPr>
          <p:nvPr>
            <p:ph type="dt" idx="10"/>
          </p:nvPr>
        </p:nvSpPr>
        <p:spPr/>
        <p:txBody>
          <a:bodyPr/>
          <a:lstStyle/>
          <a:p>
            <a:fld id="{C56A366C-B565-464E-99A3-5E56F997C487}" type="datetime1">
              <a:rPr lang="en-US" smtClean="0"/>
              <a:t>12/29/2020</a:t>
            </a:fld>
            <a:endParaRPr lang="en-US"/>
          </a:p>
        </p:txBody>
      </p:sp>
      <p:sp>
        <p:nvSpPr>
          <p:cNvPr id="5" name="Slide Number Placeholder 4"/>
          <p:cNvSpPr>
            <a:spLocks noGrp="1"/>
          </p:cNvSpPr>
          <p:nvPr>
            <p:ph type="sldNum" sz="quarter" idx="11"/>
          </p:nvPr>
        </p:nvSpPr>
        <p:spPr/>
        <p:txBody>
          <a:bodyPr/>
          <a:lstStyle/>
          <a:p>
            <a:fld id="{3025732C-54BF-4AD3-8709-678799251C15}" type="slidenum">
              <a:rPr lang="en-US" smtClean="0"/>
              <a:t>87</a:t>
            </a:fld>
            <a:endParaRPr lang="en-US"/>
          </a:p>
        </p:txBody>
      </p:sp>
    </p:spTree>
    <p:extLst>
      <p:ext uri="{BB962C8B-B14F-4D97-AF65-F5344CB8AC3E}">
        <p14:creationId xmlns:p14="http://schemas.microsoft.com/office/powerpoint/2010/main" val="324575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405D66-55E8-40F5-81F2-C817E495A276}" type="datetime1">
              <a:rPr lang="en-US" smtClean="0"/>
              <a:t>12/29/2020</a:t>
            </a:fld>
            <a:endParaRPr lang="en-US"/>
          </a:p>
        </p:txBody>
      </p:sp>
      <p:sp>
        <p:nvSpPr>
          <p:cNvPr id="5" name="Footer Placeholder 4"/>
          <p:cNvSpPr>
            <a:spLocks noGrp="1"/>
          </p:cNvSpPr>
          <p:nvPr>
            <p:ph type="ftr" sz="quarter" idx="11"/>
          </p:nvPr>
        </p:nvSpPr>
        <p:spPr/>
        <p:txBody>
          <a:bodyPr/>
          <a:lstStyle/>
          <a:p>
            <a:r>
              <a:rPr lang="en-US" smtClean="0"/>
              <a:t>www.utc.edu/michael-biderman</a:t>
            </a:r>
            <a:endParaRPr lang="en-US"/>
          </a:p>
        </p:txBody>
      </p:sp>
      <p:sp>
        <p:nvSpPr>
          <p:cNvPr id="6" name="Slide Number Placeholder 5"/>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319326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00ED7-F0AC-4A22-8C04-1E3A2DA8CAE4}" type="datetime1">
              <a:rPr lang="en-US" smtClean="0"/>
              <a:t>12/29/2020</a:t>
            </a:fld>
            <a:endParaRPr lang="en-US"/>
          </a:p>
        </p:txBody>
      </p:sp>
      <p:sp>
        <p:nvSpPr>
          <p:cNvPr id="5" name="Footer Placeholder 4"/>
          <p:cNvSpPr>
            <a:spLocks noGrp="1"/>
          </p:cNvSpPr>
          <p:nvPr>
            <p:ph type="ftr" sz="quarter" idx="11"/>
          </p:nvPr>
        </p:nvSpPr>
        <p:spPr/>
        <p:txBody>
          <a:bodyPr/>
          <a:lstStyle/>
          <a:p>
            <a:r>
              <a:rPr lang="en-US" smtClean="0"/>
              <a:t>www.utc.edu/michael-biderman</a:t>
            </a:r>
            <a:endParaRPr lang="en-US"/>
          </a:p>
        </p:txBody>
      </p:sp>
      <p:sp>
        <p:nvSpPr>
          <p:cNvPr id="6" name="Slide Number Placeholder 5"/>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49949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D6DF9-712F-4786-A4A2-98365B30F42D}" type="datetime1">
              <a:rPr lang="en-US" smtClean="0"/>
              <a:t>12/29/2020</a:t>
            </a:fld>
            <a:endParaRPr lang="en-US"/>
          </a:p>
        </p:txBody>
      </p:sp>
      <p:sp>
        <p:nvSpPr>
          <p:cNvPr id="5" name="Footer Placeholder 4"/>
          <p:cNvSpPr>
            <a:spLocks noGrp="1"/>
          </p:cNvSpPr>
          <p:nvPr>
            <p:ph type="ftr" sz="quarter" idx="11"/>
          </p:nvPr>
        </p:nvSpPr>
        <p:spPr/>
        <p:txBody>
          <a:bodyPr/>
          <a:lstStyle/>
          <a:p>
            <a:r>
              <a:rPr lang="en-US" smtClean="0"/>
              <a:t>www.utc.edu/michael-biderman</a:t>
            </a:r>
            <a:endParaRPr lang="en-US"/>
          </a:p>
        </p:txBody>
      </p:sp>
      <p:sp>
        <p:nvSpPr>
          <p:cNvPr id="6" name="Slide Number Placeholder 5"/>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351717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C24D7-5071-418A-9B27-AD58F83C809A}" type="datetime1">
              <a:rPr lang="en-US" smtClean="0"/>
              <a:t>12/29/2020</a:t>
            </a:fld>
            <a:endParaRPr lang="en-US"/>
          </a:p>
        </p:txBody>
      </p:sp>
      <p:sp>
        <p:nvSpPr>
          <p:cNvPr id="5" name="Footer Placeholder 4"/>
          <p:cNvSpPr>
            <a:spLocks noGrp="1"/>
          </p:cNvSpPr>
          <p:nvPr>
            <p:ph type="ftr" sz="quarter" idx="11"/>
          </p:nvPr>
        </p:nvSpPr>
        <p:spPr/>
        <p:txBody>
          <a:bodyPr/>
          <a:lstStyle/>
          <a:p>
            <a:r>
              <a:rPr lang="en-US" smtClean="0"/>
              <a:t>www.utc.edu/michael-biderman</a:t>
            </a:r>
            <a:endParaRPr lang="en-US"/>
          </a:p>
        </p:txBody>
      </p:sp>
      <p:sp>
        <p:nvSpPr>
          <p:cNvPr id="6" name="Slide Number Placeholder 5"/>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298879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02A2E-D7FB-4497-9874-2150A57676DC}" type="datetime1">
              <a:rPr lang="en-US" smtClean="0"/>
              <a:t>12/29/2020</a:t>
            </a:fld>
            <a:endParaRPr lang="en-US"/>
          </a:p>
        </p:txBody>
      </p:sp>
      <p:sp>
        <p:nvSpPr>
          <p:cNvPr id="5" name="Footer Placeholder 4"/>
          <p:cNvSpPr>
            <a:spLocks noGrp="1"/>
          </p:cNvSpPr>
          <p:nvPr>
            <p:ph type="ftr" sz="quarter" idx="11"/>
          </p:nvPr>
        </p:nvSpPr>
        <p:spPr/>
        <p:txBody>
          <a:bodyPr/>
          <a:lstStyle/>
          <a:p>
            <a:r>
              <a:rPr lang="en-US" smtClean="0"/>
              <a:t>www.utc.edu/michael-biderman</a:t>
            </a:r>
            <a:endParaRPr lang="en-US"/>
          </a:p>
        </p:txBody>
      </p:sp>
      <p:sp>
        <p:nvSpPr>
          <p:cNvPr id="6" name="Slide Number Placeholder 5"/>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26111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57451D-48D3-4C79-9EAF-1756BFC0F05D}" type="datetime1">
              <a:rPr lang="en-US" smtClean="0"/>
              <a:t>12/29/2020</a:t>
            </a:fld>
            <a:endParaRPr lang="en-US"/>
          </a:p>
        </p:txBody>
      </p:sp>
      <p:sp>
        <p:nvSpPr>
          <p:cNvPr id="6" name="Footer Placeholder 5"/>
          <p:cNvSpPr>
            <a:spLocks noGrp="1"/>
          </p:cNvSpPr>
          <p:nvPr>
            <p:ph type="ftr" sz="quarter" idx="11"/>
          </p:nvPr>
        </p:nvSpPr>
        <p:spPr/>
        <p:txBody>
          <a:bodyPr/>
          <a:lstStyle/>
          <a:p>
            <a:r>
              <a:rPr lang="en-US" smtClean="0"/>
              <a:t>www.utc.edu/michael-biderman</a:t>
            </a:r>
            <a:endParaRPr lang="en-US"/>
          </a:p>
        </p:txBody>
      </p:sp>
      <p:sp>
        <p:nvSpPr>
          <p:cNvPr id="7" name="Slide Number Placeholder 6"/>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32231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8CA184-AC9C-40A6-A53D-D92FCB6F453A}" type="datetime1">
              <a:rPr lang="en-US" smtClean="0"/>
              <a:t>12/29/2020</a:t>
            </a:fld>
            <a:endParaRPr lang="en-US"/>
          </a:p>
        </p:txBody>
      </p:sp>
      <p:sp>
        <p:nvSpPr>
          <p:cNvPr id="8" name="Footer Placeholder 7"/>
          <p:cNvSpPr>
            <a:spLocks noGrp="1"/>
          </p:cNvSpPr>
          <p:nvPr>
            <p:ph type="ftr" sz="quarter" idx="11"/>
          </p:nvPr>
        </p:nvSpPr>
        <p:spPr/>
        <p:txBody>
          <a:bodyPr/>
          <a:lstStyle/>
          <a:p>
            <a:r>
              <a:rPr lang="en-US" smtClean="0"/>
              <a:t>www.utc.edu/michael-biderman</a:t>
            </a:r>
            <a:endParaRPr lang="en-US"/>
          </a:p>
        </p:txBody>
      </p:sp>
      <p:sp>
        <p:nvSpPr>
          <p:cNvPr id="9" name="Slide Number Placeholder 8"/>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22309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AC93A-57F6-4323-BEB9-CD4E91100A6E}" type="datetime1">
              <a:rPr lang="en-US" smtClean="0"/>
              <a:t>12/29/2020</a:t>
            </a:fld>
            <a:endParaRPr lang="en-US"/>
          </a:p>
        </p:txBody>
      </p:sp>
      <p:sp>
        <p:nvSpPr>
          <p:cNvPr id="4" name="Footer Placeholder 3"/>
          <p:cNvSpPr>
            <a:spLocks noGrp="1"/>
          </p:cNvSpPr>
          <p:nvPr>
            <p:ph type="ftr" sz="quarter" idx="11"/>
          </p:nvPr>
        </p:nvSpPr>
        <p:spPr/>
        <p:txBody>
          <a:bodyPr/>
          <a:lstStyle/>
          <a:p>
            <a:r>
              <a:rPr lang="en-US" smtClean="0"/>
              <a:t>www.utc.edu/michael-biderman</a:t>
            </a:r>
            <a:endParaRPr lang="en-US"/>
          </a:p>
        </p:txBody>
      </p:sp>
      <p:sp>
        <p:nvSpPr>
          <p:cNvPr id="5" name="Slide Number Placeholder 4"/>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222846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360773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B499E-E2CC-40B4-B5A0-BA3E36685232}" type="datetime1">
              <a:rPr lang="en-US" smtClean="0"/>
              <a:t>12/29/2020</a:t>
            </a:fld>
            <a:endParaRPr lang="en-US"/>
          </a:p>
        </p:txBody>
      </p:sp>
      <p:sp>
        <p:nvSpPr>
          <p:cNvPr id="6" name="Footer Placeholder 5"/>
          <p:cNvSpPr>
            <a:spLocks noGrp="1"/>
          </p:cNvSpPr>
          <p:nvPr>
            <p:ph type="ftr" sz="quarter" idx="11"/>
          </p:nvPr>
        </p:nvSpPr>
        <p:spPr/>
        <p:txBody>
          <a:bodyPr/>
          <a:lstStyle/>
          <a:p>
            <a:r>
              <a:rPr lang="en-US" smtClean="0"/>
              <a:t>www.utc.edu/michael-biderman</a:t>
            </a:r>
            <a:endParaRPr lang="en-US"/>
          </a:p>
        </p:txBody>
      </p:sp>
      <p:sp>
        <p:nvSpPr>
          <p:cNvPr id="7" name="Slide Number Placeholder 6"/>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122518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4F9D4-2D60-40F6-A408-C67DDE45D82B}" type="datetime1">
              <a:rPr lang="en-US" smtClean="0"/>
              <a:t>12/29/2020</a:t>
            </a:fld>
            <a:endParaRPr lang="en-US"/>
          </a:p>
        </p:txBody>
      </p:sp>
      <p:sp>
        <p:nvSpPr>
          <p:cNvPr id="6" name="Footer Placeholder 5"/>
          <p:cNvSpPr>
            <a:spLocks noGrp="1"/>
          </p:cNvSpPr>
          <p:nvPr>
            <p:ph type="ftr" sz="quarter" idx="11"/>
          </p:nvPr>
        </p:nvSpPr>
        <p:spPr/>
        <p:txBody>
          <a:bodyPr/>
          <a:lstStyle/>
          <a:p>
            <a:r>
              <a:rPr lang="en-US" smtClean="0"/>
              <a:t>www.utc.edu/michael-biderman</a:t>
            </a:r>
            <a:endParaRPr lang="en-US"/>
          </a:p>
        </p:txBody>
      </p:sp>
      <p:sp>
        <p:nvSpPr>
          <p:cNvPr id="7" name="Slide Number Placeholder 6"/>
          <p:cNvSpPr>
            <a:spLocks noGrp="1"/>
          </p:cNvSpPr>
          <p:nvPr>
            <p:ph type="sldNum" sz="quarter" idx="12"/>
          </p:nvPr>
        </p:nvSpPr>
        <p:spPr/>
        <p:txBody>
          <a:bodyPr/>
          <a:lstStyle/>
          <a:p>
            <a:fld id="{E161A4D0-71FF-4F6A-B00C-BBA551E7749D}" type="slidenum">
              <a:rPr lang="en-US" smtClean="0"/>
              <a:t>‹#›</a:t>
            </a:fld>
            <a:endParaRPr lang="en-US"/>
          </a:p>
        </p:txBody>
      </p:sp>
    </p:spTree>
    <p:extLst>
      <p:ext uri="{BB962C8B-B14F-4D97-AF65-F5344CB8AC3E}">
        <p14:creationId xmlns:p14="http://schemas.microsoft.com/office/powerpoint/2010/main" val="129452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BDE2E-6801-4C6C-B792-5C5FB2183DB4}" type="datetime1">
              <a:rPr lang="en-US" smtClean="0"/>
              <a:t>12/29/2020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www.utc.edu/michael-biderman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1A4D0-71FF-4F6A-B00C-BBA551E7749D}" type="slidenum">
              <a:rPr lang="en-US" smtClean="0"/>
              <a:t>‹#›</a:t>
            </a:fld>
            <a:endParaRPr lang="en-US"/>
          </a:p>
        </p:txBody>
      </p:sp>
    </p:spTree>
    <p:extLst>
      <p:ext uri="{BB962C8B-B14F-4D97-AF65-F5344CB8AC3E}">
        <p14:creationId xmlns:p14="http://schemas.microsoft.com/office/powerpoint/2010/main" val="1961700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tc.edu/michael-biderma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Michael-Biderman@utc.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ipip.ori.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ipip.ori.org/"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965FA-7E44-4CB0-9EF4-61DD54B17ACE}"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1</a:t>
            </a:fld>
            <a:endParaRPr lang="en-US" dirty="0"/>
          </a:p>
        </p:txBody>
      </p:sp>
      <p:sp>
        <p:nvSpPr>
          <p:cNvPr id="4" name="TextBox 3"/>
          <p:cNvSpPr txBox="1"/>
          <p:nvPr/>
        </p:nvSpPr>
        <p:spPr>
          <a:xfrm>
            <a:off x="1143000" y="1066800"/>
            <a:ext cx="7315200" cy="5170646"/>
          </a:xfrm>
          <a:prstGeom prst="rect">
            <a:avLst/>
          </a:prstGeom>
          <a:noFill/>
        </p:spPr>
        <p:txBody>
          <a:bodyPr wrap="square" rtlCol="0">
            <a:spAutoFit/>
          </a:bodyPr>
          <a:lstStyle/>
          <a:p>
            <a:pPr algn="ctr"/>
            <a:r>
              <a:rPr lang="en-US" sz="3600" dirty="0" smtClean="0"/>
              <a:t>Applications of Bifactor Models</a:t>
            </a:r>
          </a:p>
          <a:p>
            <a:pPr algn="ctr"/>
            <a:r>
              <a:rPr lang="en-US" sz="3600" dirty="0" smtClean="0"/>
              <a:t> to Big Five Data</a:t>
            </a:r>
          </a:p>
          <a:p>
            <a:endParaRPr lang="en-US" dirty="0"/>
          </a:p>
          <a:p>
            <a:pPr algn="ctr"/>
            <a:r>
              <a:rPr lang="en-US" sz="2400" dirty="0" smtClean="0"/>
              <a:t>Michael Biderman</a:t>
            </a:r>
          </a:p>
          <a:p>
            <a:pPr algn="ctr"/>
            <a:r>
              <a:rPr lang="en-US" sz="2400" dirty="0" smtClean="0"/>
              <a:t>University of Tennessee at Chattanooga</a:t>
            </a:r>
          </a:p>
          <a:p>
            <a:pPr algn="ctr"/>
            <a:endParaRPr lang="en-US" sz="2400" dirty="0"/>
          </a:p>
          <a:p>
            <a:pPr algn="ctr"/>
            <a:r>
              <a:rPr lang="en-US" sz="2400" dirty="0" smtClean="0">
                <a:hlinkClick r:id="rId3"/>
              </a:rPr>
              <a:t>www.utc.edu/michael-biderman</a:t>
            </a:r>
            <a:endParaRPr lang="en-US" sz="2400" dirty="0" smtClean="0"/>
          </a:p>
          <a:p>
            <a:pPr algn="ctr"/>
            <a:endParaRPr lang="en-US" sz="2400" dirty="0"/>
          </a:p>
          <a:p>
            <a:pPr algn="ctr"/>
            <a:r>
              <a:rPr lang="en-US" sz="2400" dirty="0" smtClean="0">
                <a:hlinkClick r:id="rId4"/>
              </a:rPr>
              <a:t>Michael-Biderman@utc.edu</a:t>
            </a:r>
            <a:endParaRPr lang="en-US" sz="2400" dirty="0" smtClean="0"/>
          </a:p>
          <a:p>
            <a:pPr algn="ctr"/>
            <a:endParaRPr lang="en-US" sz="2400" dirty="0"/>
          </a:p>
          <a:p>
            <a:r>
              <a:rPr lang="en-US" dirty="0" smtClean="0"/>
              <a:t>Master tutorial presented at the 28</a:t>
            </a:r>
            <a:r>
              <a:rPr lang="en-US" baseline="30000" dirty="0" smtClean="0"/>
              <a:t>th</a:t>
            </a:r>
            <a:r>
              <a:rPr lang="en-US" dirty="0" smtClean="0"/>
              <a:t> Annual Conference of The Society for Industrial and Organizational Psychology, Houston, TX. 2013.</a:t>
            </a:r>
          </a:p>
          <a:p>
            <a:endParaRPr lang="en-US" dirty="0" smtClean="0"/>
          </a:p>
          <a:p>
            <a:r>
              <a:rPr lang="en-US" dirty="0" smtClean="0"/>
              <a:t>A recording of the presentation </a:t>
            </a:r>
            <a:r>
              <a:rPr lang="en-US" smtClean="0"/>
              <a:t>is available on the above web site.</a:t>
            </a:r>
            <a:endParaRPr lang="en-US" dirty="0"/>
          </a:p>
        </p:txBody>
      </p:sp>
      <p:sp>
        <p:nvSpPr>
          <p:cNvPr id="5" name="Footer Placeholder 4"/>
          <p:cNvSpPr>
            <a:spLocks noGrp="1"/>
          </p:cNvSpPr>
          <p:nvPr>
            <p:ph type="ftr" sz="quarter" idx="11"/>
          </p:nvPr>
        </p:nvSpPr>
        <p:spPr/>
        <p:txBody>
          <a:bodyPr/>
          <a:lstStyle/>
          <a:p>
            <a:r>
              <a:rPr lang="en-US" dirty="0" smtClean="0"/>
              <a:t>www.utc.edu/michael-biderman</a:t>
            </a:r>
            <a:endParaRPr lang="en-US" dirty="0"/>
          </a:p>
        </p:txBody>
      </p:sp>
    </p:spTree>
    <p:extLst>
      <p:ext uri="{BB962C8B-B14F-4D97-AF65-F5344CB8AC3E}">
        <p14:creationId xmlns:p14="http://schemas.microsoft.com/office/powerpoint/2010/main" val="3251647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DB50B-6B23-4759-98E0-B63F6816F08A}"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10</a:t>
            </a:fld>
            <a:endParaRPr lang="en-US"/>
          </a:p>
        </p:txBody>
      </p:sp>
      <p:sp>
        <p:nvSpPr>
          <p:cNvPr id="4" name="TextBox 3"/>
          <p:cNvSpPr txBox="1"/>
          <p:nvPr/>
        </p:nvSpPr>
        <p:spPr>
          <a:xfrm>
            <a:off x="228599" y="194227"/>
            <a:ext cx="6194426" cy="461665"/>
          </a:xfrm>
          <a:prstGeom prst="rect">
            <a:avLst/>
          </a:prstGeom>
          <a:noFill/>
        </p:spPr>
        <p:txBody>
          <a:bodyPr wrap="square" rtlCol="0">
            <a:spAutoFit/>
          </a:bodyPr>
          <a:lstStyle/>
          <a:p>
            <a:pPr>
              <a:tabLst>
                <a:tab pos="5943600" algn="ctr"/>
              </a:tabLst>
            </a:pPr>
            <a:r>
              <a:rPr lang="en-US" sz="2400" dirty="0" smtClean="0"/>
              <a:t>Model 1:  Single factor models of each data set	</a:t>
            </a:r>
          </a:p>
        </p:txBody>
      </p:sp>
      <p:sp>
        <p:nvSpPr>
          <p:cNvPr id="115" name="TextBox 114"/>
          <p:cNvSpPr txBox="1"/>
          <p:nvPr/>
        </p:nvSpPr>
        <p:spPr>
          <a:xfrm>
            <a:off x="552889" y="1639946"/>
            <a:ext cx="990600" cy="369332"/>
          </a:xfrm>
          <a:prstGeom prst="rect">
            <a:avLst/>
          </a:prstGeom>
          <a:noFill/>
        </p:spPr>
        <p:txBody>
          <a:bodyPr wrap="square" rtlCol="0">
            <a:spAutoFit/>
          </a:bodyPr>
          <a:lstStyle/>
          <a:p>
            <a:r>
              <a:rPr lang="en-US" dirty="0" smtClean="0"/>
              <a:t>WAIS-III</a:t>
            </a:r>
            <a:endParaRPr lang="en-US" dirty="0"/>
          </a:p>
        </p:txBody>
      </p:sp>
      <p:sp>
        <p:nvSpPr>
          <p:cNvPr id="116" name="TextBox 115"/>
          <p:cNvSpPr txBox="1"/>
          <p:nvPr/>
        </p:nvSpPr>
        <p:spPr>
          <a:xfrm>
            <a:off x="3263526" y="829550"/>
            <a:ext cx="599803" cy="369332"/>
          </a:xfrm>
          <a:prstGeom prst="rect">
            <a:avLst/>
          </a:prstGeom>
          <a:noFill/>
        </p:spPr>
        <p:txBody>
          <a:bodyPr wrap="square" rtlCol="0">
            <a:spAutoFit/>
          </a:bodyPr>
          <a:lstStyle/>
          <a:p>
            <a:r>
              <a:rPr lang="en-US" dirty="0" smtClean="0"/>
              <a:t>OAS</a:t>
            </a:r>
            <a:endParaRPr lang="en-US" dirty="0"/>
          </a:p>
        </p:txBody>
      </p:sp>
      <p:sp>
        <p:nvSpPr>
          <p:cNvPr id="117" name="TextBox 116"/>
          <p:cNvSpPr txBox="1"/>
          <p:nvPr/>
        </p:nvSpPr>
        <p:spPr>
          <a:xfrm>
            <a:off x="6876504" y="240393"/>
            <a:ext cx="743495" cy="369332"/>
          </a:xfrm>
          <a:prstGeom prst="rect">
            <a:avLst/>
          </a:prstGeom>
          <a:noFill/>
        </p:spPr>
        <p:txBody>
          <a:bodyPr wrap="square" rtlCol="0">
            <a:spAutoFit/>
          </a:bodyPr>
          <a:lstStyle/>
          <a:p>
            <a:r>
              <a:rPr lang="en-US" dirty="0" smtClean="0"/>
              <a:t>Big 5</a:t>
            </a:r>
            <a:endParaRPr lang="en-US" dirty="0"/>
          </a:p>
        </p:txBody>
      </p:sp>
      <p:grpSp>
        <p:nvGrpSpPr>
          <p:cNvPr id="20" name="Group 19"/>
          <p:cNvGrpSpPr/>
          <p:nvPr/>
        </p:nvGrpSpPr>
        <p:grpSpPr>
          <a:xfrm>
            <a:off x="2907013" y="1371146"/>
            <a:ext cx="613410" cy="4739005"/>
            <a:chOff x="0" y="0"/>
            <a:chExt cx="613410" cy="4739005"/>
          </a:xfrm>
        </p:grpSpPr>
        <p:grpSp>
          <p:nvGrpSpPr>
            <p:cNvPr id="21" name="Group 20"/>
            <p:cNvGrpSpPr/>
            <p:nvPr/>
          </p:nvGrpSpPr>
          <p:grpSpPr>
            <a:xfrm>
              <a:off x="7620" y="0"/>
              <a:ext cx="605790" cy="1306195"/>
              <a:chOff x="0" y="0"/>
              <a:chExt cx="605790" cy="1306195"/>
            </a:xfrm>
          </p:grpSpPr>
          <p:sp>
            <p:nvSpPr>
              <p:cNvPr id="49"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a:t>
                </a:r>
                <a:endParaRPr lang="en-US" sz="1200">
                  <a:effectLst/>
                  <a:latin typeface="Calibri"/>
                  <a:ea typeface="Calibri"/>
                  <a:cs typeface="Times New Roman"/>
                </a:endParaRPr>
              </a:p>
            </p:txBody>
          </p:sp>
          <p:sp>
            <p:nvSpPr>
              <p:cNvPr id="50"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Distant2</a:t>
                </a:r>
                <a:endParaRPr lang="en-US" sz="1200">
                  <a:effectLst/>
                  <a:latin typeface="Calibri"/>
                  <a:ea typeface="Calibri"/>
                  <a:cs typeface="Times New Roman"/>
                </a:endParaRPr>
              </a:p>
            </p:txBody>
          </p:sp>
          <p:sp>
            <p:nvSpPr>
              <p:cNvPr id="51"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Distant3</a:t>
                </a:r>
                <a:endParaRPr lang="en-US" sz="1200">
                  <a:effectLst/>
                  <a:latin typeface="Calibri"/>
                  <a:ea typeface="Calibri"/>
                  <a:cs typeface="Times New Roman"/>
                </a:endParaRPr>
              </a:p>
            </p:txBody>
          </p:sp>
          <p:sp>
            <p:nvSpPr>
              <p:cNvPr id="52"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Distant4</a:t>
                </a:r>
                <a:endParaRPr lang="en-US" sz="1200">
                  <a:effectLst/>
                  <a:latin typeface="Calibri"/>
                  <a:ea typeface="Calibri"/>
                  <a:cs typeface="Times New Roman"/>
                </a:endParaRPr>
              </a:p>
            </p:txBody>
          </p:sp>
          <p:sp>
            <p:nvSpPr>
              <p:cNvPr id="53"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Distant5</a:t>
                </a:r>
                <a:endParaRPr lang="en-US" sz="1200">
                  <a:effectLst/>
                  <a:latin typeface="Calibri"/>
                  <a:ea typeface="Calibri"/>
                  <a:cs typeface="Times New Roman"/>
                </a:endParaRPr>
              </a:p>
            </p:txBody>
          </p:sp>
          <p:sp>
            <p:nvSpPr>
              <p:cNvPr id="54"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Distant6</a:t>
                </a:r>
                <a:endParaRPr lang="en-US" sz="1200">
                  <a:effectLst/>
                  <a:latin typeface="Calibri"/>
                  <a:ea typeface="Calibri"/>
                  <a:cs typeface="Times New Roman"/>
                </a:endParaRPr>
              </a:p>
            </p:txBody>
          </p:sp>
          <p:sp>
            <p:nvSpPr>
              <p:cNvPr id="55"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Distant7</a:t>
                </a:r>
                <a:endParaRPr lang="en-US" sz="1200">
                  <a:effectLst/>
                  <a:latin typeface="Calibri"/>
                  <a:ea typeface="Calibri"/>
                  <a:cs typeface="Times New Roman"/>
                </a:endParaRPr>
              </a:p>
            </p:txBody>
          </p:sp>
          <p:sp>
            <p:nvSpPr>
              <p:cNvPr id="56"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Distkant8</a:t>
                </a:r>
                <a:endParaRPr lang="en-US" sz="1200">
                  <a:effectLst/>
                  <a:latin typeface="Calibri"/>
                  <a:ea typeface="Calibri"/>
                  <a:cs typeface="Times New Roman"/>
                </a:endParaRPr>
              </a:p>
            </p:txBody>
          </p:sp>
          <p:sp>
            <p:nvSpPr>
              <p:cNvPr id="57"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Distant9</a:t>
                </a:r>
                <a:endParaRPr lang="en-US" sz="1200">
                  <a:effectLst/>
                  <a:latin typeface="Calibri"/>
                  <a:ea typeface="Calibri"/>
                  <a:cs typeface="Times New Roman"/>
                </a:endParaRPr>
              </a:p>
            </p:txBody>
          </p:sp>
          <p:sp>
            <p:nvSpPr>
              <p:cNvPr id="58"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Distant10</a:t>
                </a:r>
                <a:endParaRPr lang="en-US" sz="1200">
                  <a:effectLst/>
                  <a:latin typeface="Calibri"/>
                  <a:ea typeface="Calibri"/>
                  <a:cs typeface="Times New Roman"/>
                </a:endParaRPr>
              </a:p>
            </p:txBody>
          </p:sp>
        </p:grpSp>
        <p:grpSp>
          <p:nvGrpSpPr>
            <p:cNvPr id="22" name="Group 21"/>
            <p:cNvGrpSpPr/>
            <p:nvPr/>
          </p:nvGrpSpPr>
          <p:grpSpPr>
            <a:xfrm>
              <a:off x="7620" y="1417320"/>
              <a:ext cx="605790" cy="1031875"/>
              <a:chOff x="0" y="0"/>
              <a:chExt cx="605790" cy="1031875"/>
            </a:xfrm>
          </p:grpSpPr>
          <p:sp>
            <p:nvSpPr>
              <p:cNvPr id="41"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Uninsightful1</a:t>
                </a:r>
                <a:endParaRPr lang="en-US" sz="1200">
                  <a:effectLst/>
                  <a:latin typeface="Calibri"/>
                  <a:ea typeface="Calibri"/>
                  <a:cs typeface="Times New Roman"/>
                </a:endParaRPr>
              </a:p>
            </p:txBody>
          </p:sp>
          <p:sp>
            <p:nvSpPr>
              <p:cNvPr id="42"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Uninsightful2</a:t>
                </a:r>
                <a:endParaRPr lang="en-US" sz="1200">
                  <a:effectLst/>
                  <a:latin typeface="Calibri"/>
                  <a:ea typeface="Calibri"/>
                  <a:cs typeface="Times New Roman"/>
                </a:endParaRPr>
              </a:p>
            </p:txBody>
          </p:sp>
          <p:sp>
            <p:nvSpPr>
              <p:cNvPr id="43"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Uninsightful3</a:t>
                </a:r>
                <a:endParaRPr lang="en-US" sz="1200">
                  <a:effectLst/>
                  <a:latin typeface="Calibri"/>
                  <a:ea typeface="Calibri"/>
                  <a:cs typeface="Times New Roman"/>
                </a:endParaRPr>
              </a:p>
            </p:txBody>
          </p:sp>
          <p:sp>
            <p:nvSpPr>
              <p:cNvPr id="44"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Uninsightful4</a:t>
                </a:r>
                <a:endParaRPr lang="en-US" sz="1200">
                  <a:effectLst/>
                  <a:latin typeface="Calibri"/>
                  <a:ea typeface="Calibri"/>
                  <a:cs typeface="Times New Roman"/>
                </a:endParaRPr>
              </a:p>
            </p:txBody>
          </p:sp>
          <p:sp>
            <p:nvSpPr>
              <p:cNvPr id="45"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Uninsightful5</a:t>
                </a:r>
                <a:endParaRPr lang="en-US" sz="1200">
                  <a:effectLst/>
                  <a:latin typeface="Calibri"/>
                  <a:ea typeface="Calibri"/>
                  <a:cs typeface="Times New Roman"/>
                </a:endParaRPr>
              </a:p>
            </p:txBody>
          </p:sp>
          <p:sp>
            <p:nvSpPr>
              <p:cNvPr id="46"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Uninsightful6</a:t>
                </a:r>
                <a:endParaRPr lang="en-US" sz="1200">
                  <a:effectLst/>
                  <a:latin typeface="Calibri"/>
                  <a:ea typeface="Calibri"/>
                  <a:cs typeface="Times New Roman"/>
                </a:endParaRPr>
              </a:p>
            </p:txBody>
          </p:sp>
          <p:sp>
            <p:nvSpPr>
              <p:cNvPr id="47"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Uninsightful7</a:t>
                </a:r>
                <a:endParaRPr lang="en-US" sz="1200">
                  <a:effectLst/>
                  <a:latin typeface="Calibri"/>
                  <a:ea typeface="Calibri"/>
                  <a:cs typeface="Times New Roman"/>
                </a:endParaRPr>
              </a:p>
            </p:txBody>
          </p:sp>
          <p:sp>
            <p:nvSpPr>
              <p:cNvPr id="48"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Uninsightful8</a:t>
                </a:r>
                <a:endParaRPr lang="en-US" sz="1200">
                  <a:effectLst/>
                  <a:latin typeface="Calibri"/>
                  <a:ea typeface="Calibri"/>
                  <a:cs typeface="Times New Roman"/>
                </a:endParaRPr>
              </a:p>
            </p:txBody>
          </p:sp>
        </p:grpSp>
        <p:grpSp>
          <p:nvGrpSpPr>
            <p:cNvPr id="23" name="Group 22"/>
            <p:cNvGrpSpPr/>
            <p:nvPr/>
          </p:nvGrpSpPr>
          <p:grpSpPr>
            <a:xfrm>
              <a:off x="7620" y="2590800"/>
              <a:ext cx="605790" cy="639445"/>
              <a:chOff x="0" y="0"/>
              <a:chExt cx="605790" cy="639445"/>
            </a:xfrm>
          </p:grpSpPr>
          <p:sp>
            <p:nvSpPr>
              <p:cNvPr id="36"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Somaticizing1</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7"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Somaticizing2</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8"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Somaticizing3</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9"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Somaticizing4</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40"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Somaticizing5</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grpSp>
        <p:grpSp>
          <p:nvGrpSpPr>
            <p:cNvPr id="24" name="Group 23"/>
            <p:cNvGrpSpPr/>
            <p:nvPr/>
          </p:nvGrpSpPr>
          <p:grpSpPr>
            <a:xfrm>
              <a:off x="0" y="3322320"/>
              <a:ext cx="605790" cy="639445"/>
              <a:chOff x="0" y="0"/>
              <a:chExt cx="605790" cy="639445"/>
            </a:xfrm>
          </p:grpSpPr>
          <p:sp>
            <p:nvSpPr>
              <p:cNvPr id="31"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Humorless1</a:t>
                </a:r>
                <a:endParaRPr lang="en-US" sz="1200">
                  <a:effectLst/>
                  <a:latin typeface="Calibri"/>
                  <a:ea typeface="Calibri"/>
                  <a:cs typeface="Times New Roman"/>
                </a:endParaRPr>
              </a:p>
            </p:txBody>
          </p:sp>
          <p:sp>
            <p:nvSpPr>
              <p:cNvPr id="32"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Hiumorless2</a:t>
                </a:r>
                <a:endParaRPr lang="en-US" sz="1200">
                  <a:effectLst/>
                  <a:latin typeface="Calibri"/>
                  <a:ea typeface="Calibri"/>
                  <a:cs typeface="Times New Roman"/>
                </a:endParaRPr>
              </a:p>
            </p:txBody>
          </p:sp>
          <p:sp>
            <p:nvSpPr>
              <p:cNvPr id="33"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Humorless3</a:t>
                </a:r>
                <a:endParaRPr lang="en-US" sz="1200">
                  <a:effectLst/>
                  <a:latin typeface="Calibri"/>
                  <a:ea typeface="Calibri"/>
                  <a:cs typeface="Times New Roman"/>
                </a:endParaRPr>
              </a:p>
            </p:txBody>
          </p:sp>
          <p:sp>
            <p:nvSpPr>
              <p:cNvPr id="34"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Humorless4</a:t>
                </a:r>
                <a:endParaRPr lang="en-US" sz="1200">
                  <a:effectLst/>
                  <a:latin typeface="Calibri"/>
                  <a:ea typeface="Calibri"/>
                  <a:cs typeface="Times New Roman"/>
                </a:endParaRPr>
              </a:p>
            </p:txBody>
          </p:sp>
          <p:sp>
            <p:nvSpPr>
              <p:cNvPr id="35"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Humorless6</a:t>
                </a:r>
                <a:endParaRPr lang="en-US" sz="1200">
                  <a:effectLst/>
                  <a:latin typeface="Calibri"/>
                  <a:ea typeface="Calibri"/>
                  <a:cs typeface="Times New Roman"/>
                </a:endParaRPr>
              </a:p>
            </p:txBody>
          </p:sp>
        </p:grpSp>
        <p:grpSp>
          <p:nvGrpSpPr>
            <p:cNvPr id="25" name="Group 24"/>
            <p:cNvGrpSpPr/>
            <p:nvPr/>
          </p:nvGrpSpPr>
          <p:grpSpPr>
            <a:xfrm>
              <a:off x="7620" y="4099560"/>
              <a:ext cx="605790" cy="639445"/>
              <a:chOff x="0" y="0"/>
              <a:chExt cx="605790" cy="639445"/>
            </a:xfrm>
          </p:grpSpPr>
          <p:sp>
            <p:nvSpPr>
              <p:cNvPr id="26"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Rigid1</a:t>
                </a:r>
                <a:endParaRPr lang="en-US" sz="1200">
                  <a:effectLst/>
                  <a:latin typeface="Calibri"/>
                  <a:ea typeface="Calibri"/>
                  <a:cs typeface="Times New Roman"/>
                </a:endParaRPr>
              </a:p>
            </p:txBody>
          </p:sp>
          <p:sp>
            <p:nvSpPr>
              <p:cNvPr id="27"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Rigid2</a:t>
                </a:r>
                <a:endParaRPr lang="en-US" sz="1200">
                  <a:effectLst/>
                  <a:latin typeface="Calibri"/>
                  <a:ea typeface="Calibri"/>
                  <a:cs typeface="Times New Roman"/>
                </a:endParaRPr>
              </a:p>
            </p:txBody>
          </p:sp>
          <p:sp>
            <p:nvSpPr>
              <p:cNvPr id="28"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Rigid3</a:t>
                </a:r>
                <a:endParaRPr lang="en-US" sz="1200">
                  <a:effectLst/>
                  <a:latin typeface="Calibri"/>
                  <a:ea typeface="Calibri"/>
                  <a:cs typeface="Times New Roman"/>
                </a:endParaRPr>
              </a:p>
            </p:txBody>
          </p:sp>
          <p:sp>
            <p:nvSpPr>
              <p:cNvPr id="29"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Rigid4</a:t>
                </a:r>
                <a:endParaRPr lang="en-US" sz="1200">
                  <a:effectLst/>
                  <a:latin typeface="Calibri"/>
                  <a:ea typeface="Calibri"/>
                  <a:cs typeface="Times New Roman"/>
                </a:endParaRPr>
              </a:p>
            </p:txBody>
          </p:sp>
          <p:sp>
            <p:nvSpPr>
              <p:cNvPr id="30"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Rigid5</a:t>
                </a:r>
                <a:endParaRPr lang="en-US" sz="1200">
                  <a:effectLst/>
                  <a:latin typeface="Calibri"/>
                  <a:ea typeface="Calibri"/>
                  <a:cs typeface="Times New Roman"/>
                </a:endParaRPr>
              </a:p>
            </p:txBody>
          </p:sp>
        </p:grpSp>
      </p:grpSp>
      <p:grpSp>
        <p:nvGrpSpPr>
          <p:cNvPr id="306" name="Group 305"/>
          <p:cNvGrpSpPr/>
          <p:nvPr/>
        </p:nvGrpSpPr>
        <p:grpSpPr>
          <a:xfrm>
            <a:off x="4876800" y="3738142"/>
            <a:ext cx="533400" cy="439433"/>
            <a:chOff x="1828800" y="1678244"/>
            <a:chExt cx="533400" cy="439433"/>
          </a:xfrm>
        </p:grpSpPr>
        <p:sp>
          <p:nvSpPr>
            <p:cNvPr id="308" name="Oval 30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extBox 309"/>
            <p:cNvSpPr txBox="1"/>
            <p:nvPr/>
          </p:nvSpPr>
          <p:spPr>
            <a:xfrm>
              <a:off x="1828800" y="1690596"/>
              <a:ext cx="533400" cy="369332"/>
            </a:xfrm>
            <a:prstGeom prst="rect">
              <a:avLst/>
            </a:prstGeom>
            <a:noFill/>
          </p:spPr>
          <p:txBody>
            <a:bodyPr wrap="square" rtlCol="0">
              <a:spAutoFit/>
            </a:bodyPr>
            <a:lstStyle/>
            <a:p>
              <a:pPr algn="ctr"/>
              <a:r>
                <a:rPr lang="en-US" dirty="0" err="1" smtClean="0"/>
                <a:t>Alx</a:t>
              </a:r>
              <a:endParaRPr lang="en-US" dirty="0"/>
            </a:p>
          </p:txBody>
        </p:sp>
      </p:grpSp>
      <p:grpSp>
        <p:nvGrpSpPr>
          <p:cNvPr id="119" name="Group 118"/>
          <p:cNvGrpSpPr/>
          <p:nvPr/>
        </p:nvGrpSpPr>
        <p:grpSpPr>
          <a:xfrm>
            <a:off x="495739" y="2190009"/>
            <a:ext cx="2057399" cy="2910205"/>
            <a:chOff x="457201" y="1476314"/>
            <a:chExt cx="2057399" cy="2910205"/>
          </a:xfrm>
        </p:grpSpPr>
        <p:grpSp>
          <p:nvGrpSpPr>
            <p:cNvPr id="5" name="Group 4"/>
            <p:cNvGrpSpPr/>
            <p:nvPr/>
          </p:nvGrpSpPr>
          <p:grpSpPr>
            <a:xfrm>
              <a:off x="457201" y="1476314"/>
              <a:ext cx="560070" cy="2910205"/>
              <a:chOff x="0" y="0"/>
              <a:chExt cx="560070" cy="2910205"/>
            </a:xfrm>
          </p:grpSpPr>
          <p:sp>
            <p:nvSpPr>
              <p:cNvPr id="6" name="Text Box 6"/>
              <p:cNvSpPr txBox="1">
                <a:spLocks noChangeArrowheads="1"/>
              </p:cNvSpPr>
              <p:nvPr/>
            </p:nvSpPr>
            <p:spPr bwMode="auto">
              <a:xfrm>
                <a:off x="7620" y="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Information</a:t>
                </a:r>
                <a:endParaRPr lang="en-US" sz="1200" dirty="0">
                  <a:effectLst/>
                  <a:latin typeface="Calibri"/>
                  <a:ea typeface="Calibri"/>
                  <a:cs typeface="Times New Roman"/>
                </a:endParaRPr>
              </a:p>
            </p:txBody>
          </p:sp>
          <p:sp>
            <p:nvSpPr>
              <p:cNvPr id="7" name="Text Box 7"/>
              <p:cNvSpPr txBox="1">
                <a:spLocks noChangeArrowheads="1"/>
              </p:cNvSpPr>
              <p:nvPr/>
            </p:nvSpPr>
            <p:spPr bwMode="auto">
              <a:xfrm>
                <a:off x="3810" y="20193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Vocabulary</a:t>
                </a:r>
                <a:endParaRPr lang="en-US" sz="1200">
                  <a:effectLst/>
                  <a:latin typeface="Calibri"/>
                  <a:ea typeface="Calibri"/>
                  <a:cs typeface="Times New Roman"/>
                </a:endParaRPr>
              </a:p>
            </p:txBody>
          </p:sp>
          <p:sp>
            <p:nvSpPr>
              <p:cNvPr id="8" name="Text Box 8"/>
              <p:cNvSpPr txBox="1">
                <a:spLocks noChangeArrowheads="1"/>
              </p:cNvSpPr>
              <p:nvPr/>
            </p:nvSpPr>
            <p:spPr bwMode="auto">
              <a:xfrm>
                <a:off x="3810" y="4038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Similarities</a:t>
                </a:r>
                <a:endParaRPr lang="en-US" sz="1200">
                  <a:effectLst/>
                  <a:latin typeface="Calibri"/>
                  <a:ea typeface="Calibri"/>
                  <a:cs typeface="Times New Roman"/>
                </a:endParaRPr>
              </a:p>
            </p:txBody>
          </p:sp>
          <p:sp>
            <p:nvSpPr>
              <p:cNvPr id="9" name="Text Box 9"/>
              <p:cNvSpPr txBox="1">
                <a:spLocks noChangeArrowheads="1"/>
              </p:cNvSpPr>
              <p:nvPr/>
            </p:nvSpPr>
            <p:spPr bwMode="auto">
              <a:xfrm>
                <a:off x="0" y="601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Compreh</a:t>
                </a:r>
                <a:endParaRPr lang="en-US" sz="1200">
                  <a:effectLst/>
                  <a:latin typeface="Calibri"/>
                  <a:ea typeface="Calibri"/>
                  <a:cs typeface="Times New Roman"/>
                </a:endParaRPr>
              </a:p>
            </p:txBody>
          </p:sp>
          <p:sp>
            <p:nvSpPr>
              <p:cNvPr id="10" name="Text Box 17"/>
              <p:cNvSpPr txBox="1">
                <a:spLocks noChangeArrowheads="1"/>
              </p:cNvSpPr>
              <p:nvPr/>
            </p:nvSpPr>
            <p:spPr bwMode="auto">
              <a:xfrm>
                <a:off x="7620" y="8610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Obj Assem</a:t>
                </a:r>
                <a:endParaRPr lang="en-US" sz="1200">
                  <a:effectLst/>
                  <a:latin typeface="Calibri"/>
                  <a:ea typeface="Calibri"/>
                  <a:cs typeface="Times New Roman"/>
                </a:endParaRPr>
              </a:p>
            </p:txBody>
          </p:sp>
          <p:sp>
            <p:nvSpPr>
              <p:cNvPr id="11" name="Text Box 18"/>
              <p:cNvSpPr txBox="1">
                <a:spLocks noChangeArrowheads="1"/>
              </p:cNvSpPr>
              <p:nvPr/>
            </p:nvSpPr>
            <p:spPr bwMode="auto">
              <a:xfrm>
                <a:off x="7620" y="10477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Blk Design</a:t>
                </a:r>
                <a:endParaRPr lang="en-US" sz="1200">
                  <a:effectLst/>
                  <a:latin typeface="Calibri"/>
                  <a:ea typeface="Calibri"/>
                  <a:cs typeface="Times New Roman"/>
                </a:endParaRPr>
              </a:p>
            </p:txBody>
          </p:sp>
          <p:sp>
            <p:nvSpPr>
              <p:cNvPr id="12" name="Text Box 19"/>
              <p:cNvSpPr txBox="1">
                <a:spLocks noChangeArrowheads="1"/>
              </p:cNvSpPr>
              <p:nvPr/>
            </p:nvSpPr>
            <p:spPr bwMode="auto">
              <a:xfrm>
                <a:off x="7620" y="12534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Pct Compl</a:t>
                </a:r>
                <a:endParaRPr lang="en-US" sz="1200">
                  <a:effectLst/>
                  <a:latin typeface="Calibri"/>
                  <a:ea typeface="Calibri"/>
                  <a:cs typeface="Times New Roman"/>
                </a:endParaRPr>
              </a:p>
            </p:txBody>
          </p:sp>
          <p:sp>
            <p:nvSpPr>
              <p:cNvPr id="13" name="Text Box 20"/>
              <p:cNvSpPr txBox="1">
                <a:spLocks noChangeArrowheads="1"/>
              </p:cNvSpPr>
              <p:nvPr/>
            </p:nvSpPr>
            <p:spPr bwMode="auto">
              <a:xfrm>
                <a:off x="3810" y="14668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Mat Reas</a:t>
                </a:r>
                <a:endParaRPr lang="en-US" sz="1200">
                  <a:effectLst/>
                  <a:latin typeface="Calibri"/>
                  <a:ea typeface="Calibri"/>
                  <a:cs typeface="Times New Roman"/>
                </a:endParaRPr>
              </a:p>
            </p:txBody>
          </p:sp>
          <p:sp>
            <p:nvSpPr>
              <p:cNvPr id="14" name="Text Box 21"/>
              <p:cNvSpPr txBox="1">
                <a:spLocks noChangeArrowheads="1"/>
              </p:cNvSpPr>
              <p:nvPr/>
            </p:nvSpPr>
            <p:spPr bwMode="auto">
              <a:xfrm>
                <a:off x="7620" y="16725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Pict Arrange</a:t>
                </a:r>
                <a:endParaRPr lang="en-US" sz="1200">
                  <a:effectLst/>
                  <a:latin typeface="Calibri"/>
                  <a:ea typeface="Calibri"/>
                  <a:cs typeface="Times New Roman"/>
                </a:endParaRPr>
              </a:p>
            </p:txBody>
          </p:sp>
          <p:sp>
            <p:nvSpPr>
              <p:cNvPr id="15" name="Text Box 28"/>
              <p:cNvSpPr txBox="1">
                <a:spLocks noChangeArrowheads="1"/>
              </p:cNvSpPr>
              <p:nvPr/>
            </p:nvSpPr>
            <p:spPr bwMode="auto">
              <a:xfrm>
                <a:off x="7620" y="19392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Digit Span</a:t>
                </a:r>
                <a:endParaRPr lang="en-US" sz="1200">
                  <a:effectLst/>
                  <a:latin typeface="Calibri"/>
                  <a:ea typeface="Calibri"/>
                  <a:cs typeface="Times New Roman"/>
                </a:endParaRPr>
              </a:p>
            </p:txBody>
          </p:sp>
          <p:sp>
            <p:nvSpPr>
              <p:cNvPr id="16" name="Text Box 29"/>
              <p:cNvSpPr txBox="1">
                <a:spLocks noChangeArrowheads="1"/>
              </p:cNvSpPr>
              <p:nvPr/>
            </p:nvSpPr>
            <p:spPr bwMode="auto">
              <a:xfrm>
                <a:off x="7620" y="2125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Sequencing</a:t>
                </a:r>
                <a:endParaRPr lang="en-US" sz="1200">
                  <a:effectLst/>
                  <a:latin typeface="Calibri"/>
                  <a:ea typeface="Calibri"/>
                  <a:cs typeface="Times New Roman"/>
                </a:endParaRPr>
              </a:p>
            </p:txBody>
          </p:sp>
          <p:sp>
            <p:nvSpPr>
              <p:cNvPr id="17" name="Text Box 30"/>
              <p:cNvSpPr txBox="1">
                <a:spLocks noChangeArrowheads="1"/>
              </p:cNvSpPr>
              <p:nvPr/>
            </p:nvSpPr>
            <p:spPr bwMode="auto">
              <a:xfrm>
                <a:off x="7620" y="232791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Arithmetic</a:t>
                </a:r>
                <a:endParaRPr lang="en-US" sz="1200">
                  <a:effectLst/>
                  <a:latin typeface="Calibri"/>
                  <a:ea typeface="Calibri"/>
                  <a:cs typeface="Times New Roman"/>
                </a:endParaRPr>
              </a:p>
            </p:txBody>
          </p:sp>
          <p:sp>
            <p:nvSpPr>
              <p:cNvPr id="18" name="Text Box 39"/>
              <p:cNvSpPr txBox="1">
                <a:spLocks noChangeArrowheads="1"/>
              </p:cNvSpPr>
              <p:nvPr/>
            </p:nvSpPr>
            <p:spPr bwMode="auto">
              <a:xfrm>
                <a:off x="7620" y="262890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Dig-</a:t>
                </a:r>
                <a:r>
                  <a:rPr lang="en-US" sz="800" dirty="0" err="1" smtClean="0">
                    <a:effectLst/>
                    <a:latin typeface="Calibri"/>
                    <a:ea typeface="Calibri"/>
                    <a:cs typeface="Times New Roman"/>
                  </a:rPr>
                  <a:t>Sym</a:t>
                </a:r>
                <a:endParaRPr lang="en-US" sz="1200" dirty="0">
                  <a:effectLst/>
                  <a:latin typeface="Calibri"/>
                  <a:ea typeface="Calibri"/>
                  <a:cs typeface="Times New Roman"/>
                </a:endParaRPr>
              </a:p>
            </p:txBody>
          </p:sp>
          <p:sp>
            <p:nvSpPr>
              <p:cNvPr id="19" name="Text Box 40"/>
              <p:cNvSpPr txBox="1">
                <a:spLocks noChangeArrowheads="1"/>
              </p:cNvSpPr>
              <p:nvPr/>
            </p:nvSpPr>
            <p:spPr bwMode="auto">
              <a:xfrm>
                <a:off x="7620" y="28003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err="1" smtClean="0">
                    <a:effectLst/>
                    <a:latin typeface="Calibri"/>
                    <a:ea typeface="Calibri"/>
                    <a:cs typeface="Times New Roman"/>
                  </a:rPr>
                  <a:t>Sym</a:t>
                </a:r>
                <a:r>
                  <a:rPr lang="en-US" sz="800" dirty="0" smtClean="0">
                    <a:effectLst/>
                    <a:latin typeface="Calibri"/>
                    <a:ea typeface="Calibri"/>
                    <a:cs typeface="Times New Roman"/>
                  </a:rPr>
                  <a:t> Search</a:t>
                </a:r>
                <a:endParaRPr lang="en-US" sz="1200" dirty="0">
                  <a:effectLst/>
                  <a:latin typeface="Calibri"/>
                  <a:ea typeface="Calibri"/>
                  <a:cs typeface="Times New Roman"/>
                </a:endParaRPr>
              </a:p>
            </p:txBody>
          </p:sp>
        </p:grpSp>
        <p:grpSp>
          <p:nvGrpSpPr>
            <p:cNvPr id="299" name="Group 298"/>
            <p:cNvGrpSpPr/>
            <p:nvPr/>
          </p:nvGrpSpPr>
          <p:grpSpPr>
            <a:xfrm>
              <a:off x="1981200" y="2898321"/>
              <a:ext cx="533400" cy="439433"/>
              <a:chOff x="1828800" y="1678244"/>
              <a:chExt cx="533400" cy="439433"/>
            </a:xfrm>
          </p:grpSpPr>
          <p:sp>
            <p:nvSpPr>
              <p:cNvPr id="300" name="Oval 29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xtBox 301"/>
              <p:cNvSpPr txBox="1"/>
              <p:nvPr/>
            </p:nvSpPr>
            <p:spPr>
              <a:xfrm>
                <a:off x="1828800" y="1690596"/>
                <a:ext cx="533400" cy="369332"/>
              </a:xfrm>
              <a:prstGeom prst="rect">
                <a:avLst/>
              </a:prstGeom>
              <a:noFill/>
            </p:spPr>
            <p:txBody>
              <a:bodyPr wrap="square" rtlCol="0">
                <a:spAutoFit/>
              </a:bodyPr>
              <a:lstStyle/>
              <a:p>
                <a:pPr algn="ctr"/>
                <a:r>
                  <a:rPr lang="en-US" dirty="0" smtClean="0"/>
                  <a:t>g</a:t>
                </a:r>
                <a:endParaRPr lang="en-US" dirty="0"/>
              </a:p>
            </p:txBody>
          </p:sp>
        </p:grpSp>
        <p:grpSp>
          <p:nvGrpSpPr>
            <p:cNvPr id="506" name="Group 505"/>
            <p:cNvGrpSpPr/>
            <p:nvPr/>
          </p:nvGrpSpPr>
          <p:grpSpPr>
            <a:xfrm>
              <a:off x="1013461" y="1531242"/>
              <a:ext cx="990599" cy="2800350"/>
              <a:chOff x="1013461" y="1531242"/>
              <a:chExt cx="990599" cy="2800350"/>
            </a:xfrm>
          </p:grpSpPr>
          <p:cxnSp>
            <p:nvCxnSpPr>
              <p:cNvPr id="132" name="Straight Arrow Connector 131"/>
              <p:cNvCxnSpPr/>
              <p:nvPr/>
            </p:nvCxnSpPr>
            <p:spPr>
              <a:xfrm flipH="1" flipV="1">
                <a:off x="1040131" y="1531242"/>
                <a:ext cx="963929" cy="1564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1036321" y="1733172"/>
                <a:ext cx="967739" cy="13848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1036321" y="1935102"/>
                <a:ext cx="967739" cy="1160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1032511" y="2133222"/>
                <a:ext cx="971549" cy="962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flipV="1">
                <a:off x="1040131" y="2392302"/>
                <a:ext cx="963929" cy="703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1040131" y="2578992"/>
                <a:ext cx="963929" cy="516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flipV="1">
                <a:off x="1040131" y="2784732"/>
                <a:ext cx="963929" cy="3106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302" idx="1"/>
                <a:endCxn id="13" idx="3"/>
              </p:cNvCxnSpPr>
              <p:nvPr/>
            </p:nvCxnSpPr>
            <p:spPr>
              <a:xfrm flipH="1" flipV="1">
                <a:off x="1013461" y="2998092"/>
                <a:ext cx="967739" cy="97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300" idx="2"/>
                <a:endCxn id="14" idx="3"/>
              </p:cNvCxnSpPr>
              <p:nvPr/>
            </p:nvCxnSpPr>
            <p:spPr>
              <a:xfrm flipH="1">
                <a:off x="1017271" y="3118038"/>
                <a:ext cx="963929" cy="85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302" idx="1"/>
                <a:endCxn id="15" idx="3"/>
              </p:cNvCxnSpPr>
              <p:nvPr/>
            </p:nvCxnSpPr>
            <p:spPr>
              <a:xfrm flipH="1">
                <a:off x="1017271" y="3095339"/>
                <a:ext cx="963929" cy="3751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302" idx="1"/>
                <a:endCxn id="16" idx="3"/>
              </p:cNvCxnSpPr>
              <p:nvPr/>
            </p:nvCxnSpPr>
            <p:spPr>
              <a:xfrm flipH="1">
                <a:off x="1017271" y="3095339"/>
                <a:ext cx="963929" cy="561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302" idx="1"/>
                <a:endCxn id="17" idx="3"/>
              </p:cNvCxnSpPr>
              <p:nvPr/>
            </p:nvCxnSpPr>
            <p:spPr>
              <a:xfrm flipH="1">
                <a:off x="1017271" y="3095339"/>
                <a:ext cx="963929" cy="763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302" idx="1"/>
                <a:endCxn id="18" idx="3"/>
              </p:cNvCxnSpPr>
              <p:nvPr/>
            </p:nvCxnSpPr>
            <p:spPr>
              <a:xfrm flipH="1">
                <a:off x="1017271" y="3095339"/>
                <a:ext cx="963929" cy="10648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302" idx="1"/>
                <a:endCxn id="19" idx="3"/>
              </p:cNvCxnSpPr>
              <p:nvPr/>
            </p:nvCxnSpPr>
            <p:spPr>
              <a:xfrm flipH="1">
                <a:off x="1017271" y="3095339"/>
                <a:ext cx="963929" cy="12362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07" name="Group 506"/>
          <p:cNvGrpSpPr/>
          <p:nvPr/>
        </p:nvGrpSpPr>
        <p:grpSpPr>
          <a:xfrm>
            <a:off x="3508993" y="1426074"/>
            <a:ext cx="1367807" cy="4629150"/>
            <a:chOff x="3508993" y="1426074"/>
            <a:chExt cx="1367807" cy="4629150"/>
          </a:xfrm>
        </p:grpSpPr>
        <p:cxnSp>
          <p:nvCxnSpPr>
            <p:cNvPr id="196" name="Straight Arrow Connector 195"/>
            <p:cNvCxnSpPr>
              <a:stCxn id="308" idx="2"/>
              <a:endCxn id="49" idx="3"/>
            </p:cNvCxnSpPr>
            <p:nvPr/>
          </p:nvCxnSpPr>
          <p:spPr>
            <a:xfrm flipH="1" flipV="1">
              <a:off x="3520423" y="1426074"/>
              <a:ext cx="1356377" cy="2531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310" idx="1"/>
              <a:endCxn id="50" idx="3"/>
            </p:cNvCxnSpPr>
            <p:nvPr/>
          </p:nvCxnSpPr>
          <p:spPr>
            <a:xfrm flipH="1" flipV="1">
              <a:off x="3520423" y="1555614"/>
              <a:ext cx="1356377" cy="23795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310" idx="1"/>
              <a:endCxn id="51" idx="3"/>
            </p:cNvCxnSpPr>
            <p:nvPr/>
          </p:nvCxnSpPr>
          <p:spPr>
            <a:xfrm flipH="1" flipV="1">
              <a:off x="3520423" y="1685154"/>
              <a:ext cx="1356377" cy="22500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310" idx="1"/>
              <a:endCxn id="52" idx="3"/>
            </p:cNvCxnSpPr>
            <p:nvPr/>
          </p:nvCxnSpPr>
          <p:spPr>
            <a:xfrm flipH="1" flipV="1">
              <a:off x="3516613" y="1822314"/>
              <a:ext cx="1360187" cy="2112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310" idx="1"/>
              <a:endCxn id="53" idx="3"/>
            </p:cNvCxnSpPr>
            <p:nvPr/>
          </p:nvCxnSpPr>
          <p:spPr>
            <a:xfrm flipH="1" flipV="1">
              <a:off x="3520423" y="1955664"/>
              <a:ext cx="1356377" cy="19794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310" idx="1"/>
              <a:endCxn id="54" idx="3"/>
            </p:cNvCxnSpPr>
            <p:nvPr/>
          </p:nvCxnSpPr>
          <p:spPr>
            <a:xfrm flipH="1" flipV="1">
              <a:off x="3520423" y="2085204"/>
              <a:ext cx="1356377" cy="18499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310" idx="1"/>
              <a:endCxn id="55" idx="3"/>
            </p:cNvCxnSpPr>
            <p:nvPr/>
          </p:nvCxnSpPr>
          <p:spPr>
            <a:xfrm flipH="1" flipV="1">
              <a:off x="3520423" y="2214744"/>
              <a:ext cx="1356377" cy="1720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310" idx="1"/>
              <a:endCxn id="56" idx="3"/>
            </p:cNvCxnSpPr>
            <p:nvPr/>
          </p:nvCxnSpPr>
          <p:spPr>
            <a:xfrm flipH="1" flipV="1">
              <a:off x="3520423" y="2348094"/>
              <a:ext cx="1356377" cy="1587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308" idx="2"/>
              <a:endCxn id="57" idx="3"/>
            </p:cNvCxnSpPr>
            <p:nvPr/>
          </p:nvCxnSpPr>
          <p:spPr>
            <a:xfrm flipH="1" flipV="1">
              <a:off x="3520423" y="2481444"/>
              <a:ext cx="1356377" cy="14764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310" idx="1"/>
              <a:endCxn id="58" idx="3"/>
            </p:cNvCxnSpPr>
            <p:nvPr/>
          </p:nvCxnSpPr>
          <p:spPr>
            <a:xfrm flipH="1" flipV="1">
              <a:off x="3520423" y="2622414"/>
              <a:ext cx="1356377" cy="1312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310" idx="1"/>
              <a:endCxn id="41" idx="3"/>
            </p:cNvCxnSpPr>
            <p:nvPr/>
          </p:nvCxnSpPr>
          <p:spPr>
            <a:xfrm flipH="1" flipV="1">
              <a:off x="3520423" y="2843394"/>
              <a:ext cx="1356377" cy="10917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310" idx="1"/>
              <a:endCxn id="42" idx="3"/>
            </p:cNvCxnSpPr>
            <p:nvPr/>
          </p:nvCxnSpPr>
          <p:spPr>
            <a:xfrm flipH="1" flipV="1">
              <a:off x="3520423" y="2972934"/>
              <a:ext cx="1356377" cy="9622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310" idx="1"/>
              <a:endCxn id="43" idx="3"/>
            </p:cNvCxnSpPr>
            <p:nvPr/>
          </p:nvCxnSpPr>
          <p:spPr>
            <a:xfrm flipH="1" flipV="1">
              <a:off x="3520423" y="3102474"/>
              <a:ext cx="1356377" cy="832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stCxn id="308" idx="2"/>
              <a:endCxn id="44" idx="3"/>
            </p:cNvCxnSpPr>
            <p:nvPr/>
          </p:nvCxnSpPr>
          <p:spPr>
            <a:xfrm flipH="1" flipV="1">
              <a:off x="3520423" y="3239634"/>
              <a:ext cx="1356377" cy="718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a:stCxn id="308" idx="2"/>
              <a:endCxn id="45" idx="3"/>
            </p:cNvCxnSpPr>
            <p:nvPr/>
          </p:nvCxnSpPr>
          <p:spPr>
            <a:xfrm flipH="1" flipV="1">
              <a:off x="3520423" y="3372984"/>
              <a:ext cx="1356377" cy="584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310" idx="1"/>
              <a:endCxn id="46" idx="3"/>
            </p:cNvCxnSpPr>
            <p:nvPr/>
          </p:nvCxnSpPr>
          <p:spPr>
            <a:xfrm flipH="1" flipV="1">
              <a:off x="3520423" y="3502524"/>
              <a:ext cx="1356377" cy="4326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310" idx="1"/>
              <a:endCxn id="47" idx="3"/>
            </p:cNvCxnSpPr>
            <p:nvPr/>
          </p:nvCxnSpPr>
          <p:spPr>
            <a:xfrm flipH="1" flipV="1">
              <a:off x="3520423" y="3632064"/>
              <a:ext cx="1356377" cy="303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310" idx="1"/>
              <a:endCxn id="48" idx="3"/>
            </p:cNvCxnSpPr>
            <p:nvPr/>
          </p:nvCxnSpPr>
          <p:spPr>
            <a:xfrm flipH="1" flipV="1">
              <a:off x="3520423" y="3765414"/>
              <a:ext cx="1356377" cy="169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308" idx="2"/>
              <a:endCxn id="36" idx="3"/>
            </p:cNvCxnSpPr>
            <p:nvPr/>
          </p:nvCxnSpPr>
          <p:spPr>
            <a:xfrm flipH="1">
              <a:off x="3520423" y="3957859"/>
              <a:ext cx="1356377" cy="590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310" idx="1"/>
              <a:endCxn id="37" idx="3"/>
            </p:cNvCxnSpPr>
            <p:nvPr/>
          </p:nvCxnSpPr>
          <p:spPr>
            <a:xfrm flipH="1">
              <a:off x="3520423" y="3935160"/>
              <a:ext cx="1356377" cy="211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310" idx="1"/>
              <a:endCxn id="38" idx="3"/>
            </p:cNvCxnSpPr>
            <p:nvPr/>
          </p:nvCxnSpPr>
          <p:spPr>
            <a:xfrm flipH="1">
              <a:off x="3520423" y="3935160"/>
              <a:ext cx="1356377" cy="340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0" idx="1"/>
              <a:endCxn id="39" idx="3"/>
            </p:cNvCxnSpPr>
            <p:nvPr/>
          </p:nvCxnSpPr>
          <p:spPr>
            <a:xfrm flipH="1">
              <a:off x="3520423" y="3935160"/>
              <a:ext cx="1356377" cy="4779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a:stCxn id="310" idx="1"/>
              <a:endCxn id="40" idx="3"/>
            </p:cNvCxnSpPr>
            <p:nvPr/>
          </p:nvCxnSpPr>
          <p:spPr>
            <a:xfrm flipH="1">
              <a:off x="3520423" y="3935160"/>
              <a:ext cx="1356377" cy="611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0" idx="1"/>
              <a:endCxn id="31" idx="3"/>
            </p:cNvCxnSpPr>
            <p:nvPr/>
          </p:nvCxnSpPr>
          <p:spPr>
            <a:xfrm flipH="1">
              <a:off x="3512803" y="3935160"/>
              <a:ext cx="1363997" cy="8132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a:stCxn id="310" idx="1"/>
              <a:endCxn id="32" idx="3"/>
            </p:cNvCxnSpPr>
            <p:nvPr/>
          </p:nvCxnSpPr>
          <p:spPr>
            <a:xfrm flipH="1">
              <a:off x="3512803" y="3935160"/>
              <a:ext cx="1363997" cy="9427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a:stCxn id="310" idx="1"/>
              <a:endCxn id="33" idx="3"/>
            </p:cNvCxnSpPr>
            <p:nvPr/>
          </p:nvCxnSpPr>
          <p:spPr>
            <a:xfrm flipH="1">
              <a:off x="3512803" y="3935160"/>
              <a:ext cx="1363997" cy="1072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10" idx="1"/>
              <a:endCxn id="34" idx="3"/>
            </p:cNvCxnSpPr>
            <p:nvPr/>
          </p:nvCxnSpPr>
          <p:spPr>
            <a:xfrm flipH="1">
              <a:off x="3508993" y="3935160"/>
              <a:ext cx="1367807" cy="12094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a:stCxn id="310" idx="1"/>
              <a:endCxn id="35" idx="3"/>
            </p:cNvCxnSpPr>
            <p:nvPr/>
          </p:nvCxnSpPr>
          <p:spPr>
            <a:xfrm flipH="1">
              <a:off x="3512803" y="3935160"/>
              <a:ext cx="1363997" cy="13428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a:stCxn id="310" idx="1"/>
              <a:endCxn id="26" idx="3"/>
            </p:cNvCxnSpPr>
            <p:nvPr/>
          </p:nvCxnSpPr>
          <p:spPr>
            <a:xfrm flipH="1">
              <a:off x="3520423" y="3935160"/>
              <a:ext cx="1356377" cy="15904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10" idx="1"/>
              <a:endCxn id="27" idx="3"/>
            </p:cNvCxnSpPr>
            <p:nvPr/>
          </p:nvCxnSpPr>
          <p:spPr>
            <a:xfrm flipH="1">
              <a:off x="3520423" y="3935160"/>
              <a:ext cx="1356377" cy="17200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310" idx="1"/>
              <a:endCxn id="28" idx="3"/>
            </p:cNvCxnSpPr>
            <p:nvPr/>
          </p:nvCxnSpPr>
          <p:spPr>
            <a:xfrm flipH="1">
              <a:off x="3520423" y="3935160"/>
              <a:ext cx="1356377" cy="1849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10" idx="1"/>
              <a:endCxn id="29" idx="3"/>
            </p:cNvCxnSpPr>
            <p:nvPr/>
          </p:nvCxnSpPr>
          <p:spPr>
            <a:xfrm flipH="1">
              <a:off x="3516613" y="3935160"/>
              <a:ext cx="1360187" cy="19867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a:stCxn id="310" idx="1"/>
              <a:endCxn id="30" idx="3"/>
            </p:cNvCxnSpPr>
            <p:nvPr/>
          </p:nvCxnSpPr>
          <p:spPr>
            <a:xfrm flipH="1">
              <a:off x="3520423" y="3935160"/>
              <a:ext cx="1356377" cy="2120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5867400" y="699908"/>
            <a:ext cx="2599265" cy="5855664"/>
            <a:chOff x="5867400" y="500079"/>
            <a:chExt cx="2599265" cy="5855664"/>
          </a:xfrm>
        </p:grpSpPr>
        <p:grpSp>
          <p:nvGrpSpPr>
            <p:cNvPr id="59" name="Group 58"/>
            <p:cNvGrpSpPr>
              <a:grpSpLocks/>
            </p:cNvGrpSpPr>
            <p:nvPr/>
          </p:nvGrpSpPr>
          <p:grpSpPr bwMode="auto">
            <a:xfrm>
              <a:off x="5867400" y="500079"/>
              <a:ext cx="555625" cy="5855664"/>
              <a:chOff x="6620" y="1815"/>
              <a:chExt cx="875" cy="10955"/>
            </a:xfrm>
          </p:grpSpPr>
          <p:grpSp>
            <p:nvGrpSpPr>
              <p:cNvPr id="60" name="Group 59"/>
              <p:cNvGrpSpPr>
                <a:grpSpLocks/>
              </p:cNvGrpSpPr>
              <p:nvPr/>
            </p:nvGrpSpPr>
            <p:grpSpPr bwMode="auto">
              <a:xfrm>
                <a:off x="6620" y="1815"/>
                <a:ext cx="875" cy="2060"/>
                <a:chOff x="1955" y="1520"/>
                <a:chExt cx="875" cy="2060"/>
              </a:xfrm>
            </p:grpSpPr>
            <p:sp>
              <p:nvSpPr>
                <p:cNvPr id="10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0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10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Extrav3</a:t>
                  </a:r>
                  <a:endParaRPr lang="en-US" sz="1200">
                    <a:effectLst/>
                    <a:latin typeface="Calibri"/>
                    <a:ea typeface="Calibri"/>
                    <a:cs typeface="Times New Roman"/>
                  </a:endParaRPr>
                </a:p>
              </p:txBody>
            </p:sp>
            <p:sp>
              <p:nvSpPr>
                <p:cNvPr id="10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Extrav4</a:t>
                  </a:r>
                  <a:endParaRPr lang="en-US" sz="1200">
                    <a:effectLst/>
                    <a:latin typeface="Calibri"/>
                    <a:ea typeface="Calibri"/>
                    <a:cs typeface="Times New Roman"/>
                  </a:endParaRPr>
                </a:p>
              </p:txBody>
            </p:sp>
            <p:sp>
              <p:nvSpPr>
                <p:cNvPr id="10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1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1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1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1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11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61" name="Group 60"/>
              <p:cNvGrpSpPr>
                <a:grpSpLocks/>
              </p:cNvGrpSpPr>
              <p:nvPr/>
            </p:nvGrpSpPr>
            <p:grpSpPr bwMode="auto">
              <a:xfrm>
                <a:off x="6620" y="4050"/>
                <a:ext cx="875" cy="2060"/>
                <a:chOff x="1955" y="1520"/>
                <a:chExt cx="875" cy="2060"/>
              </a:xfrm>
            </p:grpSpPr>
            <p:sp>
              <p:nvSpPr>
                <p:cNvPr id="9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9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9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9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9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0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10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Agree7</a:t>
                  </a:r>
                  <a:endParaRPr lang="en-US" sz="1200">
                    <a:effectLst/>
                    <a:latin typeface="Calibri"/>
                    <a:ea typeface="Calibri"/>
                    <a:cs typeface="Times New Roman"/>
                  </a:endParaRPr>
                </a:p>
              </p:txBody>
            </p:sp>
            <p:sp>
              <p:nvSpPr>
                <p:cNvPr id="10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10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0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62" name="Group 61"/>
              <p:cNvGrpSpPr>
                <a:grpSpLocks/>
              </p:cNvGrpSpPr>
              <p:nvPr/>
            </p:nvGrpSpPr>
            <p:grpSpPr bwMode="auto">
              <a:xfrm>
                <a:off x="6620" y="6285"/>
                <a:ext cx="875" cy="2060"/>
                <a:chOff x="1955" y="1520"/>
                <a:chExt cx="875" cy="2060"/>
              </a:xfrm>
            </p:grpSpPr>
            <p:sp>
              <p:nvSpPr>
                <p:cNvPr id="8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8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8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8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8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9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9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9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9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9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63" name="Group 62"/>
              <p:cNvGrpSpPr>
                <a:grpSpLocks/>
              </p:cNvGrpSpPr>
              <p:nvPr/>
            </p:nvGrpSpPr>
            <p:grpSpPr bwMode="auto">
              <a:xfrm>
                <a:off x="6620" y="8490"/>
                <a:ext cx="875" cy="2060"/>
                <a:chOff x="1955" y="1520"/>
                <a:chExt cx="875" cy="2060"/>
              </a:xfrm>
            </p:grpSpPr>
            <p:sp>
              <p:nvSpPr>
                <p:cNvPr id="7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7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7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7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7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8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8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8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8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8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64" name="Group 63"/>
              <p:cNvGrpSpPr>
                <a:grpSpLocks/>
              </p:cNvGrpSpPr>
              <p:nvPr/>
            </p:nvGrpSpPr>
            <p:grpSpPr bwMode="auto">
              <a:xfrm>
                <a:off x="6620" y="10710"/>
                <a:ext cx="875" cy="2060"/>
                <a:chOff x="1955" y="1520"/>
                <a:chExt cx="875" cy="2060"/>
              </a:xfrm>
            </p:grpSpPr>
            <p:sp>
              <p:nvSpPr>
                <p:cNvPr id="6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6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6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6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6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7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7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7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7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7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372" name="Group 371"/>
            <p:cNvGrpSpPr/>
            <p:nvPr/>
          </p:nvGrpSpPr>
          <p:grpSpPr>
            <a:xfrm>
              <a:off x="7924800" y="3346320"/>
              <a:ext cx="541865" cy="503967"/>
              <a:chOff x="7924800" y="3346320"/>
              <a:chExt cx="541865" cy="503967"/>
            </a:xfrm>
          </p:grpSpPr>
          <p:sp>
            <p:nvSpPr>
              <p:cNvPr id="316" name="TextBox 315"/>
              <p:cNvSpPr txBox="1"/>
              <p:nvPr/>
            </p:nvSpPr>
            <p:spPr>
              <a:xfrm>
                <a:off x="7924800" y="3428178"/>
                <a:ext cx="541865" cy="276999"/>
              </a:xfrm>
              <a:prstGeom prst="rect">
                <a:avLst/>
              </a:prstGeom>
              <a:noFill/>
            </p:spPr>
            <p:txBody>
              <a:bodyPr wrap="square" lIns="0" tIns="0" rIns="0" bIns="0" rtlCol="0">
                <a:spAutoFit/>
              </a:bodyPr>
              <a:lstStyle/>
              <a:p>
                <a:pPr algn="ctr"/>
                <a:r>
                  <a:rPr lang="en-US" dirty="0" smtClean="0"/>
                  <a:t>GFP</a:t>
                </a:r>
                <a:endParaRPr lang="en-US" dirty="0"/>
              </a:p>
            </p:txBody>
          </p:sp>
          <p:sp>
            <p:nvSpPr>
              <p:cNvPr id="314" name="Oval 313"/>
              <p:cNvSpPr/>
              <p:nvPr/>
            </p:nvSpPr>
            <p:spPr>
              <a:xfrm>
                <a:off x="7924800" y="3346320"/>
                <a:ext cx="541865" cy="5039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507"/>
            <p:cNvGrpSpPr/>
            <p:nvPr/>
          </p:nvGrpSpPr>
          <p:grpSpPr>
            <a:xfrm>
              <a:off x="6419850" y="546315"/>
              <a:ext cx="1504950" cy="5763192"/>
              <a:chOff x="6419850" y="546315"/>
              <a:chExt cx="1504950" cy="5763192"/>
            </a:xfrm>
          </p:grpSpPr>
          <p:cxnSp>
            <p:nvCxnSpPr>
              <p:cNvPr id="376" name="Straight Arrow Connector 375"/>
              <p:cNvCxnSpPr>
                <a:stCxn id="314" idx="2"/>
                <a:endCxn id="105" idx="3"/>
              </p:cNvCxnSpPr>
              <p:nvPr/>
            </p:nvCxnSpPr>
            <p:spPr>
              <a:xfrm flipH="1" flipV="1">
                <a:off x="6423025" y="546315"/>
                <a:ext cx="1501775" cy="30519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a:stCxn id="314" idx="2"/>
                <a:endCxn id="106" idx="3"/>
              </p:cNvCxnSpPr>
              <p:nvPr/>
            </p:nvCxnSpPr>
            <p:spPr>
              <a:xfrm flipH="1" flipV="1">
                <a:off x="6423025" y="655892"/>
                <a:ext cx="1501775" cy="2942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4" name="Straight Arrow Connector 383"/>
              <p:cNvCxnSpPr>
                <a:stCxn id="314" idx="2"/>
                <a:endCxn id="107" idx="3"/>
              </p:cNvCxnSpPr>
              <p:nvPr/>
            </p:nvCxnSpPr>
            <p:spPr>
              <a:xfrm flipH="1" flipV="1">
                <a:off x="6423025" y="765468"/>
                <a:ext cx="1501775" cy="28328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a:stCxn id="314" idx="2"/>
                <a:endCxn id="108" idx="3"/>
              </p:cNvCxnSpPr>
              <p:nvPr/>
            </p:nvCxnSpPr>
            <p:spPr>
              <a:xfrm flipH="1" flipV="1">
                <a:off x="6419850" y="880924"/>
                <a:ext cx="1504950" cy="2717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a:stCxn id="314" idx="2"/>
                <a:endCxn id="109" idx="3"/>
              </p:cNvCxnSpPr>
              <p:nvPr/>
            </p:nvCxnSpPr>
            <p:spPr>
              <a:xfrm flipH="1" flipV="1">
                <a:off x="6423025" y="992639"/>
                <a:ext cx="1501775" cy="2605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a:stCxn id="314" idx="2"/>
                <a:endCxn id="110" idx="3"/>
              </p:cNvCxnSpPr>
              <p:nvPr/>
            </p:nvCxnSpPr>
            <p:spPr>
              <a:xfrm flipH="1" flipV="1">
                <a:off x="6423025" y="1102216"/>
                <a:ext cx="1501775" cy="2496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a:stCxn id="314" idx="2"/>
                <a:endCxn id="111" idx="3"/>
              </p:cNvCxnSpPr>
              <p:nvPr/>
            </p:nvCxnSpPr>
            <p:spPr>
              <a:xfrm flipH="1" flipV="1">
                <a:off x="6423025" y="1211792"/>
                <a:ext cx="1501775" cy="238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a:stCxn id="314" idx="2"/>
                <a:endCxn id="112" idx="3"/>
              </p:cNvCxnSpPr>
              <p:nvPr/>
            </p:nvCxnSpPr>
            <p:spPr>
              <a:xfrm flipH="1" flipV="1">
                <a:off x="6423025" y="1321369"/>
                <a:ext cx="1501775" cy="22769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a:stCxn id="314" idx="2"/>
                <a:endCxn id="113" idx="3"/>
              </p:cNvCxnSpPr>
              <p:nvPr/>
            </p:nvCxnSpPr>
            <p:spPr>
              <a:xfrm flipH="1" flipV="1">
                <a:off x="6423025" y="1434687"/>
                <a:ext cx="1501775" cy="21636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a:stCxn id="314" idx="2"/>
                <a:endCxn id="114" idx="3"/>
              </p:cNvCxnSpPr>
              <p:nvPr/>
            </p:nvCxnSpPr>
            <p:spPr>
              <a:xfrm flipH="1" flipV="1">
                <a:off x="6423025" y="1554954"/>
                <a:ext cx="1501775" cy="2043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9" name="Straight Arrow Connector 408"/>
              <p:cNvCxnSpPr>
                <a:stCxn id="314" idx="2"/>
                <a:endCxn id="95" idx="3"/>
              </p:cNvCxnSpPr>
              <p:nvPr/>
            </p:nvCxnSpPr>
            <p:spPr>
              <a:xfrm flipH="1" flipV="1">
                <a:off x="6423025" y="1740967"/>
                <a:ext cx="1501775" cy="185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a:stCxn id="314" idx="2"/>
                <a:endCxn id="96" idx="3"/>
              </p:cNvCxnSpPr>
              <p:nvPr/>
            </p:nvCxnSpPr>
            <p:spPr>
              <a:xfrm flipH="1" flipV="1">
                <a:off x="6423025" y="1850544"/>
                <a:ext cx="1501775" cy="17477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a:stCxn id="316" idx="1"/>
                <a:endCxn id="97" idx="3"/>
              </p:cNvCxnSpPr>
              <p:nvPr/>
            </p:nvCxnSpPr>
            <p:spPr>
              <a:xfrm flipH="1" flipV="1">
                <a:off x="6423025" y="1960120"/>
                <a:ext cx="1501775" cy="16065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a:stCxn id="314" idx="2"/>
                <a:endCxn id="98" idx="3"/>
              </p:cNvCxnSpPr>
              <p:nvPr/>
            </p:nvCxnSpPr>
            <p:spPr>
              <a:xfrm flipH="1" flipV="1">
                <a:off x="6419850" y="2075576"/>
                <a:ext cx="1504950" cy="1522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7" name="Straight Arrow Connector 416"/>
              <p:cNvCxnSpPr>
                <a:stCxn id="314" idx="2"/>
                <a:endCxn id="99" idx="3"/>
              </p:cNvCxnSpPr>
              <p:nvPr/>
            </p:nvCxnSpPr>
            <p:spPr>
              <a:xfrm flipH="1" flipV="1">
                <a:off x="6423025" y="2187291"/>
                <a:ext cx="1501775" cy="1411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a:stCxn id="314" idx="2"/>
                <a:endCxn id="100" idx="3"/>
              </p:cNvCxnSpPr>
              <p:nvPr/>
            </p:nvCxnSpPr>
            <p:spPr>
              <a:xfrm flipH="1" flipV="1">
                <a:off x="6423025" y="2296868"/>
                <a:ext cx="1501775" cy="1301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a:stCxn id="314" idx="2"/>
                <a:endCxn id="101" idx="3"/>
              </p:cNvCxnSpPr>
              <p:nvPr/>
            </p:nvCxnSpPr>
            <p:spPr>
              <a:xfrm flipH="1" flipV="1">
                <a:off x="6423025" y="2406444"/>
                <a:ext cx="1501775" cy="11918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a:stCxn id="314" idx="2"/>
                <a:endCxn id="102" idx="3"/>
              </p:cNvCxnSpPr>
              <p:nvPr/>
            </p:nvCxnSpPr>
            <p:spPr>
              <a:xfrm flipH="1" flipV="1">
                <a:off x="6423025" y="2516021"/>
                <a:ext cx="1501775" cy="10822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a:stCxn id="314" idx="2"/>
                <a:endCxn id="103" idx="3"/>
              </p:cNvCxnSpPr>
              <p:nvPr/>
            </p:nvCxnSpPr>
            <p:spPr>
              <a:xfrm flipH="1" flipV="1">
                <a:off x="6423025" y="2629339"/>
                <a:ext cx="1501775" cy="9689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3" name="Straight Arrow Connector 442"/>
              <p:cNvCxnSpPr>
                <a:stCxn id="314" idx="2"/>
                <a:endCxn id="104" idx="3"/>
              </p:cNvCxnSpPr>
              <p:nvPr/>
            </p:nvCxnSpPr>
            <p:spPr>
              <a:xfrm flipH="1" flipV="1">
                <a:off x="6423025" y="2749606"/>
                <a:ext cx="1501775" cy="8486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a:stCxn id="314" idx="2"/>
                <a:endCxn id="85" idx="3"/>
              </p:cNvCxnSpPr>
              <p:nvPr/>
            </p:nvCxnSpPr>
            <p:spPr>
              <a:xfrm flipH="1" flipV="1">
                <a:off x="6423025" y="2935618"/>
                <a:ext cx="1501775" cy="662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a:stCxn id="314" idx="2"/>
                <a:endCxn id="86" idx="3"/>
              </p:cNvCxnSpPr>
              <p:nvPr/>
            </p:nvCxnSpPr>
            <p:spPr>
              <a:xfrm flipH="1" flipV="1">
                <a:off x="6423025" y="3045195"/>
                <a:ext cx="1501775" cy="5531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9" name="Straight Arrow Connector 448"/>
              <p:cNvCxnSpPr>
                <a:stCxn id="314" idx="2"/>
                <a:endCxn id="87" idx="3"/>
              </p:cNvCxnSpPr>
              <p:nvPr/>
            </p:nvCxnSpPr>
            <p:spPr>
              <a:xfrm flipH="1" flipV="1">
                <a:off x="6423025" y="3154771"/>
                <a:ext cx="1501775" cy="4435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1" name="Straight Arrow Connector 450"/>
              <p:cNvCxnSpPr>
                <a:stCxn id="314" idx="2"/>
                <a:endCxn id="88" idx="3"/>
              </p:cNvCxnSpPr>
              <p:nvPr/>
            </p:nvCxnSpPr>
            <p:spPr>
              <a:xfrm flipH="1" flipV="1">
                <a:off x="6419850" y="3270227"/>
                <a:ext cx="1504950" cy="3280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a:stCxn id="314" idx="2"/>
                <a:endCxn id="89" idx="3"/>
              </p:cNvCxnSpPr>
              <p:nvPr/>
            </p:nvCxnSpPr>
            <p:spPr>
              <a:xfrm flipH="1" flipV="1">
                <a:off x="6423025" y="3381942"/>
                <a:ext cx="1501775" cy="21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a:stCxn id="314" idx="2"/>
                <a:endCxn id="90" idx="3"/>
              </p:cNvCxnSpPr>
              <p:nvPr/>
            </p:nvCxnSpPr>
            <p:spPr>
              <a:xfrm flipH="1" flipV="1">
                <a:off x="6423025" y="3491519"/>
                <a:ext cx="1501775" cy="10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a:stCxn id="314" idx="2"/>
                <a:endCxn id="91" idx="3"/>
              </p:cNvCxnSpPr>
              <p:nvPr/>
            </p:nvCxnSpPr>
            <p:spPr>
              <a:xfrm flipH="1">
                <a:off x="6423025" y="3598304"/>
                <a:ext cx="1501775" cy="2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9" name="Straight Arrow Connector 458"/>
              <p:cNvCxnSpPr>
                <a:stCxn id="314" idx="2"/>
                <a:endCxn id="92" idx="3"/>
              </p:cNvCxnSpPr>
              <p:nvPr/>
            </p:nvCxnSpPr>
            <p:spPr>
              <a:xfrm flipH="1">
                <a:off x="6423025" y="3598304"/>
                <a:ext cx="1501775" cy="112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1" name="Straight Arrow Connector 460"/>
              <p:cNvCxnSpPr>
                <a:stCxn id="314" idx="2"/>
                <a:endCxn id="93" idx="3"/>
              </p:cNvCxnSpPr>
              <p:nvPr/>
            </p:nvCxnSpPr>
            <p:spPr>
              <a:xfrm flipH="1">
                <a:off x="6423025" y="3598304"/>
                <a:ext cx="1501775" cy="225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3" name="Straight Arrow Connector 462"/>
              <p:cNvCxnSpPr>
                <a:stCxn id="314" idx="2"/>
                <a:endCxn id="94" idx="3"/>
              </p:cNvCxnSpPr>
              <p:nvPr/>
            </p:nvCxnSpPr>
            <p:spPr>
              <a:xfrm flipH="1">
                <a:off x="6423025" y="3598304"/>
                <a:ext cx="1501775" cy="3459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5" name="Straight Arrow Connector 464"/>
              <p:cNvCxnSpPr>
                <a:stCxn id="314" idx="2"/>
                <a:endCxn id="75" idx="3"/>
              </p:cNvCxnSpPr>
              <p:nvPr/>
            </p:nvCxnSpPr>
            <p:spPr>
              <a:xfrm flipH="1">
                <a:off x="6423025" y="3598304"/>
                <a:ext cx="1501775" cy="5159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7" name="Straight Arrow Connector 466"/>
              <p:cNvCxnSpPr>
                <a:stCxn id="314" idx="2"/>
                <a:endCxn id="76" idx="3"/>
              </p:cNvCxnSpPr>
              <p:nvPr/>
            </p:nvCxnSpPr>
            <p:spPr>
              <a:xfrm flipH="1">
                <a:off x="6423025" y="3598304"/>
                <a:ext cx="1501775" cy="625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Straight Arrow Connector 468"/>
              <p:cNvCxnSpPr>
                <a:stCxn id="314" idx="2"/>
                <a:endCxn id="77" idx="3"/>
              </p:cNvCxnSpPr>
              <p:nvPr/>
            </p:nvCxnSpPr>
            <p:spPr>
              <a:xfrm flipH="1">
                <a:off x="6423025" y="3598304"/>
                <a:ext cx="1501775" cy="735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a:stCxn id="314" idx="2"/>
                <a:endCxn id="78" idx="3"/>
              </p:cNvCxnSpPr>
              <p:nvPr/>
            </p:nvCxnSpPr>
            <p:spPr>
              <a:xfrm flipH="1">
                <a:off x="6419850" y="3598304"/>
                <a:ext cx="1504950" cy="850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a:stCxn id="314" idx="2"/>
                <a:endCxn id="79" idx="3"/>
              </p:cNvCxnSpPr>
              <p:nvPr/>
            </p:nvCxnSpPr>
            <p:spPr>
              <a:xfrm flipH="1">
                <a:off x="6423025" y="3598304"/>
                <a:ext cx="1501775" cy="962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a:stCxn id="314" idx="2"/>
                <a:endCxn id="80" idx="3"/>
              </p:cNvCxnSpPr>
              <p:nvPr/>
            </p:nvCxnSpPr>
            <p:spPr>
              <a:xfrm flipH="1">
                <a:off x="6423025" y="3598304"/>
                <a:ext cx="1501775" cy="1071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a:stCxn id="314" idx="2"/>
                <a:endCxn id="81" idx="3"/>
              </p:cNvCxnSpPr>
              <p:nvPr/>
            </p:nvCxnSpPr>
            <p:spPr>
              <a:xfrm flipH="1">
                <a:off x="6423025" y="3598304"/>
                <a:ext cx="1501775" cy="1181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a:stCxn id="314" idx="2"/>
                <a:endCxn id="82" idx="3"/>
              </p:cNvCxnSpPr>
              <p:nvPr/>
            </p:nvCxnSpPr>
            <p:spPr>
              <a:xfrm flipH="1">
                <a:off x="6423025" y="3598304"/>
                <a:ext cx="1501775" cy="1290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3" name="Straight Arrow Connector 482"/>
              <p:cNvCxnSpPr>
                <a:stCxn id="314" idx="2"/>
                <a:endCxn id="83" idx="3"/>
              </p:cNvCxnSpPr>
              <p:nvPr/>
            </p:nvCxnSpPr>
            <p:spPr>
              <a:xfrm flipH="1">
                <a:off x="6423025" y="3598304"/>
                <a:ext cx="1501775" cy="14043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5" name="Straight Arrow Connector 484"/>
              <p:cNvCxnSpPr>
                <a:stCxn id="314" idx="2"/>
                <a:endCxn id="84" idx="3"/>
              </p:cNvCxnSpPr>
              <p:nvPr/>
            </p:nvCxnSpPr>
            <p:spPr>
              <a:xfrm flipH="1">
                <a:off x="6423025" y="3598304"/>
                <a:ext cx="1501775" cy="1524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7" name="Straight Arrow Connector 486"/>
              <p:cNvCxnSpPr>
                <a:stCxn id="314" idx="2"/>
                <a:endCxn id="65" idx="3"/>
              </p:cNvCxnSpPr>
              <p:nvPr/>
            </p:nvCxnSpPr>
            <p:spPr>
              <a:xfrm flipH="1">
                <a:off x="6423025" y="3598304"/>
                <a:ext cx="1501775" cy="1702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9" name="Straight Arrow Connector 488"/>
              <p:cNvCxnSpPr>
                <a:stCxn id="314" idx="2"/>
                <a:endCxn id="66" idx="3"/>
              </p:cNvCxnSpPr>
              <p:nvPr/>
            </p:nvCxnSpPr>
            <p:spPr>
              <a:xfrm flipH="1">
                <a:off x="6423025" y="3598304"/>
                <a:ext cx="1501775" cy="18121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1" name="Straight Arrow Connector 490"/>
              <p:cNvCxnSpPr>
                <a:stCxn id="314" idx="2"/>
                <a:endCxn id="67" idx="3"/>
              </p:cNvCxnSpPr>
              <p:nvPr/>
            </p:nvCxnSpPr>
            <p:spPr>
              <a:xfrm flipH="1">
                <a:off x="6423025" y="3598304"/>
                <a:ext cx="1501775" cy="19217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3" name="Straight Arrow Connector 492"/>
              <p:cNvCxnSpPr>
                <a:stCxn id="314" idx="2"/>
                <a:endCxn id="68" idx="3"/>
              </p:cNvCxnSpPr>
              <p:nvPr/>
            </p:nvCxnSpPr>
            <p:spPr>
              <a:xfrm flipH="1">
                <a:off x="6419850" y="3598304"/>
                <a:ext cx="1504950" cy="2037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a:stCxn id="314" idx="2"/>
                <a:endCxn id="69" idx="3"/>
              </p:cNvCxnSpPr>
              <p:nvPr/>
            </p:nvCxnSpPr>
            <p:spPr>
              <a:xfrm flipH="1">
                <a:off x="6423025" y="3598304"/>
                <a:ext cx="1501775" cy="2148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a:stCxn id="314" idx="2"/>
                <a:endCxn id="70" idx="3"/>
              </p:cNvCxnSpPr>
              <p:nvPr/>
            </p:nvCxnSpPr>
            <p:spPr>
              <a:xfrm flipH="1">
                <a:off x="6423025" y="3598304"/>
                <a:ext cx="1501775" cy="22584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a:stCxn id="314" idx="2"/>
                <a:endCxn id="71" idx="3"/>
              </p:cNvCxnSpPr>
              <p:nvPr/>
            </p:nvCxnSpPr>
            <p:spPr>
              <a:xfrm flipH="1">
                <a:off x="6423025" y="3598304"/>
                <a:ext cx="1501775" cy="2368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1" name="Straight Arrow Connector 500"/>
              <p:cNvCxnSpPr>
                <a:stCxn id="314" idx="2"/>
                <a:endCxn id="72" idx="3"/>
              </p:cNvCxnSpPr>
              <p:nvPr/>
            </p:nvCxnSpPr>
            <p:spPr>
              <a:xfrm flipH="1">
                <a:off x="6423025" y="3598304"/>
                <a:ext cx="1501775" cy="24776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3" name="Straight Arrow Connector 502"/>
              <p:cNvCxnSpPr>
                <a:stCxn id="314" idx="2"/>
                <a:endCxn id="73" idx="3"/>
              </p:cNvCxnSpPr>
              <p:nvPr/>
            </p:nvCxnSpPr>
            <p:spPr>
              <a:xfrm flipH="1">
                <a:off x="6423025" y="3598304"/>
                <a:ext cx="1501775" cy="2590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5" name="Straight Arrow Connector 504"/>
              <p:cNvCxnSpPr>
                <a:stCxn id="314" idx="2"/>
                <a:endCxn id="74" idx="3"/>
              </p:cNvCxnSpPr>
              <p:nvPr/>
            </p:nvCxnSpPr>
            <p:spPr>
              <a:xfrm flipH="1">
                <a:off x="6423025" y="3598304"/>
                <a:ext cx="1501775" cy="27112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20" name="Footer Placeholder 119"/>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768984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6DF74-A3F8-43C1-8B79-3B7BB8CBC974}"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11</a:t>
            </a:fld>
            <a:endParaRPr lang="en-US"/>
          </a:p>
        </p:txBody>
      </p:sp>
      <p:sp>
        <p:nvSpPr>
          <p:cNvPr id="4" name="TextBox 3"/>
          <p:cNvSpPr txBox="1"/>
          <p:nvPr/>
        </p:nvSpPr>
        <p:spPr>
          <a:xfrm>
            <a:off x="990600" y="990600"/>
            <a:ext cx="7696200" cy="2862322"/>
          </a:xfrm>
          <a:prstGeom prst="rect">
            <a:avLst/>
          </a:prstGeom>
          <a:noFill/>
        </p:spPr>
        <p:txBody>
          <a:bodyPr wrap="square" rtlCol="0">
            <a:spAutoFit/>
          </a:bodyPr>
          <a:lstStyle/>
          <a:p>
            <a:r>
              <a:rPr lang="en-US" u="sng" dirty="0" smtClean="0"/>
              <a:t>What’s good about single factor models?</a:t>
            </a:r>
          </a:p>
          <a:p>
            <a:endParaRPr lang="en-US" dirty="0"/>
          </a:p>
          <a:p>
            <a:r>
              <a:rPr lang="en-US" dirty="0" smtClean="0"/>
              <a:t>Parsimony – Variance in all of the indicators is accounted for by only one factor</a:t>
            </a:r>
          </a:p>
          <a:p>
            <a:endParaRPr lang="en-US" dirty="0"/>
          </a:p>
          <a:p>
            <a:endParaRPr lang="en-US" dirty="0"/>
          </a:p>
          <a:p>
            <a:endParaRPr lang="en-US" dirty="0" smtClean="0"/>
          </a:p>
          <a:p>
            <a:r>
              <a:rPr lang="en-US" u="sng" dirty="0" smtClean="0"/>
              <a:t>What’s bad?</a:t>
            </a:r>
          </a:p>
          <a:p>
            <a:endParaRPr lang="en-US" dirty="0"/>
          </a:p>
          <a:p>
            <a:r>
              <a:rPr lang="en-US" dirty="0" smtClean="0"/>
              <a:t>Differences between / relationships among subconstructs not accounted for</a:t>
            </a:r>
          </a:p>
          <a:p>
            <a:endParaRPr lang="en-US"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625089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CF93D-218B-45D3-84F6-C2812D581213}"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12</a:t>
            </a:fld>
            <a:endParaRPr lang="en-US"/>
          </a:p>
        </p:txBody>
      </p:sp>
      <p:sp>
        <p:nvSpPr>
          <p:cNvPr id="4" name="TextBox 3"/>
          <p:cNvSpPr txBox="1"/>
          <p:nvPr/>
        </p:nvSpPr>
        <p:spPr>
          <a:xfrm>
            <a:off x="228599" y="172848"/>
            <a:ext cx="7981315" cy="830997"/>
          </a:xfrm>
          <a:prstGeom prst="rect">
            <a:avLst/>
          </a:prstGeom>
          <a:noFill/>
        </p:spPr>
        <p:txBody>
          <a:bodyPr wrap="square" rtlCol="0">
            <a:spAutoFit/>
          </a:bodyPr>
          <a:lstStyle/>
          <a:p>
            <a:pPr>
              <a:tabLst>
                <a:tab pos="5943600" algn="ctr"/>
              </a:tabLst>
            </a:pPr>
            <a:r>
              <a:rPr lang="en-US" sz="2400" dirty="0" smtClean="0"/>
              <a:t>Model 2:  Multiple correlated factor models of each data set 	</a:t>
            </a:r>
          </a:p>
        </p:txBody>
      </p:sp>
      <p:sp>
        <p:nvSpPr>
          <p:cNvPr id="115" name="TextBox 114"/>
          <p:cNvSpPr txBox="1"/>
          <p:nvPr/>
        </p:nvSpPr>
        <p:spPr>
          <a:xfrm>
            <a:off x="784702" y="1532312"/>
            <a:ext cx="990600" cy="369332"/>
          </a:xfrm>
          <a:prstGeom prst="rect">
            <a:avLst/>
          </a:prstGeom>
          <a:noFill/>
        </p:spPr>
        <p:txBody>
          <a:bodyPr wrap="square" rtlCol="0">
            <a:spAutoFit/>
          </a:bodyPr>
          <a:lstStyle/>
          <a:p>
            <a:r>
              <a:rPr lang="en-US" dirty="0" smtClean="0"/>
              <a:t>WISC-III</a:t>
            </a:r>
            <a:endParaRPr lang="en-US" dirty="0"/>
          </a:p>
        </p:txBody>
      </p:sp>
      <p:sp>
        <p:nvSpPr>
          <p:cNvPr id="116" name="TextBox 115"/>
          <p:cNvSpPr txBox="1"/>
          <p:nvPr/>
        </p:nvSpPr>
        <p:spPr>
          <a:xfrm>
            <a:off x="3450209" y="890269"/>
            <a:ext cx="599803" cy="369332"/>
          </a:xfrm>
          <a:prstGeom prst="rect">
            <a:avLst/>
          </a:prstGeom>
          <a:noFill/>
        </p:spPr>
        <p:txBody>
          <a:bodyPr wrap="square" rtlCol="0">
            <a:spAutoFit/>
          </a:bodyPr>
          <a:lstStyle/>
          <a:p>
            <a:r>
              <a:rPr lang="en-US" dirty="0" smtClean="0"/>
              <a:t>OAS</a:t>
            </a:r>
            <a:endParaRPr lang="en-US" dirty="0"/>
          </a:p>
        </p:txBody>
      </p:sp>
      <p:sp>
        <p:nvSpPr>
          <p:cNvPr id="117" name="TextBox 116"/>
          <p:cNvSpPr txBox="1"/>
          <p:nvPr/>
        </p:nvSpPr>
        <p:spPr>
          <a:xfrm>
            <a:off x="6879680" y="498269"/>
            <a:ext cx="743495" cy="369332"/>
          </a:xfrm>
          <a:prstGeom prst="rect">
            <a:avLst/>
          </a:prstGeom>
          <a:noFill/>
        </p:spPr>
        <p:txBody>
          <a:bodyPr wrap="square" rtlCol="0">
            <a:spAutoFit/>
          </a:bodyPr>
          <a:lstStyle/>
          <a:p>
            <a:r>
              <a:rPr lang="en-US" dirty="0" smtClean="0"/>
              <a:t>Big 5</a:t>
            </a:r>
            <a:endParaRPr lang="en-US" dirty="0"/>
          </a:p>
        </p:txBody>
      </p:sp>
      <p:grpSp>
        <p:nvGrpSpPr>
          <p:cNvPr id="134" name="Group 133"/>
          <p:cNvGrpSpPr/>
          <p:nvPr/>
        </p:nvGrpSpPr>
        <p:grpSpPr>
          <a:xfrm>
            <a:off x="506719" y="2109992"/>
            <a:ext cx="2186962" cy="2991727"/>
            <a:chOff x="457201" y="1476314"/>
            <a:chExt cx="2186962" cy="2991727"/>
          </a:xfrm>
        </p:grpSpPr>
        <p:grpSp>
          <p:nvGrpSpPr>
            <p:cNvPr id="130" name="Group 129"/>
            <p:cNvGrpSpPr/>
            <p:nvPr/>
          </p:nvGrpSpPr>
          <p:grpSpPr>
            <a:xfrm>
              <a:off x="1676401" y="1678244"/>
              <a:ext cx="579120" cy="2789797"/>
              <a:chOff x="1676401" y="1678244"/>
              <a:chExt cx="579120" cy="2789797"/>
            </a:xfrm>
          </p:grpSpPr>
          <p:grpSp>
            <p:nvGrpSpPr>
              <p:cNvPr id="120" name="Group 119"/>
              <p:cNvGrpSpPr/>
              <p:nvPr/>
            </p:nvGrpSpPr>
            <p:grpSpPr>
              <a:xfrm>
                <a:off x="1676401" y="1678244"/>
                <a:ext cx="533400" cy="439433"/>
                <a:chOff x="1828800" y="1678244"/>
                <a:chExt cx="533400" cy="439433"/>
              </a:xfrm>
            </p:grpSpPr>
            <p:sp>
              <p:nvSpPr>
                <p:cNvPr id="118" name="Oval 11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1828800" y="1690596"/>
                  <a:ext cx="533400" cy="369332"/>
                </a:xfrm>
                <a:prstGeom prst="rect">
                  <a:avLst/>
                </a:prstGeom>
                <a:noFill/>
              </p:spPr>
              <p:txBody>
                <a:bodyPr wrap="square" rtlCol="0">
                  <a:spAutoFit/>
                </a:bodyPr>
                <a:lstStyle/>
                <a:p>
                  <a:pPr algn="ctr"/>
                  <a:r>
                    <a:rPr lang="en-US" dirty="0" smtClean="0"/>
                    <a:t>VC</a:t>
                  </a:r>
                  <a:endParaRPr lang="en-US" dirty="0"/>
                </a:p>
              </p:txBody>
            </p:sp>
          </p:grpSp>
          <p:grpSp>
            <p:nvGrpSpPr>
              <p:cNvPr id="121" name="Group 120"/>
              <p:cNvGrpSpPr/>
              <p:nvPr/>
            </p:nvGrpSpPr>
            <p:grpSpPr>
              <a:xfrm>
                <a:off x="1676401" y="2607126"/>
                <a:ext cx="533400" cy="439433"/>
                <a:chOff x="1828800" y="1678244"/>
                <a:chExt cx="533400" cy="439433"/>
              </a:xfrm>
            </p:grpSpPr>
            <p:sp>
              <p:nvSpPr>
                <p:cNvPr id="122" name="Oval 12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828800" y="1690596"/>
                  <a:ext cx="533400" cy="369332"/>
                </a:xfrm>
                <a:prstGeom prst="rect">
                  <a:avLst/>
                </a:prstGeom>
                <a:noFill/>
              </p:spPr>
              <p:txBody>
                <a:bodyPr wrap="square" rtlCol="0">
                  <a:spAutoFit/>
                </a:bodyPr>
                <a:lstStyle/>
                <a:p>
                  <a:pPr algn="ctr"/>
                  <a:r>
                    <a:rPr lang="en-US" dirty="0" smtClean="0"/>
                    <a:t>PO</a:t>
                  </a:r>
                  <a:endParaRPr lang="en-US" dirty="0"/>
                </a:p>
              </p:txBody>
            </p:sp>
          </p:grpSp>
          <p:grpSp>
            <p:nvGrpSpPr>
              <p:cNvPr id="124" name="Group 123"/>
              <p:cNvGrpSpPr/>
              <p:nvPr/>
            </p:nvGrpSpPr>
            <p:grpSpPr>
              <a:xfrm>
                <a:off x="1676401" y="3440584"/>
                <a:ext cx="579120" cy="439433"/>
                <a:chOff x="1828800" y="1678244"/>
                <a:chExt cx="579120" cy="439433"/>
              </a:xfrm>
            </p:grpSpPr>
            <p:sp>
              <p:nvSpPr>
                <p:cNvPr id="125" name="Oval 12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28800" y="1690596"/>
                  <a:ext cx="579120" cy="338554"/>
                </a:xfrm>
                <a:prstGeom prst="rect">
                  <a:avLst/>
                </a:prstGeom>
                <a:noFill/>
              </p:spPr>
              <p:txBody>
                <a:bodyPr wrap="square" rtlCol="0">
                  <a:spAutoFit/>
                </a:bodyPr>
                <a:lstStyle/>
                <a:p>
                  <a:pPr algn="ctr"/>
                  <a:r>
                    <a:rPr lang="en-US" sz="1600" dirty="0" smtClean="0"/>
                    <a:t>WM</a:t>
                  </a:r>
                  <a:endParaRPr lang="en-US" sz="1600" dirty="0"/>
                </a:p>
              </p:txBody>
            </p:sp>
          </p:grpSp>
          <p:grpSp>
            <p:nvGrpSpPr>
              <p:cNvPr id="127" name="Group 126"/>
              <p:cNvGrpSpPr/>
              <p:nvPr/>
            </p:nvGrpSpPr>
            <p:grpSpPr>
              <a:xfrm>
                <a:off x="1676401" y="4028608"/>
                <a:ext cx="533400" cy="439433"/>
                <a:chOff x="1828800" y="1678244"/>
                <a:chExt cx="533400" cy="439433"/>
              </a:xfrm>
            </p:grpSpPr>
            <p:sp>
              <p:nvSpPr>
                <p:cNvPr id="128" name="Oval 12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828800" y="1690596"/>
                  <a:ext cx="533400" cy="369332"/>
                </a:xfrm>
                <a:prstGeom prst="rect">
                  <a:avLst/>
                </a:prstGeom>
                <a:noFill/>
              </p:spPr>
              <p:txBody>
                <a:bodyPr wrap="square" rtlCol="0">
                  <a:spAutoFit/>
                </a:bodyPr>
                <a:lstStyle/>
                <a:p>
                  <a:pPr algn="ctr"/>
                  <a:r>
                    <a:rPr lang="en-US" dirty="0" smtClean="0"/>
                    <a:t>PS</a:t>
                  </a:r>
                  <a:endParaRPr lang="en-US" dirty="0"/>
                </a:p>
              </p:txBody>
            </p:sp>
          </p:grpSp>
        </p:grpSp>
        <p:grpSp>
          <p:nvGrpSpPr>
            <p:cNvPr id="132" name="Group 131"/>
            <p:cNvGrpSpPr/>
            <p:nvPr/>
          </p:nvGrpSpPr>
          <p:grpSpPr>
            <a:xfrm>
              <a:off x="457201" y="1476314"/>
              <a:ext cx="2186962" cy="2910205"/>
              <a:chOff x="457201" y="1476314"/>
              <a:chExt cx="2186962" cy="2910205"/>
            </a:xfrm>
          </p:grpSpPr>
          <p:grpSp>
            <p:nvGrpSpPr>
              <p:cNvPr id="5" name="Group 4"/>
              <p:cNvGrpSpPr/>
              <p:nvPr/>
            </p:nvGrpSpPr>
            <p:grpSpPr>
              <a:xfrm>
                <a:off x="457201" y="1476314"/>
                <a:ext cx="560070" cy="2910205"/>
                <a:chOff x="0" y="0"/>
                <a:chExt cx="560070" cy="2910205"/>
              </a:xfrm>
            </p:grpSpPr>
            <p:sp>
              <p:nvSpPr>
                <p:cNvPr id="6" name="Text Box 6"/>
                <p:cNvSpPr txBox="1">
                  <a:spLocks noChangeArrowheads="1"/>
                </p:cNvSpPr>
                <p:nvPr/>
              </p:nvSpPr>
              <p:spPr bwMode="auto">
                <a:xfrm>
                  <a:off x="7620" y="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Information</a:t>
                  </a:r>
                  <a:endParaRPr lang="en-US" sz="1200" dirty="0">
                    <a:effectLst/>
                    <a:latin typeface="Calibri"/>
                    <a:ea typeface="Calibri"/>
                    <a:cs typeface="Times New Roman"/>
                  </a:endParaRPr>
                </a:p>
              </p:txBody>
            </p:sp>
            <p:sp>
              <p:nvSpPr>
                <p:cNvPr id="7" name="Text Box 7"/>
                <p:cNvSpPr txBox="1">
                  <a:spLocks noChangeArrowheads="1"/>
                </p:cNvSpPr>
                <p:nvPr/>
              </p:nvSpPr>
              <p:spPr bwMode="auto">
                <a:xfrm>
                  <a:off x="3810" y="20193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Vocabulary</a:t>
                  </a:r>
                  <a:endParaRPr lang="en-US" sz="1200" dirty="0">
                    <a:effectLst/>
                    <a:latin typeface="Calibri"/>
                    <a:ea typeface="Calibri"/>
                    <a:cs typeface="Times New Roman"/>
                  </a:endParaRPr>
                </a:p>
              </p:txBody>
            </p:sp>
            <p:sp>
              <p:nvSpPr>
                <p:cNvPr id="8" name="Text Box 8"/>
                <p:cNvSpPr txBox="1">
                  <a:spLocks noChangeArrowheads="1"/>
                </p:cNvSpPr>
                <p:nvPr/>
              </p:nvSpPr>
              <p:spPr bwMode="auto">
                <a:xfrm>
                  <a:off x="3810" y="4038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Similarities</a:t>
                  </a:r>
                  <a:endParaRPr lang="en-US" sz="1200">
                    <a:effectLst/>
                    <a:latin typeface="Calibri"/>
                    <a:ea typeface="Calibri"/>
                    <a:cs typeface="Times New Roman"/>
                  </a:endParaRPr>
                </a:p>
              </p:txBody>
            </p:sp>
            <p:sp>
              <p:nvSpPr>
                <p:cNvPr id="9" name="Text Box 9"/>
                <p:cNvSpPr txBox="1">
                  <a:spLocks noChangeArrowheads="1"/>
                </p:cNvSpPr>
                <p:nvPr/>
              </p:nvSpPr>
              <p:spPr bwMode="auto">
                <a:xfrm>
                  <a:off x="0" y="601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Compreh</a:t>
                  </a:r>
                  <a:endParaRPr lang="en-US" sz="1200">
                    <a:effectLst/>
                    <a:latin typeface="Calibri"/>
                    <a:ea typeface="Calibri"/>
                    <a:cs typeface="Times New Roman"/>
                  </a:endParaRPr>
                </a:p>
              </p:txBody>
            </p:sp>
            <p:sp>
              <p:nvSpPr>
                <p:cNvPr id="10" name="Text Box 17"/>
                <p:cNvSpPr txBox="1">
                  <a:spLocks noChangeArrowheads="1"/>
                </p:cNvSpPr>
                <p:nvPr/>
              </p:nvSpPr>
              <p:spPr bwMode="auto">
                <a:xfrm>
                  <a:off x="7620" y="8610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Obj Assem</a:t>
                  </a:r>
                  <a:endParaRPr lang="en-US" sz="1200">
                    <a:effectLst/>
                    <a:latin typeface="Calibri"/>
                    <a:ea typeface="Calibri"/>
                    <a:cs typeface="Times New Roman"/>
                  </a:endParaRPr>
                </a:p>
              </p:txBody>
            </p:sp>
            <p:sp>
              <p:nvSpPr>
                <p:cNvPr id="11" name="Text Box 18"/>
                <p:cNvSpPr txBox="1">
                  <a:spLocks noChangeArrowheads="1"/>
                </p:cNvSpPr>
                <p:nvPr/>
              </p:nvSpPr>
              <p:spPr bwMode="auto">
                <a:xfrm>
                  <a:off x="7620" y="10477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Blk Design</a:t>
                  </a:r>
                  <a:endParaRPr lang="en-US" sz="1200">
                    <a:effectLst/>
                    <a:latin typeface="Calibri"/>
                    <a:ea typeface="Calibri"/>
                    <a:cs typeface="Times New Roman"/>
                  </a:endParaRPr>
                </a:p>
              </p:txBody>
            </p:sp>
            <p:sp>
              <p:nvSpPr>
                <p:cNvPr id="12" name="Text Box 19"/>
                <p:cNvSpPr txBox="1">
                  <a:spLocks noChangeArrowheads="1"/>
                </p:cNvSpPr>
                <p:nvPr/>
              </p:nvSpPr>
              <p:spPr bwMode="auto">
                <a:xfrm>
                  <a:off x="7620" y="12534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Pct Compl</a:t>
                  </a:r>
                  <a:endParaRPr lang="en-US" sz="1200">
                    <a:effectLst/>
                    <a:latin typeface="Calibri"/>
                    <a:ea typeface="Calibri"/>
                    <a:cs typeface="Times New Roman"/>
                  </a:endParaRPr>
                </a:p>
              </p:txBody>
            </p:sp>
            <p:sp>
              <p:nvSpPr>
                <p:cNvPr id="13" name="Text Box 20"/>
                <p:cNvSpPr txBox="1">
                  <a:spLocks noChangeArrowheads="1"/>
                </p:cNvSpPr>
                <p:nvPr/>
              </p:nvSpPr>
              <p:spPr bwMode="auto">
                <a:xfrm>
                  <a:off x="3810" y="14668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Mat Reas</a:t>
                  </a:r>
                  <a:endParaRPr lang="en-US" sz="1200">
                    <a:effectLst/>
                    <a:latin typeface="Calibri"/>
                    <a:ea typeface="Calibri"/>
                    <a:cs typeface="Times New Roman"/>
                  </a:endParaRPr>
                </a:p>
              </p:txBody>
            </p:sp>
            <p:sp>
              <p:nvSpPr>
                <p:cNvPr id="14" name="Text Box 21"/>
                <p:cNvSpPr txBox="1">
                  <a:spLocks noChangeArrowheads="1"/>
                </p:cNvSpPr>
                <p:nvPr/>
              </p:nvSpPr>
              <p:spPr bwMode="auto">
                <a:xfrm>
                  <a:off x="7620" y="16725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Pict Arrange</a:t>
                  </a:r>
                  <a:endParaRPr lang="en-US" sz="1200">
                    <a:effectLst/>
                    <a:latin typeface="Calibri"/>
                    <a:ea typeface="Calibri"/>
                    <a:cs typeface="Times New Roman"/>
                  </a:endParaRPr>
                </a:p>
              </p:txBody>
            </p:sp>
            <p:sp>
              <p:nvSpPr>
                <p:cNvPr id="15" name="Text Box 28"/>
                <p:cNvSpPr txBox="1">
                  <a:spLocks noChangeArrowheads="1"/>
                </p:cNvSpPr>
                <p:nvPr/>
              </p:nvSpPr>
              <p:spPr bwMode="auto">
                <a:xfrm>
                  <a:off x="7620" y="19392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Digit Span</a:t>
                  </a:r>
                  <a:endParaRPr lang="en-US" sz="1200">
                    <a:effectLst/>
                    <a:latin typeface="Calibri"/>
                    <a:ea typeface="Calibri"/>
                    <a:cs typeface="Times New Roman"/>
                  </a:endParaRPr>
                </a:p>
              </p:txBody>
            </p:sp>
            <p:sp>
              <p:nvSpPr>
                <p:cNvPr id="16" name="Text Box 29"/>
                <p:cNvSpPr txBox="1">
                  <a:spLocks noChangeArrowheads="1"/>
                </p:cNvSpPr>
                <p:nvPr/>
              </p:nvSpPr>
              <p:spPr bwMode="auto">
                <a:xfrm>
                  <a:off x="7620" y="2125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Sequencing</a:t>
                  </a:r>
                  <a:endParaRPr lang="en-US" sz="1200">
                    <a:effectLst/>
                    <a:latin typeface="Calibri"/>
                    <a:ea typeface="Calibri"/>
                    <a:cs typeface="Times New Roman"/>
                  </a:endParaRPr>
                </a:p>
              </p:txBody>
            </p:sp>
            <p:sp>
              <p:nvSpPr>
                <p:cNvPr id="17" name="Text Box 30"/>
                <p:cNvSpPr txBox="1">
                  <a:spLocks noChangeArrowheads="1"/>
                </p:cNvSpPr>
                <p:nvPr/>
              </p:nvSpPr>
              <p:spPr bwMode="auto">
                <a:xfrm>
                  <a:off x="7620" y="232791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Arithmetic</a:t>
                  </a:r>
                  <a:endParaRPr lang="en-US" sz="1200">
                    <a:effectLst/>
                    <a:latin typeface="Calibri"/>
                    <a:ea typeface="Calibri"/>
                    <a:cs typeface="Times New Roman"/>
                  </a:endParaRPr>
                </a:p>
              </p:txBody>
            </p:sp>
            <p:sp>
              <p:nvSpPr>
                <p:cNvPr id="18" name="Text Box 39"/>
                <p:cNvSpPr txBox="1">
                  <a:spLocks noChangeArrowheads="1"/>
                </p:cNvSpPr>
                <p:nvPr/>
              </p:nvSpPr>
              <p:spPr bwMode="auto">
                <a:xfrm>
                  <a:off x="7620" y="262890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Dig-</a:t>
                  </a:r>
                  <a:r>
                    <a:rPr lang="en-US" sz="800" dirty="0" err="1" smtClean="0">
                      <a:effectLst/>
                      <a:latin typeface="Calibri"/>
                      <a:ea typeface="Calibri"/>
                      <a:cs typeface="Times New Roman"/>
                    </a:rPr>
                    <a:t>Sym</a:t>
                  </a:r>
                  <a:endParaRPr lang="en-US" sz="1200" dirty="0">
                    <a:effectLst/>
                    <a:latin typeface="Calibri"/>
                    <a:ea typeface="Calibri"/>
                    <a:cs typeface="Times New Roman"/>
                  </a:endParaRPr>
                </a:p>
              </p:txBody>
            </p:sp>
            <p:sp>
              <p:nvSpPr>
                <p:cNvPr id="19" name="Text Box 40"/>
                <p:cNvSpPr txBox="1">
                  <a:spLocks noChangeArrowheads="1"/>
                </p:cNvSpPr>
                <p:nvPr/>
              </p:nvSpPr>
              <p:spPr bwMode="auto">
                <a:xfrm>
                  <a:off x="7620" y="28003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err="1" smtClean="0">
                      <a:effectLst/>
                      <a:latin typeface="Calibri"/>
                      <a:ea typeface="Calibri"/>
                      <a:cs typeface="Times New Roman"/>
                    </a:rPr>
                    <a:t>Sym</a:t>
                  </a:r>
                  <a:r>
                    <a:rPr lang="en-US" sz="800" dirty="0" smtClean="0">
                      <a:effectLst/>
                      <a:latin typeface="Calibri"/>
                      <a:ea typeface="Calibri"/>
                      <a:cs typeface="Times New Roman"/>
                    </a:rPr>
                    <a:t> Search</a:t>
                  </a:r>
                  <a:endParaRPr lang="en-US" sz="1200" dirty="0">
                    <a:effectLst/>
                    <a:latin typeface="Calibri"/>
                    <a:ea typeface="Calibri"/>
                    <a:cs typeface="Times New Roman"/>
                  </a:endParaRPr>
                </a:p>
              </p:txBody>
            </p:sp>
          </p:grpSp>
          <p:grpSp>
            <p:nvGrpSpPr>
              <p:cNvPr id="297" name="Group 296"/>
              <p:cNvGrpSpPr/>
              <p:nvPr/>
            </p:nvGrpSpPr>
            <p:grpSpPr>
              <a:xfrm>
                <a:off x="1009651" y="1531242"/>
                <a:ext cx="666750" cy="2800350"/>
                <a:chOff x="1314450" y="1531242"/>
                <a:chExt cx="666750" cy="2800350"/>
              </a:xfrm>
            </p:grpSpPr>
            <p:cxnSp>
              <p:nvCxnSpPr>
                <p:cNvPr id="131" name="Straight Arrow Connector 130"/>
                <p:cNvCxnSpPr>
                  <a:stCxn id="118" idx="2"/>
                  <a:endCxn id="6" idx="3"/>
                </p:cNvCxnSpPr>
                <p:nvPr/>
              </p:nvCxnSpPr>
              <p:spPr>
                <a:xfrm flipH="1" flipV="1">
                  <a:off x="1322070" y="1531242"/>
                  <a:ext cx="659130" cy="3667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8" idx="2"/>
                  <a:endCxn id="7" idx="3"/>
                </p:cNvCxnSpPr>
                <p:nvPr/>
              </p:nvCxnSpPr>
              <p:spPr>
                <a:xfrm flipH="1" flipV="1">
                  <a:off x="1318260" y="1733172"/>
                  <a:ext cx="662940" cy="1647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8" idx="2"/>
                  <a:endCxn id="8" idx="3"/>
                </p:cNvCxnSpPr>
                <p:nvPr/>
              </p:nvCxnSpPr>
              <p:spPr>
                <a:xfrm flipH="1">
                  <a:off x="1318260" y="1897961"/>
                  <a:ext cx="662940" cy="371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8" idx="2"/>
                  <a:endCxn id="9" idx="3"/>
                </p:cNvCxnSpPr>
                <p:nvPr/>
              </p:nvCxnSpPr>
              <p:spPr>
                <a:xfrm flipH="1">
                  <a:off x="1314450" y="1897961"/>
                  <a:ext cx="666750" cy="2352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23" idx="1"/>
                  <a:endCxn id="10" idx="3"/>
                </p:cNvCxnSpPr>
                <p:nvPr/>
              </p:nvCxnSpPr>
              <p:spPr>
                <a:xfrm flipH="1" flipV="1">
                  <a:off x="1322070" y="2392302"/>
                  <a:ext cx="659130" cy="4118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3" idx="1"/>
                  <a:endCxn id="11" idx="3"/>
                </p:cNvCxnSpPr>
                <p:nvPr/>
              </p:nvCxnSpPr>
              <p:spPr>
                <a:xfrm flipH="1" flipV="1">
                  <a:off x="1322070" y="2578992"/>
                  <a:ext cx="659130" cy="225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3" idx="1"/>
                  <a:endCxn id="12" idx="3"/>
                </p:cNvCxnSpPr>
                <p:nvPr/>
              </p:nvCxnSpPr>
              <p:spPr>
                <a:xfrm flipH="1" flipV="1">
                  <a:off x="1322070" y="2784732"/>
                  <a:ext cx="659130" cy="19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23" idx="1"/>
                  <a:endCxn id="13" idx="3"/>
                </p:cNvCxnSpPr>
                <p:nvPr/>
              </p:nvCxnSpPr>
              <p:spPr>
                <a:xfrm flipH="1">
                  <a:off x="1318260" y="2804144"/>
                  <a:ext cx="662940" cy="193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23" idx="1"/>
                  <a:endCxn id="14" idx="3"/>
                </p:cNvCxnSpPr>
                <p:nvPr/>
              </p:nvCxnSpPr>
              <p:spPr>
                <a:xfrm flipH="1">
                  <a:off x="1322070" y="2804144"/>
                  <a:ext cx="659130" cy="399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25" idx="2"/>
                  <a:endCxn id="15" idx="3"/>
                </p:cNvCxnSpPr>
                <p:nvPr/>
              </p:nvCxnSpPr>
              <p:spPr>
                <a:xfrm flipH="1" flipV="1">
                  <a:off x="1322070" y="3470532"/>
                  <a:ext cx="659130" cy="189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5" idx="2"/>
                  <a:endCxn id="16" idx="3"/>
                </p:cNvCxnSpPr>
                <p:nvPr/>
              </p:nvCxnSpPr>
              <p:spPr>
                <a:xfrm flipH="1" flipV="1">
                  <a:off x="1322070" y="3657222"/>
                  <a:ext cx="659130" cy="30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25" idx="2"/>
                  <a:endCxn id="17" idx="3"/>
                </p:cNvCxnSpPr>
                <p:nvPr/>
              </p:nvCxnSpPr>
              <p:spPr>
                <a:xfrm flipH="1">
                  <a:off x="1322070" y="3660301"/>
                  <a:ext cx="659130" cy="198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28" idx="2"/>
                  <a:endCxn id="18" idx="3"/>
                </p:cNvCxnSpPr>
                <p:nvPr/>
              </p:nvCxnSpPr>
              <p:spPr>
                <a:xfrm flipH="1" flipV="1">
                  <a:off x="1322070" y="4160142"/>
                  <a:ext cx="659130" cy="88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28" idx="2"/>
                  <a:endCxn id="19" idx="3"/>
                </p:cNvCxnSpPr>
                <p:nvPr/>
              </p:nvCxnSpPr>
              <p:spPr>
                <a:xfrm flipH="1">
                  <a:off x="1322070" y="4248325"/>
                  <a:ext cx="659130" cy="83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209801" y="1905000"/>
                <a:ext cx="434362" cy="2339340"/>
                <a:chOff x="2514600" y="1905000"/>
                <a:chExt cx="434362" cy="2339340"/>
              </a:xfrm>
            </p:grpSpPr>
            <p:sp>
              <p:nvSpPr>
                <p:cNvPr id="166" name="Freeform 165"/>
                <p:cNvSpPr/>
                <p:nvPr/>
              </p:nvSpPr>
              <p:spPr>
                <a:xfrm>
                  <a:off x="2514600" y="1905000"/>
                  <a:ext cx="129549" cy="914400"/>
                </a:xfrm>
                <a:custGeom>
                  <a:avLst/>
                  <a:gdLst>
                    <a:gd name="connsiteX0" fmla="*/ 0 w 129549"/>
                    <a:gd name="connsiteY0" fmla="*/ 0 h 914400"/>
                    <a:gd name="connsiteX1" fmla="*/ 129540 w 129549"/>
                    <a:gd name="connsiteY1" fmla="*/ 510540 h 914400"/>
                    <a:gd name="connsiteX2" fmla="*/ 7620 w 129549"/>
                    <a:gd name="connsiteY2" fmla="*/ 914400 h 914400"/>
                    <a:gd name="connsiteX3" fmla="*/ 7620 w 129549"/>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29549" h="914400">
                      <a:moveTo>
                        <a:pt x="0" y="0"/>
                      </a:moveTo>
                      <a:cubicBezTo>
                        <a:pt x="64135" y="179070"/>
                        <a:pt x="128270" y="358140"/>
                        <a:pt x="129540" y="510540"/>
                      </a:cubicBezTo>
                      <a:cubicBezTo>
                        <a:pt x="130810" y="662940"/>
                        <a:pt x="7620" y="914400"/>
                        <a:pt x="7620" y="914400"/>
                      </a:cubicBezTo>
                      <a:lnTo>
                        <a:pt x="7620" y="914400"/>
                      </a:ln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2514600" y="2827020"/>
                  <a:ext cx="106703" cy="830580"/>
                </a:xfrm>
                <a:custGeom>
                  <a:avLst/>
                  <a:gdLst>
                    <a:gd name="connsiteX0" fmla="*/ 0 w 106703"/>
                    <a:gd name="connsiteY0" fmla="*/ 0 h 830580"/>
                    <a:gd name="connsiteX1" fmla="*/ 106680 w 106703"/>
                    <a:gd name="connsiteY1" fmla="*/ 419100 h 830580"/>
                    <a:gd name="connsiteX2" fmla="*/ 7620 w 106703"/>
                    <a:gd name="connsiteY2" fmla="*/ 830580 h 830580"/>
                  </a:gdLst>
                  <a:ahLst/>
                  <a:cxnLst>
                    <a:cxn ang="0">
                      <a:pos x="connsiteX0" y="connsiteY0"/>
                    </a:cxn>
                    <a:cxn ang="0">
                      <a:pos x="connsiteX1" y="connsiteY1"/>
                    </a:cxn>
                    <a:cxn ang="0">
                      <a:pos x="connsiteX2" y="connsiteY2"/>
                    </a:cxn>
                  </a:cxnLst>
                  <a:rect l="l" t="t" r="r" b="b"/>
                  <a:pathLst>
                    <a:path w="106703" h="830580">
                      <a:moveTo>
                        <a:pt x="0" y="0"/>
                      </a:moveTo>
                      <a:cubicBezTo>
                        <a:pt x="52705" y="140335"/>
                        <a:pt x="105410" y="280670"/>
                        <a:pt x="106680" y="419100"/>
                      </a:cubicBezTo>
                      <a:cubicBezTo>
                        <a:pt x="107950" y="557530"/>
                        <a:pt x="57785" y="694055"/>
                        <a:pt x="7620" y="8305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2522220" y="3649980"/>
                  <a:ext cx="76200" cy="586740"/>
                </a:xfrm>
                <a:custGeom>
                  <a:avLst/>
                  <a:gdLst>
                    <a:gd name="connsiteX0" fmla="*/ 0 w 76200"/>
                    <a:gd name="connsiteY0" fmla="*/ 0 h 586740"/>
                    <a:gd name="connsiteX1" fmla="*/ 76200 w 76200"/>
                    <a:gd name="connsiteY1" fmla="*/ 327660 h 586740"/>
                    <a:gd name="connsiteX2" fmla="*/ 0 w 76200"/>
                    <a:gd name="connsiteY2" fmla="*/ 586740 h 586740"/>
                  </a:gdLst>
                  <a:ahLst/>
                  <a:cxnLst>
                    <a:cxn ang="0">
                      <a:pos x="connsiteX0" y="connsiteY0"/>
                    </a:cxn>
                    <a:cxn ang="0">
                      <a:pos x="connsiteX1" y="connsiteY1"/>
                    </a:cxn>
                    <a:cxn ang="0">
                      <a:pos x="connsiteX2" y="connsiteY2"/>
                    </a:cxn>
                  </a:cxnLst>
                  <a:rect l="l" t="t" r="r" b="b"/>
                  <a:pathLst>
                    <a:path w="76200" h="586740">
                      <a:moveTo>
                        <a:pt x="0" y="0"/>
                      </a:moveTo>
                      <a:cubicBezTo>
                        <a:pt x="38100" y="114935"/>
                        <a:pt x="76200" y="229870"/>
                        <a:pt x="76200" y="327660"/>
                      </a:cubicBezTo>
                      <a:cubicBezTo>
                        <a:pt x="76200" y="425450"/>
                        <a:pt x="38100" y="506095"/>
                        <a:pt x="0" y="58674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2514600" y="1905000"/>
                  <a:ext cx="243850" cy="1744980"/>
                </a:xfrm>
                <a:custGeom>
                  <a:avLst/>
                  <a:gdLst>
                    <a:gd name="connsiteX0" fmla="*/ 0 w 243850"/>
                    <a:gd name="connsiteY0" fmla="*/ 0 h 1744980"/>
                    <a:gd name="connsiteX1" fmla="*/ 243840 w 243850"/>
                    <a:gd name="connsiteY1" fmla="*/ 922020 h 1744980"/>
                    <a:gd name="connsiteX2" fmla="*/ 7620 w 243850"/>
                    <a:gd name="connsiteY2" fmla="*/ 1744980 h 1744980"/>
                  </a:gdLst>
                  <a:ahLst/>
                  <a:cxnLst>
                    <a:cxn ang="0">
                      <a:pos x="connsiteX0" y="connsiteY0"/>
                    </a:cxn>
                    <a:cxn ang="0">
                      <a:pos x="connsiteX1" y="connsiteY1"/>
                    </a:cxn>
                    <a:cxn ang="0">
                      <a:pos x="connsiteX2" y="connsiteY2"/>
                    </a:cxn>
                  </a:cxnLst>
                  <a:rect l="l" t="t" r="r" b="b"/>
                  <a:pathLst>
                    <a:path w="243850" h="1744980">
                      <a:moveTo>
                        <a:pt x="0" y="0"/>
                      </a:moveTo>
                      <a:cubicBezTo>
                        <a:pt x="121285" y="315595"/>
                        <a:pt x="242570" y="631190"/>
                        <a:pt x="243840" y="922020"/>
                      </a:cubicBezTo>
                      <a:cubicBezTo>
                        <a:pt x="245110" y="1212850"/>
                        <a:pt x="126365" y="1478915"/>
                        <a:pt x="7620" y="17449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2514600" y="2819400"/>
                  <a:ext cx="297188" cy="1424940"/>
                </a:xfrm>
                <a:custGeom>
                  <a:avLst/>
                  <a:gdLst>
                    <a:gd name="connsiteX0" fmla="*/ 7620 w 297188"/>
                    <a:gd name="connsiteY0" fmla="*/ 0 h 1424940"/>
                    <a:gd name="connsiteX1" fmla="*/ 297180 w 297188"/>
                    <a:gd name="connsiteY1" fmla="*/ 708660 h 1424940"/>
                    <a:gd name="connsiteX2" fmla="*/ 0 w 297188"/>
                    <a:gd name="connsiteY2" fmla="*/ 1424940 h 1424940"/>
                  </a:gdLst>
                  <a:ahLst/>
                  <a:cxnLst>
                    <a:cxn ang="0">
                      <a:pos x="connsiteX0" y="connsiteY0"/>
                    </a:cxn>
                    <a:cxn ang="0">
                      <a:pos x="connsiteX1" y="connsiteY1"/>
                    </a:cxn>
                    <a:cxn ang="0">
                      <a:pos x="connsiteX2" y="connsiteY2"/>
                    </a:cxn>
                  </a:cxnLst>
                  <a:rect l="l" t="t" r="r" b="b"/>
                  <a:pathLst>
                    <a:path w="297188" h="1424940">
                      <a:moveTo>
                        <a:pt x="7620" y="0"/>
                      </a:moveTo>
                      <a:cubicBezTo>
                        <a:pt x="153035" y="235585"/>
                        <a:pt x="298450" y="471170"/>
                        <a:pt x="297180" y="708660"/>
                      </a:cubicBezTo>
                      <a:cubicBezTo>
                        <a:pt x="295910" y="946150"/>
                        <a:pt x="147955" y="1185545"/>
                        <a:pt x="0" y="142494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2514600" y="1920240"/>
                  <a:ext cx="434362" cy="2316480"/>
                </a:xfrm>
                <a:custGeom>
                  <a:avLst/>
                  <a:gdLst>
                    <a:gd name="connsiteX0" fmla="*/ 0 w 434362"/>
                    <a:gd name="connsiteY0" fmla="*/ 0 h 2316480"/>
                    <a:gd name="connsiteX1" fmla="*/ 434340 w 434362"/>
                    <a:gd name="connsiteY1" fmla="*/ 1219200 h 2316480"/>
                    <a:gd name="connsiteX2" fmla="*/ 15240 w 434362"/>
                    <a:gd name="connsiteY2" fmla="*/ 2316480 h 2316480"/>
                  </a:gdLst>
                  <a:ahLst/>
                  <a:cxnLst>
                    <a:cxn ang="0">
                      <a:pos x="connsiteX0" y="connsiteY0"/>
                    </a:cxn>
                    <a:cxn ang="0">
                      <a:pos x="connsiteX1" y="connsiteY1"/>
                    </a:cxn>
                    <a:cxn ang="0">
                      <a:pos x="connsiteX2" y="connsiteY2"/>
                    </a:cxn>
                  </a:cxnLst>
                  <a:rect l="l" t="t" r="r" b="b"/>
                  <a:pathLst>
                    <a:path w="434362" h="2316480">
                      <a:moveTo>
                        <a:pt x="0" y="0"/>
                      </a:moveTo>
                      <a:cubicBezTo>
                        <a:pt x="215900" y="416560"/>
                        <a:pt x="431800" y="833120"/>
                        <a:pt x="434340" y="1219200"/>
                      </a:cubicBezTo>
                      <a:cubicBezTo>
                        <a:pt x="436880" y="1605280"/>
                        <a:pt x="226060" y="1960880"/>
                        <a:pt x="15240" y="23164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4" name="Group 433"/>
          <p:cNvGrpSpPr/>
          <p:nvPr/>
        </p:nvGrpSpPr>
        <p:grpSpPr>
          <a:xfrm>
            <a:off x="2907013" y="1371146"/>
            <a:ext cx="2636541" cy="4739005"/>
            <a:chOff x="2907013" y="1371146"/>
            <a:chExt cx="2636541" cy="4739005"/>
          </a:xfrm>
        </p:grpSpPr>
        <p:grpSp>
          <p:nvGrpSpPr>
            <p:cNvPr id="20" name="Group 19"/>
            <p:cNvGrpSpPr/>
            <p:nvPr/>
          </p:nvGrpSpPr>
          <p:grpSpPr>
            <a:xfrm>
              <a:off x="2907013" y="1371146"/>
              <a:ext cx="613410" cy="4739005"/>
              <a:chOff x="0" y="0"/>
              <a:chExt cx="613410" cy="4739005"/>
            </a:xfrm>
          </p:grpSpPr>
          <p:grpSp>
            <p:nvGrpSpPr>
              <p:cNvPr id="21" name="Group 20"/>
              <p:cNvGrpSpPr/>
              <p:nvPr/>
            </p:nvGrpSpPr>
            <p:grpSpPr>
              <a:xfrm>
                <a:off x="7620" y="0"/>
                <a:ext cx="605790" cy="1306195"/>
                <a:chOff x="0" y="0"/>
                <a:chExt cx="605790" cy="1306195"/>
              </a:xfrm>
            </p:grpSpPr>
            <p:sp>
              <p:nvSpPr>
                <p:cNvPr id="49"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a:t>
                  </a:r>
                  <a:endParaRPr lang="en-US" sz="1200">
                    <a:effectLst/>
                    <a:latin typeface="Calibri"/>
                    <a:ea typeface="Calibri"/>
                    <a:cs typeface="Times New Roman"/>
                  </a:endParaRPr>
                </a:p>
              </p:txBody>
            </p:sp>
            <p:sp>
              <p:nvSpPr>
                <p:cNvPr id="50"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Distant2</a:t>
                  </a:r>
                  <a:endParaRPr lang="en-US" sz="1200">
                    <a:effectLst/>
                    <a:latin typeface="Calibri"/>
                    <a:ea typeface="Calibri"/>
                    <a:cs typeface="Times New Roman"/>
                  </a:endParaRPr>
                </a:p>
              </p:txBody>
            </p:sp>
            <p:sp>
              <p:nvSpPr>
                <p:cNvPr id="51"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Distant3</a:t>
                  </a:r>
                  <a:endParaRPr lang="en-US" sz="1200">
                    <a:effectLst/>
                    <a:latin typeface="Calibri"/>
                    <a:ea typeface="Calibri"/>
                    <a:cs typeface="Times New Roman"/>
                  </a:endParaRPr>
                </a:p>
              </p:txBody>
            </p:sp>
            <p:sp>
              <p:nvSpPr>
                <p:cNvPr id="52"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Distant4</a:t>
                  </a:r>
                  <a:endParaRPr lang="en-US" sz="1200">
                    <a:effectLst/>
                    <a:latin typeface="Calibri"/>
                    <a:ea typeface="Calibri"/>
                    <a:cs typeface="Times New Roman"/>
                  </a:endParaRPr>
                </a:p>
              </p:txBody>
            </p:sp>
            <p:sp>
              <p:nvSpPr>
                <p:cNvPr id="53"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Distant5</a:t>
                  </a:r>
                  <a:endParaRPr lang="en-US" sz="1200">
                    <a:effectLst/>
                    <a:latin typeface="Calibri"/>
                    <a:ea typeface="Calibri"/>
                    <a:cs typeface="Times New Roman"/>
                  </a:endParaRPr>
                </a:p>
              </p:txBody>
            </p:sp>
            <p:sp>
              <p:nvSpPr>
                <p:cNvPr id="54"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Distant6</a:t>
                  </a:r>
                  <a:endParaRPr lang="en-US" sz="1200">
                    <a:effectLst/>
                    <a:latin typeface="Calibri"/>
                    <a:ea typeface="Calibri"/>
                    <a:cs typeface="Times New Roman"/>
                  </a:endParaRPr>
                </a:p>
              </p:txBody>
            </p:sp>
            <p:sp>
              <p:nvSpPr>
                <p:cNvPr id="55"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Distant7</a:t>
                  </a:r>
                  <a:endParaRPr lang="en-US" sz="1200">
                    <a:effectLst/>
                    <a:latin typeface="Calibri"/>
                    <a:ea typeface="Calibri"/>
                    <a:cs typeface="Times New Roman"/>
                  </a:endParaRPr>
                </a:p>
              </p:txBody>
            </p:sp>
            <p:sp>
              <p:nvSpPr>
                <p:cNvPr id="56"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Distkant8</a:t>
                  </a:r>
                  <a:endParaRPr lang="en-US" sz="1200">
                    <a:effectLst/>
                    <a:latin typeface="Calibri"/>
                    <a:ea typeface="Calibri"/>
                    <a:cs typeface="Times New Roman"/>
                  </a:endParaRPr>
                </a:p>
              </p:txBody>
            </p:sp>
            <p:sp>
              <p:nvSpPr>
                <p:cNvPr id="57"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Distant9</a:t>
                  </a:r>
                  <a:endParaRPr lang="en-US" sz="1200">
                    <a:effectLst/>
                    <a:latin typeface="Calibri"/>
                    <a:ea typeface="Calibri"/>
                    <a:cs typeface="Times New Roman"/>
                  </a:endParaRPr>
                </a:p>
              </p:txBody>
            </p:sp>
            <p:sp>
              <p:nvSpPr>
                <p:cNvPr id="58"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Distant10</a:t>
                  </a:r>
                  <a:endParaRPr lang="en-US" sz="1200">
                    <a:effectLst/>
                    <a:latin typeface="Calibri"/>
                    <a:ea typeface="Calibri"/>
                    <a:cs typeface="Times New Roman"/>
                  </a:endParaRPr>
                </a:p>
              </p:txBody>
            </p:sp>
          </p:grpSp>
          <p:grpSp>
            <p:nvGrpSpPr>
              <p:cNvPr id="22" name="Group 21"/>
              <p:cNvGrpSpPr/>
              <p:nvPr/>
            </p:nvGrpSpPr>
            <p:grpSpPr>
              <a:xfrm>
                <a:off x="7620" y="1417320"/>
                <a:ext cx="605790" cy="1031875"/>
                <a:chOff x="0" y="0"/>
                <a:chExt cx="605790" cy="1031875"/>
              </a:xfrm>
            </p:grpSpPr>
            <p:sp>
              <p:nvSpPr>
                <p:cNvPr id="41"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Uninsightful1</a:t>
                  </a:r>
                  <a:endParaRPr lang="en-US" sz="1200">
                    <a:effectLst/>
                    <a:latin typeface="Calibri"/>
                    <a:ea typeface="Calibri"/>
                    <a:cs typeface="Times New Roman"/>
                  </a:endParaRPr>
                </a:p>
              </p:txBody>
            </p:sp>
            <p:sp>
              <p:nvSpPr>
                <p:cNvPr id="42"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Uninsightful2</a:t>
                  </a:r>
                  <a:endParaRPr lang="en-US" sz="1200">
                    <a:effectLst/>
                    <a:latin typeface="Calibri"/>
                    <a:ea typeface="Calibri"/>
                    <a:cs typeface="Times New Roman"/>
                  </a:endParaRPr>
                </a:p>
              </p:txBody>
            </p:sp>
            <p:sp>
              <p:nvSpPr>
                <p:cNvPr id="43"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Uninsightful3</a:t>
                  </a:r>
                  <a:endParaRPr lang="en-US" sz="1200">
                    <a:effectLst/>
                    <a:latin typeface="Calibri"/>
                    <a:ea typeface="Calibri"/>
                    <a:cs typeface="Times New Roman"/>
                  </a:endParaRPr>
                </a:p>
              </p:txBody>
            </p:sp>
            <p:sp>
              <p:nvSpPr>
                <p:cNvPr id="44"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Uninsightful4</a:t>
                  </a:r>
                  <a:endParaRPr lang="en-US" sz="1200">
                    <a:effectLst/>
                    <a:latin typeface="Calibri"/>
                    <a:ea typeface="Calibri"/>
                    <a:cs typeface="Times New Roman"/>
                  </a:endParaRPr>
                </a:p>
              </p:txBody>
            </p:sp>
            <p:sp>
              <p:nvSpPr>
                <p:cNvPr id="45"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Uninsightful5</a:t>
                  </a:r>
                  <a:endParaRPr lang="en-US" sz="1200">
                    <a:effectLst/>
                    <a:latin typeface="Calibri"/>
                    <a:ea typeface="Calibri"/>
                    <a:cs typeface="Times New Roman"/>
                  </a:endParaRPr>
                </a:p>
              </p:txBody>
            </p:sp>
            <p:sp>
              <p:nvSpPr>
                <p:cNvPr id="46"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Uninsightful6</a:t>
                  </a:r>
                  <a:endParaRPr lang="en-US" sz="1200">
                    <a:effectLst/>
                    <a:latin typeface="Calibri"/>
                    <a:ea typeface="Calibri"/>
                    <a:cs typeface="Times New Roman"/>
                  </a:endParaRPr>
                </a:p>
              </p:txBody>
            </p:sp>
            <p:sp>
              <p:nvSpPr>
                <p:cNvPr id="47"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Uninsightful7</a:t>
                  </a:r>
                  <a:endParaRPr lang="en-US" sz="1200">
                    <a:effectLst/>
                    <a:latin typeface="Calibri"/>
                    <a:ea typeface="Calibri"/>
                    <a:cs typeface="Times New Roman"/>
                  </a:endParaRPr>
                </a:p>
              </p:txBody>
            </p:sp>
            <p:sp>
              <p:nvSpPr>
                <p:cNvPr id="48"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Uninsightful8</a:t>
                  </a:r>
                  <a:endParaRPr lang="en-US" sz="1200">
                    <a:effectLst/>
                    <a:latin typeface="Calibri"/>
                    <a:ea typeface="Calibri"/>
                    <a:cs typeface="Times New Roman"/>
                  </a:endParaRPr>
                </a:p>
              </p:txBody>
            </p:sp>
          </p:grpSp>
          <p:grpSp>
            <p:nvGrpSpPr>
              <p:cNvPr id="23" name="Group 22"/>
              <p:cNvGrpSpPr/>
              <p:nvPr/>
            </p:nvGrpSpPr>
            <p:grpSpPr>
              <a:xfrm>
                <a:off x="7620" y="2590800"/>
                <a:ext cx="605790" cy="639445"/>
                <a:chOff x="0" y="0"/>
                <a:chExt cx="605790" cy="639445"/>
              </a:xfrm>
            </p:grpSpPr>
            <p:sp>
              <p:nvSpPr>
                <p:cNvPr id="36"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Somaticizing1</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7"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Somaticizing2</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8"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Somaticizing3</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9"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Somaticizing4</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40"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Somaticizing5</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grpSp>
          <p:grpSp>
            <p:nvGrpSpPr>
              <p:cNvPr id="24" name="Group 23"/>
              <p:cNvGrpSpPr/>
              <p:nvPr/>
            </p:nvGrpSpPr>
            <p:grpSpPr>
              <a:xfrm>
                <a:off x="0" y="3322320"/>
                <a:ext cx="605790" cy="639445"/>
                <a:chOff x="0" y="0"/>
                <a:chExt cx="605790" cy="639445"/>
              </a:xfrm>
            </p:grpSpPr>
            <p:sp>
              <p:nvSpPr>
                <p:cNvPr id="31"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Humorless1</a:t>
                  </a:r>
                  <a:endParaRPr lang="en-US" sz="1200">
                    <a:effectLst/>
                    <a:latin typeface="Calibri"/>
                    <a:ea typeface="Calibri"/>
                    <a:cs typeface="Times New Roman"/>
                  </a:endParaRPr>
                </a:p>
              </p:txBody>
            </p:sp>
            <p:sp>
              <p:nvSpPr>
                <p:cNvPr id="32"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Hiumorless2</a:t>
                  </a:r>
                  <a:endParaRPr lang="en-US" sz="1200">
                    <a:effectLst/>
                    <a:latin typeface="Calibri"/>
                    <a:ea typeface="Calibri"/>
                    <a:cs typeface="Times New Roman"/>
                  </a:endParaRPr>
                </a:p>
              </p:txBody>
            </p:sp>
            <p:sp>
              <p:nvSpPr>
                <p:cNvPr id="33"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Humorless3</a:t>
                  </a:r>
                  <a:endParaRPr lang="en-US" sz="1200">
                    <a:effectLst/>
                    <a:latin typeface="Calibri"/>
                    <a:ea typeface="Calibri"/>
                    <a:cs typeface="Times New Roman"/>
                  </a:endParaRPr>
                </a:p>
              </p:txBody>
            </p:sp>
            <p:sp>
              <p:nvSpPr>
                <p:cNvPr id="34"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Humorless4</a:t>
                  </a:r>
                  <a:endParaRPr lang="en-US" sz="1200">
                    <a:effectLst/>
                    <a:latin typeface="Calibri"/>
                    <a:ea typeface="Calibri"/>
                    <a:cs typeface="Times New Roman"/>
                  </a:endParaRPr>
                </a:p>
              </p:txBody>
            </p:sp>
            <p:sp>
              <p:nvSpPr>
                <p:cNvPr id="35"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Humorless6</a:t>
                  </a:r>
                  <a:endParaRPr lang="en-US" sz="1200">
                    <a:effectLst/>
                    <a:latin typeface="Calibri"/>
                    <a:ea typeface="Calibri"/>
                    <a:cs typeface="Times New Roman"/>
                  </a:endParaRPr>
                </a:p>
              </p:txBody>
            </p:sp>
          </p:grpSp>
          <p:grpSp>
            <p:nvGrpSpPr>
              <p:cNvPr id="25" name="Group 24"/>
              <p:cNvGrpSpPr/>
              <p:nvPr/>
            </p:nvGrpSpPr>
            <p:grpSpPr>
              <a:xfrm>
                <a:off x="7620" y="4099560"/>
                <a:ext cx="605790" cy="639445"/>
                <a:chOff x="0" y="0"/>
                <a:chExt cx="605790" cy="639445"/>
              </a:xfrm>
            </p:grpSpPr>
            <p:sp>
              <p:nvSpPr>
                <p:cNvPr id="26"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Rigid1</a:t>
                  </a:r>
                  <a:endParaRPr lang="en-US" sz="1200">
                    <a:effectLst/>
                    <a:latin typeface="Calibri"/>
                    <a:ea typeface="Calibri"/>
                    <a:cs typeface="Times New Roman"/>
                  </a:endParaRPr>
                </a:p>
              </p:txBody>
            </p:sp>
            <p:sp>
              <p:nvSpPr>
                <p:cNvPr id="27"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Rigid2</a:t>
                  </a:r>
                  <a:endParaRPr lang="en-US" sz="1200">
                    <a:effectLst/>
                    <a:latin typeface="Calibri"/>
                    <a:ea typeface="Calibri"/>
                    <a:cs typeface="Times New Roman"/>
                  </a:endParaRPr>
                </a:p>
              </p:txBody>
            </p:sp>
            <p:sp>
              <p:nvSpPr>
                <p:cNvPr id="28"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Rigid3</a:t>
                  </a:r>
                  <a:endParaRPr lang="en-US" sz="1200">
                    <a:effectLst/>
                    <a:latin typeface="Calibri"/>
                    <a:ea typeface="Calibri"/>
                    <a:cs typeface="Times New Roman"/>
                  </a:endParaRPr>
                </a:p>
              </p:txBody>
            </p:sp>
            <p:sp>
              <p:nvSpPr>
                <p:cNvPr id="29"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Rigid4</a:t>
                  </a:r>
                  <a:endParaRPr lang="en-US" sz="1200">
                    <a:effectLst/>
                    <a:latin typeface="Calibri"/>
                    <a:ea typeface="Calibri"/>
                    <a:cs typeface="Times New Roman"/>
                  </a:endParaRPr>
                </a:p>
              </p:txBody>
            </p:sp>
            <p:sp>
              <p:nvSpPr>
                <p:cNvPr id="30"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Rigid5</a:t>
                  </a:r>
                  <a:endParaRPr lang="en-US" sz="1200">
                    <a:effectLst/>
                    <a:latin typeface="Calibri"/>
                    <a:ea typeface="Calibri"/>
                    <a:cs typeface="Times New Roman"/>
                  </a:endParaRPr>
                </a:p>
              </p:txBody>
            </p:sp>
          </p:grpSp>
        </p:grpSp>
        <p:grpSp>
          <p:nvGrpSpPr>
            <p:cNvPr id="294" name="Group 293"/>
            <p:cNvGrpSpPr/>
            <p:nvPr/>
          </p:nvGrpSpPr>
          <p:grpSpPr>
            <a:xfrm>
              <a:off x="4050012" y="1846409"/>
              <a:ext cx="533400" cy="4155146"/>
              <a:chOff x="4876800" y="1846409"/>
              <a:chExt cx="533400" cy="4155146"/>
            </a:xfrm>
          </p:grpSpPr>
          <p:grpSp>
            <p:nvGrpSpPr>
              <p:cNvPr id="177" name="Group 176"/>
              <p:cNvGrpSpPr/>
              <p:nvPr/>
            </p:nvGrpSpPr>
            <p:grpSpPr>
              <a:xfrm>
                <a:off x="4876800" y="1846409"/>
                <a:ext cx="533400" cy="439433"/>
                <a:chOff x="1828800" y="1678244"/>
                <a:chExt cx="533400" cy="439433"/>
              </a:xfrm>
            </p:grpSpPr>
            <p:sp>
              <p:nvSpPr>
                <p:cNvPr id="178" name="Oval 17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1828800" y="1690596"/>
                  <a:ext cx="533400" cy="369332"/>
                </a:xfrm>
                <a:prstGeom prst="rect">
                  <a:avLst/>
                </a:prstGeom>
                <a:noFill/>
              </p:spPr>
              <p:txBody>
                <a:bodyPr wrap="square" rtlCol="0">
                  <a:spAutoFit/>
                </a:bodyPr>
                <a:lstStyle/>
                <a:p>
                  <a:pPr algn="ctr"/>
                  <a:r>
                    <a:rPr lang="en-US" dirty="0" smtClean="0"/>
                    <a:t>D</a:t>
                  </a:r>
                  <a:endParaRPr lang="en-US" dirty="0"/>
                </a:p>
              </p:txBody>
            </p:sp>
          </p:grpSp>
          <p:grpSp>
            <p:nvGrpSpPr>
              <p:cNvPr id="180" name="Group 179"/>
              <p:cNvGrpSpPr/>
              <p:nvPr/>
            </p:nvGrpSpPr>
            <p:grpSpPr>
              <a:xfrm>
                <a:off x="4876800" y="3096015"/>
                <a:ext cx="533400" cy="439433"/>
                <a:chOff x="1828800" y="1678244"/>
                <a:chExt cx="533400" cy="439433"/>
              </a:xfrm>
            </p:grpSpPr>
            <p:sp>
              <p:nvSpPr>
                <p:cNvPr id="181" name="Oval 18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1828800" y="1690596"/>
                  <a:ext cx="533400" cy="369332"/>
                </a:xfrm>
                <a:prstGeom prst="rect">
                  <a:avLst/>
                </a:prstGeom>
                <a:noFill/>
              </p:spPr>
              <p:txBody>
                <a:bodyPr wrap="square" rtlCol="0">
                  <a:spAutoFit/>
                </a:bodyPr>
                <a:lstStyle/>
                <a:p>
                  <a:pPr algn="ctr"/>
                  <a:r>
                    <a:rPr lang="en-US" dirty="0" smtClean="0"/>
                    <a:t>U</a:t>
                  </a:r>
                  <a:endParaRPr lang="en-US" dirty="0"/>
                </a:p>
              </p:txBody>
            </p:sp>
          </p:grpSp>
          <p:grpSp>
            <p:nvGrpSpPr>
              <p:cNvPr id="183" name="Group 182"/>
              <p:cNvGrpSpPr/>
              <p:nvPr/>
            </p:nvGrpSpPr>
            <p:grpSpPr>
              <a:xfrm>
                <a:off x="4876800" y="4091486"/>
                <a:ext cx="533400" cy="439433"/>
                <a:chOff x="1828800" y="1678244"/>
                <a:chExt cx="533400" cy="439433"/>
              </a:xfrm>
            </p:grpSpPr>
            <p:sp>
              <p:nvSpPr>
                <p:cNvPr id="184" name="Oval 183"/>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186" name="Group 185"/>
              <p:cNvGrpSpPr/>
              <p:nvPr/>
            </p:nvGrpSpPr>
            <p:grpSpPr>
              <a:xfrm>
                <a:off x="4876800" y="4823006"/>
                <a:ext cx="533400" cy="439433"/>
                <a:chOff x="1828800" y="1678244"/>
                <a:chExt cx="533400" cy="439433"/>
              </a:xfrm>
            </p:grpSpPr>
            <p:sp>
              <p:nvSpPr>
                <p:cNvPr id="187" name="Oval 186"/>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1828800" y="1690596"/>
                  <a:ext cx="533400" cy="369332"/>
                </a:xfrm>
                <a:prstGeom prst="rect">
                  <a:avLst/>
                </a:prstGeom>
                <a:noFill/>
              </p:spPr>
              <p:txBody>
                <a:bodyPr wrap="square" rtlCol="0">
                  <a:spAutoFit/>
                </a:bodyPr>
                <a:lstStyle/>
                <a:p>
                  <a:pPr algn="ctr"/>
                  <a:r>
                    <a:rPr lang="en-US" dirty="0" smtClean="0"/>
                    <a:t>H</a:t>
                  </a:r>
                  <a:endParaRPr lang="en-US" dirty="0"/>
                </a:p>
              </p:txBody>
            </p:sp>
          </p:grpSp>
          <p:grpSp>
            <p:nvGrpSpPr>
              <p:cNvPr id="189" name="Group 188"/>
              <p:cNvGrpSpPr/>
              <p:nvPr/>
            </p:nvGrpSpPr>
            <p:grpSpPr>
              <a:xfrm>
                <a:off x="4876800" y="5562122"/>
                <a:ext cx="533400" cy="439433"/>
                <a:chOff x="1828800" y="1678244"/>
                <a:chExt cx="533400" cy="439433"/>
              </a:xfrm>
            </p:grpSpPr>
            <p:sp>
              <p:nvSpPr>
                <p:cNvPr id="190" name="Oval 18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1828800" y="1690596"/>
                  <a:ext cx="533400" cy="369332"/>
                </a:xfrm>
                <a:prstGeom prst="rect">
                  <a:avLst/>
                </a:prstGeom>
                <a:noFill/>
              </p:spPr>
              <p:txBody>
                <a:bodyPr wrap="square" rtlCol="0">
                  <a:spAutoFit/>
                </a:bodyPr>
                <a:lstStyle/>
                <a:p>
                  <a:pPr algn="ctr"/>
                  <a:r>
                    <a:rPr lang="en-US" dirty="0" smtClean="0"/>
                    <a:t>R</a:t>
                  </a:r>
                  <a:endParaRPr lang="en-US" dirty="0"/>
                </a:p>
              </p:txBody>
            </p:sp>
          </p:grpSp>
        </p:grpSp>
        <p:grpSp>
          <p:nvGrpSpPr>
            <p:cNvPr id="293" name="Group 292"/>
            <p:cNvGrpSpPr/>
            <p:nvPr/>
          </p:nvGrpSpPr>
          <p:grpSpPr>
            <a:xfrm>
              <a:off x="3508993" y="1426074"/>
              <a:ext cx="541019" cy="4629150"/>
              <a:chOff x="4335781" y="1426074"/>
              <a:chExt cx="541019" cy="4629150"/>
            </a:xfrm>
          </p:grpSpPr>
          <p:cxnSp>
            <p:nvCxnSpPr>
              <p:cNvPr id="193" name="Straight Arrow Connector 192"/>
              <p:cNvCxnSpPr>
                <a:stCxn id="179" idx="1"/>
                <a:endCxn id="49" idx="3"/>
              </p:cNvCxnSpPr>
              <p:nvPr/>
            </p:nvCxnSpPr>
            <p:spPr>
              <a:xfrm flipH="1" flipV="1">
                <a:off x="4347211" y="1426074"/>
                <a:ext cx="529589" cy="617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79" idx="1"/>
                <a:endCxn id="50" idx="3"/>
              </p:cNvCxnSpPr>
              <p:nvPr/>
            </p:nvCxnSpPr>
            <p:spPr>
              <a:xfrm flipH="1" flipV="1">
                <a:off x="4347211" y="1555614"/>
                <a:ext cx="529589" cy="487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79" idx="1"/>
                <a:endCxn id="51" idx="3"/>
              </p:cNvCxnSpPr>
              <p:nvPr/>
            </p:nvCxnSpPr>
            <p:spPr>
              <a:xfrm flipH="1" flipV="1">
                <a:off x="4347211" y="1685154"/>
                <a:ext cx="529589" cy="3582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79" idx="1"/>
                <a:endCxn id="52" idx="3"/>
              </p:cNvCxnSpPr>
              <p:nvPr/>
            </p:nvCxnSpPr>
            <p:spPr>
              <a:xfrm flipH="1" flipV="1">
                <a:off x="4343401" y="1822314"/>
                <a:ext cx="533399" cy="221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79" idx="1"/>
                <a:endCxn id="53" idx="3"/>
              </p:cNvCxnSpPr>
              <p:nvPr/>
            </p:nvCxnSpPr>
            <p:spPr>
              <a:xfrm flipH="1" flipV="1">
                <a:off x="4347211" y="1955664"/>
                <a:ext cx="529589" cy="87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79" idx="1"/>
                <a:endCxn id="54" idx="3"/>
              </p:cNvCxnSpPr>
              <p:nvPr/>
            </p:nvCxnSpPr>
            <p:spPr>
              <a:xfrm flipH="1">
                <a:off x="4347211" y="2043427"/>
                <a:ext cx="529589" cy="41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79" idx="1"/>
                <a:endCxn id="55" idx="3"/>
              </p:cNvCxnSpPr>
              <p:nvPr/>
            </p:nvCxnSpPr>
            <p:spPr>
              <a:xfrm flipH="1">
                <a:off x="4347211" y="2043427"/>
                <a:ext cx="529589" cy="171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79" idx="1"/>
                <a:endCxn id="56" idx="3"/>
              </p:cNvCxnSpPr>
              <p:nvPr/>
            </p:nvCxnSpPr>
            <p:spPr>
              <a:xfrm flipH="1">
                <a:off x="4347211" y="2043427"/>
                <a:ext cx="529589" cy="304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79" idx="1"/>
                <a:endCxn id="57" idx="3"/>
              </p:cNvCxnSpPr>
              <p:nvPr/>
            </p:nvCxnSpPr>
            <p:spPr>
              <a:xfrm flipH="1">
                <a:off x="4347211" y="2043427"/>
                <a:ext cx="529589" cy="43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79" idx="1"/>
                <a:endCxn id="58" idx="3"/>
              </p:cNvCxnSpPr>
              <p:nvPr/>
            </p:nvCxnSpPr>
            <p:spPr>
              <a:xfrm flipH="1">
                <a:off x="4347211" y="2043427"/>
                <a:ext cx="529589" cy="578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82" idx="1"/>
                <a:endCxn id="41" idx="3"/>
              </p:cNvCxnSpPr>
              <p:nvPr/>
            </p:nvCxnSpPr>
            <p:spPr>
              <a:xfrm flipH="1" flipV="1">
                <a:off x="4347211" y="2843394"/>
                <a:ext cx="529589" cy="449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82" idx="1"/>
                <a:endCxn id="42" idx="3"/>
              </p:cNvCxnSpPr>
              <p:nvPr/>
            </p:nvCxnSpPr>
            <p:spPr>
              <a:xfrm flipH="1" flipV="1">
                <a:off x="4347211" y="2972934"/>
                <a:ext cx="529589" cy="320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82" idx="1"/>
                <a:endCxn id="43" idx="3"/>
              </p:cNvCxnSpPr>
              <p:nvPr/>
            </p:nvCxnSpPr>
            <p:spPr>
              <a:xfrm flipH="1" flipV="1">
                <a:off x="4347211" y="3102474"/>
                <a:ext cx="529589" cy="190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82" idx="1"/>
                <a:endCxn id="44" idx="3"/>
              </p:cNvCxnSpPr>
              <p:nvPr/>
            </p:nvCxnSpPr>
            <p:spPr>
              <a:xfrm flipH="1" flipV="1">
                <a:off x="4347211" y="3239634"/>
                <a:ext cx="529589" cy="53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182" idx="1"/>
                <a:endCxn id="45" idx="3"/>
              </p:cNvCxnSpPr>
              <p:nvPr/>
            </p:nvCxnSpPr>
            <p:spPr>
              <a:xfrm flipH="1">
                <a:off x="4347211" y="3293033"/>
                <a:ext cx="529589" cy="79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82" idx="1"/>
                <a:endCxn id="46" idx="3"/>
              </p:cNvCxnSpPr>
              <p:nvPr/>
            </p:nvCxnSpPr>
            <p:spPr>
              <a:xfrm flipH="1">
                <a:off x="4347211" y="3293033"/>
                <a:ext cx="529589" cy="209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82" idx="1"/>
                <a:endCxn id="47" idx="3"/>
              </p:cNvCxnSpPr>
              <p:nvPr/>
            </p:nvCxnSpPr>
            <p:spPr>
              <a:xfrm flipH="1">
                <a:off x="4347211" y="3293033"/>
                <a:ext cx="529589" cy="339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182" idx="1"/>
                <a:endCxn id="48" idx="3"/>
              </p:cNvCxnSpPr>
              <p:nvPr/>
            </p:nvCxnSpPr>
            <p:spPr>
              <a:xfrm flipH="1">
                <a:off x="4347211" y="3293033"/>
                <a:ext cx="529589" cy="472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185" idx="1"/>
                <a:endCxn id="36" idx="3"/>
              </p:cNvCxnSpPr>
              <p:nvPr/>
            </p:nvCxnSpPr>
            <p:spPr>
              <a:xfrm flipH="1" flipV="1">
                <a:off x="4347211" y="4016874"/>
                <a:ext cx="52958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185" idx="1"/>
                <a:endCxn id="37" idx="3"/>
              </p:cNvCxnSpPr>
              <p:nvPr/>
            </p:nvCxnSpPr>
            <p:spPr>
              <a:xfrm flipH="1" flipV="1">
                <a:off x="4347211" y="4146414"/>
                <a:ext cx="52958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185" idx="1"/>
                <a:endCxn id="38" idx="3"/>
              </p:cNvCxnSpPr>
              <p:nvPr/>
            </p:nvCxnSpPr>
            <p:spPr>
              <a:xfrm flipH="1" flipV="1">
                <a:off x="4347211" y="4275954"/>
                <a:ext cx="52958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185" idx="1"/>
                <a:endCxn id="39" idx="3"/>
              </p:cNvCxnSpPr>
              <p:nvPr/>
            </p:nvCxnSpPr>
            <p:spPr>
              <a:xfrm flipH="1">
                <a:off x="4347211" y="4288504"/>
                <a:ext cx="52958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185" idx="1"/>
                <a:endCxn id="40" idx="3"/>
              </p:cNvCxnSpPr>
              <p:nvPr/>
            </p:nvCxnSpPr>
            <p:spPr>
              <a:xfrm flipH="1">
                <a:off x="4347211" y="4288504"/>
                <a:ext cx="52958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88" idx="1"/>
                <a:endCxn id="31" idx="3"/>
              </p:cNvCxnSpPr>
              <p:nvPr/>
            </p:nvCxnSpPr>
            <p:spPr>
              <a:xfrm flipH="1" flipV="1">
                <a:off x="4339591" y="4748394"/>
                <a:ext cx="53720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188" idx="1"/>
                <a:endCxn id="32" idx="3"/>
              </p:cNvCxnSpPr>
              <p:nvPr/>
            </p:nvCxnSpPr>
            <p:spPr>
              <a:xfrm flipH="1" flipV="1">
                <a:off x="4339591" y="4877934"/>
                <a:ext cx="53720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188" idx="1"/>
                <a:endCxn id="33" idx="3"/>
              </p:cNvCxnSpPr>
              <p:nvPr/>
            </p:nvCxnSpPr>
            <p:spPr>
              <a:xfrm flipH="1" flipV="1">
                <a:off x="4339591" y="5007474"/>
                <a:ext cx="53720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188" idx="1"/>
                <a:endCxn id="34" idx="3"/>
              </p:cNvCxnSpPr>
              <p:nvPr/>
            </p:nvCxnSpPr>
            <p:spPr>
              <a:xfrm flipH="1">
                <a:off x="4335781" y="5020024"/>
                <a:ext cx="54101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188" idx="1"/>
                <a:endCxn id="35" idx="3"/>
              </p:cNvCxnSpPr>
              <p:nvPr/>
            </p:nvCxnSpPr>
            <p:spPr>
              <a:xfrm flipH="1">
                <a:off x="4339591" y="5020024"/>
                <a:ext cx="53720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191" idx="1"/>
                <a:endCxn id="26" idx="3"/>
              </p:cNvCxnSpPr>
              <p:nvPr/>
            </p:nvCxnSpPr>
            <p:spPr>
              <a:xfrm flipH="1" flipV="1">
                <a:off x="4347211" y="5525634"/>
                <a:ext cx="529589" cy="233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191" idx="1"/>
                <a:endCxn id="27" idx="3"/>
              </p:cNvCxnSpPr>
              <p:nvPr/>
            </p:nvCxnSpPr>
            <p:spPr>
              <a:xfrm flipH="1" flipV="1">
                <a:off x="4347211" y="5655174"/>
                <a:ext cx="529589" cy="1039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191" idx="1"/>
                <a:endCxn id="28" idx="3"/>
              </p:cNvCxnSpPr>
              <p:nvPr/>
            </p:nvCxnSpPr>
            <p:spPr>
              <a:xfrm flipH="1">
                <a:off x="4347211" y="5759140"/>
                <a:ext cx="529589" cy="25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191" idx="1"/>
                <a:endCxn id="29" idx="3"/>
              </p:cNvCxnSpPr>
              <p:nvPr/>
            </p:nvCxnSpPr>
            <p:spPr>
              <a:xfrm flipH="1">
                <a:off x="4343401" y="5759140"/>
                <a:ext cx="533399" cy="162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191" idx="1"/>
                <a:endCxn id="30" idx="3"/>
              </p:cNvCxnSpPr>
              <p:nvPr/>
            </p:nvCxnSpPr>
            <p:spPr>
              <a:xfrm flipH="1">
                <a:off x="4347211" y="5759140"/>
                <a:ext cx="529589" cy="29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4575792" y="2057400"/>
              <a:ext cx="967762" cy="3726180"/>
              <a:chOff x="5402580" y="2057400"/>
              <a:chExt cx="967762" cy="3726180"/>
            </a:xfrm>
          </p:grpSpPr>
          <p:sp>
            <p:nvSpPr>
              <p:cNvPr id="268" name="Freeform 267"/>
              <p:cNvSpPr/>
              <p:nvPr/>
            </p:nvSpPr>
            <p:spPr>
              <a:xfrm>
                <a:off x="5410200" y="2072640"/>
                <a:ext cx="175274" cy="1234440"/>
              </a:xfrm>
              <a:custGeom>
                <a:avLst/>
                <a:gdLst>
                  <a:gd name="connsiteX0" fmla="*/ 7620 w 175274"/>
                  <a:gd name="connsiteY0" fmla="*/ 0 h 1234440"/>
                  <a:gd name="connsiteX1" fmla="*/ 175260 w 175274"/>
                  <a:gd name="connsiteY1" fmla="*/ 632460 h 1234440"/>
                  <a:gd name="connsiteX2" fmla="*/ 0 w 175274"/>
                  <a:gd name="connsiteY2" fmla="*/ 1234440 h 1234440"/>
                  <a:gd name="connsiteX3" fmla="*/ 0 w 175274"/>
                  <a:gd name="connsiteY3" fmla="*/ 1234440 h 1234440"/>
                  <a:gd name="connsiteX4" fmla="*/ 7620 w 175274"/>
                  <a:gd name="connsiteY4" fmla="*/ 1219200 h 123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74" h="1234440">
                    <a:moveTo>
                      <a:pt x="7620" y="0"/>
                    </a:moveTo>
                    <a:cubicBezTo>
                      <a:pt x="92075" y="213360"/>
                      <a:pt x="176530" y="426720"/>
                      <a:pt x="175260" y="632460"/>
                    </a:cubicBezTo>
                    <a:cubicBezTo>
                      <a:pt x="173990" y="838200"/>
                      <a:pt x="0" y="1234440"/>
                      <a:pt x="0" y="1234440"/>
                    </a:cubicBezTo>
                    <a:lnTo>
                      <a:pt x="0" y="1234440"/>
                    </a:lnTo>
                    <a:lnTo>
                      <a:pt x="7620" y="1219200"/>
                    </a:ln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5417820" y="3307080"/>
                <a:ext cx="167640" cy="1013460"/>
              </a:xfrm>
              <a:custGeom>
                <a:avLst/>
                <a:gdLst>
                  <a:gd name="connsiteX0" fmla="*/ 0 w 167640"/>
                  <a:gd name="connsiteY0" fmla="*/ 0 h 1013460"/>
                  <a:gd name="connsiteX1" fmla="*/ 167640 w 167640"/>
                  <a:gd name="connsiteY1" fmla="*/ 502920 h 1013460"/>
                  <a:gd name="connsiteX2" fmla="*/ 0 w 167640"/>
                  <a:gd name="connsiteY2" fmla="*/ 1013460 h 1013460"/>
                </a:gdLst>
                <a:ahLst/>
                <a:cxnLst>
                  <a:cxn ang="0">
                    <a:pos x="connsiteX0" y="connsiteY0"/>
                  </a:cxn>
                  <a:cxn ang="0">
                    <a:pos x="connsiteX1" y="connsiteY1"/>
                  </a:cxn>
                  <a:cxn ang="0">
                    <a:pos x="connsiteX2" y="connsiteY2"/>
                  </a:cxn>
                </a:cxnLst>
                <a:rect l="l" t="t" r="r" b="b"/>
                <a:pathLst>
                  <a:path w="167640" h="1013460">
                    <a:moveTo>
                      <a:pt x="0" y="0"/>
                    </a:moveTo>
                    <a:cubicBezTo>
                      <a:pt x="83820" y="167005"/>
                      <a:pt x="167640" y="334010"/>
                      <a:pt x="167640" y="502920"/>
                    </a:cubicBezTo>
                    <a:cubicBezTo>
                      <a:pt x="167640" y="671830"/>
                      <a:pt x="83820" y="842645"/>
                      <a:pt x="0" y="10134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5417820" y="4328160"/>
                <a:ext cx="137160" cy="716280"/>
              </a:xfrm>
              <a:custGeom>
                <a:avLst/>
                <a:gdLst>
                  <a:gd name="connsiteX0" fmla="*/ 0 w 137160"/>
                  <a:gd name="connsiteY0" fmla="*/ 0 h 716280"/>
                  <a:gd name="connsiteX1" fmla="*/ 137160 w 137160"/>
                  <a:gd name="connsiteY1" fmla="*/ 381000 h 716280"/>
                  <a:gd name="connsiteX2" fmla="*/ 0 w 137160"/>
                  <a:gd name="connsiteY2" fmla="*/ 716280 h 716280"/>
                </a:gdLst>
                <a:ahLst/>
                <a:cxnLst>
                  <a:cxn ang="0">
                    <a:pos x="connsiteX0" y="connsiteY0"/>
                  </a:cxn>
                  <a:cxn ang="0">
                    <a:pos x="connsiteX1" y="connsiteY1"/>
                  </a:cxn>
                  <a:cxn ang="0">
                    <a:pos x="connsiteX2" y="connsiteY2"/>
                  </a:cxn>
                </a:cxnLst>
                <a:rect l="l" t="t" r="r" b="b"/>
                <a:pathLst>
                  <a:path w="137160" h="716280">
                    <a:moveTo>
                      <a:pt x="0" y="0"/>
                    </a:moveTo>
                    <a:cubicBezTo>
                      <a:pt x="68580" y="130810"/>
                      <a:pt x="137160" y="261620"/>
                      <a:pt x="137160" y="381000"/>
                    </a:cubicBezTo>
                    <a:cubicBezTo>
                      <a:pt x="137160" y="500380"/>
                      <a:pt x="68580" y="608330"/>
                      <a:pt x="0" y="7162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5402580" y="5029200"/>
                <a:ext cx="122005" cy="754380"/>
              </a:xfrm>
              <a:custGeom>
                <a:avLst/>
                <a:gdLst>
                  <a:gd name="connsiteX0" fmla="*/ 0 w 122005"/>
                  <a:gd name="connsiteY0" fmla="*/ 0 h 754380"/>
                  <a:gd name="connsiteX1" fmla="*/ 121920 w 122005"/>
                  <a:gd name="connsiteY1" fmla="*/ 411480 h 754380"/>
                  <a:gd name="connsiteX2" fmla="*/ 15240 w 122005"/>
                  <a:gd name="connsiteY2" fmla="*/ 754380 h 754380"/>
                </a:gdLst>
                <a:ahLst/>
                <a:cxnLst>
                  <a:cxn ang="0">
                    <a:pos x="connsiteX0" y="connsiteY0"/>
                  </a:cxn>
                  <a:cxn ang="0">
                    <a:pos x="connsiteX1" y="connsiteY1"/>
                  </a:cxn>
                  <a:cxn ang="0">
                    <a:pos x="connsiteX2" y="connsiteY2"/>
                  </a:cxn>
                </a:cxnLst>
                <a:rect l="l" t="t" r="r" b="b"/>
                <a:pathLst>
                  <a:path w="122005" h="754380">
                    <a:moveTo>
                      <a:pt x="0" y="0"/>
                    </a:moveTo>
                    <a:cubicBezTo>
                      <a:pt x="59690" y="142875"/>
                      <a:pt x="119380" y="285750"/>
                      <a:pt x="121920" y="411480"/>
                    </a:cubicBezTo>
                    <a:cubicBezTo>
                      <a:pt x="124460" y="537210"/>
                      <a:pt x="69850" y="645795"/>
                      <a:pt x="15240" y="7543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5410200" y="2072640"/>
                <a:ext cx="396246" cy="2232660"/>
              </a:xfrm>
              <a:custGeom>
                <a:avLst/>
                <a:gdLst>
                  <a:gd name="connsiteX0" fmla="*/ 7620 w 396246"/>
                  <a:gd name="connsiteY0" fmla="*/ 0 h 2232660"/>
                  <a:gd name="connsiteX1" fmla="*/ 396240 w 396246"/>
                  <a:gd name="connsiteY1" fmla="*/ 1226820 h 2232660"/>
                  <a:gd name="connsiteX2" fmla="*/ 0 w 396246"/>
                  <a:gd name="connsiteY2" fmla="*/ 2232660 h 2232660"/>
                </a:gdLst>
                <a:ahLst/>
                <a:cxnLst>
                  <a:cxn ang="0">
                    <a:pos x="connsiteX0" y="connsiteY0"/>
                  </a:cxn>
                  <a:cxn ang="0">
                    <a:pos x="connsiteX1" y="connsiteY1"/>
                  </a:cxn>
                  <a:cxn ang="0">
                    <a:pos x="connsiteX2" y="connsiteY2"/>
                  </a:cxn>
                </a:cxnLst>
                <a:rect l="l" t="t" r="r" b="b"/>
                <a:pathLst>
                  <a:path w="396246" h="2232660">
                    <a:moveTo>
                      <a:pt x="7620" y="0"/>
                    </a:moveTo>
                    <a:cubicBezTo>
                      <a:pt x="202565" y="427355"/>
                      <a:pt x="397510" y="854710"/>
                      <a:pt x="396240" y="1226820"/>
                    </a:cubicBezTo>
                    <a:cubicBezTo>
                      <a:pt x="394970" y="1598930"/>
                      <a:pt x="197485" y="1915795"/>
                      <a:pt x="0" y="22326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5410200" y="2057400"/>
                <a:ext cx="624855" cy="2994660"/>
              </a:xfrm>
              <a:custGeom>
                <a:avLst/>
                <a:gdLst>
                  <a:gd name="connsiteX0" fmla="*/ 0 w 624855"/>
                  <a:gd name="connsiteY0" fmla="*/ 0 h 2994660"/>
                  <a:gd name="connsiteX1" fmla="*/ 624840 w 624855"/>
                  <a:gd name="connsiteY1" fmla="*/ 1607820 h 2994660"/>
                  <a:gd name="connsiteX2" fmla="*/ 15240 w 624855"/>
                  <a:gd name="connsiteY2" fmla="*/ 2994660 h 2994660"/>
                </a:gdLst>
                <a:ahLst/>
                <a:cxnLst>
                  <a:cxn ang="0">
                    <a:pos x="connsiteX0" y="connsiteY0"/>
                  </a:cxn>
                  <a:cxn ang="0">
                    <a:pos x="connsiteX1" y="connsiteY1"/>
                  </a:cxn>
                  <a:cxn ang="0">
                    <a:pos x="connsiteX2" y="connsiteY2"/>
                  </a:cxn>
                </a:cxnLst>
                <a:rect l="l" t="t" r="r" b="b"/>
                <a:pathLst>
                  <a:path w="624855" h="2994660">
                    <a:moveTo>
                      <a:pt x="0" y="0"/>
                    </a:moveTo>
                    <a:cubicBezTo>
                      <a:pt x="311150" y="554355"/>
                      <a:pt x="622300" y="1108710"/>
                      <a:pt x="624840" y="1607820"/>
                    </a:cubicBezTo>
                    <a:cubicBezTo>
                      <a:pt x="627380" y="2106930"/>
                      <a:pt x="321310" y="2550795"/>
                      <a:pt x="15240" y="29946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5402580" y="2057400"/>
                <a:ext cx="967762" cy="3726180"/>
              </a:xfrm>
              <a:custGeom>
                <a:avLst/>
                <a:gdLst>
                  <a:gd name="connsiteX0" fmla="*/ 0 w 967762"/>
                  <a:gd name="connsiteY0" fmla="*/ 0 h 3726180"/>
                  <a:gd name="connsiteX1" fmla="*/ 967740 w 967762"/>
                  <a:gd name="connsiteY1" fmla="*/ 1813560 h 3726180"/>
                  <a:gd name="connsiteX2" fmla="*/ 22860 w 967762"/>
                  <a:gd name="connsiteY2" fmla="*/ 3726180 h 3726180"/>
                </a:gdLst>
                <a:ahLst/>
                <a:cxnLst>
                  <a:cxn ang="0">
                    <a:pos x="connsiteX0" y="connsiteY0"/>
                  </a:cxn>
                  <a:cxn ang="0">
                    <a:pos x="connsiteX1" y="connsiteY1"/>
                  </a:cxn>
                  <a:cxn ang="0">
                    <a:pos x="connsiteX2" y="connsiteY2"/>
                  </a:cxn>
                </a:cxnLst>
                <a:rect l="l" t="t" r="r" b="b"/>
                <a:pathLst>
                  <a:path w="967762" h="3726180">
                    <a:moveTo>
                      <a:pt x="0" y="0"/>
                    </a:moveTo>
                    <a:cubicBezTo>
                      <a:pt x="481965" y="596265"/>
                      <a:pt x="963930" y="1192530"/>
                      <a:pt x="967740" y="1813560"/>
                    </a:cubicBezTo>
                    <a:cubicBezTo>
                      <a:pt x="971550" y="2434590"/>
                      <a:pt x="497205" y="3080385"/>
                      <a:pt x="22860" y="37261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5410200" y="3291840"/>
                <a:ext cx="388677" cy="1760220"/>
              </a:xfrm>
              <a:custGeom>
                <a:avLst/>
                <a:gdLst>
                  <a:gd name="connsiteX0" fmla="*/ 0 w 388677"/>
                  <a:gd name="connsiteY0" fmla="*/ 0 h 1760220"/>
                  <a:gd name="connsiteX1" fmla="*/ 388620 w 388677"/>
                  <a:gd name="connsiteY1" fmla="*/ 891540 h 1760220"/>
                  <a:gd name="connsiteX2" fmla="*/ 22860 w 388677"/>
                  <a:gd name="connsiteY2" fmla="*/ 1760220 h 1760220"/>
                </a:gdLst>
                <a:ahLst/>
                <a:cxnLst>
                  <a:cxn ang="0">
                    <a:pos x="connsiteX0" y="connsiteY0"/>
                  </a:cxn>
                  <a:cxn ang="0">
                    <a:pos x="connsiteX1" y="connsiteY1"/>
                  </a:cxn>
                  <a:cxn ang="0">
                    <a:pos x="connsiteX2" y="connsiteY2"/>
                  </a:cxn>
                </a:cxnLst>
                <a:rect l="l" t="t" r="r" b="b"/>
                <a:pathLst>
                  <a:path w="388677" h="1760220">
                    <a:moveTo>
                      <a:pt x="0" y="0"/>
                    </a:moveTo>
                    <a:cubicBezTo>
                      <a:pt x="192405" y="299085"/>
                      <a:pt x="384810" y="598170"/>
                      <a:pt x="388620" y="891540"/>
                    </a:cubicBezTo>
                    <a:cubicBezTo>
                      <a:pt x="392430" y="1184910"/>
                      <a:pt x="207645" y="1472565"/>
                      <a:pt x="22860" y="176022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5410200" y="3284220"/>
                <a:ext cx="632522" cy="2476500"/>
              </a:xfrm>
              <a:custGeom>
                <a:avLst/>
                <a:gdLst>
                  <a:gd name="connsiteX0" fmla="*/ 0 w 632522"/>
                  <a:gd name="connsiteY0" fmla="*/ 0 h 2476500"/>
                  <a:gd name="connsiteX1" fmla="*/ 632460 w 632522"/>
                  <a:gd name="connsiteY1" fmla="*/ 1165860 h 2476500"/>
                  <a:gd name="connsiteX2" fmla="*/ 30480 w 632522"/>
                  <a:gd name="connsiteY2" fmla="*/ 2476500 h 2476500"/>
                </a:gdLst>
                <a:ahLst/>
                <a:cxnLst>
                  <a:cxn ang="0">
                    <a:pos x="connsiteX0" y="connsiteY0"/>
                  </a:cxn>
                  <a:cxn ang="0">
                    <a:pos x="connsiteX1" y="connsiteY1"/>
                  </a:cxn>
                  <a:cxn ang="0">
                    <a:pos x="connsiteX2" y="connsiteY2"/>
                  </a:cxn>
                </a:cxnLst>
                <a:rect l="l" t="t" r="r" b="b"/>
                <a:pathLst>
                  <a:path w="632522" h="2476500">
                    <a:moveTo>
                      <a:pt x="0" y="0"/>
                    </a:moveTo>
                    <a:cubicBezTo>
                      <a:pt x="313690" y="376555"/>
                      <a:pt x="627380" y="753110"/>
                      <a:pt x="632460" y="1165860"/>
                    </a:cubicBezTo>
                    <a:cubicBezTo>
                      <a:pt x="637540" y="1578610"/>
                      <a:pt x="334010" y="2027555"/>
                      <a:pt x="30480" y="247650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5425440" y="4290060"/>
                <a:ext cx="350548" cy="1470660"/>
              </a:xfrm>
              <a:custGeom>
                <a:avLst/>
                <a:gdLst>
                  <a:gd name="connsiteX0" fmla="*/ 0 w 350548"/>
                  <a:gd name="connsiteY0" fmla="*/ 0 h 1470660"/>
                  <a:gd name="connsiteX1" fmla="*/ 350520 w 350548"/>
                  <a:gd name="connsiteY1" fmla="*/ 640080 h 1470660"/>
                  <a:gd name="connsiteX2" fmla="*/ 15240 w 350548"/>
                  <a:gd name="connsiteY2" fmla="*/ 1470660 h 1470660"/>
                </a:gdLst>
                <a:ahLst/>
                <a:cxnLst>
                  <a:cxn ang="0">
                    <a:pos x="connsiteX0" y="connsiteY0"/>
                  </a:cxn>
                  <a:cxn ang="0">
                    <a:pos x="connsiteX1" y="connsiteY1"/>
                  </a:cxn>
                  <a:cxn ang="0">
                    <a:pos x="connsiteX2" y="connsiteY2"/>
                  </a:cxn>
                </a:cxnLst>
                <a:rect l="l" t="t" r="r" b="b"/>
                <a:pathLst>
                  <a:path w="350548" h="1470660">
                    <a:moveTo>
                      <a:pt x="0" y="0"/>
                    </a:moveTo>
                    <a:cubicBezTo>
                      <a:pt x="173990" y="197485"/>
                      <a:pt x="347980" y="394970"/>
                      <a:pt x="350520" y="640080"/>
                    </a:cubicBezTo>
                    <a:cubicBezTo>
                      <a:pt x="353060" y="885190"/>
                      <a:pt x="184150" y="1177925"/>
                      <a:pt x="15240" y="14706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434"/>
          <p:cNvGrpSpPr/>
          <p:nvPr/>
        </p:nvGrpSpPr>
        <p:grpSpPr>
          <a:xfrm>
            <a:off x="5870575" y="719499"/>
            <a:ext cx="2941320" cy="5855664"/>
            <a:chOff x="5867400" y="500079"/>
            <a:chExt cx="2941320" cy="5855664"/>
          </a:xfrm>
        </p:grpSpPr>
        <p:grpSp>
          <p:nvGrpSpPr>
            <p:cNvPr id="59" name="Group 58"/>
            <p:cNvGrpSpPr>
              <a:grpSpLocks/>
            </p:cNvGrpSpPr>
            <p:nvPr/>
          </p:nvGrpSpPr>
          <p:grpSpPr bwMode="auto">
            <a:xfrm>
              <a:off x="5867400" y="500079"/>
              <a:ext cx="555625" cy="5855664"/>
              <a:chOff x="6620" y="1815"/>
              <a:chExt cx="875" cy="10955"/>
            </a:xfrm>
          </p:grpSpPr>
          <p:grpSp>
            <p:nvGrpSpPr>
              <p:cNvPr id="60" name="Group 59"/>
              <p:cNvGrpSpPr>
                <a:grpSpLocks/>
              </p:cNvGrpSpPr>
              <p:nvPr/>
            </p:nvGrpSpPr>
            <p:grpSpPr bwMode="auto">
              <a:xfrm>
                <a:off x="6620" y="1815"/>
                <a:ext cx="875" cy="2060"/>
                <a:chOff x="1955" y="1520"/>
                <a:chExt cx="875" cy="2060"/>
              </a:xfrm>
            </p:grpSpPr>
            <p:sp>
              <p:nvSpPr>
                <p:cNvPr id="10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0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10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Extrav3</a:t>
                  </a:r>
                  <a:endParaRPr lang="en-US" sz="1200">
                    <a:effectLst/>
                    <a:latin typeface="Calibri"/>
                    <a:ea typeface="Calibri"/>
                    <a:cs typeface="Times New Roman"/>
                  </a:endParaRPr>
                </a:p>
              </p:txBody>
            </p:sp>
            <p:sp>
              <p:nvSpPr>
                <p:cNvPr id="10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Extrav4</a:t>
                  </a:r>
                  <a:endParaRPr lang="en-US" sz="1200">
                    <a:effectLst/>
                    <a:latin typeface="Calibri"/>
                    <a:ea typeface="Calibri"/>
                    <a:cs typeface="Times New Roman"/>
                  </a:endParaRPr>
                </a:p>
              </p:txBody>
            </p:sp>
            <p:sp>
              <p:nvSpPr>
                <p:cNvPr id="10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1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1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1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1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11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61" name="Group 60"/>
              <p:cNvGrpSpPr>
                <a:grpSpLocks/>
              </p:cNvGrpSpPr>
              <p:nvPr/>
            </p:nvGrpSpPr>
            <p:grpSpPr bwMode="auto">
              <a:xfrm>
                <a:off x="6620" y="4050"/>
                <a:ext cx="875" cy="2060"/>
                <a:chOff x="1955" y="1520"/>
                <a:chExt cx="875" cy="2060"/>
              </a:xfrm>
            </p:grpSpPr>
            <p:sp>
              <p:nvSpPr>
                <p:cNvPr id="9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9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Agree2</a:t>
                  </a:r>
                  <a:endParaRPr lang="en-US" sz="1200" dirty="0">
                    <a:effectLst/>
                    <a:latin typeface="Calibri"/>
                    <a:ea typeface="Calibri"/>
                    <a:cs typeface="Times New Roman"/>
                  </a:endParaRPr>
                </a:p>
              </p:txBody>
            </p:sp>
            <p:sp>
              <p:nvSpPr>
                <p:cNvPr id="9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9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9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0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10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Agree7</a:t>
                  </a:r>
                  <a:endParaRPr lang="en-US" sz="1200">
                    <a:effectLst/>
                    <a:latin typeface="Calibri"/>
                    <a:ea typeface="Calibri"/>
                    <a:cs typeface="Times New Roman"/>
                  </a:endParaRPr>
                </a:p>
              </p:txBody>
            </p:sp>
            <p:sp>
              <p:nvSpPr>
                <p:cNvPr id="10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10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0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62" name="Group 61"/>
              <p:cNvGrpSpPr>
                <a:grpSpLocks/>
              </p:cNvGrpSpPr>
              <p:nvPr/>
            </p:nvGrpSpPr>
            <p:grpSpPr bwMode="auto">
              <a:xfrm>
                <a:off x="6620" y="6285"/>
                <a:ext cx="875" cy="2060"/>
                <a:chOff x="1955" y="1520"/>
                <a:chExt cx="875" cy="2060"/>
              </a:xfrm>
            </p:grpSpPr>
            <p:sp>
              <p:nvSpPr>
                <p:cNvPr id="8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8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8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8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8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9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9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9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9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9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63" name="Group 62"/>
              <p:cNvGrpSpPr>
                <a:grpSpLocks/>
              </p:cNvGrpSpPr>
              <p:nvPr/>
            </p:nvGrpSpPr>
            <p:grpSpPr bwMode="auto">
              <a:xfrm>
                <a:off x="6620" y="8490"/>
                <a:ext cx="875" cy="2060"/>
                <a:chOff x="1955" y="1520"/>
                <a:chExt cx="875" cy="2060"/>
              </a:xfrm>
            </p:grpSpPr>
            <p:sp>
              <p:nvSpPr>
                <p:cNvPr id="7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7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7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7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7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8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8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8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8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8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64" name="Group 63"/>
              <p:cNvGrpSpPr>
                <a:grpSpLocks/>
              </p:cNvGrpSpPr>
              <p:nvPr/>
            </p:nvGrpSpPr>
            <p:grpSpPr bwMode="auto">
              <a:xfrm>
                <a:off x="6620" y="10710"/>
                <a:ext cx="875" cy="2060"/>
                <a:chOff x="1955" y="1520"/>
                <a:chExt cx="875" cy="2060"/>
              </a:xfrm>
            </p:grpSpPr>
            <p:sp>
              <p:nvSpPr>
                <p:cNvPr id="6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6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6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6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6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7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7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7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7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7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301" name="Group 300"/>
            <p:cNvGrpSpPr/>
            <p:nvPr/>
          </p:nvGrpSpPr>
          <p:grpSpPr>
            <a:xfrm>
              <a:off x="7063740" y="832128"/>
              <a:ext cx="556260" cy="5159515"/>
              <a:chOff x="7063740" y="832128"/>
              <a:chExt cx="556260" cy="5159515"/>
            </a:xfrm>
          </p:grpSpPr>
          <p:grpSp>
            <p:nvGrpSpPr>
              <p:cNvPr id="278" name="Group 277"/>
              <p:cNvGrpSpPr/>
              <p:nvPr/>
            </p:nvGrpSpPr>
            <p:grpSpPr>
              <a:xfrm>
                <a:off x="7086600" y="832128"/>
                <a:ext cx="533400" cy="439433"/>
                <a:chOff x="1828800" y="1678244"/>
                <a:chExt cx="533400" cy="439433"/>
              </a:xfrm>
            </p:grpSpPr>
            <p:sp>
              <p:nvSpPr>
                <p:cNvPr id="279" name="Oval 278"/>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1828800" y="1690596"/>
                  <a:ext cx="533400" cy="369332"/>
                </a:xfrm>
                <a:prstGeom prst="rect">
                  <a:avLst/>
                </a:prstGeom>
                <a:noFill/>
              </p:spPr>
              <p:txBody>
                <a:bodyPr wrap="square" rtlCol="0">
                  <a:spAutoFit/>
                </a:bodyPr>
                <a:lstStyle/>
                <a:p>
                  <a:pPr algn="ctr"/>
                  <a:r>
                    <a:rPr lang="en-US" dirty="0" smtClean="0"/>
                    <a:t>E</a:t>
                  </a:r>
                  <a:endParaRPr lang="en-US" dirty="0"/>
                </a:p>
              </p:txBody>
            </p:sp>
          </p:grpSp>
          <p:grpSp>
            <p:nvGrpSpPr>
              <p:cNvPr id="281" name="Group 280"/>
              <p:cNvGrpSpPr/>
              <p:nvPr/>
            </p:nvGrpSpPr>
            <p:grpSpPr>
              <a:xfrm>
                <a:off x="7063740" y="2073449"/>
                <a:ext cx="533400" cy="439433"/>
                <a:chOff x="1828800" y="1678244"/>
                <a:chExt cx="533400" cy="439433"/>
              </a:xfrm>
            </p:grpSpPr>
            <p:sp>
              <p:nvSpPr>
                <p:cNvPr id="282" name="Oval 28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284" name="Group 283"/>
              <p:cNvGrpSpPr/>
              <p:nvPr/>
            </p:nvGrpSpPr>
            <p:grpSpPr>
              <a:xfrm>
                <a:off x="7063740" y="3224234"/>
                <a:ext cx="533400" cy="439433"/>
                <a:chOff x="1828800" y="1678244"/>
                <a:chExt cx="533400" cy="439433"/>
              </a:xfrm>
            </p:grpSpPr>
            <p:sp>
              <p:nvSpPr>
                <p:cNvPr id="285" name="Oval 28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p:cNvSpPr txBox="1"/>
                <p:nvPr/>
              </p:nvSpPr>
              <p:spPr>
                <a:xfrm>
                  <a:off x="1828800" y="1690596"/>
                  <a:ext cx="533400" cy="369332"/>
                </a:xfrm>
                <a:prstGeom prst="rect">
                  <a:avLst/>
                </a:prstGeom>
                <a:noFill/>
              </p:spPr>
              <p:txBody>
                <a:bodyPr wrap="square" rtlCol="0">
                  <a:spAutoFit/>
                </a:bodyPr>
                <a:lstStyle/>
                <a:p>
                  <a:pPr algn="ctr"/>
                  <a:r>
                    <a:rPr lang="en-US" dirty="0" smtClean="0"/>
                    <a:t>C</a:t>
                  </a:r>
                  <a:endParaRPr lang="en-US" dirty="0"/>
                </a:p>
              </p:txBody>
            </p:sp>
          </p:grpSp>
          <p:grpSp>
            <p:nvGrpSpPr>
              <p:cNvPr id="287" name="Group 286"/>
              <p:cNvGrpSpPr/>
              <p:nvPr/>
            </p:nvGrpSpPr>
            <p:grpSpPr>
              <a:xfrm>
                <a:off x="7063740" y="4444708"/>
                <a:ext cx="533400" cy="439433"/>
                <a:chOff x="1828800" y="1678244"/>
                <a:chExt cx="533400" cy="439433"/>
              </a:xfrm>
            </p:grpSpPr>
            <p:sp>
              <p:nvSpPr>
                <p:cNvPr id="288" name="Oval 28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290" name="Group 289"/>
              <p:cNvGrpSpPr/>
              <p:nvPr/>
            </p:nvGrpSpPr>
            <p:grpSpPr>
              <a:xfrm>
                <a:off x="7063740" y="5552210"/>
                <a:ext cx="533400" cy="439433"/>
                <a:chOff x="1828800" y="1678244"/>
                <a:chExt cx="533400" cy="439433"/>
              </a:xfrm>
            </p:grpSpPr>
            <p:sp>
              <p:nvSpPr>
                <p:cNvPr id="291" name="Oval 29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p:cNvSpPr txBox="1"/>
                <p:nvPr/>
              </p:nvSpPr>
              <p:spPr>
                <a:xfrm>
                  <a:off x="1828800" y="1690596"/>
                  <a:ext cx="533400" cy="369332"/>
                </a:xfrm>
                <a:prstGeom prst="rect">
                  <a:avLst/>
                </a:prstGeom>
                <a:noFill/>
              </p:spPr>
              <p:txBody>
                <a:bodyPr wrap="square" rtlCol="0">
                  <a:spAutoFit/>
                </a:bodyPr>
                <a:lstStyle/>
                <a:p>
                  <a:pPr algn="ctr"/>
                  <a:r>
                    <a:rPr lang="en-US" dirty="0" smtClean="0"/>
                    <a:t>O</a:t>
                  </a:r>
                  <a:endParaRPr lang="en-US" dirty="0"/>
                </a:p>
              </p:txBody>
            </p:sp>
          </p:grpSp>
        </p:grpSp>
        <p:grpSp>
          <p:nvGrpSpPr>
            <p:cNvPr id="420" name="Group 419"/>
            <p:cNvGrpSpPr/>
            <p:nvPr/>
          </p:nvGrpSpPr>
          <p:grpSpPr>
            <a:xfrm>
              <a:off x="6419850" y="546315"/>
              <a:ext cx="666750" cy="5763192"/>
              <a:chOff x="6419850" y="546315"/>
              <a:chExt cx="666750" cy="5763192"/>
            </a:xfrm>
          </p:grpSpPr>
          <p:cxnSp>
            <p:nvCxnSpPr>
              <p:cNvPr id="303" name="Straight Arrow Connector 302"/>
              <p:cNvCxnSpPr>
                <a:stCxn id="280" idx="1"/>
                <a:endCxn id="105"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a:stCxn id="280" idx="1"/>
                <a:endCxn id="106"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0" idx="1"/>
                <a:endCxn id="107"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280" idx="1"/>
                <a:endCxn id="108"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a:stCxn id="280" idx="1"/>
                <a:endCxn id="109"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a:stCxn id="280" idx="1"/>
                <a:endCxn id="110"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a:stCxn id="280" idx="1"/>
                <a:endCxn id="111"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a:stCxn id="280" idx="1"/>
                <a:endCxn id="112"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a:stCxn id="280" idx="1"/>
                <a:endCxn id="113"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280" idx="1"/>
                <a:endCxn id="114"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19" name="Group 418"/>
              <p:cNvGrpSpPr/>
              <p:nvPr/>
            </p:nvGrpSpPr>
            <p:grpSpPr>
              <a:xfrm>
                <a:off x="6419850" y="1740967"/>
                <a:ext cx="643890" cy="4568540"/>
                <a:chOff x="6419850" y="1740967"/>
                <a:chExt cx="643890" cy="4568540"/>
              </a:xfrm>
            </p:grpSpPr>
            <p:cxnSp>
              <p:nvCxnSpPr>
                <p:cNvPr id="323" name="Straight Arrow Connector 322"/>
                <p:cNvCxnSpPr>
                  <a:stCxn id="283" idx="1"/>
                  <a:endCxn id="95"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283" idx="1"/>
                  <a:endCxn id="96"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a:stCxn id="283" idx="1"/>
                  <a:endCxn id="97"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283" idx="1"/>
                  <a:endCxn id="98"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a:stCxn id="283" idx="1"/>
                  <a:endCxn id="99"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a:stCxn id="283" idx="1"/>
                  <a:endCxn id="100"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283" idx="1"/>
                  <a:endCxn id="101"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a:stCxn id="283" idx="1"/>
                  <a:endCxn id="102"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283" idx="1"/>
                  <a:endCxn id="103"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283" idx="1"/>
                  <a:endCxn id="104"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a:stCxn id="286" idx="1"/>
                  <a:endCxn id="85"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stCxn id="286" idx="1"/>
                  <a:endCxn id="86"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286" idx="1"/>
                  <a:endCxn id="87"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286" idx="1"/>
                  <a:endCxn id="88"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286" idx="1"/>
                  <a:endCxn id="89"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286" idx="1"/>
                  <a:endCxn id="90"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a:stCxn id="286" idx="1"/>
                  <a:endCxn id="91"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stCxn id="286" idx="1"/>
                  <a:endCxn id="92"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286" idx="1"/>
                  <a:endCxn id="93"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286" idx="1"/>
                  <a:endCxn id="94"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289" idx="1"/>
                  <a:endCxn id="75"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stCxn id="289" idx="1"/>
                  <a:endCxn id="76"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a:stCxn id="289" idx="1"/>
                  <a:endCxn id="77"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a:stCxn id="289" idx="1"/>
                  <a:endCxn id="78"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endCxn id="79"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3" name="Straight Arrow Connector 372"/>
                <p:cNvCxnSpPr>
                  <a:stCxn id="289" idx="1"/>
                  <a:endCxn id="80"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a:stCxn id="289" idx="1"/>
                  <a:endCxn id="81"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a:stCxn id="289" idx="1"/>
                  <a:endCxn id="82"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a:stCxn id="289" idx="1"/>
                  <a:endCxn id="83"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a:stCxn id="289" idx="1"/>
                  <a:endCxn id="84"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a:stCxn id="292" idx="1"/>
                  <a:endCxn id="65"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a:stCxn id="292" idx="1"/>
                  <a:endCxn id="66"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a:stCxn id="292" idx="1"/>
                  <a:endCxn id="67"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a:stCxn id="292" idx="1"/>
                  <a:endCxn id="68"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a:stCxn id="292" idx="1"/>
                  <a:endCxn id="69"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a:stCxn id="292" idx="1"/>
                  <a:endCxn id="70"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a:stCxn id="292" idx="1"/>
                  <a:endCxn id="71"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a:stCxn id="292" idx="1"/>
                  <a:endCxn id="72"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a:stCxn id="292" idx="1"/>
                  <a:endCxn id="73"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a:stCxn id="292" idx="1"/>
                  <a:endCxn id="74"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1" name="Group 430"/>
            <p:cNvGrpSpPr/>
            <p:nvPr/>
          </p:nvGrpSpPr>
          <p:grpSpPr>
            <a:xfrm>
              <a:off x="7589520" y="1021080"/>
              <a:ext cx="1219200" cy="4762500"/>
              <a:chOff x="7589520" y="1021080"/>
              <a:chExt cx="1219200" cy="4762500"/>
            </a:xfrm>
          </p:grpSpPr>
          <p:sp>
            <p:nvSpPr>
              <p:cNvPr id="421" name="Freeform 420"/>
              <p:cNvSpPr/>
              <p:nvPr/>
            </p:nvSpPr>
            <p:spPr>
              <a:xfrm>
                <a:off x="7604760" y="1036320"/>
                <a:ext cx="236317" cy="1249680"/>
              </a:xfrm>
              <a:custGeom>
                <a:avLst/>
                <a:gdLst>
                  <a:gd name="connsiteX0" fmla="*/ 22860 w 236317"/>
                  <a:gd name="connsiteY0" fmla="*/ 0 h 1249680"/>
                  <a:gd name="connsiteX1" fmla="*/ 236220 w 236317"/>
                  <a:gd name="connsiteY1" fmla="*/ 716280 h 1249680"/>
                  <a:gd name="connsiteX2" fmla="*/ 0 w 236317"/>
                  <a:gd name="connsiteY2" fmla="*/ 1249680 h 1249680"/>
                </a:gdLst>
                <a:ahLst/>
                <a:cxnLst>
                  <a:cxn ang="0">
                    <a:pos x="connsiteX0" y="connsiteY0"/>
                  </a:cxn>
                  <a:cxn ang="0">
                    <a:pos x="connsiteX1" y="connsiteY1"/>
                  </a:cxn>
                  <a:cxn ang="0">
                    <a:pos x="connsiteX2" y="connsiteY2"/>
                  </a:cxn>
                </a:cxnLst>
                <a:rect l="l" t="t" r="r" b="b"/>
                <a:pathLst>
                  <a:path w="236317" h="1249680">
                    <a:moveTo>
                      <a:pt x="22860" y="0"/>
                    </a:moveTo>
                    <a:cubicBezTo>
                      <a:pt x="131445" y="254000"/>
                      <a:pt x="240030" y="508000"/>
                      <a:pt x="236220" y="716280"/>
                    </a:cubicBezTo>
                    <a:cubicBezTo>
                      <a:pt x="232410" y="924560"/>
                      <a:pt x="116205" y="1087120"/>
                      <a:pt x="0" y="12496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7597140" y="1021080"/>
                <a:ext cx="464820" cy="2430780"/>
              </a:xfrm>
              <a:custGeom>
                <a:avLst/>
                <a:gdLst>
                  <a:gd name="connsiteX0" fmla="*/ 0 w 464820"/>
                  <a:gd name="connsiteY0" fmla="*/ 0 h 2430780"/>
                  <a:gd name="connsiteX1" fmla="*/ 464820 w 464820"/>
                  <a:gd name="connsiteY1" fmla="*/ 1249680 h 2430780"/>
                  <a:gd name="connsiteX2" fmla="*/ 0 w 464820"/>
                  <a:gd name="connsiteY2" fmla="*/ 2430780 h 2430780"/>
                </a:gdLst>
                <a:ahLst/>
                <a:cxnLst>
                  <a:cxn ang="0">
                    <a:pos x="connsiteX0" y="connsiteY0"/>
                  </a:cxn>
                  <a:cxn ang="0">
                    <a:pos x="connsiteX1" y="connsiteY1"/>
                  </a:cxn>
                  <a:cxn ang="0">
                    <a:pos x="connsiteX2" y="connsiteY2"/>
                  </a:cxn>
                </a:cxnLst>
                <a:rect l="l" t="t" r="r" b="b"/>
                <a:pathLst>
                  <a:path w="464820" h="2430780">
                    <a:moveTo>
                      <a:pt x="0" y="0"/>
                    </a:moveTo>
                    <a:cubicBezTo>
                      <a:pt x="232410" y="422275"/>
                      <a:pt x="464820" y="844550"/>
                      <a:pt x="464820" y="1249680"/>
                    </a:cubicBezTo>
                    <a:cubicBezTo>
                      <a:pt x="464820" y="1654810"/>
                      <a:pt x="232410" y="2042795"/>
                      <a:pt x="0" y="24307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7597140" y="1028700"/>
                <a:ext cx="754409" cy="3642360"/>
              </a:xfrm>
              <a:custGeom>
                <a:avLst/>
                <a:gdLst>
                  <a:gd name="connsiteX0" fmla="*/ 22860 w 754409"/>
                  <a:gd name="connsiteY0" fmla="*/ 0 h 3642360"/>
                  <a:gd name="connsiteX1" fmla="*/ 754380 w 754409"/>
                  <a:gd name="connsiteY1" fmla="*/ 1691640 h 3642360"/>
                  <a:gd name="connsiteX2" fmla="*/ 0 w 754409"/>
                  <a:gd name="connsiteY2" fmla="*/ 3642360 h 3642360"/>
                </a:gdLst>
                <a:ahLst/>
                <a:cxnLst>
                  <a:cxn ang="0">
                    <a:pos x="connsiteX0" y="connsiteY0"/>
                  </a:cxn>
                  <a:cxn ang="0">
                    <a:pos x="connsiteX1" y="connsiteY1"/>
                  </a:cxn>
                  <a:cxn ang="0">
                    <a:pos x="connsiteX2" y="connsiteY2"/>
                  </a:cxn>
                </a:cxnLst>
                <a:rect l="l" t="t" r="r" b="b"/>
                <a:pathLst>
                  <a:path w="754409" h="3642360">
                    <a:moveTo>
                      <a:pt x="22860" y="0"/>
                    </a:moveTo>
                    <a:cubicBezTo>
                      <a:pt x="390525" y="542290"/>
                      <a:pt x="758190" y="1084580"/>
                      <a:pt x="754380" y="1691640"/>
                    </a:cubicBezTo>
                    <a:cubicBezTo>
                      <a:pt x="750570" y="2298700"/>
                      <a:pt x="375285" y="2970530"/>
                      <a:pt x="0" y="36423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423"/>
              <p:cNvSpPr/>
              <p:nvPr/>
            </p:nvSpPr>
            <p:spPr>
              <a:xfrm>
                <a:off x="7604760" y="1028700"/>
                <a:ext cx="1203960" cy="4754880"/>
              </a:xfrm>
              <a:custGeom>
                <a:avLst/>
                <a:gdLst>
                  <a:gd name="connsiteX0" fmla="*/ 0 w 1203960"/>
                  <a:gd name="connsiteY0" fmla="*/ 0 h 4754880"/>
                  <a:gd name="connsiteX1" fmla="*/ 1203960 w 1203960"/>
                  <a:gd name="connsiteY1" fmla="*/ 2407920 h 4754880"/>
                  <a:gd name="connsiteX2" fmla="*/ 0 w 1203960"/>
                  <a:gd name="connsiteY2" fmla="*/ 4754880 h 4754880"/>
                </a:gdLst>
                <a:ahLst/>
                <a:cxnLst>
                  <a:cxn ang="0">
                    <a:pos x="connsiteX0" y="connsiteY0"/>
                  </a:cxn>
                  <a:cxn ang="0">
                    <a:pos x="connsiteX1" y="connsiteY1"/>
                  </a:cxn>
                  <a:cxn ang="0">
                    <a:pos x="connsiteX2" y="connsiteY2"/>
                  </a:cxn>
                </a:cxnLst>
                <a:rect l="l" t="t" r="r" b="b"/>
                <a:pathLst>
                  <a:path w="1203960" h="4754880">
                    <a:moveTo>
                      <a:pt x="0" y="0"/>
                    </a:moveTo>
                    <a:cubicBezTo>
                      <a:pt x="601980" y="807720"/>
                      <a:pt x="1203960" y="1615440"/>
                      <a:pt x="1203960" y="2407920"/>
                    </a:cubicBezTo>
                    <a:cubicBezTo>
                      <a:pt x="1203960" y="3200400"/>
                      <a:pt x="601980" y="3977640"/>
                      <a:pt x="0" y="47548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424"/>
              <p:cNvSpPr/>
              <p:nvPr/>
            </p:nvSpPr>
            <p:spPr>
              <a:xfrm>
                <a:off x="7604760" y="2263140"/>
                <a:ext cx="236230" cy="1165860"/>
              </a:xfrm>
              <a:custGeom>
                <a:avLst/>
                <a:gdLst>
                  <a:gd name="connsiteX0" fmla="*/ 0 w 236230"/>
                  <a:gd name="connsiteY0" fmla="*/ 0 h 1165860"/>
                  <a:gd name="connsiteX1" fmla="*/ 236220 w 236230"/>
                  <a:gd name="connsiteY1" fmla="*/ 525780 h 1165860"/>
                  <a:gd name="connsiteX2" fmla="*/ 7620 w 236230"/>
                  <a:gd name="connsiteY2" fmla="*/ 1165860 h 1165860"/>
                </a:gdLst>
                <a:ahLst/>
                <a:cxnLst>
                  <a:cxn ang="0">
                    <a:pos x="connsiteX0" y="connsiteY0"/>
                  </a:cxn>
                  <a:cxn ang="0">
                    <a:pos x="connsiteX1" y="connsiteY1"/>
                  </a:cxn>
                  <a:cxn ang="0">
                    <a:pos x="connsiteX2" y="connsiteY2"/>
                  </a:cxn>
                </a:cxnLst>
                <a:rect l="l" t="t" r="r" b="b"/>
                <a:pathLst>
                  <a:path w="236230" h="1165860">
                    <a:moveTo>
                      <a:pt x="0" y="0"/>
                    </a:moveTo>
                    <a:cubicBezTo>
                      <a:pt x="117475" y="165735"/>
                      <a:pt x="234950" y="331470"/>
                      <a:pt x="236220" y="525780"/>
                    </a:cubicBezTo>
                    <a:cubicBezTo>
                      <a:pt x="237490" y="720090"/>
                      <a:pt x="122555" y="942975"/>
                      <a:pt x="7620" y="11658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425"/>
              <p:cNvSpPr/>
              <p:nvPr/>
            </p:nvSpPr>
            <p:spPr>
              <a:xfrm>
                <a:off x="7589520" y="2263140"/>
                <a:ext cx="449669" cy="2385060"/>
              </a:xfrm>
              <a:custGeom>
                <a:avLst/>
                <a:gdLst>
                  <a:gd name="connsiteX0" fmla="*/ 0 w 449669"/>
                  <a:gd name="connsiteY0" fmla="*/ 0 h 2385060"/>
                  <a:gd name="connsiteX1" fmla="*/ 449580 w 449669"/>
                  <a:gd name="connsiteY1" fmla="*/ 1150620 h 2385060"/>
                  <a:gd name="connsiteX2" fmla="*/ 30480 w 449669"/>
                  <a:gd name="connsiteY2" fmla="*/ 2385060 h 2385060"/>
                </a:gdLst>
                <a:ahLst/>
                <a:cxnLst>
                  <a:cxn ang="0">
                    <a:pos x="connsiteX0" y="connsiteY0"/>
                  </a:cxn>
                  <a:cxn ang="0">
                    <a:pos x="connsiteX1" y="connsiteY1"/>
                  </a:cxn>
                  <a:cxn ang="0">
                    <a:pos x="connsiteX2" y="connsiteY2"/>
                  </a:cxn>
                </a:cxnLst>
                <a:rect l="l" t="t" r="r" b="b"/>
                <a:pathLst>
                  <a:path w="449669" h="2385060">
                    <a:moveTo>
                      <a:pt x="0" y="0"/>
                    </a:moveTo>
                    <a:cubicBezTo>
                      <a:pt x="222250" y="376555"/>
                      <a:pt x="444500" y="753110"/>
                      <a:pt x="449580" y="1150620"/>
                    </a:cubicBezTo>
                    <a:cubicBezTo>
                      <a:pt x="454660" y="1548130"/>
                      <a:pt x="242570" y="1966595"/>
                      <a:pt x="30480" y="23850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426"/>
              <p:cNvSpPr/>
              <p:nvPr/>
            </p:nvSpPr>
            <p:spPr>
              <a:xfrm>
                <a:off x="7612380" y="2255520"/>
                <a:ext cx="693423" cy="3528060"/>
              </a:xfrm>
              <a:custGeom>
                <a:avLst/>
                <a:gdLst>
                  <a:gd name="connsiteX0" fmla="*/ 0 w 693423"/>
                  <a:gd name="connsiteY0" fmla="*/ 0 h 3528060"/>
                  <a:gd name="connsiteX1" fmla="*/ 693420 w 693423"/>
                  <a:gd name="connsiteY1" fmla="*/ 1668780 h 3528060"/>
                  <a:gd name="connsiteX2" fmla="*/ 7620 w 693423"/>
                  <a:gd name="connsiteY2" fmla="*/ 3528060 h 3528060"/>
                </a:gdLst>
                <a:ahLst/>
                <a:cxnLst>
                  <a:cxn ang="0">
                    <a:pos x="connsiteX0" y="connsiteY0"/>
                  </a:cxn>
                  <a:cxn ang="0">
                    <a:pos x="connsiteX1" y="connsiteY1"/>
                  </a:cxn>
                  <a:cxn ang="0">
                    <a:pos x="connsiteX2" y="connsiteY2"/>
                  </a:cxn>
                </a:cxnLst>
                <a:rect l="l" t="t" r="r" b="b"/>
                <a:pathLst>
                  <a:path w="693423" h="3528060">
                    <a:moveTo>
                      <a:pt x="0" y="0"/>
                    </a:moveTo>
                    <a:cubicBezTo>
                      <a:pt x="346075" y="540385"/>
                      <a:pt x="692150" y="1080770"/>
                      <a:pt x="693420" y="1668780"/>
                    </a:cubicBezTo>
                    <a:cubicBezTo>
                      <a:pt x="694690" y="2256790"/>
                      <a:pt x="351155" y="2892425"/>
                      <a:pt x="7620" y="35280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427"/>
              <p:cNvSpPr/>
              <p:nvPr/>
            </p:nvSpPr>
            <p:spPr>
              <a:xfrm>
                <a:off x="7604760" y="3429000"/>
                <a:ext cx="182935" cy="1219200"/>
              </a:xfrm>
              <a:custGeom>
                <a:avLst/>
                <a:gdLst>
                  <a:gd name="connsiteX0" fmla="*/ 0 w 182935"/>
                  <a:gd name="connsiteY0" fmla="*/ 0 h 1219200"/>
                  <a:gd name="connsiteX1" fmla="*/ 182880 w 182935"/>
                  <a:gd name="connsiteY1" fmla="*/ 548640 h 1219200"/>
                  <a:gd name="connsiteX2" fmla="*/ 15240 w 182935"/>
                  <a:gd name="connsiteY2" fmla="*/ 1219200 h 1219200"/>
                </a:gdLst>
                <a:ahLst/>
                <a:cxnLst>
                  <a:cxn ang="0">
                    <a:pos x="connsiteX0" y="connsiteY0"/>
                  </a:cxn>
                  <a:cxn ang="0">
                    <a:pos x="connsiteX1" y="connsiteY1"/>
                  </a:cxn>
                  <a:cxn ang="0">
                    <a:pos x="connsiteX2" y="connsiteY2"/>
                  </a:cxn>
                </a:cxnLst>
                <a:rect l="l" t="t" r="r" b="b"/>
                <a:pathLst>
                  <a:path w="182935" h="1219200">
                    <a:moveTo>
                      <a:pt x="0" y="0"/>
                    </a:moveTo>
                    <a:cubicBezTo>
                      <a:pt x="90170" y="172720"/>
                      <a:pt x="180340" y="345440"/>
                      <a:pt x="182880" y="548640"/>
                    </a:cubicBezTo>
                    <a:cubicBezTo>
                      <a:pt x="185420" y="751840"/>
                      <a:pt x="100330" y="985520"/>
                      <a:pt x="15240" y="121920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428"/>
              <p:cNvSpPr/>
              <p:nvPr/>
            </p:nvSpPr>
            <p:spPr>
              <a:xfrm>
                <a:off x="7604760" y="3421380"/>
                <a:ext cx="373440" cy="2362200"/>
              </a:xfrm>
              <a:custGeom>
                <a:avLst/>
                <a:gdLst>
                  <a:gd name="connsiteX0" fmla="*/ 0 w 373440"/>
                  <a:gd name="connsiteY0" fmla="*/ 0 h 2362200"/>
                  <a:gd name="connsiteX1" fmla="*/ 373380 w 373440"/>
                  <a:gd name="connsiteY1" fmla="*/ 1196340 h 2362200"/>
                  <a:gd name="connsiteX2" fmla="*/ 22860 w 373440"/>
                  <a:gd name="connsiteY2" fmla="*/ 2362200 h 2362200"/>
                </a:gdLst>
                <a:ahLst/>
                <a:cxnLst>
                  <a:cxn ang="0">
                    <a:pos x="connsiteX0" y="connsiteY0"/>
                  </a:cxn>
                  <a:cxn ang="0">
                    <a:pos x="connsiteX1" y="connsiteY1"/>
                  </a:cxn>
                  <a:cxn ang="0">
                    <a:pos x="connsiteX2" y="connsiteY2"/>
                  </a:cxn>
                </a:cxnLst>
                <a:rect l="l" t="t" r="r" b="b"/>
                <a:pathLst>
                  <a:path w="373440" h="2362200">
                    <a:moveTo>
                      <a:pt x="0" y="0"/>
                    </a:moveTo>
                    <a:cubicBezTo>
                      <a:pt x="184785" y="401320"/>
                      <a:pt x="369570" y="802640"/>
                      <a:pt x="373380" y="1196340"/>
                    </a:cubicBezTo>
                    <a:cubicBezTo>
                      <a:pt x="377190" y="1590040"/>
                      <a:pt x="200025" y="1976120"/>
                      <a:pt x="22860" y="236220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429"/>
              <p:cNvSpPr/>
              <p:nvPr/>
            </p:nvSpPr>
            <p:spPr>
              <a:xfrm>
                <a:off x="7612380" y="4663440"/>
                <a:ext cx="198237" cy="1112520"/>
              </a:xfrm>
              <a:custGeom>
                <a:avLst/>
                <a:gdLst>
                  <a:gd name="connsiteX0" fmla="*/ 0 w 198237"/>
                  <a:gd name="connsiteY0" fmla="*/ 0 h 1112520"/>
                  <a:gd name="connsiteX1" fmla="*/ 198120 w 198237"/>
                  <a:gd name="connsiteY1" fmla="*/ 449580 h 1112520"/>
                  <a:gd name="connsiteX2" fmla="*/ 22860 w 198237"/>
                  <a:gd name="connsiteY2" fmla="*/ 1112520 h 1112520"/>
                </a:gdLst>
                <a:ahLst/>
                <a:cxnLst>
                  <a:cxn ang="0">
                    <a:pos x="connsiteX0" y="connsiteY0"/>
                  </a:cxn>
                  <a:cxn ang="0">
                    <a:pos x="connsiteX1" y="connsiteY1"/>
                  </a:cxn>
                  <a:cxn ang="0">
                    <a:pos x="connsiteX2" y="connsiteY2"/>
                  </a:cxn>
                </a:cxnLst>
                <a:rect l="l" t="t" r="r" b="b"/>
                <a:pathLst>
                  <a:path w="198237" h="1112520">
                    <a:moveTo>
                      <a:pt x="0" y="0"/>
                    </a:moveTo>
                    <a:cubicBezTo>
                      <a:pt x="97155" y="132080"/>
                      <a:pt x="194310" y="264160"/>
                      <a:pt x="198120" y="449580"/>
                    </a:cubicBezTo>
                    <a:cubicBezTo>
                      <a:pt x="201930" y="635000"/>
                      <a:pt x="112395" y="873760"/>
                      <a:pt x="22860" y="111252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 name="Footer Placeholder 135"/>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817437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8452C-67F4-4D9D-93E0-13E55FE0E986}"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13</a:t>
            </a:fld>
            <a:endParaRPr lang="en-US"/>
          </a:p>
        </p:txBody>
      </p:sp>
      <p:sp>
        <p:nvSpPr>
          <p:cNvPr id="4" name="TextBox 3"/>
          <p:cNvSpPr txBox="1"/>
          <p:nvPr/>
        </p:nvSpPr>
        <p:spPr>
          <a:xfrm>
            <a:off x="990600" y="838200"/>
            <a:ext cx="7391400" cy="2862322"/>
          </a:xfrm>
          <a:prstGeom prst="rect">
            <a:avLst/>
          </a:prstGeom>
          <a:noFill/>
        </p:spPr>
        <p:txBody>
          <a:bodyPr wrap="square" rtlCol="0">
            <a:spAutoFit/>
          </a:bodyPr>
          <a:lstStyle/>
          <a:p>
            <a:r>
              <a:rPr lang="en-US" u="sng" dirty="0" smtClean="0"/>
              <a:t>What’s good about multiple factor models?</a:t>
            </a:r>
          </a:p>
          <a:p>
            <a:endParaRPr lang="en-US" dirty="0"/>
          </a:p>
          <a:p>
            <a:r>
              <a:rPr lang="en-US" dirty="0" smtClean="0"/>
              <a:t>Differences / relationships between subconstructs are accounted for</a:t>
            </a:r>
          </a:p>
          <a:p>
            <a:endParaRPr lang="en-US" dirty="0"/>
          </a:p>
          <a:p>
            <a:endParaRPr lang="en-US" dirty="0"/>
          </a:p>
          <a:p>
            <a:endParaRPr lang="en-US" dirty="0" smtClean="0"/>
          </a:p>
          <a:p>
            <a:endParaRPr lang="en-US" u="sng" dirty="0" smtClean="0"/>
          </a:p>
          <a:p>
            <a:r>
              <a:rPr lang="en-US" u="sng" dirty="0" smtClean="0"/>
              <a:t>What’s bad?</a:t>
            </a:r>
          </a:p>
          <a:p>
            <a:endParaRPr lang="en-US" dirty="0"/>
          </a:p>
          <a:p>
            <a:r>
              <a:rPr lang="en-US" dirty="0" smtClean="0"/>
              <a:t>Can’t parsimoniously account for effects of a single causal factor</a:t>
            </a:r>
            <a:endParaRPr lang="en-US" dirty="0"/>
          </a:p>
        </p:txBody>
      </p:sp>
      <p:sp>
        <p:nvSpPr>
          <p:cNvPr id="5" name="Footer Placeholder 4"/>
          <p:cNvSpPr>
            <a:spLocks noGrp="1"/>
          </p:cNvSpPr>
          <p:nvPr>
            <p:ph type="ftr" sz="quarter" idx="11"/>
          </p:nvPr>
        </p:nvSpPr>
        <p:spPr/>
        <p:txBody>
          <a:bodyPr/>
          <a:lstStyle/>
          <a:p>
            <a:r>
              <a:rPr lang="en-US" dirty="0" smtClean="0"/>
              <a:t>www.utc.edu/michael-biderman</a:t>
            </a:r>
            <a:endParaRPr lang="en-US" dirty="0"/>
          </a:p>
        </p:txBody>
      </p:sp>
    </p:spTree>
    <p:extLst>
      <p:ext uri="{BB962C8B-B14F-4D97-AF65-F5344CB8AC3E}">
        <p14:creationId xmlns:p14="http://schemas.microsoft.com/office/powerpoint/2010/main" val="2439411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12C67-A8A0-4038-A3D6-DF2A1A7F251D}"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14</a:t>
            </a:fld>
            <a:endParaRPr lang="en-US" dirty="0"/>
          </a:p>
        </p:txBody>
      </p:sp>
      <p:sp>
        <p:nvSpPr>
          <p:cNvPr id="4" name="TextBox 3"/>
          <p:cNvSpPr txBox="1"/>
          <p:nvPr/>
        </p:nvSpPr>
        <p:spPr>
          <a:xfrm>
            <a:off x="250426" y="129822"/>
            <a:ext cx="6914664" cy="461665"/>
          </a:xfrm>
          <a:prstGeom prst="rect">
            <a:avLst/>
          </a:prstGeom>
          <a:noFill/>
        </p:spPr>
        <p:txBody>
          <a:bodyPr wrap="square" rtlCol="0">
            <a:spAutoFit/>
          </a:bodyPr>
          <a:lstStyle/>
          <a:p>
            <a:pPr>
              <a:tabLst>
                <a:tab pos="5943600" algn="ctr"/>
              </a:tabLst>
            </a:pPr>
            <a:r>
              <a:rPr lang="en-US" sz="2400" dirty="0" smtClean="0"/>
              <a:t>Model 3:  Higher order factor models of each data set</a:t>
            </a:r>
          </a:p>
        </p:txBody>
      </p:sp>
      <p:sp>
        <p:nvSpPr>
          <p:cNvPr id="116" name="TextBox 115"/>
          <p:cNvSpPr txBox="1"/>
          <p:nvPr/>
        </p:nvSpPr>
        <p:spPr>
          <a:xfrm>
            <a:off x="3759313" y="904627"/>
            <a:ext cx="599803" cy="369332"/>
          </a:xfrm>
          <a:prstGeom prst="rect">
            <a:avLst/>
          </a:prstGeom>
          <a:noFill/>
        </p:spPr>
        <p:txBody>
          <a:bodyPr wrap="square" rtlCol="0">
            <a:spAutoFit/>
          </a:bodyPr>
          <a:lstStyle/>
          <a:p>
            <a:r>
              <a:rPr lang="en-US" dirty="0" smtClean="0"/>
              <a:t>OAS</a:t>
            </a:r>
            <a:endParaRPr lang="en-US" dirty="0"/>
          </a:p>
        </p:txBody>
      </p:sp>
      <p:grpSp>
        <p:nvGrpSpPr>
          <p:cNvPr id="168" name="Group 167"/>
          <p:cNvGrpSpPr/>
          <p:nvPr/>
        </p:nvGrpSpPr>
        <p:grpSpPr>
          <a:xfrm>
            <a:off x="457201" y="1402527"/>
            <a:ext cx="2598420" cy="3883302"/>
            <a:chOff x="457201" y="1402527"/>
            <a:chExt cx="2598420" cy="3883302"/>
          </a:xfrm>
        </p:grpSpPr>
        <p:sp>
          <p:nvSpPr>
            <p:cNvPr id="115" name="TextBox 114"/>
            <p:cNvSpPr txBox="1"/>
            <p:nvPr/>
          </p:nvSpPr>
          <p:spPr>
            <a:xfrm>
              <a:off x="765812" y="1402527"/>
              <a:ext cx="990600" cy="369332"/>
            </a:xfrm>
            <a:prstGeom prst="rect">
              <a:avLst/>
            </a:prstGeom>
            <a:noFill/>
          </p:spPr>
          <p:txBody>
            <a:bodyPr wrap="square" rtlCol="0">
              <a:spAutoFit/>
            </a:bodyPr>
            <a:lstStyle/>
            <a:p>
              <a:r>
                <a:rPr lang="en-US" dirty="0" smtClean="0"/>
                <a:t>WAIS-III</a:t>
              </a:r>
              <a:endParaRPr lang="en-US" dirty="0"/>
            </a:p>
          </p:txBody>
        </p:sp>
        <p:grpSp>
          <p:nvGrpSpPr>
            <p:cNvPr id="5" name="Group 4"/>
            <p:cNvGrpSpPr/>
            <p:nvPr/>
          </p:nvGrpSpPr>
          <p:grpSpPr>
            <a:xfrm>
              <a:off x="457201" y="2054421"/>
              <a:ext cx="560070" cy="2910205"/>
              <a:chOff x="0" y="0"/>
              <a:chExt cx="560070" cy="2910205"/>
            </a:xfrm>
          </p:grpSpPr>
          <p:sp>
            <p:nvSpPr>
              <p:cNvPr id="6" name="Text Box 6"/>
              <p:cNvSpPr txBox="1">
                <a:spLocks noChangeArrowheads="1"/>
              </p:cNvSpPr>
              <p:nvPr/>
            </p:nvSpPr>
            <p:spPr bwMode="auto">
              <a:xfrm>
                <a:off x="7620" y="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Information</a:t>
                </a:r>
                <a:endParaRPr lang="en-US" sz="1200" dirty="0">
                  <a:effectLst/>
                  <a:latin typeface="Calibri"/>
                  <a:ea typeface="Calibri"/>
                  <a:cs typeface="Times New Roman"/>
                </a:endParaRPr>
              </a:p>
            </p:txBody>
          </p:sp>
          <p:sp>
            <p:nvSpPr>
              <p:cNvPr id="7" name="Text Box 7"/>
              <p:cNvSpPr txBox="1">
                <a:spLocks noChangeArrowheads="1"/>
              </p:cNvSpPr>
              <p:nvPr/>
            </p:nvSpPr>
            <p:spPr bwMode="auto">
              <a:xfrm>
                <a:off x="3810" y="20193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Vocabulary</a:t>
                </a:r>
                <a:endParaRPr lang="en-US" sz="1200" dirty="0">
                  <a:effectLst/>
                  <a:latin typeface="Calibri"/>
                  <a:ea typeface="Calibri"/>
                  <a:cs typeface="Times New Roman"/>
                </a:endParaRPr>
              </a:p>
            </p:txBody>
          </p:sp>
          <p:sp>
            <p:nvSpPr>
              <p:cNvPr id="8" name="Text Box 8"/>
              <p:cNvSpPr txBox="1">
                <a:spLocks noChangeArrowheads="1"/>
              </p:cNvSpPr>
              <p:nvPr/>
            </p:nvSpPr>
            <p:spPr bwMode="auto">
              <a:xfrm>
                <a:off x="3810" y="4038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Similarities</a:t>
                </a:r>
                <a:endParaRPr lang="en-US" sz="1200" dirty="0">
                  <a:effectLst/>
                  <a:latin typeface="Calibri"/>
                  <a:ea typeface="Calibri"/>
                  <a:cs typeface="Times New Roman"/>
                </a:endParaRPr>
              </a:p>
            </p:txBody>
          </p:sp>
          <p:sp>
            <p:nvSpPr>
              <p:cNvPr id="9" name="Text Box 9"/>
              <p:cNvSpPr txBox="1">
                <a:spLocks noChangeArrowheads="1"/>
              </p:cNvSpPr>
              <p:nvPr/>
            </p:nvSpPr>
            <p:spPr bwMode="auto">
              <a:xfrm>
                <a:off x="0" y="601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err="1">
                    <a:effectLst/>
                    <a:latin typeface="Calibri"/>
                    <a:ea typeface="Calibri"/>
                    <a:cs typeface="Times New Roman"/>
                  </a:rPr>
                  <a:t>Compreh</a:t>
                </a:r>
                <a:endParaRPr lang="en-US" sz="1200" dirty="0">
                  <a:effectLst/>
                  <a:latin typeface="Calibri"/>
                  <a:ea typeface="Calibri"/>
                  <a:cs typeface="Times New Roman"/>
                </a:endParaRPr>
              </a:p>
            </p:txBody>
          </p:sp>
          <p:sp>
            <p:nvSpPr>
              <p:cNvPr id="10" name="Text Box 17"/>
              <p:cNvSpPr txBox="1">
                <a:spLocks noChangeArrowheads="1"/>
              </p:cNvSpPr>
              <p:nvPr/>
            </p:nvSpPr>
            <p:spPr bwMode="auto">
              <a:xfrm>
                <a:off x="7620" y="8610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Obj Assem</a:t>
                </a:r>
                <a:endParaRPr lang="en-US" sz="1200">
                  <a:effectLst/>
                  <a:latin typeface="Calibri"/>
                  <a:ea typeface="Calibri"/>
                  <a:cs typeface="Times New Roman"/>
                </a:endParaRPr>
              </a:p>
            </p:txBody>
          </p:sp>
          <p:sp>
            <p:nvSpPr>
              <p:cNvPr id="11" name="Text Box 18"/>
              <p:cNvSpPr txBox="1">
                <a:spLocks noChangeArrowheads="1"/>
              </p:cNvSpPr>
              <p:nvPr/>
            </p:nvSpPr>
            <p:spPr bwMode="auto">
              <a:xfrm>
                <a:off x="7620" y="10477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Blk Design</a:t>
                </a:r>
                <a:endParaRPr lang="en-US" sz="1200">
                  <a:effectLst/>
                  <a:latin typeface="Calibri"/>
                  <a:ea typeface="Calibri"/>
                  <a:cs typeface="Times New Roman"/>
                </a:endParaRPr>
              </a:p>
            </p:txBody>
          </p:sp>
          <p:sp>
            <p:nvSpPr>
              <p:cNvPr id="12" name="Text Box 19"/>
              <p:cNvSpPr txBox="1">
                <a:spLocks noChangeArrowheads="1"/>
              </p:cNvSpPr>
              <p:nvPr/>
            </p:nvSpPr>
            <p:spPr bwMode="auto">
              <a:xfrm>
                <a:off x="7620" y="12534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Pct Compl</a:t>
                </a:r>
                <a:endParaRPr lang="en-US" sz="1200">
                  <a:effectLst/>
                  <a:latin typeface="Calibri"/>
                  <a:ea typeface="Calibri"/>
                  <a:cs typeface="Times New Roman"/>
                </a:endParaRPr>
              </a:p>
            </p:txBody>
          </p:sp>
          <p:sp>
            <p:nvSpPr>
              <p:cNvPr id="13" name="Text Box 20"/>
              <p:cNvSpPr txBox="1">
                <a:spLocks noChangeArrowheads="1"/>
              </p:cNvSpPr>
              <p:nvPr/>
            </p:nvSpPr>
            <p:spPr bwMode="auto">
              <a:xfrm>
                <a:off x="3810" y="14668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Mat Reas</a:t>
                </a:r>
                <a:endParaRPr lang="en-US" sz="1200">
                  <a:effectLst/>
                  <a:latin typeface="Calibri"/>
                  <a:ea typeface="Calibri"/>
                  <a:cs typeface="Times New Roman"/>
                </a:endParaRPr>
              </a:p>
            </p:txBody>
          </p:sp>
          <p:sp>
            <p:nvSpPr>
              <p:cNvPr id="14" name="Text Box 21"/>
              <p:cNvSpPr txBox="1">
                <a:spLocks noChangeArrowheads="1"/>
              </p:cNvSpPr>
              <p:nvPr/>
            </p:nvSpPr>
            <p:spPr bwMode="auto">
              <a:xfrm>
                <a:off x="7620" y="16725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Pict Arrange</a:t>
                </a:r>
                <a:endParaRPr lang="en-US" sz="1200">
                  <a:effectLst/>
                  <a:latin typeface="Calibri"/>
                  <a:ea typeface="Calibri"/>
                  <a:cs typeface="Times New Roman"/>
                </a:endParaRPr>
              </a:p>
            </p:txBody>
          </p:sp>
          <p:sp>
            <p:nvSpPr>
              <p:cNvPr id="15" name="Text Box 28"/>
              <p:cNvSpPr txBox="1">
                <a:spLocks noChangeArrowheads="1"/>
              </p:cNvSpPr>
              <p:nvPr/>
            </p:nvSpPr>
            <p:spPr bwMode="auto">
              <a:xfrm>
                <a:off x="7620" y="19392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Digit Span</a:t>
                </a:r>
                <a:endParaRPr lang="en-US" sz="1200">
                  <a:effectLst/>
                  <a:latin typeface="Calibri"/>
                  <a:ea typeface="Calibri"/>
                  <a:cs typeface="Times New Roman"/>
                </a:endParaRPr>
              </a:p>
            </p:txBody>
          </p:sp>
          <p:sp>
            <p:nvSpPr>
              <p:cNvPr id="16" name="Text Box 29"/>
              <p:cNvSpPr txBox="1">
                <a:spLocks noChangeArrowheads="1"/>
              </p:cNvSpPr>
              <p:nvPr/>
            </p:nvSpPr>
            <p:spPr bwMode="auto">
              <a:xfrm>
                <a:off x="7620" y="2125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Sequencing</a:t>
                </a:r>
                <a:endParaRPr lang="en-US" sz="1200">
                  <a:effectLst/>
                  <a:latin typeface="Calibri"/>
                  <a:ea typeface="Calibri"/>
                  <a:cs typeface="Times New Roman"/>
                </a:endParaRPr>
              </a:p>
            </p:txBody>
          </p:sp>
          <p:sp>
            <p:nvSpPr>
              <p:cNvPr id="17" name="Text Box 30"/>
              <p:cNvSpPr txBox="1">
                <a:spLocks noChangeArrowheads="1"/>
              </p:cNvSpPr>
              <p:nvPr/>
            </p:nvSpPr>
            <p:spPr bwMode="auto">
              <a:xfrm>
                <a:off x="7620" y="232791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Arithmetic</a:t>
                </a:r>
                <a:endParaRPr lang="en-US" sz="1200">
                  <a:effectLst/>
                  <a:latin typeface="Calibri"/>
                  <a:ea typeface="Calibri"/>
                  <a:cs typeface="Times New Roman"/>
                </a:endParaRPr>
              </a:p>
            </p:txBody>
          </p:sp>
          <p:sp>
            <p:nvSpPr>
              <p:cNvPr id="18" name="Text Box 39"/>
              <p:cNvSpPr txBox="1">
                <a:spLocks noChangeArrowheads="1"/>
              </p:cNvSpPr>
              <p:nvPr/>
            </p:nvSpPr>
            <p:spPr bwMode="auto">
              <a:xfrm>
                <a:off x="7620" y="262890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Dig-</a:t>
                </a:r>
                <a:r>
                  <a:rPr lang="en-US" sz="800" dirty="0" err="1" smtClean="0">
                    <a:effectLst/>
                    <a:latin typeface="Calibri"/>
                    <a:ea typeface="Calibri"/>
                    <a:cs typeface="Times New Roman"/>
                  </a:rPr>
                  <a:t>Sym</a:t>
                </a:r>
                <a:endParaRPr lang="en-US" sz="1200" dirty="0">
                  <a:effectLst/>
                  <a:latin typeface="Calibri"/>
                  <a:ea typeface="Calibri"/>
                  <a:cs typeface="Times New Roman"/>
                </a:endParaRPr>
              </a:p>
            </p:txBody>
          </p:sp>
          <p:sp>
            <p:nvSpPr>
              <p:cNvPr id="19" name="Text Box 40"/>
              <p:cNvSpPr txBox="1">
                <a:spLocks noChangeArrowheads="1"/>
              </p:cNvSpPr>
              <p:nvPr/>
            </p:nvSpPr>
            <p:spPr bwMode="auto">
              <a:xfrm>
                <a:off x="7620" y="28003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err="1" smtClean="0">
                    <a:effectLst/>
                    <a:latin typeface="Calibri"/>
                    <a:ea typeface="Calibri"/>
                    <a:cs typeface="Times New Roman"/>
                  </a:rPr>
                  <a:t>Sym</a:t>
                </a:r>
                <a:r>
                  <a:rPr lang="en-US" sz="800" dirty="0" smtClean="0">
                    <a:effectLst/>
                    <a:latin typeface="Calibri"/>
                    <a:ea typeface="Calibri"/>
                    <a:cs typeface="Times New Roman"/>
                  </a:rPr>
                  <a:t> Search</a:t>
                </a:r>
                <a:endParaRPr lang="en-US" sz="1200" dirty="0">
                  <a:effectLst/>
                  <a:latin typeface="Calibri"/>
                  <a:ea typeface="Calibri"/>
                  <a:cs typeface="Times New Roman"/>
                </a:endParaRPr>
              </a:p>
            </p:txBody>
          </p:sp>
        </p:grpSp>
        <p:grpSp>
          <p:nvGrpSpPr>
            <p:cNvPr id="120" name="Group 119"/>
            <p:cNvGrpSpPr/>
            <p:nvPr/>
          </p:nvGrpSpPr>
          <p:grpSpPr>
            <a:xfrm>
              <a:off x="1676401" y="2256351"/>
              <a:ext cx="533400" cy="439433"/>
              <a:chOff x="1828800" y="1678244"/>
              <a:chExt cx="533400" cy="439433"/>
            </a:xfrm>
          </p:grpSpPr>
          <p:sp>
            <p:nvSpPr>
              <p:cNvPr id="118" name="Oval 11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1828800" y="1690596"/>
                <a:ext cx="533400" cy="369332"/>
              </a:xfrm>
              <a:prstGeom prst="rect">
                <a:avLst/>
              </a:prstGeom>
              <a:noFill/>
            </p:spPr>
            <p:txBody>
              <a:bodyPr wrap="square" rtlCol="0">
                <a:spAutoFit/>
              </a:bodyPr>
              <a:lstStyle/>
              <a:p>
                <a:pPr algn="ctr"/>
                <a:r>
                  <a:rPr lang="en-US" dirty="0" smtClean="0"/>
                  <a:t>VC</a:t>
                </a:r>
                <a:endParaRPr lang="en-US" dirty="0"/>
              </a:p>
            </p:txBody>
          </p:sp>
        </p:grpSp>
        <p:grpSp>
          <p:nvGrpSpPr>
            <p:cNvPr id="121" name="Group 120"/>
            <p:cNvGrpSpPr/>
            <p:nvPr/>
          </p:nvGrpSpPr>
          <p:grpSpPr>
            <a:xfrm>
              <a:off x="1676401" y="3185233"/>
              <a:ext cx="533400" cy="439433"/>
              <a:chOff x="1828800" y="1678244"/>
              <a:chExt cx="533400" cy="439433"/>
            </a:xfrm>
          </p:grpSpPr>
          <p:sp>
            <p:nvSpPr>
              <p:cNvPr id="122" name="Oval 12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828800" y="1690596"/>
                <a:ext cx="533400" cy="369332"/>
              </a:xfrm>
              <a:prstGeom prst="rect">
                <a:avLst/>
              </a:prstGeom>
              <a:noFill/>
            </p:spPr>
            <p:txBody>
              <a:bodyPr wrap="square" rtlCol="0">
                <a:spAutoFit/>
              </a:bodyPr>
              <a:lstStyle/>
              <a:p>
                <a:pPr algn="ctr"/>
                <a:r>
                  <a:rPr lang="en-US" dirty="0" smtClean="0"/>
                  <a:t>PO</a:t>
                </a:r>
                <a:endParaRPr lang="en-US" dirty="0"/>
              </a:p>
            </p:txBody>
          </p:sp>
        </p:grpSp>
        <p:grpSp>
          <p:nvGrpSpPr>
            <p:cNvPr id="124" name="Group 123"/>
            <p:cNvGrpSpPr/>
            <p:nvPr/>
          </p:nvGrpSpPr>
          <p:grpSpPr>
            <a:xfrm>
              <a:off x="1676401" y="4018691"/>
              <a:ext cx="579120" cy="439433"/>
              <a:chOff x="1828800" y="1678244"/>
              <a:chExt cx="579120" cy="439433"/>
            </a:xfrm>
          </p:grpSpPr>
          <p:sp>
            <p:nvSpPr>
              <p:cNvPr id="125" name="Oval 12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28800" y="1690596"/>
                <a:ext cx="579120" cy="338554"/>
              </a:xfrm>
              <a:prstGeom prst="rect">
                <a:avLst/>
              </a:prstGeom>
              <a:noFill/>
            </p:spPr>
            <p:txBody>
              <a:bodyPr wrap="square" rtlCol="0">
                <a:spAutoFit/>
              </a:bodyPr>
              <a:lstStyle/>
              <a:p>
                <a:pPr algn="ctr"/>
                <a:r>
                  <a:rPr lang="en-US" sz="1600" dirty="0" smtClean="0"/>
                  <a:t>WM</a:t>
                </a:r>
                <a:endParaRPr lang="en-US" sz="1600" dirty="0"/>
              </a:p>
            </p:txBody>
          </p:sp>
        </p:grpSp>
        <p:grpSp>
          <p:nvGrpSpPr>
            <p:cNvPr id="127" name="Group 126"/>
            <p:cNvGrpSpPr/>
            <p:nvPr/>
          </p:nvGrpSpPr>
          <p:grpSpPr>
            <a:xfrm>
              <a:off x="1676401" y="4606715"/>
              <a:ext cx="533400" cy="439433"/>
              <a:chOff x="1828800" y="1678244"/>
              <a:chExt cx="533400" cy="439433"/>
            </a:xfrm>
          </p:grpSpPr>
          <p:sp>
            <p:nvSpPr>
              <p:cNvPr id="128" name="Oval 12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828800" y="1690596"/>
                <a:ext cx="533400" cy="369332"/>
              </a:xfrm>
              <a:prstGeom prst="rect">
                <a:avLst/>
              </a:prstGeom>
              <a:noFill/>
            </p:spPr>
            <p:txBody>
              <a:bodyPr wrap="square" rtlCol="0">
                <a:spAutoFit/>
              </a:bodyPr>
              <a:lstStyle/>
              <a:p>
                <a:pPr algn="ctr"/>
                <a:r>
                  <a:rPr lang="en-US" dirty="0" smtClean="0"/>
                  <a:t>PS</a:t>
                </a:r>
                <a:endParaRPr lang="en-US" dirty="0"/>
              </a:p>
            </p:txBody>
          </p:sp>
        </p:grpSp>
        <p:grpSp>
          <p:nvGrpSpPr>
            <p:cNvPr id="297" name="Group 296"/>
            <p:cNvGrpSpPr/>
            <p:nvPr/>
          </p:nvGrpSpPr>
          <p:grpSpPr>
            <a:xfrm>
              <a:off x="1009651" y="2109349"/>
              <a:ext cx="666750" cy="2800350"/>
              <a:chOff x="1314450" y="1531242"/>
              <a:chExt cx="666750" cy="2800350"/>
            </a:xfrm>
          </p:grpSpPr>
          <p:cxnSp>
            <p:nvCxnSpPr>
              <p:cNvPr id="131" name="Straight Arrow Connector 130"/>
              <p:cNvCxnSpPr>
                <a:stCxn id="118" idx="2"/>
                <a:endCxn id="6" idx="3"/>
              </p:cNvCxnSpPr>
              <p:nvPr/>
            </p:nvCxnSpPr>
            <p:spPr>
              <a:xfrm flipH="1" flipV="1">
                <a:off x="1322070" y="1531242"/>
                <a:ext cx="659130" cy="3667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8" idx="2"/>
                <a:endCxn id="7" idx="3"/>
              </p:cNvCxnSpPr>
              <p:nvPr/>
            </p:nvCxnSpPr>
            <p:spPr>
              <a:xfrm flipH="1" flipV="1">
                <a:off x="1318260" y="1733172"/>
                <a:ext cx="662940" cy="1647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8" idx="2"/>
                <a:endCxn id="8" idx="3"/>
              </p:cNvCxnSpPr>
              <p:nvPr/>
            </p:nvCxnSpPr>
            <p:spPr>
              <a:xfrm flipH="1">
                <a:off x="1318260" y="1897961"/>
                <a:ext cx="662940" cy="371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8" idx="2"/>
                <a:endCxn id="9" idx="3"/>
              </p:cNvCxnSpPr>
              <p:nvPr/>
            </p:nvCxnSpPr>
            <p:spPr>
              <a:xfrm flipH="1">
                <a:off x="1314450" y="1897961"/>
                <a:ext cx="666750" cy="2352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23" idx="1"/>
                <a:endCxn id="10" idx="3"/>
              </p:cNvCxnSpPr>
              <p:nvPr/>
            </p:nvCxnSpPr>
            <p:spPr>
              <a:xfrm flipH="1" flipV="1">
                <a:off x="1322070" y="2392302"/>
                <a:ext cx="659130" cy="4118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3" idx="1"/>
                <a:endCxn id="11" idx="3"/>
              </p:cNvCxnSpPr>
              <p:nvPr/>
            </p:nvCxnSpPr>
            <p:spPr>
              <a:xfrm flipH="1" flipV="1">
                <a:off x="1322070" y="2578992"/>
                <a:ext cx="659130" cy="225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3" idx="1"/>
                <a:endCxn id="12" idx="3"/>
              </p:cNvCxnSpPr>
              <p:nvPr/>
            </p:nvCxnSpPr>
            <p:spPr>
              <a:xfrm flipH="1" flipV="1">
                <a:off x="1322070" y="2784732"/>
                <a:ext cx="659130" cy="19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23" idx="1"/>
                <a:endCxn id="13" idx="3"/>
              </p:cNvCxnSpPr>
              <p:nvPr/>
            </p:nvCxnSpPr>
            <p:spPr>
              <a:xfrm flipH="1">
                <a:off x="1318260" y="2804144"/>
                <a:ext cx="662940" cy="193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23" idx="1"/>
                <a:endCxn id="14" idx="3"/>
              </p:cNvCxnSpPr>
              <p:nvPr/>
            </p:nvCxnSpPr>
            <p:spPr>
              <a:xfrm flipH="1">
                <a:off x="1322070" y="2804144"/>
                <a:ext cx="659130" cy="399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25" idx="2"/>
                <a:endCxn id="15" idx="3"/>
              </p:cNvCxnSpPr>
              <p:nvPr/>
            </p:nvCxnSpPr>
            <p:spPr>
              <a:xfrm flipH="1" flipV="1">
                <a:off x="1322070" y="3470532"/>
                <a:ext cx="659130" cy="189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5" idx="2"/>
                <a:endCxn id="16" idx="3"/>
              </p:cNvCxnSpPr>
              <p:nvPr/>
            </p:nvCxnSpPr>
            <p:spPr>
              <a:xfrm flipH="1" flipV="1">
                <a:off x="1322070" y="3657222"/>
                <a:ext cx="659130" cy="30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25" idx="2"/>
                <a:endCxn id="17" idx="3"/>
              </p:cNvCxnSpPr>
              <p:nvPr/>
            </p:nvCxnSpPr>
            <p:spPr>
              <a:xfrm flipH="1">
                <a:off x="1322070" y="3660301"/>
                <a:ext cx="659130" cy="198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28" idx="2"/>
                <a:endCxn id="18" idx="3"/>
              </p:cNvCxnSpPr>
              <p:nvPr/>
            </p:nvCxnSpPr>
            <p:spPr>
              <a:xfrm flipH="1" flipV="1">
                <a:off x="1322070" y="4160142"/>
                <a:ext cx="659130" cy="88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28" idx="2"/>
                <a:endCxn id="19" idx="3"/>
              </p:cNvCxnSpPr>
              <p:nvPr/>
            </p:nvCxnSpPr>
            <p:spPr>
              <a:xfrm flipH="1">
                <a:off x="1322070" y="4248325"/>
                <a:ext cx="659130" cy="83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2522221" y="3621378"/>
              <a:ext cx="533400" cy="439433"/>
              <a:chOff x="1828800" y="1678244"/>
              <a:chExt cx="533400" cy="439433"/>
            </a:xfrm>
          </p:grpSpPr>
          <p:sp>
            <p:nvSpPr>
              <p:cNvPr id="300" name="Oval 29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xtBox 301"/>
              <p:cNvSpPr txBox="1"/>
              <p:nvPr/>
            </p:nvSpPr>
            <p:spPr>
              <a:xfrm>
                <a:off x="1828800" y="1690596"/>
                <a:ext cx="533400" cy="369332"/>
              </a:xfrm>
              <a:prstGeom prst="rect">
                <a:avLst/>
              </a:prstGeom>
              <a:noFill/>
            </p:spPr>
            <p:txBody>
              <a:bodyPr wrap="square" rtlCol="0">
                <a:spAutoFit/>
              </a:bodyPr>
              <a:lstStyle/>
              <a:p>
                <a:pPr algn="ctr"/>
                <a:r>
                  <a:rPr lang="en-US" dirty="0" smtClean="0"/>
                  <a:t>g</a:t>
                </a:r>
                <a:endParaRPr lang="en-US" dirty="0"/>
              </a:p>
            </p:txBody>
          </p:sp>
        </p:grpSp>
        <p:grpSp>
          <p:nvGrpSpPr>
            <p:cNvPr id="164" name="Group 163"/>
            <p:cNvGrpSpPr/>
            <p:nvPr/>
          </p:nvGrpSpPr>
          <p:grpSpPr>
            <a:xfrm>
              <a:off x="1309751" y="1862842"/>
              <a:ext cx="503398" cy="284954"/>
              <a:chOff x="1309751" y="1862842"/>
              <a:chExt cx="503398" cy="284954"/>
            </a:xfrm>
          </p:grpSpPr>
          <p:sp>
            <p:nvSpPr>
              <p:cNvPr id="318" name="Oval 317"/>
              <p:cNvSpPr/>
              <p:nvPr/>
            </p:nvSpPr>
            <p:spPr>
              <a:xfrm>
                <a:off x="1350646" y="1899475"/>
                <a:ext cx="438151" cy="24832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extBox 319"/>
              <p:cNvSpPr txBox="1"/>
              <p:nvPr/>
            </p:nvSpPr>
            <p:spPr>
              <a:xfrm>
                <a:off x="1309751" y="1862842"/>
                <a:ext cx="503398" cy="276999"/>
              </a:xfrm>
              <a:prstGeom prst="rect">
                <a:avLst/>
              </a:prstGeom>
              <a:noFill/>
              <a:ln w="12700">
                <a:noFill/>
              </a:ln>
            </p:spPr>
            <p:txBody>
              <a:bodyPr wrap="square" rtlCol="0">
                <a:spAutoFit/>
              </a:bodyPr>
              <a:lstStyle/>
              <a:p>
                <a:pPr algn="ctr"/>
                <a:r>
                  <a:rPr lang="en-US" sz="1200" dirty="0" smtClean="0"/>
                  <a:t>R</a:t>
                </a:r>
                <a:r>
                  <a:rPr lang="en-US" sz="1200" baseline="-25000" dirty="0" smtClean="0"/>
                  <a:t>VC</a:t>
                </a:r>
                <a:endParaRPr lang="en-US" sz="1200" baseline="-25000" dirty="0"/>
              </a:p>
            </p:txBody>
          </p:sp>
        </p:grpSp>
        <p:grpSp>
          <p:nvGrpSpPr>
            <p:cNvPr id="165" name="Group 164"/>
            <p:cNvGrpSpPr/>
            <p:nvPr/>
          </p:nvGrpSpPr>
          <p:grpSpPr>
            <a:xfrm>
              <a:off x="1318260" y="2779396"/>
              <a:ext cx="438152" cy="276999"/>
              <a:chOff x="1318260" y="2779396"/>
              <a:chExt cx="438152" cy="276999"/>
            </a:xfrm>
          </p:grpSpPr>
          <p:sp>
            <p:nvSpPr>
              <p:cNvPr id="324" name="Oval 323"/>
              <p:cNvSpPr/>
              <p:nvPr/>
            </p:nvSpPr>
            <p:spPr>
              <a:xfrm>
                <a:off x="1318261" y="2805907"/>
                <a:ext cx="438151" cy="24832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extBox 325"/>
              <p:cNvSpPr txBox="1"/>
              <p:nvPr/>
            </p:nvSpPr>
            <p:spPr>
              <a:xfrm>
                <a:off x="1318260" y="2779396"/>
                <a:ext cx="438151" cy="276999"/>
              </a:xfrm>
              <a:prstGeom prst="rect">
                <a:avLst/>
              </a:prstGeom>
              <a:noFill/>
              <a:ln w="12700">
                <a:noFill/>
              </a:ln>
            </p:spPr>
            <p:txBody>
              <a:bodyPr wrap="square" rtlCol="0">
                <a:spAutoFit/>
              </a:bodyPr>
              <a:lstStyle/>
              <a:p>
                <a:pPr algn="ctr"/>
                <a:r>
                  <a:rPr lang="en-US" sz="1200" dirty="0" smtClean="0"/>
                  <a:t>R</a:t>
                </a:r>
                <a:r>
                  <a:rPr lang="en-US" sz="1200" baseline="-25000" dirty="0" smtClean="0"/>
                  <a:t>PO</a:t>
                </a:r>
                <a:endParaRPr lang="en-US" sz="1200" baseline="-25000" dirty="0"/>
              </a:p>
            </p:txBody>
          </p:sp>
        </p:grpSp>
        <p:grpSp>
          <p:nvGrpSpPr>
            <p:cNvPr id="166" name="Group 165"/>
            <p:cNvGrpSpPr/>
            <p:nvPr/>
          </p:nvGrpSpPr>
          <p:grpSpPr>
            <a:xfrm>
              <a:off x="1277295" y="3682677"/>
              <a:ext cx="449590" cy="263156"/>
              <a:chOff x="1277295" y="3682677"/>
              <a:chExt cx="449590" cy="263156"/>
            </a:xfrm>
          </p:grpSpPr>
          <p:sp>
            <p:nvSpPr>
              <p:cNvPr id="330" name="Oval 329"/>
              <p:cNvSpPr/>
              <p:nvPr/>
            </p:nvSpPr>
            <p:spPr>
              <a:xfrm>
                <a:off x="1288734" y="3697512"/>
                <a:ext cx="438151" cy="24832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xtBox 331"/>
              <p:cNvSpPr txBox="1"/>
              <p:nvPr/>
            </p:nvSpPr>
            <p:spPr>
              <a:xfrm>
                <a:off x="1277295" y="3682677"/>
                <a:ext cx="438151" cy="261610"/>
              </a:xfrm>
              <a:prstGeom prst="rect">
                <a:avLst/>
              </a:prstGeom>
              <a:noFill/>
              <a:ln w="12700">
                <a:noFill/>
              </a:ln>
            </p:spPr>
            <p:txBody>
              <a:bodyPr wrap="square" rtlCol="0">
                <a:spAutoFit/>
              </a:bodyPr>
              <a:lstStyle/>
              <a:p>
                <a:pPr algn="ctr"/>
                <a:r>
                  <a:rPr lang="en-US" sz="1100" dirty="0" smtClean="0"/>
                  <a:t>R</a:t>
                </a:r>
                <a:r>
                  <a:rPr lang="en-US" sz="1100" baseline="-25000" dirty="0" smtClean="0"/>
                  <a:t>WM</a:t>
                </a:r>
                <a:endParaRPr lang="en-US" sz="1100" baseline="-25000" dirty="0"/>
              </a:p>
            </p:txBody>
          </p:sp>
        </p:grpSp>
        <p:grpSp>
          <p:nvGrpSpPr>
            <p:cNvPr id="167" name="Group 166"/>
            <p:cNvGrpSpPr/>
            <p:nvPr/>
          </p:nvGrpSpPr>
          <p:grpSpPr>
            <a:xfrm>
              <a:off x="1238250" y="5002010"/>
              <a:ext cx="438151" cy="283819"/>
              <a:chOff x="1238250" y="5002010"/>
              <a:chExt cx="438151" cy="283819"/>
            </a:xfrm>
          </p:grpSpPr>
          <p:sp>
            <p:nvSpPr>
              <p:cNvPr id="336" name="Oval 335"/>
              <p:cNvSpPr/>
              <p:nvPr/>
            </p:nvSpPr>
            <p:spPr>
              <a:xfrm>
                <a:off x="1238250" y="5037508"/>
                <a:ext cx="438151" cy="24832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xtBox 337"/>
              <p:cNvSpPr txBox="1"/>
              <p:nvPr/>
            </p:nvSpPr>
            <p:spPr>
              <a:xfrm>
                <a:off x="1238250" y="5002010"/>
                <a:ext cx="438151" cy="276999"/>
              </a:xfrm>
              <a:prstGeom prst="rect">
                <a:avLst/>
              </a:prstGeom>
              <a:noFill/>
              <a:ln w="12700">
                <a:noFill/>
              </a:ln>
            </p:spPr>
            <p:txBody>
              <a:bodyPr wrap="square" rtlCol="0">
                <a:spAutoFit/>
              </a:bodyPr>
              <a:lstStyle/>
              <a:p>
                <a:pPr algn="ctr"/>
                <a:r>
                  <a:rPr lang="en-US" sz="1200" dirty="0" smtClean="0"/>
                  <a:t>R</a:t>
                </a:r>
                <a:r>
                  <a:rPr lang="en-US" sz="1200" baseline="-25000" dirty="0" smtClean="0"/>
                  <a:t>PS</a:t>
                </a:r>
                <a:endParaRPr lang="en-US" sz="1200" baseline="-25000" dirty="0"/>
              </a:p>
            </p:txBody>
          </p:sp>
        </p:grpSp>
        <p:cxnSp>
          <p:nvCxnSpPr>
            <p:cNvPr id="132" name="Straight Arrow Connector 131"/>
            <p:cNvCxnSpPr>
              <a:stCxn id="320" idx="3"/>
              <a:endCxn id="118" idx="0"/>
            </p:cNvCxnSpPr>
            <p:nvPr/>
          </p:nvCxnSpPr>
          <p:spPr>
            <a:xfrm>
              <a:off x="1813149" y="2001342"/>
              <a:ext cx="129952" cy="2550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326" idx="3"/>
              <a:endCxn id="122" idx="0"/>
            </p:cNvCxnSpPr>
            <p:nvPr/>
          </p:nvCxnSpPr>
          <p:spPr>
            <a:xfrm>
              <a:off x="1756411" y="2917896"/>
              <a:ext cx="186690" cy="26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330" idx="6"/>
              <a:endCxn id="126" idx="0"/>
            </p:cNvCxnSpPr>
            <p:nvPr/>
          </p:nvCxnSpPr>
          <p:spPr>
            <a:xfrm>
              <a:off x="1726885" y="3821673"/>
              <a:ext cx="239076" cy="2093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336" idx="6"/>
              <a:endCxn id="128" idx="4"/>
            </p:cNvCxnSpPr>
            <p:nvPr/>
          </p:nvCxnSpPr>
          <p:spPr>
            <a:xfrm flipV="1">
              <a:off x="1676401" y="5046148"/>
              <a:ext cx="266700" cy="115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302" idx="1"/>
              <a:endCxn id="129" idx="3"/>
            </p:cNvCxnSpPr>
            <p:nvPr/>
          </p:nvCxnSpPr>
          <p:spPr>
            <a:xfrm flipH="1">
              <a:off x="2209801" y="3818396"/>
              <a:ext cx="312420" cy="9853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302" idx="1"/>
            </p:cNvCxnSpPr>
            <p:nvPr/>
          </p:nvCxnSpPr>
          <p:spPr>
            <a:xfrm flipH="1">
              <a:off x="2162176" y="3818396"/>
              <a:ext cx="360045" cy="4169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302" idx="1"/>
              <a:endCxn id="123" idx="3"/>
            </p:cNvCxnSpPr>
            <p:nvPr/>
          </p:nvCxnSpPr>
          <p:spPr>
            <a:xfrm flipH="1" flipV="1">
              <a:off x="2209801" y="3382251"/>
              <a:ext cx="312420" cy="4361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300" idx="2"/>
            </p:cNvCxnSpPr>
            <p:nvPr/>
          </p:nvCxnSpPr>
          <p:spPr>
            <a:xfrm flipH="1" flipV="1">
              <a:off x="2184547" y="2568136"/>
              <a:ext cx="337674" cy="12729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3208332" y="1374400"/>
            <a:ext cx="2503187" cy="4788782"/>
            <a:chOff x="3200401" y="1321369"/>
            <a:chExt cx="2503187" cy="4788782"/>
          </a:xfrm>
        </p:grpSpPr>
        <p:grpSp>
          <p:nvGrpSpPr>
            <p:cNvPr id="159" name="Group 158"/>
            <p:cNvGrpSpPr/>
            <p:nvPr/>
          </p:nvGrpSpPr>
          <p:grpSpPr>
            <a:xfrm>
              <a:off x="3200401" y="1371146"/>
              <a:ext cx="1676399" cy="4739005"/>
              <a:chOff x="2907013" y="1371146"/>
              <a:chExt cx="1676399" cy="4739005"/>
            </a:xfrm>
          </p:grpSpPr>
          <p:grpSp>
            <p:nvGrpSpPr>
              <p:cNvPr id="20" name="Group 19"/>
              <p:cNvGrpSpPr/>
              <p:nvPr/>
            </p:nvGrpSpPr>
            <p:grpSpPr>
              <a:xfrm>
                <a:off x="2907013" y="1371146"/>
                <a:ext cx="613410" cy="4739005"/>
                <a:chOff x="0" y="0"/>
                <a:chExt cx="613410" cy="4739005"/>
              </a:xfrm>
            </p:grpSpPr>
            <p:grpSp>
              <p:nvGrpSpPr>
                <p:cNvPr id="21" name="Group 20"/>
                <p:cNvGrpSpPr/>
                <p:nvPr/>
              </p:nvGrpSpPr>
              <p:grpSpPr>
                <a:xfrm>
                  <a:off x="7620" y="0"/>
                  <a:ext cx="605790" cy="1306195"/>
                  <a:chOff x="0" y="0"/>
                  <a:chExt cx="605790" cy="1306195"/>
                </a:xfrm>
              </p:grpSpPr>
              <p:sp>
                <p:nvSpPr>
                  <p:cNvPr id="49"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Distant1</a:t>
                    </a:r>
                    <a:endParaRPr lang="en-US" sz="1200" dirty="0">
                      <a:effectLst/>
                      <a:latin typeface="Calibri"/>
                      <a:ea typeface="Calibri"/>
                      <a:cs typeface="Times New Roman"/>
                    </a:endParaRPr>
                  </a:p>
                </p:txBody>
              </p:sp>
              <p:sp>
                <p:nvSpPr>
                  <p:cNvPr id="50"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Distant2</a:t>
                    </a:r>
                    <a:endParaRPr lang="en-US" sz="1200">
                      <a:effectLst/>
                      <a:latin typeface="Calibri"/>
                      <a:ea typeface="Calibri"/>
                      <a:cs typeface="Times New Roman"/>
                    </a:endParaRPr>
                  </a:p>
                </p:txBody>
              </p:sp>
              <p:sp>
                <p:nvSpPr>
                  <p:cNvPr id="51"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Distant3</a:t>
                    </a:r>
                    <a:endParaRPr lang="en-US" sz="1200">
                      <a:effectLst/>
                      <a:latin typeface="Calibri"/>
                      <a:ea typeface="Calibri"/>
                      <a:cs typeface="Times New Roman"/>
                    </a:endParaRPr>
                  </a:p>
                </p:txBody>
              </p:sp>
              <p:sp>
                <p:nvSpPr>
                  <p:cNvPr id="52"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Distant4</a:t>
                    </a:r>
                    <a:endParaRPr lang="en-US" sz="1200">
                      <a:effectLst/>
                      <a:latin typeface="Calibri"/>
                      <a:ea typeface="Calibri"/>
                      <a:cs typeface="Times New Roman"/>
                    </a:endParaRPr>
                  </a:p>
                </p:txBody>
              </p:sp>
              <p:sp>
                <p:nvSpPr>
                  <p:cNvPr id="53"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Distant5</a:t>
                    </a:r>
                    <a:endParaRPr lang="en-US" sz="1200">
                      <a:effectLst/>
                      <a:latin typeface="Calibri"/>
                      <a:ea typeface="Calibri"/>
                      <a:cs typeface="Times New Roman"/>
                    </a:endParaRPr>
                  </a:p>
                </p:txBody>
              </p:sp>
              <p:sp>
                <p:nvSpPr>
                  <p:cNvPr id="54"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Distant6</a:t>
                    </a:r>
                    <a:endParaRPr lang="en-US" sz="1200">
                      <a:effectLst/>
                      <a:latin typeface="Calibri"/>
                      <a:ea typeface="Calibri"/>
                      <a:cs typeface="Times New Roman"/>
                    </a:endParaRPr>
                  </a:p>
                </p:txBody>
              </p:sp>
              <p:sp>
                <p:nvSpPr>
                  <p:cNvPr id="55"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Distant7</a:t>
                    </a:r>
                    <a:endParaRPr lang="en-US" sz="1200">
                      <a:effectLst/>
                      <a:latin typeface="Calibri"/>
                      <a:ea typeface="Calibri"/>
                      <a:cs typeface="Times New Roman"/>
                    </a:endParaRPr>
                  </a:p>
                </p:txBody>
              </p:sp>
              <p:sp>
                <p:nvSpPr>
                  <p:cNvPr id="56"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Distkant8</a:t>
                    </a:r>
                    <a:endParaRPr lang="en-US" sz="1200">
                      <a:effectLst/>
                      <a:latin typeface="Calibri"/>
                      <a:ea typeface="Calibri"/>
                      <a:cs typeface="Times New Roman"/>
                    </a:endParaRPr>
                  </a:p>
                </p:txBody>
              </p:sp>
              <p:sp>
                <p:nvSpPr>
                  <p:cNvPr id="57"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Distant9</a:t>
                    </a:r>
                    <a:endParaRPr lang="en-US" sz="1200">
                      <a:effectLst/>
                      <a:latin typeface="Calibri"/>
                      <a:ea typeface="Calibri"/>
                      <a:cs typeface="Times New Roman"/>
                    </a:endParaRPr>
                  </a:p>
                </p:txBody>
              </p:sp>
              <p:sp>
                <p:nvSpPr>
                  <p:cNvPr id="58"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Distant10</a:t>
                    </a:r>
                    <a:endParaRPr lang="en-US" sz="1200">
                      <a:effectLst/>
                      <a:latin typeface="Calibri"/>
                      <a:ea typeface="Calibri"/>
                      <a:cs typeface="Times New Roman"/>
                    </a:endParaRPr>
                  </a:p>
                </p:txBody>
              </p:sp>
            </p:grpSp>
            <p:grpSp>
              <p:nvGrpSpPr>
                <p:cNvPr id="22" name="Group 21"/>
                <p:cNvGrpSpPr/>
                <p:nvPr/>
              </p:nvGrpSpPr>
              <p:grpSpPr>
                <a:xfrm>
                  <a:off x="7620" y="1417320"/>
                  <a:ext cx="605790" cy="1031875"/>
                  <a:chOff x="0" y="0"/>
                  <a:chExt cx="605790" cy="1031875"/>
                </a:xfrm>
              </p:grpSpPr>
              <p:sp>
                <p:nvSpPr>
                  <p:cNvPr id="41"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Uninsightful1</a:t>
                    </a:r>
                    <a:endParaRPr lang="en-US" sz="1200">
                      <a:effectLst/>
                      <a:latin typeface="Calibri"/>
                      <a:ea typeface="Calibri"/>
                      <a:cs typeface="Times New Roman"/>
                    </a:endParaRPr>
                  </a:p>
                </p:txBody>
              </p:sp>
              <p:sp>
                <p:nvSpPr>
                  <p:cNvPr id="42"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Uninsightful2</a:t>
                    </a:r>
                    <a:endParaRPr lang="en-US" sz="1200">
                      <a:effectLst/>
                      <a:latin typeface="Calibri"/>
                      <a:ea typeface="Calibri"/>
                      <a:cs typeface="Times New Roman"/>
                    </a:endParaRPr>
                  </a:p>
                </p:txBody>
              </p:sp>
              <p:sp>
                <p:nvSpPr>
                  <p:cNvPr id="43"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Uninsightful3</a:t>
                    </a:r>
                    <a:endParaRPr lang="en-US" sz="1200">
                      <a:effectLst/>
                      <a:latin typeface="Calibri"/>
                      <a:ea typeface="Calibri"/>
                      <a:cs typeface="Times New Roman"/>
                    </a:endParaRPr>
                  </a:p>
                </p:txBody>
              </p:sp>
              <p:sp>
                <p:nvSpPr>
                  <p:cNvPr id="44"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Uninsightful4</a:t>
                    </a:r>
                    <a:endParaRPr lang="en-US" sz="1200">
                      <a:effectLst/>
                      <a:latin typeface="Calibri"/>
                      <a:ea typeface="Calibri"/>
                      <a:cs typeface="Times New Roman"/>
                    </a:endParaRPr>
                  </a:p>
                </p:txBody>
              </p:sp>
              <p:sp>
                <p:nvSpPr>
                  <p:cNvPr id="45"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Uninsightful5</a:t>
                    </a:r>
                    <a:endParaRPr lang="en-US" sz="1200">
                      <a:effectLst/>
                      <a:latin typeface="Calibri"/>
                      <a:ea typeface="Calibri"/>
                      <a:cs typeface="Times New Roman"/>
                    </a:endParaRPr>
                  </a:p>
                </p:txBody>
              </p:sp>
              <p:sp>
                <p:nvSpPr>
                  <p:cNvPr id="46"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Uninsightful6</a:t>
                    </a:r>
                    <a:endParaRPr lang="en-US" sz="1200">
                      <a:effectLst/>
                      <a:latin typeface="Calibri"/>
                      <a:ea typeface="Calibri"/>
                      <a:cs typeface="Times New Roman"/>
                    </a:endParaRPr>
                  </a:p>
                </p:txBody>
              </p:sp>
              <p:sp>
                <p:nvSpPr>
                  <p:cNvPr id="47"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Uninsightful7</a:t>
                    </a:r>
                    <a:endParaRPr lang="en-US" sz="1200">
                      <a:effectLst/>
                      <a:latin typeface="Calibri"/>
                      <a:ea typeface="Calibri"/>
                      <a:cs typeface="Times New Roman"/>
                    </a:endParaRPr>
                  </a:p>
                </p:txBody>
              </p:sp>
              <p:sp>
                <p:nvSpPr>
                  <p:cNvPr id="48"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Uninsightful8</a:t>
                    </a:r>
                    <a:endParaRPr lang="en-US" sz="1200">
                      <a:effectLst/>
                      <a:latin typeface="Calibri"/>
                      <a:ea typeface="Calibri"/>
                      <a:cs typeface="Times New Roman"/>
                    </a:endParaRPr>
                  </a:p>
                </p:txBody>
              </p:sp>
            </p:grpSp>
            <p:grpSp>
              <p:nvGrpSpPr>
                <p:cNvPr id="23" name="Group 22"/>
                <p:cNvGrpSpPr/>
                <p:nvPr/>
              </p:nvGrpSpPr>
              <p:grpSpPr>
                <a:xfrm>
                  <a:off x="7620" y="2590800"/>
                  <a:ext cx="605790" cy="639445"/>
                  <a:chOff x="0" y="0"/>
                  <a:chExt cx="605790" cy="639445"/>
                </a:xfrm>
              </p:grpSpPr>
              <p:sp>
                <p:nvSpPr>
                  <p:cNvPr id="36"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Somaticizing1</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7"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Somaticizing2</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8"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Somaticizing3</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9"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Somaticizing4</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40"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Somaticizing5</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grpSp>
            <p:grpSp>
              <p:nvGrpSpPr>
                <p:cNvPr id="24" name="Group 23"/>
                <p:cNvGrpSpPr/>
                <p:nvPr/>
              </p:nvGrpSpPr>
              <p:grpSpPr>
                <a:xfrm>
                  <a:off x="0" y="3322320"/>
                  <a:ext cx="605790" cy="639445"/>
                  <a:chOff x="0" y="0"/>
                  <a:chExt cx="605790" cy="639445"/>
                </a:xfrm>
              </p:grpSpPr>
              <p:sp>
                <p:nvSpPr>
                  <p:cNvPr id="31"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Humorless1</a:t>
                    </a:r>
                    <a:endParaRPr lang="en-US" sz="1200">
                      <a:effectLst/>
                      <a:latin typeface="Calibri"/>
                      <a:ea typeface="Calibri"/>
                      <a:cs typeface="Times New Roman"/>
                    </a:endParaRPr>
                  </a:p>
                </p:txBody>
              </p:sp>
              <p:sp>
                <p:nvSpPr>
                  <p:cNvPr id="32"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Hiumorless2</a:t>
                    </a:r>
                    <a:endParaRPr lang="en-US" sz="1200">
                      <a:effectLst/>
                      <a:latin typeface="Calibri"/>
                      <a:ea typeface="Calibri"/>
                      <a:cs typeface="Times New Roman"/>
                    </a:endParaRPr>
                  </a:p>
                </p:txBody>
              </p:sp>
              <p:sp>
                <p:nvSpPr>
                  <p:cNvPr id="33"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Humorless3</a:t>
                    </a:r>
                    <a:endParaRPr lang="en-US" sz="1200">
                      <a:effectLst/>
                      <a:latin typeface="Calibri"/>
                      <a:ea typeface="Calibri"/>
                      <a:cs typeface="Times New Roman"/>
                    </a:endParaRPr>
                  </a:p>
                </p:txBody>
              </p:sp>
              <p:sp>
                <p:nvSpPr>
                  <p:cNvPr id="34"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Humorless4</a:t>
                    </a:r>
                    <a:endParaRPr lang="en-US" sz="1200">
                      <a:effectLst/>
                      <a:latin typeface="Calibri"/>
                      <a:ea typeface="Calibri"/>
                      <a:cs typeface="Times New Roman"/>
                    </a:endParaRPr>
                  </a:p>
                </p:txBody>
              </p:sp>
              <p:sp>
                <p:nvSpPr>
                  <p:cNvPr id="35"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Humorless6</a:t>
                    </a:r>
                    <a:endParaRPr lang="en-US" sz="1200">
                      <a:effectLst/>
                      <a:latin typeface="Calibri"/>
                      <a:ea typeface="Calibri"/>
                      <a:cs typeface="Times New Roman"/>
                    </a:endParaRPr>
                  </a:p>
                </p:txBody>
              </p:sp>
            </p:grpSp>
            <p:grpSp>
              <p:nvGrpSpPr>
                <p:cNvPr id="25" name="Group 24"/>
                <p:cNvGrpSpPr/>
                <p:nvPr/>
              </p:nvGrpSpPr>
              <p:grpSpPr>
                <a:xfrm>
                  <a:off x="7620" y="4099560"/>
                  <a:ext cx="605790" cy="639445"/>
                  <a:chOff x="0" y="0"/>
                  <a:chExt cx="605790" cy="639445"/>
                </a:xfrm>
              </p:grpSpPr>
              <p:sp>
                <p:nvSpPr>
                  <p:cNvPr id="26"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Rigid1</a:t>
                    </a:r>
                    <a:endParaRPr lang="en-US" sz="1200">
                      <a:effectLst/>
                      <a:latin typeface="Calibri"/>
                      <a:ea typeface="Calibri"/>
                      <a:cs typeface="Times New Roman"/>
                    </a:endParaRPr>
                  </a:p>
                </p:txBody>
              </p:sp>
              <p:sp>
                <p:nvSpPr>
                  <p:cNvPr id="27"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Rigid2</a:t>
                    </a:r>
                    <a:endParaRPr lang="en-US" sz="1200">
                      <a:effectLst/>
                      <a:latin typeface="Calibri"/>
                      <a:ea typeface="Calibri"/>
                      <a:cs typeface="Times New Roman"/>
                    </a:endParaRPr>
                  </a:p>
                </p:txBody>
              </p:sp>
              <p:sp>
                <p:nvSpPr>
                  <p:cNvPr id="28"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Rigid3</a:t>
                    </a:r>
                    <a:endParaRPr lang="en-US" sz="1200">
                      <a:effectLst/>
                      <a:latin typeface="Calibri"/>
                      <a:ea typeface="Calibri"/>
                      <a:cs typeface="Times New Roman"/>
                    </a:endParaRPr>
                  </a:p>
                </p:txBody>
              </p:sp>
              <p:sp>
                <p:nvSpPr>
                  <p:cNvPr id="29"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Rigid4</a:t>
                    </a:r>
                    <a:endParaRPr lang="en-US" sz="1200">
                      <a:effectLst/>
                      <a:latin typeface="Calibri"/>
                      <a:ea typeface="Calibri"/>
                      <a:cs typeface="Times New Roman"/>
                    </a:endParaRPr>
                  </a:p>
                </p:txBody>
              </p:sp>
              <p:sp>
                <p:nvSpPr>
                  <p:cNvPr id="30"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Rigid5</a:t>
                    </a:r>
                    <a:endParaRPr lang="en-US" sz="1200">
                      <a:effectLst/>
                      <a:latin typeface="Calibri"/>
                      <a:ea typeface="Calibri"/>
                      <a:cs typeface="Times New Roman"/>
                    </a:endParaRPr>
                  </a:p>
                </p:txBody>
              </p:sp>
            </p:grpSp>
          </p:grpSp>
          <p:grpSp>
            <p:nvGrpSpPr>
              <p:cNvPr id="294" name="Group 293"/>
              <p:cNvGrpSpPr/>
              <p:nvPr/>
            </p:nvGrpSpPr>
            <p:grpSpPr>
              <a:xfrm>
                <a:off x="4050012" y="1846409"/>
                <a:ext cx="533400" cy="4155146"/>
                <a:chOff x="4876800" y="1846409"/>
                <a:chExt cx="533400" cy="4155146"/>
              </a:xfrm>
            </p:grpSpPr>
            <p:grpSp>
              <p:nvGrpSpPr>
                <p:cNvPr id="177" name="Group 176"/>
                <p:cNvGrpSpPr/>
                <p:nvPr/>
              </p:nvGrpSpPr>
              <p:grpSpPr>
                <a:xfrm>
                  <a:off x="4876800" y="1846409"/>
                  <a:ext cx="533400" cy="439433"/>
                  <a:chOff x="1828800" y="1678244"/>
                  <a:chExt cx="533400" cy="439433"/>
                </a:xfrm>
              </p:grpSpPr>
              <p:sp>
                <p:nvSpPr>
                  <p:cNvPr id="178" name="Oval 17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1828800" y="1690596"/>
                    <a:ext cx="533400" cy="369332"/>
                  </a:xfrm>
                  <a:prstGeom prst="rect">
                    <a:avLst/>
                  </a:prstGeom>
                  <a:noFill/>
                </p:spPr>
                <p:txBody>
                  <a:bodyPr wrap="square" rtlCol="0">
                    <a:spAutoFit/>
                  </a:bodyPr>
                  <a:lstStyle/>
                  <a:p>
                    <a:pPr algn="ctr"/>
                    <a:r>
                      <a:rPr lang="en-US" dirty="0" smtClean="0"/>
                      <a:t>D</a:t>
                    </a:r>
                    <a:endParaRPr lang="en-US" dirty="0"/>
                  </a:p>
                </p:txBody>
              </p:sp>
            </p:grpSp>
            <p:grpSp>
              <p:nvGrpSpPr>
                <p:cNvPr id="180" name="Group 179"/>
                <p:cNvGrpSpPr/>
                <p:nvPr/>
              </p:nvGrpSpPr>
              <p:grpSpPr>
                <a:xfrm>
                  <a:off x="4876800" y="3096015"/>
                  <a:ext cx="533400" cy="439433"/>
                  <a:chOff x="1828800" y="1678244"/>
                  <a:chExt cx="533400" cy="439433"/>
                </a:xfrm>
              </p:grpSpPr>
              <p:sp>
                <p:nvSpPr>
                  <p:cNvPr id="181" name="Oval 18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1828800" y="1690596"/>
                    <a:ext cx="533400" cy="369332"/>
                  </a:xfrm>
                  <a:prstGeom prst="rect">
                    <a:avLst/>
                  </a:prstGeom>
                  <a:noFill/>
                </p:spPr>
                <p:txBody>
                  <a:bodyPr wrap="square" rtlCol="0">
                    <a:spAutoFit/>
                  </a:bodyPr>
                  <a:lstStyle/>
                  <a:p>
                    <a:pPr algn="ctr"/>
                    <a:r>
                      <a:rPr lang="en-US" dirty="0" smtClean="0"/>
                      <a:t>U</a:t>
                    </a:r>
                    <a:endParaRPr lang="en-US" dirty="0"/>
                  </a:p>
                </p:txBody>
              </p:sp>
            </p:grpSp>
            <p:grpSp>
              <p:nvGrpSpPr>
                <p:cNvPr id="183" name="Group 182"/>
                <p:cNvGrpSpPr/>
                <p:nvPr/>
              </p:nvGrpSpPr>
              <p:grpSpPr>
                <a:xfrm>
                  <a:off x="4876800" y="4091486"/>
                  <a:ext cx="533400" cy="439433"/>
                  <a:chOff x="1828800" y="1678244"/>
                  <a:chExt cx="533400" cy="439433"/>
                </a:xfrm>
              </p:grpSpPr>
              <p:sp>
                <p:nvSpPr>
                  <p:cNvPr id="184" name="Oval 183"/>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186" name="Group 185"/>
                <p:cNvGrpSpPr/>
                <p:nvPr/>
              </p:nvGrpSpPr>
              <p:grpSpPr>
                <a:xfrm>
                  <a:off x="4876800" y="4823006"/>
                  <a:ext cx="533400" cy="439433"/>
                  <a:chOff x="1828800" y="1678244"/>
                  <a:chExt cx="533400" cy="439433"/>
                </a:xfrm>
              </p:grpSpPr>
              <p:sp>
                <p:nvSpPr>
                  <p:cNvPr id="187" name="Oval 186"/>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1828800" y="1690596"/>
                    <a:ext cx="533400" cy="369332"/>
                  </a:xfrm>
                  <a:prstGeom prst="rect">
                    <a:avLst/>
                  </a:prstGeom>
                  <a:noFill/>
                </p:spPr>
                <p:txBody>
                  <a:bodyPr wrap="square" rtlCol="0">
                    <a:spAutoFit/>
                  </a:bodyPr>
                  <a:lstStyle/>
                  <a:p>
                    <a:pPr algn="ctr"/>
                    <a:r>
                      <a:rPr lang="en-US" dirty="0" smtClean="0"/>
                      <a:t>H</a:t>
                    </a:r>
                    <a:endParaRPr lang="en-US" dirty="0"/>
                  </a:p>
                </p:txBody>
              </p:sp>
            </p:grpSp>
            <p:grpSp>
              <p:nvGrpSpPr>
                <p:cNvPr id="189" name="Group 188"/>
                <p:cNvGrpSpPr/>
                <p:nvPr/>
              </p:nvGrpSpPr>
              <p:grpSpPr>
                <a:xfrm>
                  <a:off x="4876800" y="5562122"/>
                  <a:ext cx="533400" cy="439433"/>
                  <a:chOff x="1828800" y="1678244"/>
                  <a:chExt cx="533400" cy="439433"/>
                </a:xfrm>
              </p:grpSpPr>
              <p:sp>
                <p:nvSpPr>
                  <p:cNvPr id="190" name="Oval 18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1828800" y="1690596"/>
                    <a:ext cx="533400" cy="369332"/>
                  </a:xfrm>
                  <a:prstGeom prst="rect">
                    <a:avLst/>
                  </a:prstGeom>
                  <a:noFill/>
                </p:spPr>
                <p:txBody>
                  <a:bodyPr wrap="square" rtlCol="0">
                    <a:spAutoFit/>
                  </a:bodyPr>
                  <a:lstStyle/>
                  <a:p>
                    <a:pPr algn="ctr"/>
                    <a:r>
                      <a:rPr lang="en-US" dirty="0" smtClean="0"/>
                      <a:t>R</a:t>
                    </a:r>
                    <a:endParaRPr lang="en-US" dirty="0"/>
                  </a:p>
                </p:txBody>
              </p:sp>
            </p:grpSp>
          </p:grpSp>
          <p:grpSp>
            <p:nvGrpSpPr>
              <p:cNvPr id="293" name="Group 292"/>
              <p:cNvGrpSpPr/>
              <p:nvPr/>
            </p:nvGrpSpPr>
            <p:grpSpPr>
              <a:xfrm>
                <a:off x="3508993" y="1426074"/>
                <a:ext cx="541019" cy="4629150"/>
                <a:chOff x="4335781" y="1426074"/>
                <a:chExt cx="541019" cy="4629150"/>
              </a:xfrm>
            </p:grpSpPr>
            <p:cxnSp>
              <p:nvCxnSpPr>
                <p:cNvPr id="193" name="Straight Arrow Connector 192"/>
                <p:cNvCxnSpPr>
                  <a:stCxn id="179" idx="1"/>
                  <a:endCxn id="49" idx="3"/>
                </p:cNvCxnSpPr>
                <p:nvPr/>
              </p:nvCxnSpPr>
              <p:spPr>
                <a:xfrm flipH="1" flipV="1">
                  <a:off x="4347211" y="1426074"/>
                  <a:ext cx="529589" cy="617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79" idx="1"/>
                  <a:endCxn id="50" idx="3"/>
                </p:cNvCxnSpPr>
                <p:nvPr/>
              </p:nvCxnSpPr>
              <p:spPr>
                <a:xfrm flipH="1" flipV="1">
                  <a:off x="4347211" y="1555614"/>
                  <a:ext cx="529589" cy="487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79" idx="1"/>
                  <a:endCxn id="51" idx="3"/>
                </p:cNvCxnSpPr>
                <p:nvPr/>
              </p:nvCxnSpPr>
              <p:spPr>
                <a:xfrm flipH="1" flipV="1">
                  <a:off x="4347211" y="1685154"/>
                  <a:ext cx="529589" cy="3582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79" idx="1"/>
                  <a:endCxn id="52" idx="3"/>
                </p:cNvCxnSpPr>
                <p:nvPr/>
              </p:nvCxnSpPr>
              <p:spPr>
                <a:xfrm flipH="1" flipV="1">
                  <a:off x="4343401" y="1822314"/>
                  <a:ext cx="533399" cy="221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79" idx="1"/>
                  <a:endCxn id="53" idx="3"/>
                </p:cNvCxnSpPr>
                <p:nvPr/>
              </p:nvCxnSpPr>
              <p:spPr>
                <a:xfrm flipH="1" flipV="1">
                  <a:off x="4347211" y="1955664"/>
                  <a:ext cx="529589" cy="87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79" idx="1"/>
                  <a:endCxn id="54" idx="3"/>
                </p:cNvCxnSpPr>
                <p:nvPr/>
              </p:nvCxnSpPr>
              <p:spPr>
                <a:xfrm flipH="1">
                  <a:off x="4347211" y="2043427"/>
                  <a:ext cx="529589" cy="41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79" idx="1"/>
                  <a:endCxn id="55" idx="3"/>
                </p:cNvCxnSpPr>
                <p:nvPr/>
              </p:nvCxnSpPr>
              <p:spPr>
                <a:xfrm flipH="1">
                  <a:off x="4347211" y="2043427"/>
                  <a:ext cx="529589" cy="171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79" idx="1"/>
                  <a:endCxn id="56" idx="3"/>
                </p:cNvCxnSpPr>
                <p:nvPr/>
              </p:nvCxnSpPr>
              <p:spPr>
                <a:xfrm flipH="1">
                  <a:off x="4347211" y="2043427"/>
                  <a:ext cx="529589" cy="304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79" idx="1"/>
                  <a:endCxn id="57" idx="3"/>
                </p:cNvCxnSpPr>
                <p:nvPr/>
              </p:nvCxnSpPr>
              <p:spPr>
                <a:xfrm flipH="1">
                  <a:off x="4347211" y="2043427"/>
                  <a:ext cx="529589" cy="43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79" idx="1"/>
                  <a:endCxn id="58" idx="3"/>
                </p:cNvCxnSpPr>
                <p:nvPr/>
              </p:nvCxnSpPr>
              <p:spPr>
                <a:xfrm flipH="1">
                  <a:off x="4347211" y="2043427"/>
                  <a:ext cx="529589" cy="578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82" idx="1"/>
                  <a:endCxn id="41" idx="3"/>
                </p:cNvCxnSpPr>
                <p:nvPr/>
              </p:nvCxnSpPr>
              <p:spPr>
                <a:xfrm flipH="1" flipV="1">
                  <a:off x="4347211" y="2843394"/>
                  <a:ext cx="529589" cy="449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82" idx="1"/>
                  <a:endCxn id="42" idx="3"/>
                </p:cNvCxnSpPr>
                <p:nvPr/>
              </p:nvCxnSpPr>
              <p:spPr>
                <a:xfrm flipH="1" flipV="1">
                  <a:off x="4347211" y="2972934"/>
                  <a:ext cx="529589" cy="320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82" idx="1"/>
                  <a:endCxn id="43" idx="3"/>
                </p:cNvCxnSpPr>
                <p:nvPr/>
              </p:nvCxnSpPr>
              <p:spPr>
                <a:xfrm flipH="1" flipV="1">
                  <a:off x="4347211" y="3102474"/>
                  <a:ext cx="529589" cy="190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82" idx="1"/>
                  <a:endCxn id="44" idx="3"/>
                </p:cNvCxnSpPr>
                <p:nvPr/>
              </p:nvCxnSpPr>
              <p:spPr>
                <a:xfrm flipH="1" flipV="1">
                  <a:off x="4347211" y="3239634"/>
                  <a:ext cx="529589" cy="53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182" idx="1"/>
                  <a:endCxn id="45" idx="3"/>
                </p:cNvCxnSpPr>
                <p:nvPr/>
              </p:nvCxnSpPr>
              <p:spPr>
                <a:xfrm flipH="1">
                  <a:off x="4347211" y="3293033"/>
                  <a:ext cx="529589" cy="79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82" idx="1"/>
                  <a:endCxn id="46" idx="3"/>
                </p:cNvCxnSpPr>
                <p:nvPr/>
              </p:nvCxnSpPr>
              <p:spPr>
                <a:xfrm flipH="1">
                  <a:off x="4347211" y="3293033"/>
                  <a:ext cx="529589" cy="209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82" idx="1"/>
                  <a:endCxn id="47" idx="3"/>
                </p:cNvCxnSpPr>
                <p:nvPr/>
              </p:nvCxnSpPr>
              <p:spPr>
                <a:xfrm flipH="1">
                  <a:off x="4347211" y="3293033"/>
                  <a:ext cx="529589" cy="339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182" idx="1"/>
                  <a:endCxn id="48" idx="3"/>
                </p:cNvCxnSpPr>
                <p:nvPr/>
              </p:nvCxnSpPr>
              <p:spPr>
                <a:xfrm flipH="1">
                  <a:off x="4347211" y="3293033"/>
                  <a:ext cx="529589" cy="472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185" idx="1"/>
                  <a:endCxn id="36" idx="3"/>
                </p:cNvCxnSpPr>
                <p:nvPr/>
              </p:nvCxnSpPr>
              <p:spPr>
                <a:xfrm flipH="1" flipV="1">
                  <a:off x="4347211" y="4016874"/>
                  <a:ext cx="52958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185" idx="1"/>
                  <a:endCxn id="37" idx="3"/>
                </p:cNvCxnSpPr>
                <p:nvPr/>
              </p:nvCxnSpPr>
              <p:spPr>
                <a:xfrm flipH="1" flipV="1">
                  <a:off x="4347211" y="4146414"/>
                  <a:ext cx="52958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185" idx="1"/>
                  <a:endCxn id="38" idx="3"/>
                </p:cNvCxnSpPr>
                <p:nvPr/>
              </p:nvCxnSpPr>
              <p:spPr>
                <a:xfrm flipH="1" flipV="1">
                  <a:off x="4347211" y="4275954"/>
                  <a:ext cx="52958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185" idx="1"/>
                  <a:endCxn id="39" idx="3"/>
                </p:cNvCxnSpPr>
                <p:nvPr/>
              </p:nvCxnSpPr>
              <p:spPr>
                <a:xfrm flipH="1">
                  <a:off x="4347211" y="4288504"/>
                  <a:ext cx="52958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185" idx="1"/>
                  <a:endCxn id="40" idx="3"/>
                </p:cNvCxnSpPr>
                <p:nvPr/>
              </p:nvCxnSpPr>
              <p:spPr>
                <a:xfrm flipH="1">
                  <a:off x="4347211" y="4288504"/>
                  <a:ext cx="52958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88" idx="1"/>
                  <a:endCxn id="31" idx="3"/>
                </p:cNvCxnSpPr>
                <p:nvPr/>
              </p:nvCxnSpPr>
              <p:spPr>
                <a:xfrm flipH="1" flipV="1">
                  <a:off x="4339591" y="4748394"/>
                  <a:ext cx="53720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188" idx="1"/>
                  <a:endCxn id="32" idx="3"/>
                </p:cNvCxnSpPr>
                <p:nvPr/>
              </p:nvCxnSpPr>
              <p:spPr>
                <a:xfrm flipH="1" flipV="1">
                  <a:off x="4339591" y="4877934"/>
                  <a:ext cx="53720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188" idx="1"/>
                  <a:endCxn id="33" idx="3"/>
                </p:cNvCxnSpPr>
                <p:nvPr/>
              </p:nvCxnSpPr>
              <p:spPr>
                <a:xfrm flipH="1" flipV="1">
                  <a:off x="4339591" y="5007474"/>
                  <a:ext cx="53720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188" idx="1"/>
                  <a:endCxn id="34" idx="3"/>
                </p:cNvCxnSpPr>
                <p:nvPr/>
              </p:nvCxnSpPr>
              <p:spPr>
                <a:xfrm flipH="1">
                  <a:off x="4335781" y="5020024"/>
                  <a:ext cx="54101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188" idx="1"/>
                  <a:endCxn id="35" idx="3"/>
                </p:cNvCxnSpPr>
                <p:nvPr/>
              </p:nvCxnSpPr>
              <p:spPr>
                <a:xfrm flipH="1">
                  <a:off x="4339591" y="5020024"/>
                  <a:ext cx="53720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191" idx="1"/>
                  <a:endCxn id="26" idx="3"/>
                </p:cNvCxnSpPr>
                <p:nvPr/>
              </p:nvCxnSpPr>
              <p:spPr>
                <a:xfrm flipH="1" flipV="1">
                  <a:off x="4347211" y="5525634"/>
                  <a:ext cx="529589" cy="233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191" idx="1"/>
                  <a:endCxn id="27" idx="3"/>
                </p:cNvCxnSpPr>
                <p:nvPr/>
              </p:nvCxnSpPr>
              <p:spPr>
                <a:xfrm flipH="1" flipV="1">
                  <a:off x="4347211" y="5655174"/>
                  <a:ext cx="529589" cy="1039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191" idx="1"/>
                  <a:endCxn id="28" idx="3"/>
                </p:cNvCxnSpPr>
                <p:nvPr/>
              </p:nvCxnSpPr>
              <p:spPr>
                <a:xfrm flipH="1">
                  <a:off x="4347211" y="5759140"/>
                  <a:ext cx="529589" cy="25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191" idx="1"/>
                  <a:endCxn id="29" idx="3"/>
                </p:cNvCxnSpPr>
                <p:nvPr/>
              </p:nvCxnSpPr>
              <p:spPr>
                <a:xfrm flipH="1">
                  <a:off x="4343401" y="5759140"/>
                  <a:ext cx="533399" cy="162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191" idx="1"/>
                  <a:endCxn id="30" idx="3"/>
                </p:cNvCxnSpPr>
                <p:nvPr/>
              </p:nvCxnSpPr>
              <p:spPr>
                <a:xfrm flipH="1">
                  <a:off x="4347211" y="5759140"/>
                  <a:ext cx="529589" cy="29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04" name="Group 303"/>
            <p:cNvGrpSpPr/>
            <p:nvPr/>
          </p:nvGrpSpPr>
          <p:grpSpPr>
            <a:xfrm>
              <a:off x="5170188" y="3571773"/>
              <a:ext cx="533400" cy="439433"/>
              <a:chOff x="1828800" y="1678244"/>
              <a:chExt cx="533400" cy="439433"/>
            </a:xfrm>
          </p:grpSpPr>
          <p:sp>
            <p:nvSpPr>
              <p:cNvPr id="306" name="Oval 305"/>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1828800" y="1690596"/>
                <a:ext cx="533400" cy="369332"/>
              </a:xfrm>
              <a:prstGeom prst="rect">
                <a:avLst/>
              </a:prstGeom>
              <a:noFill/>
            </p:spPr>
            <p:txBody>
              <a:bodyPr wrap="square" rtlCol="0">
                <a:spAutoFit/>
              </a:bodyPr>
              <a:lstStyle/>
              <a:p>
                <a:pPr algn="ctr"/>
                <a:r>
                  <a:rPr lang="en-US" dirty="0" err="1" smtClean="0"/>
                  <a:t>Alx</a:t>
                </a:r>
                <a:endParaRPr lang="en-US" dirty="0"/>
              </a:p>
            </p:txBody>
          </p:sp>
        </p:grpSp>
        <p:cxnSp>
          <p:nvCxnSpPr>
            <p:cNvPr id="194" name="Straight Arrow Connector 193"/>
            <p:cNvCxnSpPr>
              <a:stCxn id="306" idx="2"/>
              <a:endCxn id="178" idx="6"/>
            </p:cNvCxnSpPr>
            <p:nvPr/>
          </p:nvCxnSpPr>
          <p:spPr>
            <a:xfrm flipH="1" flipV="1">
              <a:off x="4876800" y="2066126"/>
              <a:ext cx="293388" cy="17253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306" idx="2"/>
              <a:endCxn id="182" idx="3"/>
            </p:cNvCxnSpPr>
            <p:nvPr/>
          </p:nvCxnSpPr>
          <p:spPr>
            <a:xfrm flipH="1" flipV="1">
              <a:off x="4876800" y="3293033"/>
              <a:ext cx="293388" cy="4984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308" idx="1"/>
              <a:endCxn id="185" idx="3"/>
            </p:cNvCxnSpPr>
            <p:nvPr/>
          </p:nvCxnSpPr>
          <p:spPr>
            <a:xfrm flipH="1">
              <a:off x="4876800" y="3768791"/>
              <a:ext cx="293388" cy="5197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306" idx="2"/>
              <a:endCxn id="188" idx="3"/>
            </p:cNvCxnSpPr>
            <p:nvPr/>
          </p:nvCxnSpPr>
          <p:spPr>
            <a:xfrm flipH="1">
              <a:off x="4876800" y="3791490"/>
              <a:ext cx="293388" cy="12285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308" idx="1"/>
              <a:endCxn id="191" idx="3"/>
            </p:cNvCxnSpPr>
            <p:nvPr/>
          </p:nvCxnSpPr>
          <p:spPr>
            <a:xfrm flipH="1">
              <a:off x="4876800" y="3768791"/>
              <a:ext cx="293388" cy="19903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4095751" y="1321369"/>
              <a:ext cx="438151" cy="283979"/>
              <a:chOff x="1828800" y="1678244"/>
              <a:chExt cx="533400" cy="502534"/>
            </a:xfrm>
          </p:grpSpPr>
          <p:sp>
            <p:nvSpPr>
              <p:cNvPr id="356" name="Oval 355"/>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extBox 357"/>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a:t>D</a:t>
                </a:r>
              </a:p>
            </p:txBody>
          </p:sp>
        </p:grpSp>
        <p:grpSp>
          <p:nvGrpSpPr>
            <p:cNvPr id="360" name="Group 359"/>
            <p:cNvGrpSpPr/>
            <p:nvPr/>
          </p:nvGrpSpPr>
          <p:grpSpPr>
            <a:xfrm>
              <a:off x="4095751" y="2702681"/>
              <a:ext cx="438151" cy="283979"/>
              <a:chOff x="1828800" y="1678244"/>
              <a:chExt cx="533400" cy="502534"/>
            </a:xfrm>
          </p:grpSpPr>
          <p:sp>
            <p:nvSpPr>
              <p:cNvPr id="362" name="Oval 361"/>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a:t>U</a:t>
                </a:r>
              </a:p>
            </p:txBody>
          </p:sp>
        </p:grpSp>
        <p:grpSp>
          <p:nvGrpSpPr>
            <p:cNvPr id="366" name="Group 365"/>
            <p:cNvGrpSpPr/>
            <p:nvPr/>
          </p:nvGrpSpPr>
          <p:grpSpPr>
            <a:xfrm>
              <a:off x="4095751" y="3742172"/>
              <a:ext cx="438151" cy="283979"/>
              <a:chOff x="1828800" y="1678244"/>
              <a:chExt cx="533400" cy="502534"/>
            </a:xfrm>
          </p:grpSpPr>
          <p:sp>
            <p:nvSpPr>
              <p:cNvPr id="368" name="Oval 367"/>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Box 369"/>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a:t>S</a:t>
                </a:r>
              </a:p>
            </p:txBody>
          </p:sp>
        </p:grpSp>
        <p:grpSp>
          <p:nvGrpSpPr>
            <p:cNvPr id="372" name="Group 371"/>
            <p:cNvGrpSpPr/>
            <p:nvPr/>
          </p:nvGrpSpPr>
          <p:grpSpPr>
            <a:xfrm>
              <a:off x="4095751" y="4546464"/>
              <a:ext cx="438151" cy="283979"/>
              <a:chOff x="1828800" y="1678244"/>
              <a:chExt cx="533400" cy="502534"/>
            </a:xfrm>
          </p:grpSpPr>
          <p:sp>
            <p:nvSpPr>
              <p:cNvPr id="374" name="Oval 373"/>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extBox 375"/>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a:t>H</a:t>
                </a:r>
              </a:p>
            </p:txBody>
          </p:sp>
        </p:grpSp>
        <p:grpSp>
          <p:nvGrpSpPr>
            <p:cNvPr id="378" name="Group 377"/>
            <p:cNvGrpSpPr/>
            <p:nvPr/>
          </p:nvGrpSpPr>
          <p:grpSpPr>
            <a:xfrm>
              <a:off x="4095751" y="5300868"/>
              <a:ext cx="438151" cy="283979"/>
              <a:chOff x="1828800" y="1678244"/>
              <a:chExt cx="533400" cy="502534"/>
            </a:xfrm>
          </p:grpSpPr>
          <p:sp>
            <p:nvSpPr>
              <p:cNvPr id="380" name="Oval 379"/>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extBox 381"/>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a:t>R</a:t>
                </a:r>
              </a:p>
            </p:txBody>
          </p:sp>
        </p:grpSp>
        <p:cxnSp>
          <p:nvCxnSpPr>
            <p:cNvPr id="214" name="Straight Arrow Connector 213"/>
            <p:cNvCxnSpPr>
              <a:stCxn id="356" idx="6"/>
              <a:endCxn id="178" idx="0"/>
            </p:cNvCxnSpPr>
            <p:nvPr/>
          </p:nvCxnSpPr>
          <p:spPr>
            <a:xfrm>
              <a:off x="4533902" y="1445530"/>
              <a:ext cx="76198" cy="4008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362" idx="6"/>
              <a:endCxn id="181" idx="0"/>
            </p:cNvCxnSpPr>
            <p:nvPr/>
          </p:nvCxnSpPr>
          <p:spPr>
            <a:xfrm>
              <a:off x="4533902" y="2826842"/>
              <a:ext cx="76198" cy="269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368" idx="6"/>
              <a:endCxn id="184" idx="0"/>
            </p:cNvCxnSpPr>
            <p:nvPr/>
          </p:nvCxnSpPr>
          <p:spPr>
            <a:xfrm>
              <a:off x="4533902" y="3866333"/>
              <a:ext cx="76198" cy="2251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374" idx="6"/>
              <a:endCxn id="187" idx="0"/>
            </p:cNvCxnSpPr>
            <p:nvPr/>
          </p:nvCxnSpPr>
          <p:spPr>
            <a:xfrm>
              <a:off x="4533902" y="4670625"/>
              <a:ext cx="76198" cy="152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380" idx="6"/>
              <a:endCxn id="191" idx="0"/>
            </p:cNvCxnSpPr>
            <p:nvPr/>
          </p:nvCxnSpPr>
          <p:spPr>
            <a:xfrm>
              <a:off x="4533902" y="5425029"/>
              <a:ext cx="76198" cy="149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5838337" y="414146"/>
            <a:ext cx="2743200" cy="6230154"/>
            <a:chOff x="5867400" y="125589"/>
            <a:chExt cx="2743200" cy="6230154"/>
          </a:xfrm>
        </p:grpSpPr>
        <p:sp>
          <p:nvSpPr>
            <p:cNvPr id="117" name="TextBox 116"/>
            <p:cNvSpPr txBox="1"/>
            <p:nvPr/>
          </p:nvSpPr>
          <p:spPr>
            <a:xfrm>
              <a:off x="6876505" y="125589"/>
              <a:ext cx="743495" cy="369332"/>
            </a:xfrm>
            <a:prstGeom prst="rect">
              <a:avLst/>
            </a:prstGeom>
            <a:noFill/>
          </p:spPr>
          <p:txBody>
            <a:bodyPr wrap="square" rtlCol="0">
              <a:spAutoFit/>
            </a:bodyPr>
            <a:lstStyle/>
            <a:p>
              <a:r>
                <a:rPr lang="en-US" dirty="0" smtClean="0"/>
                <a:t>Big 5</a:t>
              </a:r>
              <a:endParaRPr lang="en-US" dirty="0"/>
            </a:p>
          </p:txBody>
        </p:sp>
        <p:grpSp>
          <p:nvGrpSpPr>
            <p:cNvPr id="59" name="Group 58"/>
            <p:cNvGrpSpPr>
              <a:grpSpLocks/>
            </p:cNvGrpSpPr>
            <p:nvPr/>
          </p:nvGrpSpPr>
          <p:grpSpPr bwMode="auto">
            <a:xfrm>
              <a:off x="5867400" y="500079"/>
              <a:ext cx="555625" cy="5855664"/>
              <a:chOff x="6620" y="1815"/>
              <a:chExt cx="875" cy="10955"/>
            </a:xfrm>
          </p:grpSpPr>
          <p:grpSp>
            <p:nvGrpSpPr>
              <p:cNvPr id="60" name="Group 59"/>
              <p:cNvGrpSpPr>
                <a:grpSpLocks/>
              </p:cNvGrpSpPr>
              <p:nvPr/>
            </p:nvGrpSpPr>
            <p:grpSpPr bwMode="auto">
              <a:xfrm>
                <a:off x="6620" y="1815"/>
                <a:ext cx="875" cy="2060"/>
                <a:chOff x="1955" y="1520"/>
                <a:chExt cx="875" cy="2060"/>
              </a:xfrm>
            </p:grpSpPr>
            <p:sp>
              <p:nvSpPr>
                <p:cNvPr id="10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0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10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Extrav3</a:t>
                  </a:r>
                  <a:endParaRPr lang="en-US" sz="1200">
                    <a:effectLst/>
                    <a:latin typeface="Calibri"/>
                    <a:ea typeface="Calibri"/>
                    <a:cs typeface="Times New Roman"/>
                  </a:endParaRPr>
                </a:p>
              </p:txBody>
            </p:sp>
            <p:sp>
              <p:nvSpPr>
                <p:cNvPr id="10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Extrav4</a:t>
                  </a:r>
                  <a:endParaRPr lang="en-US" sz="1200">
                    <a:effectLst/>
                    <a:latin typeface="Calibri"/>
                    <a:ea typeface="Calibri"/>
                    <a:cs typeface="Times New Roman"/>
                  </a:endParaRPr>
                </a:p>
              </p:txBody>
            </p:sp>
            <p:sp>
              <p:nvSpPr>
                <p:cNvPr id="10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1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1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1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1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11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61" name="Group 60"/>
              <p:cNvGrpSpPr>
                <a:grpSpLocks/>
              </p:cNvGrpSpPr>
              <p:nvPr/>
            </p:nvGrpSpPr>
            <p:grpSpPr bwMode="auto">
              <a:xfrm>
                <a:off x="6620" y="4050"/>
                <a:ext cx="875" cy="2060"/>
                <a:chOff x="1955" y="1520"/>
                <a:chExt cx="875" cy="2060"/>
              </a:xfrm>
            </p:grpSpPr>
            <p:sp>
              <p:nvSpPr>
                <p:cNvPr id="9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9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9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9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9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0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10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Agree7</a:t>
                  </a:r>
                  <a:endParaRPr lang="en-US" sz="1200">
                    <a:effectLst/>
                    <a:latin typeface="Calibri"/>
                    <a:ea typeface="Calibri"/>
                    <a:cs typeface="Times New Roman"/>
                  </a:endParaRPr>
                </a:p>
              </p:txBody>
            </p:sp>
            <p:sp>
              <p:nvSpPr>
                <p:cNvPr id="10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10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0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62" name="Group 61"/>
              <p:cNvGrpSpPr>
                <a:grpSpLocks/>
              </p:cNvGrpSpPr>
              <p:nvPr/>
            </p:nvGrpSpPr>
            <p:grpSpPr bwMode="auto">
              <a:xfrm>
                <a:off x="6620" y="6285"/>
                <a:ext cx="875" cy="2060"/>
                <a:chOff x="1955" y="1520"/>
                <a:chExt cx="875" cy="2060"/>
              </a:xfrm>
            </p:grpSpPr>
            <p:sp>
              <p:nvSpPr>
                <p:cNvPr id="8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8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8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8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8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9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9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9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9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9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63" name="Group 62"/>
              <p:cNvGrpSpPr>
                <a:grpSpLocks/>
              </p:cNvGrpSpPr>
              <p:nvPr/>
            </p:nvGrpSpPr>
            <p:grpSpPr bwMode="auto">
              <a:xfrm>
                <a:off x="6620" y="8490"/>
                <a:ext cx="875" cy="2060"/>
                <a:chOff x="1955" y="1520"/>
                <a:chExt cx="875" cy="2060"/>
              </a:xfrm>
            </p:grpSpPr>
            <p:sp>
              <p:nvSpPr>
                <p:cNvPr id="7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7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7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7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7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8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8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8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8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8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64" name="Group 63"/>
              <p:cNvGrpSpPr>
                <a:grpSpLocks/>
              </p:cNvGrpSpPr>
              <p:nvPr/>
            </p:nvGrpSpPr>
            <p:grpSpPr bwMode="auto">
              <a:xfrm>
                <a:off x="6620" y="10710"/>
                <a:ext cx="875" cy="2060"/>
                <a:chOff x="1955" y="1520"/>
                <a:chExt cx="875" cy="2060"/>
              </a:xfrm>
            </p:grpSpPr>
            <p:sp>
              <p:nvSpPr>
                <p:cNvPr id="6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6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6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6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6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7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7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7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7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7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301" name="Group 300"/>
            <p:cNvGrpSpPr/>
            <p:nvPr/>
          </p:nvGrpSpPr>
          <p:grpSpPr>
            <a:xfrm>
              <a:off x="7063740" y="832128"/>
              <a:ext cx="556260" cy="5159515"/>
              <a:chOff x="7063740" y="832128"/>
              <a:chExt cx="556260" cy="5159515"/>
            </a:xfrm>
          </p:grpSpPr>
          <p:grpSp>
            <p:nvGrpSpPr>
              <p:cNvPr id="278" name="Group 277"/>
              <p:cNvGrpSpPr/>
              <p:nvPr/>
            </p:nvGrpSpPr>
            <p:grpSpPr>
              <a:xfrm>
                <a:off x="7086600" y="832128"/>
                <a:ext cx="533400" cy="439433"/>
                <a:chOff x="1828800" y="1678244"/>
                <a:chExt cx="533400" cy="439433"/>
              </a:xfrm>
            </p:grpSpPr>
            <p:sp>
              <p:nvSpPr>
                <p:cNvPr id="279" name="Oval 278"/>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1828800" y="1690596"/>
                  <a:ext cx="533400" cy="369332"/>
                </a:xfrm>
                <a:prstGeom prst="rect">
                  <a:avLst/>
                </a:prstGeom>
                <a:noFill/>
              </p:spPr>
              <p:txBody>
                <a:bodyPr wrap="square" rtlCol="0">
                  <a:spAutoFit/>
                </a:bodyPr>
                <a:lstStyle/>
                <a:p>
                  <a:pPr algn="ctr"/>
                  <a:r>
                    <a:rPr lang="en-US" dirty="0" smtClean="0"/>
                    <a:t>E</a:t>
                  </a:r>
                  <a:endParaRPr lang="en-US" dirty="0"/>
                </a:p>
              </p:txBody>
            </p:sp>
          </p:grpSp>
          <p:grpSp>
            <p:nvGrpSpPr>
              <p:cNvPr id="281" name="Group 280"/>
              <p:cNvGrpSpPr/>
              <p:nvPr/>
            </p:nvGrpSpPr>
            <p:grpSpPr>
              <a:xfrm>
                <a:off x="7063740" y="2073449"/>
                <a:ext cx="533400" cy="439433"/>
                <a:chOff x="1828800" y="1678244"/>
                <a:chExt cx="533400" cy="439433"/>
              </a:xfrm>
            </p:grpSpPr>
            <p:sp>
              <p:nvSpPr>
                <p:cNvPr id="282" name="Oval 28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284" name="Group 283"/>
              <p:cNvGrpSpPr/>
              <p:nvPr/>
            </p:nvGrpSpPr>
            <p:grpSpPr>
              <a:xfrm>
                <a:off x="7063740" y="3224234"/>
                <a:ext cx="533400" cy="439433"/>
                <a:chOff x="1828800" y="1678244"/>
                <a:chExt cx="533400" cy="439433"/>
              </a:xfrm>
            </p:grpSpPr>
            <p:sp>
              <p:nvSpPr>
                <p:cNvPr id="285" name="Oval 28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p:cNvSpPr txBox="1"/>
                <p:nvPr/>
              </p:nvSpPr>
              <p:spPr>
                <a:xfrm>
                  <a:off x="1828800" y="1690596"/>
                  <a:ext cx="533400" cy="369332"/>
                </a:xfrm>
                <a:prstGeom prst="rect">
                  <a:avLst/>
                </a:prstGeom>
                <a:noFill/>
              </p:spPr>
              <p:txBody>
                <a:bodyPr wrap="square" rtlCol="0">
                  <a:spAutoFit/>
                </a:bodyPr>
                <a:lstStyle/>
                <a:p>
                  <a:pPr algn="ctr"/>
                  <a:r>
                    <a:rPr lang="en-US" dirty="0" smtClean="0"/>
                    <a:t>C</a:t>
                  </a:r>
                  <a:endParaRPr lang="en-US" dirty="0"/>
                </a:p>
              </p:txBody>
            </p:sp>
          </p:grpSp>
          <p:grpSp>
            <p:nvGrpSpPr>
              <p:cNvPr id="287" name="Group 286"/>
              <p:cNvGrpSpPr/>
              <p:nvPr/>
            </p:nvGrpSpPr>
            <p:grpSpPr>
              <a:xfrm>
                <a:off x="7063740" y="4444708"/>
                <a:ext cx="533400" cy="439433"/>
                <a:chOff x="1828800" y="1678244"/>
                <a:chExt cx="533400" cy="439433"/>
              </a:xfrm>
            </p:grpSpPr>
            <p:sp>
              <p:nvSpPr>
                <p:cNvPr id="288" name="Oval 28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290" name="Group 289"/>
              <p:cNvGrpSpPr/>
              <p:nvPr/>
            </p:nvGrpSpPr>
            <p:grpSpPr>
              <a:xfrm>
                <a:off x="7063740" y="5552210"/>
                <a:ext cx="533400" cy="439433"/>
                <a:chOff x="1828800" y="1678244"/>
                <a:chExt cx="533400" cy="439433"/>
              </a:xfrm>
            </p:grpSpPr>
            <p:sp>
              <p:nvSpPr>
                <p:cNvPr id="291" name="Oval 29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p:cNvSpPr txBox="1"/>
                <p:nvPr/>
              </p:nvSpPr>
              <p:spPr>
                <a:xfrm>
                  <a:off x="1828800" y="1690596"/>
                  <a:ext cx="533400" cy="369332"/>
                </a:xfrm>
                <a:prstGeom prst="rect">
                  <a:avLst/>
                </a:prstGeom>
                <a:noFill/>
              </p:spPr>
              <p:txBody>
                <a:bodyPr wrap="square" rtlCol="0">
                  <a:spAutoFit/>
                </a:bodyPr>
                <a:lstStyle/>
                <a:p>
                  <a:pPr algn="ctr"/>
                  <a:r>
                    <a:rPr lang="en-US" dirty="0" smtClean="0"/>
                    <a:t>O</a:t>
                  </a:r>
                  <a:endParaRPr lang="en-US" dirty="0"/>
                </a:p>
              </p:txBody>
            </p:sp>
          </p:grpSp>
        </p:grpSp>
        <p:grpSp>
          <p:nvGrpSpPr>
            <p:cNvPr id="420" name="Group 419"/>
            <p:cNvGrpSpPr/>
            <p:nvPr/>
          </p:nvGrpSpPr>
          <p:grpSpPr>
            <a:xfrm>
              <a:off x="6419850" y="546315"/>
              <a:ext cx="666750" cy="5763192"/>
              <a:chOff x="6419850" y="546315"/>
              <a:chExt cx="666750" cy="5763192"/>
            </a:xfrm>
          </p:grpSpPr>
          <p:cxnSp>
            <p:nvCxnSpPr>
              <p:cNvPr id="303" name="Straight Arrow Connector 302"/>
              <p:cNvCxnSpPr>
                <a:stCxn id="280" idx="1"/>
                <a:endCxn id="105"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a:stCxn id="280" idx="1"/>
                <a:endCxn id="106"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0" idx="1"/>
                <a:endCxn id="107"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280" idx="1"/>
                <a:endCxn id="108"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a:stCxn id="280" idx="1"/>
                <a:endCxn id="109"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a:stCxn id="280" idx="1"/>
                <a:endCxn id="110"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a:stCxn id="280" idx="1"/>
                <a:endCxn id="111"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a:stCxn id="280" idx="1"/>
                <a:endCxn id="112"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a:stCxn id="280" idx="1"/>
                <a:endCxn id="113"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280" idx="1"/>
                <a:endCxn id="114"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19" name="Group 418"/>
              <p:cNvGrpSpPr/>
              <p:nvPr/>
            </p:nvGrpSpPr>
            <p:grpSpPr>
              <a:xfrm>
                <a:off x="6419850" y="1740967"/>
                <a:ext cx="643890" cy="4568540"/>
                <a:chOff x="6419850" y="1740967"/>
                <a:chExt cx="643890" cy="4568540"/>
              </a:xfrm>
            </p:grpSpPr>
            <p:cxnSp>
              <p:nvCxnSpPr>
                <p:cNvPr id="323" name="Straight Arrow Connector 322"/>
                <p:cNvCxnSpPr>
                  <a:stCxn id="283" idx="1"/>
                  <a:endCxn id="95"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283" idx="1"/>
                  <a:endCxn id="96"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a:stCxn id="283" idx="1"/>
                  <a:endCxn id="97"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283" idx="1"/>
                  <a:endCxn id="98"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a:stCxn id="283" idx="1"/>
                  <a:endCxn id="99"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a:stCxn id="283" idx="1"/>
                  <a:endCxn id="100"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283" idx="1"/>
                  <a:endCxn id="101"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a:stCxn id="283" idx="1"/>
                  <a:endCxn id="102"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283" idx="1"/>
                  <a:endCxn id="103"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283" idx="1"/>
                  <a:endCxn id="104"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a:stCxn id="286" idx="1"/>
                  <a:endCxn id="85"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stCxn id="286" idx="1"/>
                  <a:endCxn id="86"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286" idx="1"/>
                  <a:endCxn id="87"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286" idx="1"/>
                  <a:endCxn id="88"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286" idx="1"/>
                  <a:endCxn id="89"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286" idx="1"/>
                  <a:endCxn id="90"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a:stCxn id="286" idx="1"/>
                  <a:endCxn id="91"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stCxn id="286" idx="1"/>
                  <a:endCxn id="92"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286" idx="1"/>
                  <a:endCxn id="93"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286" idx="1"/>
                  <a:endCxn id="94"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289" idx="1"/>
                  <a:endCxn id="75"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stCxn id="289" idx="1"/>
                  <a:endCxn id="76"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a:stCxn id="289" idx="1"/>
                  <a:endCxn id="77"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a:stCxn id="289" idx="1"/>
                  <a:endCxn id="78"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endCxn id="79"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3" name="Straight Arrow Connector 372"/>
                <p:cNvCxnSpPr>
                  <a:stCxn id="289" idx="1"/>
                  <a:endCxn id="80"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a:stCxn id="289" idx="1"/>
                  <a:endCxn id="81"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a:stCxn id="289" idx="1"/>
                  <a:endCxn id="82"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a:stCxn id="289" idx="1"/>
                  <a:endCxn id="83"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a:stCxn id="289" idx="1"/>
                  <a:endCxn id="84"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a:stCxn id="292" idx="1"/>
                  <a:endCxn id="65"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a:stCxn id="292" idx="1"/>
                  <a:endCxn id="66"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a:stCxn id="292" idx="1"/>
                  <a:endCxn id="67"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a:stCxn id="292" idx="1"/>
                  <a:endCxn id="68"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a:stCxn id="292" idx="1"/>
                  <a:endCxn id="69"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a:stCxn id="292" idx="1"/>
                  <a:endCxn id="70"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a:stCxn id="292" idx="1"/>
                  <a:endCxn id="71"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a:stCxn id="292" idx="1"/>
                  <a:endCxn id="72"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a:stCxn id="292" idx="1"/>
                  <a:endCxn id="73"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a:stCxn id="292" idx="1"/>
                  <a:endCxn id="74"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10" name="Group 309"/>
            <p:cNvGrpSpPr/>
            <p:nvPr/>
          </p:nvGrpSpPr>
          <p:grpSpPr>
            <a:xfrm>
              <a:off x="8077200" y="3227879"/>
              <a:ext cx="533400" cy="439433"/>
              <a:chOff x="1828800" y="1678244"/>
              <a:chExt cx="533400" cy="439433"/>
            </a:xfrm>
          </p:grpSpPr>
          <p:sp>
            <p:nvSpPr>
              <p:cNvPr id="312" name="Oval 31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extBox 313"/>
              <p:cNvSpPr txBox="1"/>
              <p:nvPr/>
            </p:nvSpPr>
            <p:spPr>
              <a:xfrm>
                <a:off x="1828800" y="1690596"/>
                <a:ext cx="533400" cy="307777"/>
              </a:xfrm>
              <a:prstGeom prst="rect">
                <a:avLst/>
              </a:prstGeom>
              <a:noFill/>
            </p:spPr>
            <p:txBody>
              <a:bodyPr wrap="square" rtlCol="0">
                <a:spAutoFit/>
              </a:bodyPr>
              <a:lstStyle/>
              <a:p>
                <a:pPr algn="ctr"/>
                <a:r>
                  <a:rPr lang="en-US" sz="1400" dirty="0" smtClean="0"/>
                  <a:t>GFP</a:t>
                </a:r>
                <a:endParaRPr lang="en-US" sz="1400" dirty="0"/>
              </a:p>
            </p:txBody>
          </p:sp>
        </p:grpSp>
        <p:cxnSp>
          <p:nvCxnSpPr>
            <p:cNvPr id="234" name="Straight Arrow Connector 233"/>
            <p:cNvCxnSpPr>
              <a:stCxn id="314" idx="1"/>
              <a:endCxn id="279" idx="6"/>
            </p:cNvCxnSpPr>
            <p:nvPr/>
          </p:nvCxnSpPr>
          <p:spPr>
            <a:xfrm flipH="1" flipV="1">
              <a:off x="7620000" y="1051845"/>
              <a:ext cx="457200" cy="23422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314" idx="1"/>
              <a:endCxn id="283" idx="3"/>
            </p:cNvCxnSpPr>
            <p:nvPr/>
          </p:nvCxnSpPr>
          <p:spPr>
            <a:xfrm flipH="1" flipV="1">
              <a:off x="7597140" y="2270467"/>
              <a:ext cx="480060" cy="11236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314" idx="1"/>
              <a:endCxn id="285" idx="6"/>
            </p:cNvCxnSpPr>
            <p:nvPr/>
          </p:nvCxnSpPr>
          <p:spPr>
            <a:xfrm flipH="1">
              <a:off x="7597140" y="3394120"/>
              <a:ext cx="480060" cy="498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a:stCxn id="314" idx="1"/>
              <a:endCxn id="288" idx="6"/>
            </p:cNvCxnSpPr>
            <p:nvPr/>
          </p:nvCxnSpPr>
          <p:spPr>
            <a:xfrm flipH="1">
              <a:off x="7597140" y="3394120"/>
              <a:ext cx="480060" cy="12703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314" idx="1"/>
              <a:endCxn id="291" idx="6"/>
            </p:cNvCxnSpPr>
            <p:nvPr/>
          </p:nvCxnSpPr>
          <p:spPr>
            <a:xfrm flipH="1">
              <a:off x="7597140" y="3394120"/>
              <a:ext cx="480060" cy="23778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90" name="Group 389"/>
            <p:cNvGrpSpPr/>
            <p:nvPr/>
          </p:nvGrpSpPr>
          <p:grpSpPr>
            <a:xfrm>
              <a:off x="6743382" y="450561"/>
              <a:ext cx="438151" cy="283979"/>
              <a:chOff x="1828800" y="1678244"/>
              <a:chExt cx="533400" cy="502534"/>
            </a:xfrm>
          </p:grpSpPr>
          <p:sp>
            <p:nvSpPr>
              <p:cNvPr id="392" name="Oval 391"/>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extBox 393"/>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smtClean="0"/>
                  <a:t>E</a:t>
                </a:r>
                <a:endParaRPr lang="en-US" sz="1200" baseline="-25000" dirty="0"/>
              </a:p>
            </p:txBody>
          </p:sp>
        </p:grpSp>
        <p:grpSp>
          <p:nvGrpSpPr>
            <p:cNvPr id="396" name="Group 395"/>
            <p:cNvGrpSpPr/>
            <p:nvPr/>
          </p:nvGrpSpPr>
          <p:grpSpPr>
            <a:xfrm>
              <a:off x="6754812" y="1633640"/>
              <a:ext cx="438151" cy="283979"/>
              <a:chOff x="1828800" y="1678244"/>
              <a:chExt cx="533400" cy="502534"/>
            </a:xfrm>
          </p:grpSpPr>
          <p:sp>
            <p:nvSpPr>
              <p:cNvPr id="398" name="Oval 397"/>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xtBox 399"/>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smtClean="0"/>
                  <a:t>A</a:t>
                </a:r>
                <a:endParaRPr lang="en-US" sz="1200" baseline="-25000" dirty="0"/>
              </a:p>
            </p:txBody>
          </p:sp>
        </p:grpSp>
        <p:grpSp>
          <p:nvGrpSpPr>
            <p:cNvPr id="402" name="Group 401"/>
            <p:cNvGrpSpPr/>
            <p:nvPr/>
          </p:nvGrpSpPr>
          <p:grpSpPr>
            <a:xfrm>
              <a:off x="6743382" y="2824388"/>
              <a:ext cx="438151" cy="283979"/>
              <a:chOff x="1828800" y="1678244"/>
              <a:chExt cx="533400" cy="502534"/>
            </a:xfrm>
          </p:grpSpPr>
          <p:sp>
            <p:nvSpPr>
              <p:cNvPr id="403" name="Oval 402"/>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extBox 403"/>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smtClean="0"/>
                  <a:t>C</a:t>
                </a:r>
                <a:endParaRPr lang="en-US" sz="1200" baseline="-25000" dirty="0"/>
              </a:p>
            </p:txBody>
          </p:sp>
        </p:grpSp>
        <p:grpSp>
          <p:nvGrpSpPr>
            <p:cNvPr id="405" name="Group 404"/>
            <p:cNvGrpSpPr/>
            <p:nvPr/>
          </p:nvGrpSpPr>
          <p:grpSpPr>
            <a:xfrm>
              <a:off x="6734175" y="4005979"/>
              <a:ext cx="438151" cy="283979"/>
              <a:chOff x="1828800" y="1678244"/>
              <a:chExt cx="533400" cy="502534"/>
            </a:xfrm>
          </p:grpSpPr>
          <p:sp>
            <p:nvSpPr>
              <p:cNvPr id="406" name="Oval 405"/>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extBox 406"/>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smtClean="0"/>
                  <a:t>S</a:t>
                </a:r>
                <a:endParaRPr lang="en-US" sz="1200" baseline="-25000" dirty="0"/>
              </a:p>
            </p:txBody>
          </p:sp>
        </p:grpSp>
        <p:grpSp>
          <p:nvGrpSpPr>
            <p:cNvPr id="408" name="Group 407"/>
            <p:cNvGrpSpPr/>
            <p:nvPr/>
          </p:nvGrpSpPr>
          <p:grpSpPr>
            <a:xfrm>
              <a:off x="6749415" y="5172702"/>
              <a:ext cx="438151" cy="283979"/>
              <a:chOff x="1828800" y="1678244"/>
              <a:chExt cx="533400" cy="502534"/>
            </a:xfrm>
          </p:grpSpPr>
          <p:sp>
            <p:nvSpPr>
              <p:cNvPr id="409" name="Oval 408"/>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extBox 409"/>
              <p:cNvSpPr txBox="1"/>
              <p:nvPr/>
            </p:nvSpPr>
            <p:spPr>
              <a:xfrm>
                <a:off x="1828800" y="1690596"/>
                <a:ext cx="533400" cy="490182"/>
              </a:xfrm>
              <a:prstGeom prst="rect">
                <a:avLst/>
              </a:prstGeom>
              <a:noFill/>
              <a:ln w="12700">
                <a:noFill/>
              </a:ln>
            </p:spPr>
            <p:txBody>
              <a:bodyPr wrap="square" rtlCol="0">
                <a:spAutoFit/>
              </a:bodyPr>
              <a:lstStyle/>
              <a:p>
                <a:pPr algn="ctr"/>
                <a:r>
                  <a:rPr lang="en-US" sz="1200" dirty="0" smtClean="0"/>
                  <a:t>R</a:t>
                </a:r>
                <a:r>
                  <a:rPr lang="en-US" sz="1200" baseline="-25000" dirty="0" smtClean="0"/>
                  <a:t>O</a:t>
                </a:r>
                <a:endParaRPr lang="en-US" sz="1200" baseline="-25000" dirty="0"/>
              </a:p>
            </p:txBody>
          </p:sp>
        </p:grpSp>
        <p:cxnSp>
          <p:nvCxnSpPr>
            <p:cNvPr id="254" name="Straight Arrow Connector 253"/>
            <p:cNvCxnSpPr>
              <a:stCxn id="392" idx="6"/>
              <a:endCxn id="279" idx="0"/>
            </p:cNvCxnSpPr>
            <p:nvPr/>
          </p:nvCxnSpPr>
          <p:spPr>
            <a:xfrm>
              <a:off x="7181533" y="574722"/>
              <a:ext cx="171767" cy="2574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398" idx="6"/>
              <a:endCxn id="282" idx="0"/>
            </p:cNvCxnSpPr>
            <p:nvPr/>
          </p:nvCxnSpPr>
          <p:spPr>
            <a:xfrm>
              <a:off x="7192963" y="1757801"/>
              <a:ext cx="137477" cy="3156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a:stCxn id="404" idx="3"/>
              <a:endCxn id="286" idx="0"/>
            </p:cNvCxnSpPr>
            <p:nvPr/>
          </p:nvCxnSpPr>
          <p:spPr>
            <a:xfrm>
              <a:off x="7181533" y="2969868"/>
              <a:ext cx="148907" cy="2667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406" idx="6"/>
              <a:endCxn id="289" idx="0"/>
            </p:cNvCxnSpPr>
            <p:nvPr/>
          </p:nvCxnSpPr>
          <p:spPr>
            <a:xfrm>
              <a:off x="7172326" y="4130140"/>
              <a:ext cx="158114" cy="326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409" idx="6"/>
              <a:endCxn id="291" idx="0"/>
            </p:cNvCxnSpPr>
            <p:nvPr/>
          </p:nvCxnSpPr>
          <p:spPr>
            <a:xfrm>
              <a:off x="7187566" y="5296863"/>
              <a:ext cx="142874" cy="255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8" name="Footer Placeholder 137"/>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2147987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65A78-E4A9-433D-B37E-5E524DF0796E}"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15</a:t>
            </a:fld>
            <a:endParaRPr lang="en-US"/>
          </a:p>
        </p:txBody>
      </p:sp>
      <p:sp>
        <p:nvSpPr>
          <p:cNvPr id="5" name="TextBox 4"/>
          <p:cNvSpPr txBox="1"/>
          <p:nvPr/>
        </p:nvSpPr>
        <p:spPr>
          <a:xfrm>
            <a:off x="838200" y="914400"/>
            <a:ext cx="7467600" cy="3416320"/>
          </a:xfrm>
          <a:prstGeom prst="rect">
            <a:avLst/>
          </a:prstGeom>
          <a:noFill/>
        </p:spPr>
        <p:txBody>
          <a:bodyPr wrap="square" rtlCol="0">
            <a:spAutoFit/>
          </a:bodyPr>
          <a:lstStyle/>
          <a:p>
            <a:r>
              <a:rPr lang="en-US" u="sng" dirty="0" smtClean="0"/>
              <a:t>What’s good about higher order models?</a:t>
            </a:r>
          </a:p>
          <a:p>
            <a:endParaRPr lang="en-US" dirty="0"/>
          </a:p>
          <a:p>
            <a:r>
              <a:rPr lang="en-US" dirty="0" smtClean="0"/>
              <a:t>Represent BOTH effects of a single overarching construct and acknowledge differences between subconstructs</a:t>
            </a:r>
          </a:p>
          <a:p>
            <a:endParaRPr lang="en-US" dirty="0" smtClean="0"/>
          </a:p>
          <a:p>
            <a:endParaRPr lang="en-US" u="sng" dirty="0" smtClean="0"/>
          </a:p>
          <a:p>
            <a:r>
              <a:rPr lang="en-US" u="sng" dirty="0" smtClean="0"/>
              <a:t>What’s bad?</a:t>
            </a:r>
          </a:p>
          <a:p>
            <a:endParaRPr lang="en-US" dirty="0"/>
          </a:p>
          <a:p>
            <a:r>
              <a:rPr lang="en-US" dirty="0" smtClean="0"/>
              <a:t>General factor does not have direct effects on the indicators.</a:t>
            </a:r>
          </a:p>
          <a:p>
            <a:endParaRPr lang="en-US" dirty="0"/>
          </a:p>
          <a:p>
            <a:r>
              <a:rPr lang="en-US" dirty="0" smtClean="0"/>
              <a:t>Difficult to show how the unique aspects of the subconstructs (the residuals) are related to the observations</a:t>
            </a:r>
          </a:p>
        </p:txBody>
      </p:sp>
      <p:sp>
        <p:nvSpPr>
          <p:cNvPr id="4" name="Footer Placeholder 3"/>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25138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BB5A7-2C89-4515-9515-92B3345CDC9C}"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16</a:t>
            </a:fld>
            <a:endParaRPr lang="en-US"/>
          </a:p>
        </p:txBody>
      </p:sp>
      <p:sp>
        <p:nvSpPr>
          <p:cNvPr id="4" name="TextBox 3"/>
          <p:cNvSpPr txBox="1"/>
          <p:nvPr/>
        </p:nvSpPr>
        <p:spPr>
          <a:xfrm>
            <a:off x="565251" y="222871"/>
            <a:ext cx="5562600" cy="461665"/>
          </a:xfrm>
          <a:prstGeom prst="rect">
            <a:avLst/>
          </a:prstGeom>
          <a:noFill/>
        </p:spPr>
        <p:txBody>
          <a:bodyPr wrap="square" rtlCol="0">
            <a:spAutoFit/>
          </a:bodyPr>
          <a:lstStyle/>
          <a:p>
            <a:pPr>
              <a:tabLst>
                <a:tab pos="5943600" algn="ctr"/>
              </a:tabLst>
            </a:pPr>
            <a:r>
              <a:rPr lang="en-US" sz="2400" dirty="0" smtClean="0"/>
              <a:t>Model 4:  Bifactor models of each data set	</a:t>
            </a:r>
          </a:p>
        </p:txBody>
      </p:sp>
      <p:sp>
        <p:nvSpPr>
          <p:cNvPr id="115" name="TextBox 114"/>
          <p:cNvSpPr txBox="1"/>
          <p:nvPr/>
        </p:nvSpPr>
        <p:spPr>
          <a:xfrm>
            <a:off x="1104900" y="1366930"/>
            <a:ext cx="990600" cy="369332"/>
          </a:xfrm>
          <a:prstGeom prst="rect">
            <a:avLst/>
          </a:prstGeom>
          <a:noFill/>
        </p:spPr>
        <p:txBody>
          <a:bodyPr wrap="square" rtlCol="0">
            <a:spAutoFit/>
          </a:bodyPr>
          <a:lstStyle/>
          <a:p>
            <a:r>
              <a:rPr lang="en-US" dirty="0" smtClean="0"/>
              <a:t>WAIS-III</a:t>
            </a:r>
            <a:endParaRPr lang="en-US" dirty="0"/>
          </a:p>
        </p:txBody>
      </p:sp>
      <p:sp>
        <p:nvSpPr>
          <p:cNvPr id="116" name="TextBox 115"/>
          <p:cNvSpPr txBox="1"/>
          <p:nvPr/>
        </p:nvSpPr>
        <p:spPr>
          <a:xfrm>
            <a:off x="4274820" y="761710"/>
            <a:ext cx="599803" cy="369332"/>
          </a:xfrm>
          <a:prstGeom prst="rect">
            <a:avLst/>
          </a:prstGeom>
          <a:noFill/>
        </p:spPr>
        <p:txBody>
          <a:bodyPr wrap="square" rtlCol="0">
            <a:spAutoFit/>
          </a:bodyPr>
          <a:lstStyle/>
          <a:p>
            <a:r>
              <a:rPr lang="en-US" dirty="0" smtClean="0"/>
              <a:t>OAS</a:t>
            </a:r>
            <a:endParaRPr lang="en-US" dirty="0"/>
          </a:p>
        </p:txBody>
      </p:sp>
      <p:sp>
        <p:nvSpPr>
          <p:cNvPr id="117" name="TextBox 116"/>
          <p:cNvSpPr txBox="1"/>
          <p:nvPr/>
        </p:nvSpPr>
        <p:spPr>
          <a:xfrm>
            <a:off x="7336107" y="125589"/>
            <a:ext cx="743495" cy="369332"/>
          </a:xfrm>
          <a:prstGeom prst="rect">
            <a:avLst/>
          </a:prstGeom>
          <a:noFill/>
        </p:spPr>
        <p:txBody>
          <a:bodyPr wrap="square" rtlCol="0">
            <a:spAutoFit/>
          </a:bodyPr>
          <a:lstStyle/>
          <a:p>
            <a:r>
              <a:rPr lang="en-US" dirty="0" smtClean="0"/>
              <a:t>Big 5</a:t>
            </a:r>
            <a:endParaRPr lang="en-US" dirty="0"/>
          </a:p>
        </p:txBody>
      </p:sp>
      <p:grpSp>
        <p:nvGrpSpPr>
          <p:cNvPr id="140" name="Group 139"/>
          <p:cNvGrpSpPr/>
          <p:nvPr/>
        </p:nvGrpSpPr>
        <p:grpSpPr>
          <a:xfrm>
            <a:off x="281940" y="1862083"/>
            <a:ext cx="2636520" cy="2991727"/>
            <a:chOff x="76200" y="1862083"/>
            <a:chExt cx="2636520" cy="2991727"/>
          </a:xfrm>
        </p:grpSpPr>
        <p:grpSp>
          <p:nvGrpSpPr>
            <p:cNvPr id="146" name="Group 145"/>
            <p:cNvGrpSpPr/>
            <p:nvPr/>
          </p:nvGrpSpPr>
          <p:grpSpPr>
            <a:xfrm>
              <a:off x="914400" y="1862083"/>
              <a:ext cx="1798320" cy="2991727"/>
              <a:chOff x="1146810" y="1831414"/>
              <a:chExt cx="1798320" cy="2991727"/>
            </a:xfrm>
          </p:grpSpPr>
          <p:grpSp>
            <p:nvGrpSpPr>
              <p:cNvPr id="5" name="Group 4"/>
              <p:cNvGrpSpPr/>
              <p:nvPr/>
            </p:nvGrpSpPr>
            <p:grpSpPr>
              <a:xfrm>
                <a:off x="1146810" y="1831414"/>
                <a:ext cx="560070" cy="2910205"/>
                <a:chOff x="0" y="0"/>
                <a:chExt cx="560070" cy="2910205"/>
              </a:xfrm>
            </p:grpSpPr>
            <p:sp>
              <p:nvSpPr>
                <p:cNvPr id="6" name="Text Box 6"/>
                <p:cNvSpPr txBox="1">
                  <a:spLocks noChangeArrowheads="1"/>
                </p:cNvSpPr>
                <p:nvPr/>
              </p:nvSpPr>
              <p:spPr bwMode="auto">
                <a:xfrm>
                  <a:off x="7620" y="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Information</a:t>
                  </a:r>
                  <a:endParaRPr lang="en-US" sz="1200" dirty="0">
                    <a:effectLst/>
                    <a:latin typeface="Calibri"/>
                    <a:ea typeface="Calibri"/>
                    <a:cs typeface="Times New Roman"/>
                  </a:endParaRPr>
                </a:p>
              </p:txBody>
            </p:sp>
            <p:sp>
              <p:nvSpPr>
                <p:cNvPr id="7" name="Text Box 7"/>
                <p:cNvSpPr txBox="1">
                  <a:spLocks noChangeArrowheads="1"/>
                </p:cNvSpPr>
                <p:nvPr/>
              </p:nvSpPr>
              <p:spPr bwMode="auto">
                <a:xfrm>
                  <a:off x="3810" y="20193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Vocabulary</a:t>
                  </a:r>
                  <a:endParaRPr lang="en-US" sz="1200" dirty="0">
                    <a:effectLst/>
                    <a:latin typeface="Calibri"/>
                    <a:ea typeface="Calibri"/>
                    <a:cs typeface="Times New Roman"/>
                  </a:endParaRPr>
                </a:p>
              </p:txBody>
            </p:sp>
            <p:sp>
              <p:nvSpPr>
                <p:cNvPr id="8" name="Text Box 8"/>
                <p:cNvSpPr txBox="1">
                  <a:spLocks noChangeArrowheads="1"/>
                </p:cNvSpPr>
                <p:nvPr/>
              </p:nvSpPr>
              <p:spPr bwMode="auto">
                <a:xfrm>
                  <a:off x="3810" y="4038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Similarities</a:t>
                  </a:r>
                  <a:endParaRPr lang="en-US" sz="1200">
                    <a:effectLst/>
                    <a:latin typeface="Calibri"/>
                    <a:ea typeface="Calibri"/>
                    <a:cs typeface="Times New Roman"/>
                  </a:endParaRPr>
                </a:p>
              </p:txBody>
            </p:sp>
            <p:sp>
              <p:nvSpPr>
                <p:cNvPr id="9" name="Text Box 9"/>
                <p:cNvSpPr txBox="1">
                  <a:spLocks noChangeArrowheads="1"/>
                </p:cNvSpPr>
                <p:nvPr/>
              </p:nvSpPr>
              <p:spPr bwMode="auto">
                <a:xfrm>
                  <a:off x="0" y="601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Compreh</a:t>
                  </a:r>
                  <a:endParaRPr lang="en-US" sz="1200">
                    <a:effectLst/>
                    <a:latin typeface="Calibri"/>
                    <a:ea typeface="Calibri"/>
                    <a:cs typeface="Times New Roman"/>
                  </a:endParaRPr>
                </a:p>
              </p:txBody>
            </p:sp>
            <p:sp>
              <p:nvSpPr>
                <p:cNvPr id="10" name="Text Box 17"/>
                <p:cNvSpPr txBox="1">
                  <a:spLocks noChangeArrowheads="1"/>
                </p:cNvSpPr>
                <p:nvPr/>
              </p:nvSpPr>
              <p:spPr bwMode="auto">
                <a:xfrm>
                  <a:off x="7620" y="8610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Obj Assem</a:t>
                  </a:r>
                  <a:endParaRPr lang="en-US" sz="1200">
                    <a:effectLst/>
                    <a:latin typeface="Calibri"/>
                    <a:ea typeface="Calibri"/>
                    <a:cs typeface="Times New Roman"/>
                  </a:endParaRPr>
                </a:p>
              </p:txBody>
            </p:sp>
            <p:sp>
              <p:nvSpPr>
                <p:cNvPr id="11" name="Text Box 18"/>
                <p:cNvSpPr txBox="1">
                  <a:spLocks noChangeArrowheads="1"/>
                </p:cNvSpPr>
                <p:nvPr/>
              </p:nvSpPr>
              <p:spPr bwMode="auto">
                <a:xfrm>
                  <a:off x="7620" y="10477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Blk Design</a:t>
                  </a:r>
                  <a:endParaRPr lang="en-US" sz="1200">
                    <a:effectLst/>
                    <a:latin typeface="Calibri"/>
                    <a:ea typeface="Calibri"/>
                    <a:cs typeface="Times New Roman"/>
                  </a:endParaRPr>
                </a:p>
              </p:txBody>
            </p:sp>
            <p:sp>
              <p:nvSpPr>
                <p:cNvPr id="12" name="Text Box 19"/>
                <p:cNvSpPr txBox="1">
                  <a:spLocks noChangeArrowheads="1"/>
                </p:cNvSpPr>
                <p:nvPr/>
              </p:nvSpPr>
              <p:spPr bwMode="auto">
                <a:xfrm>
                  <a:off x="7620" y="12534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Pct Compl</a:t>
                  </a:r>
                  <a:endParaRPr lang="en-US" sz="1200">
                    <a:effectLst/>
                    <a:latin typeface="Calibri"/>
                    <a:ea typeface="Calibri"/>
                    <a:cs typeface="Times New Roman"/>
                  </a:endParaRPr>
                </a:p>
              </p:txBody>
            </p:sp>
            <p:sp>
              <p:nvSpPr>
                <p:cNvPr id="13" name="Text Box 20"/>
                <p:cNvSpPr txBox="1">
                  <a:spLocks noChangeArrowheads="1"/>
                </p:cNvSpPr>
                <p:nvPr/>
              </p:nvSpPr>
              <p:spPr bwMode="auto">
                <a:xfrm>
                  <a:off x="3810" y="14668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Mat Reas</a:t>
                  </a:r>
                  <a:endParaRPr lang="en-US" sz="1200">
                    <a:effectLst/>
                    <a:latin typeface="Calibri"/>
                    <a:ea typeface="Calibri"/>
                    <a:cs typeface="Times New Roman"/>
                  </a:endParaRPr>
                </a:p>
              </p:txBody>
            </p:sp>
            <p:sp>
              <p:nvSpPr>
                <p:cNvPr id="14" name="Text Box 21"/>
                <p:cNvSpPr txBox="1">
                  <a:spLocks noChangeArrowheads="1"/>
                </p:cNvSpPr>
                <p:nvPr/>
              </p:nvSpPr>
              <p:spPr bwMode="auto">
                <a:xfrm>
                  <a:off x="7620" y="16725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Pict Arrange</a:t>
                  </a:r>
                  <a:endParaRPr lang="en-US" sz="1200">
                    <a:effectLst/>
                    <a:latin typeface="Calibri"/>
                    <a:ea typeface="Calibri"/>
                    <a:cs typeface="Times New Roman"/>
                  </a:endParaRPr>
                </a:p>
              </p:txBody>
            </p:sp>
            <p:sp>
              <p:nvSpPr>
                <p:cNvPr id="15" name="Text Box 28"/>
                <p:cNvSpPr txBox="1">
                  <a:spLocks noChangeArrowheads="1"/>
                </p:cNvSpPr>
                <p:nvPr/>
              </p:nvSpPr>
              <p:spPr bwMode="auto">
                <a:xfrm>
                  <a:off x="7620" y="19392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Digit Span</a:t>
                  </a:r>
                  <a:endParaRPr lang="en-US" sz="1200">
                    <a:effectLst/>
                    <a:latin typeface="Calibri"/>
                    <a:ea typeface="Calibri"/>
                    <a:cs typeface="Times New Roman"/>
                  </a:endParaRPr>
                </a:p>
              </p:txBody>
            </p:sp>
            <p:sp>
              <p:nvSpPr>
                <p:cNvPr id="16" name="Text Box 29"/>
                <p:cNvSpPr txBox="1">
                  <a:spLocks noChangeArrowheads="1"/>
                </p:cNvSpPr>
                <p:nvPr/>
              </p:nvSpPr>
              <p:spPr bwMode="auto">
                <a:xfrm>
                  <a:off x="7620" y="2125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Sequencing</a:t>
                  </a:r>
                  <a:endParaRPr lang="en-US" sz="1200">
                    <a:effectLst/>
                    <a:latin typeface="Calibri"/>
                    <a:ea typeface="Calibri"/>
                    <a:cs typeface="Times New Roman"/>
                  </a:endParaRPr>
                </a:p>
              </p:txBody>
            </p:sp>
            <p:sp>
              <p:nvSpPr>
                <p:cNvPr id="17" name="Text Box 30"/>
                <p:cNvSpPr txBox="1">
                  <a:spLocks noChangeArrowheads="1"/>
                </p:cNvSpPr>
                <p:nvPr/>
              </p:nvSpPr>
              <p:spPr bwMode="auto">
                <a:xfrm>
                  <a:off x="7620" y="232791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Arithmetic</a:t>
                  </a:r>
                  <a:endParaRPr lang="en-US" sz="1200">
                    <a:effectLst/>
                    <a:latin typeface="Calibri"/>
                    <a:ea typeface="Calibri"/>
                    <a:cs typeface="Times New Roman"/>
                  </a:endParaRPr>
                </a:p>
              </p:txBody>
            </p:sp>
            <p:sp>
              <p:nvSpPr>
                <p:cNvPr id="18" name="Text Box 39"/>
                <p:cNvSpPr txBox="1">
                  <a:spLocks noChangeArrowheads="1"/>
                </p:cNvSpPr>
                <p:nvPr/>
              </p:nvSpPr>
              <p:spPr bwMode="auto">
                <a:xfrm>
                  <a:off x="7620" y="262890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Dig-</a:t>
                  </a:r>
                  <a:r>
                    <a:rPr lang="en-US" sz="800" dirty="0" err="1" smtClean="0">
                      <a:effectLst/>
                      <a:latin typeface="Calibri"/>
                      <a:ea typeface="Calibri"/>
                      <a:cs typeface="Times New Roman"/>
                    </a:rPr>
                    <a:t>Sym</a:t>
                  </a:r>
                  <a:endParaRPr lang="en-US" sz="1200" dirty="0">
                    <a:effectLst/>
                    <a:latin typeface="Calibri"/>
                    <a:ea typeface="Calibri"/>
                    <a:cs typeface="Times New Roman"/>
                  </a:endParaRPr>
                </a:p>
              </p:txBody>
            </p:sp>
            <p:sp>
              <p:nvSpPr>
                <p:cNvPr id="19" name="Text Box 40"/>
                <p:cNvSpPr txBox="1">
                  <a:spLocks noChangeArrowheads="1"/>
                </p:cNvSpPr>
                <p:nvPr/>
              </p:nvSpPr>
              <p:spPr bwMode="auto">
                <a:xfrm>
                  <a:off x="7620" y="28003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err="1" smtClean="0">
                      <a:effectLst/>
                      <a:latin typeface="Calibri"/>
                      <a:ea typeface="Calibri"/>
                      <a:cs typeface="Times New Roman"/>
                    </a:rPr>
                    <a:t>Sym</a:t>
                  </a:r>
                  <a:r>
                    <a:rPr lang="en-US" sz="800" dirty="0" smtClean="0">
                      <a:effectLst/>
                      <a:latin typeface="Calibri"/>
                      <a:ea typeface="Calibri"/>
                      <a:cs typeface="Times New Roman"/>
                    </a:rPr>
                    <a:t> Search</a:t>
                  </a:r>
                  <a:endParaRPr lang="en-US" sz="1200" dirty="0">
                    <a:effectLst/>
                    <a:latin typeface="Calibri"/>
                    <a:ea typeface="Calibri"/>
                    <a:cs typeface="Times New Roman"/>
                  </a:endParaRPr>
                </a:p>
              </p:txBody>
            </p:sp>
          </p:grpSp>
          <p:grpSp>
            <p:nvGrpSpPr>
              <p:cNvPr id="142" name="Group 141"/>
              <p:cNvGrpSpPr/>
              <p:nvPr/>
            </p:nvGrpSpPr>
            <p:grpSpPr>
              <a:xfrm>
                <a:off x="2366010" y="2033344"/>
                <a:ext cx="579120" cy="2789797"/>
                <a:chOff x="2366010" y="2033344"/>
                <a:chExt cx="579120" cy="2789797"/>
              </a:xfrm>
            </p:grpSpPr>
            <p:grpSp>
              <p:nvGrpSpPr>
                <p:cNvPr id="120" name="Group 119"/>
                <p:cNvGrpSpPr/>
                <p:nvPr/>
              </p:nvGrpSpPr>
              <p:grpSpPr>
                <a:xfrm>
                  <a:off x="2366010" y="2033344"/>
                  <a:ext cx="533400" cy="439433"/>
                  <a:chOff x="1828800" y="1678244"/>
                  <a:chExt cx="533400" cy="439433"/>
                </a:xfrm>
              </p:grpSpPr>
              <p:sp>
                <p:nvSpPr>
                  <p:cNvPr id="118" name="Oval 11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1828800" y="1690596"/>
                    <a:ext cx="533400" cy="369332"/>
                  </a:xfrm>
                  <a:prstGeom prst="rect">
                    <a:avLst/>
                  </a:prstGeom>
                  <a:noFill/>
                </p:spPr>
                <p:txBody>
                  <a:bodyPr wrap="square" rtlCol="0">
                    <a:spAutoFit/>
                  </a:bodyPr>
                  <a:lstStyle/>
                  <a:p>
                    <a:pPr algn="ctr"/>
                    <a:r>
                      <a:rPr lang="en-US" dirty="0" smtClean="0"/>
                      <a:t>VC</a:t>
                    </a:r>
                    <a:endParaRPr lang="en-US" dirty="0"/>
                  </a:p>
                </p:txBody>
              </p:sp>
            </p:grpSp>
            <p:grpSp>
              <p:nvGrpSpPr>
                <p:cNvPr id="121" name="Group 120"/>
                <p:cNvGrpSpPr/>
                <p:nvPr/>
              </p:nvGrpSpPr>
              <p:grpSpPr>
                <a:xfrm>
                  <a:off x="2366010" y="2962226"/>
                  <a:ext cx="533400" cy="439433"/>
                  <a:chOff x="1828800" y="1678244"/>
                  <a:chExt cx="533400" cy="439433"/>
                </a:xfrm>
              </p:grpSpPr>
              <p:sp>
                <p:nvSpPr>
                  <p:cNvPr id="122" name="Oval 12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828800" y="1690596"/>
                    <a:ext cx="533400" cy="369332"/>
                  </a:xfrm>
                  <a:prstGeom prst="rect">
                    <a:avLst/>
                  </a:prstGeom>
                  <a:noFill/>
                </p:spPr>
                <p:txBody>
                  <a:bodyPr wrap="square" rtlCol="0">
                    <a:spAutoFit/>
                  </a:bodyPr>
                  <a:lstStyle/>
                  <a:p>
                    <a:pPr algn="ctr"/>
                    <a:r>
                      <a:rPr lang="en-US" dirty="0" smtClean="0"/>
                      <a:t>PO</a:t>
                    </a:r>
                    <a:endParaRPr lang="en-US" dirty="0"/>
                  </a:p>
                </p:txBody>
              </p:sp>
            </p:grpSp>
            <p:grpSp>
              <p:nvGrpSpPr>
                <p:cNvPr id="124" name="Group 123"/>
                <p:cNvGrpSpPr/>
                <p:nvPr/>
              </p:nvGrpSpPr>
              <p:grpSpPr>
                <a:xfrm>
                  <a:off x="2366010" y="3795684"/>
                  <a:ext cx="579120" cy="439433"/>
                  <a:chOff x="1828800" y="1678244"/>
                  <a:chExt cx="579120" cy="439433"/>
                </a:xfrm>
              </p:grpSpPr>
              <p:sp>
                <p:nvSpPr>
                  <p:cNvPr id="125" name="Oval 12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28800" y="1690596"/>
                    <a:ext cx="579120" cy="338554"/>
                  </a:xfrm>
                  <a:prstGeom prst="rect">
                    <a:avLst/>
                  </a:prstGeom>
                  <a:noFill/>
                </p:spPr>
                <p:txBody>
                  <a:bodyPr wrap="square" rtlCol="0">
                    <a:spAutoFit/>
                  </a:bodyPr>
                  <a:lstStyle/>
                  <a:p>
                    <a:pPr algn="ctr"/>
                    <a:r>
                      <a:rPr lang="en-US" sz="1600" dirty="0" smtClean="0"/>
                      <a:t>WM</a:t>
                    </a:r>
                    <a:endParaRPr lang="en-US" sz="1600" dirty="0"/>
                  </a:p>
                </p:txBody>
              </p:sp>
            </p:grpSp>
            <p:grpSp>
              <p:nvGrpSpPr>
                <p:cNvPr id="127" name="Group 126"/>
                <p:cNvGrpSpPr/>
                <p:nvPr/>
              </p:nvGrpSpPr>
              <p:grpSpPr>
                <a:xfrm>
                  <a:off x="2366010" y="4383708"/>
                  <a:ext cx="533400" cy="439433"/>
                  <a:chOff x="1828800" y="1678244"/>
                  <a:chExt cx="533400" cy="439433"/>
                </a:xfrm>
              </p:grpSpPr>
              <p:sp>
                <p:nvSpPr>
                  <p:cNvPr id="128" name="Oval 12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828800" y="1690596"/>
                    <a:ext cx="533400" cy="369332"/>
                  </a:xfrm>
                  <a:prstGeom prst="rect">
                    <a:avLst/>
                  </a:prstGeom>
                  <a:noFill/>
                </p:spPr>
                <p:txBody>
                  <a:bodyPr wrap="square" rtlCol="0">
                    <a:spAutoFit/>
                  </a:bodyPr>
                  <a:lstStyle/>
                  <a:p>
                    <a:pPr algn="ctr"/>
                    <a:r>
                      <a:rPr lang="en-US" dirty="0" smtClean="0"/>
                      <a:t>PS</a:t>
                    </a:r>
                    <a:endParaRPr lang="en-US" dirty="0"/>
                  </a:p>
                </p:txBody>
              </p:sp>
            </p:grpSp>
          </p:grpSp>
          <p:grpSp>
            <p:nvGrpSpPr>
              <p:cNvPr id="297" name="Group 296"/>
              <p:cNvGrpSpPr/>
              <p:nvPr/>
            </p:nvGrpSpPr>
            <p:grpSpPr>
              <a:xfrm>
                <a:off x="1699260" y="1886342"/>
                <a:ext cx="666750" cy="2800350"/>
                <a:chOff x="1314450" y="1531242"/>
                <a:chExt cx="666750" cy="2800350"/>
              </a:xfrm>
            </p:grpSpPr>
            <p:cxnSp>
              <p:nvCxnSpPr>
                <p:cNvPr id="131" name="Straight Arrow Connector 130"/>
                <p:cNvCxnSpPr>
                  <a:stCxn id="118" idx="2"/>
                  <a:endCxn id="6" idx="3"/>
                </p:cNvCxnSpPr>
                <p:nvPr/>
              </p:nvCxnSpPr>
              <p:spPr>
                <a:xfrm flipH="1" flipV="1">
                  <a:off x="1322070" y="1531242"/>
                  <a:ext cx="659130" cy="3667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8" idx="2"/>
                  <a:endCxn id="7" idx="3"/>
                </p:cNvCxnSpPr>
                <p:nvPr/>
              </p:nvCxnSpPr>
              <p:spPr>
                <a:xfrm flipH="1" flipV="1">
                  <a:off x="1318260" y="1733172"/>
                  <a:ext cx="662940" cy="1647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8" idx="2"/>
                  <a:endCxn id="8" idx="3"/>
                </p:cNvCxnSpPr>
                <p:nvPr/>
              </p:nvCxnSpPr>
              <p:spPr>
                <a:xfrm flipH="1">
                  <a:off x="1318260" y="1897961"/>
                  <a:ext cx="662940" cy="371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8" idx="2"/>
                  <a:endCxn id="9" idx="3"/>
                </p:cNvCxnSpPr>
                <p:nvPr/>
              </p:nvCxnSpPr>
              <p:spPr>
                <a:xfrm flipH="1">
                  <a:off x="1314450" y="1897961"/>
                  <a:ext cx="666750" cy="2352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23" idx="1"/>
                  <a:endCxn id="10" idx="3"/>
                </p:cNvCxnSpPr>
                <p:nvPr/>
              </p:nvCxnSpPr>
              <p:spPr>
                <a:xfrm flipH="1" flipV="1">
                  <a:off x="1322070" y="2392302"/>
                  <a:ext cx="659130" cy="4118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3" idx="1"/>
                  <a:endCxn id="11" idx="3"/>
                </p:cNvCxnSpPr>
                <p:nvPr/>
              </p:nvCxnSpPr>
              <p:spPr>
                <a:xfrm flipH="1" flipV="1">
                  <a:off x="1322070" y="2578992"/>
                  <a:ext cx="659130" cy="225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3" idx="1"/>
                  <a:endCxn id="12" idx="3"/>
                </p:cNvCxnSpPr>
                <p:nvPr/>
              </p:nvCxnSpPr>
              <p:spPr>
                <a:xfrm flipH="1" flipV="1">
                  <a:off x="1322070" y="2784732"/>
                  <a:ext cx="659130" cy="19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23" idx="1"/>
                  <a:endCxn id="13" idx="3"/>
                </p:cNvCxnSpPr>
                <p:nvPr/>
              </p:nvCxnSpPr>
              <p:spPr>
                <a:xfrm flipH="1">
                  <a:off x="1318260" y="2804144"/>
                  <a:ext cx="662940" cy="193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23" idx="1"/>
                  <a:endCxn id="14" idx="3"/>
                </p:cNvCxnSpPr>
                <p:nvPr/>
              </p:nvCxnSpPr>
              <p:spPr>
                <a:xfrm flipH="1">
                  <a:off x="1322070" y="2804144"/>
                  <a:ext cx="659130" cy="399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25" idx="2"/>
                  <a:endCxn id="15" idx="3"/>
                </p:cNvCxnSpPr>
                <p:nvPr/>
              </p:nvCxnSpPr>
              <p:spPr>
                <a:xfrm flipH="1" flipV="1">
                  <a:off x="1322070" y="3470532"/>
                  <a:ext cx="659130" cy="189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5" idx="2"/>
                  <a:endCxn id="16" idx="3"/>
                </p:cNvCxnSpPr>
                <p:nvPr/>
              </p:nvCxnSpPr>
              <p:spPr>
                <a:xfrm flipH="1" flipV="1">
                  <a:off x="1322070" y="3657222"/>
                  <a:ext cx="659130" cy="30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25" idx="2"/>
                  <a:endCxn id="17" idx="3"/>
                </p:cNvCxnSpPr>
                <p:nvPr/>
              </p:nvCxnSpPr>
              <p:spPr>
                <a:xfrm flipH="1">
                  <a:off x="1322070" y="3660301"/>
                  <a:ext cx="659130" cy="198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28" idx="2"/>
                  <a:endCxn id="18" idx="3"/>
                </p:cNvCxnSpPr>
                <p:nvPr/>
              </p:nvCxnSpPr>
              <p:spPr>
                <a:xfrm flipH="1" flipV="1">
                  <a:off x="1322070" y="4160142"/>
                  <a:ext cx="659130" cy="88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28" idx="2"/>
                  <a:endCxn id="19" idx="3"/>
                </p:cNvCxnSpPr>
                <p:nvPr/>
              </p:nvCxnSpPr>
              <p:spPr>
                <a:xfrm flipH="1">
                  <a:off x="1322070" y="4248325"/>
                  <a:ext cx="659130" cy="83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76200" y="3017389"/>
              <a:ext cx="533400" cy="439433"/>
              <a:chOff x="1828800" y="1678244"/>
              <a:chExt cx="533400" cy="439433"/>
            </a:xfrm>
          </p:grpSpPr>
          <p:sp>
            <p:nvSpPr>
              <p:cNvPr id="348" name="Oval 34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p:cNvSpPr txBox="1"/>
              <p:nvPr/>
            </p:nvSpPr>
            <p:spPr>
              <a:xfrm>
                <a:off x="1828800" y="1690596"/>
                <a:ext cx="533400" cy="369332"/>
              </a:xfrm>
              <a:prstGeom prst="rect">
                <a:avLst/>
              </a:prstGeom>
              <a:noFill/>
            </p:spPr>
            <p:txBody>
              <a:bodyPr wrap="square" rtlCol="0">
                <a:spAutoFit/>
              </a:bodyPr>
              <a:lstStyle/>
              <a:p>
                <a:pPr algn="ctr"/>
                <a:r>
                  <a:rPr lang="en-US" dirty="0" smtClean="0"/>
                  <a:t>g</a:t>
                </a:r>
                <a:endParaRPr lang="en-US" dirty="0"/>
              </a:p>
            </p:txBody>
          </p:sp>
        </p:grpSp>
        <p:grpSp>
          <p:nvGrpSpPr>
            <p:cNvPr id="138" name="Group 137"/>
            <p:cNvGrpSpPr/>
            <p:nvPr/>
          </p:nvGrpSpPr>
          <p:grpSpPr>
            <a:xfrm>
              <a:off x="609600" y="1917011"/>
              <a:ext cx="312420" cy="2800350"/>
              <a:chOff x="609600" y="1917011"/>
              <a:chExt cx="312420" cy="2800350"/>
            </a:xfrm>
          </p:grpSpPr>
          <p:cxnSp>
            <p:nvCxnSpPr>
              <p:cNvPr id="150" name="Straight Arrow Connector 149"/>
              <p:cNvCxnSpPr>
                <a:stCxn id="350" idx="3"/>
                <a:endCxn id="6" idx="1"/>
              </p:cNvCxnSpPr>
              <p:nvPr/>
            </p:nvCxnSpPr>
            <p:spPr>
              <a:xfrm flipV="1">
                <a:off x="609600" y="1917011"/>
                <a:ext cx="312420" cy="12973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348" idx="6"/>
                <a:endCxn id="7" idx="1"/>
              </p:cNvCxnSpPr>
              <p:nvPr/>
            </p:nvCxnSpPr>
            <p:spPr>
              <a:xfrm flipV="1">
                <a:off x="609600" y="2118941"/>
                <a:ext cx="308610" cy="11181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350" idx="3"/>
                <a:endCxn id="8" idx="1"/>
              </p:cNvCxnSpPr>
              <p:nvPr/>
            </p:nvCxnSpPr>
            <p:spPr>
              <a:xfrm flipV="1">
                <a:off x="609600" y="2320871"/>
                <a:ext cx="308610" cy="893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350" idx="3"/>
                <a:endCxn id="9" idx="1"/>
              </p:cNvCxnSpPr>
              <p:nvPr/>
            </p:nvCxnSpPr>
            <p:spPr>
              <a:xfrm flipV="1">
                <a:off x="609600" y="2518991"/>
                <a:ext cx="304800" cy="695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350" idx="3"/>
                <a:endCxn id="10" idx="1"/>
              </p:cNvCxnSpPr>
              <p:nvPr/>
            </p:nvCxnSpPr>
            <p:spPr>
              <a:xfrm flipV="1">
                <a:off x="609600" y="2778071"/>
                <a:ext cx="312420" cy="4363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350" idx="3"/>
                <a:endCxn id="11" idx="1"/>
              </p:cNvCxnSpPr>
              <p:nvPr/>
            </p:nvCxnSpPr>
            <p:spPr>
              <a:xfrm flipV="1">
                <a:off x="609600" y="2964761"/>
                <a:ext cx="312420" cy="249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350" idx="3"/>
                <a:endCxn id="12" idx="1"/>
              </p:cNvCxnSpPr>
              <p:nvPr/>
            </p:nvCxnSpPr>
            <p:spPr>
              <a:xfrm flipV="1">
                <a:off x="609600" y="3170501"/>
                <a:ext cx="312420" cy="439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350" idx="3"/>
                <a:endCxn id="13" idx="1"/>
              </p:cNvCxnSpPr>
              <p:nvPr/>
            </p:nvCxnSpPr>
            <p:spPr>
              <a:xfrm>
                <a:off x="609600" y="3214407"/>
                <a:ext cx="308610" cy="1694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350" idx="3"/>
                <a:endCxn id="14" idx="1"/>
              </p:cNvCxnSpPr>
              <p:nvPr/>
            </p:nvCxnSpPr>
            <p:spPr>
              <a:xfrm>
                <a:off x="609600" y="3214407"/>
                <a:ext cx="312420" cy="3751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350" idx="3"/>
                <a:endCxn id="15" idx="1"/>
              </p:cNvCxnSpPr>
              <p:nvPr/>
            </p:nvCxnSpPr>
            <p:spPr>
              <a:xfrm>
                <a:off x="609600" y="3214407"/>
                <a:ext cx="312420" cy="641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350" idx="3"/>
                <a:endCxn id="16" idx="1"/>
              </p:cNvCxnSpPr>
              <p:nvPr/>
            </p:nvCxnSpPr>
            <p:spPr>
              <a:xfrm>
                <a:off x="609600" y="3214407"/>
                <a:ext cx="312420" cy="8285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350" idx="3"/>
                <a:endCxn id="17" idx="1"/>
              </p:cNvCxnSpPr>
              <p:nvPr/>
            </p:nvCxnSpPr>
            <p:spPr>
              <a:xfrm>
                <a:off x="609600" y="3214407"/>
                <a:ext cx="312420" cy="1030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350" idx="3"/>
                <a:endCxn id="18" idx="1"/>
              </p:cNvCxnSpPr>
              <p:nvPr/>
            </p:nvCxnSpPr>
            <p:spPr>
              <a:xfrm>
                <a:off x="609600" y="3214407"/>
                <a:ext cx="312420" cy="133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350" idx="3"/>
                <a:endCxn id="19" idx="1"/>
              </p:cNvCxnSpPr>
              <p:nvPr/>
            </p:nvCxnSpPr>
            <p:spPr>
              <a:xfrm>
                <a:off x="609600" y="3214407"/>
                <a:ext cx="312420" cy="15029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44" name="Group 143"/>
          <p:cNvGrpSpPr/>
          <p:nvPr/>
        </p:nvGrpSpPr>
        <p:grpSpPr>
          <a:xfrm>
            <a:off x="3030028" y="1218954"/>
            <a:ext cx="2608771" cy="4739005"/>
            <a:chOff x="3030028" y="1218954"/>
            <a:chExt cx="2608771" cy="4739005"/>
          </a:xfrm>
        </p:grpSpPr>
        <p:grpSp>
          <p:nvGrpSpPr>
            <p:cNvPr id="159" name="Group 158"/>
            <p:cNvGrpSpPr/>
            <p:nvPr/>
          </p:nvGrpSpPr>
          <p:grpSpPr>
            <a:xfrm>
              <a:off x="3962400" y="1218954"/>
              <a:ext cx="1676399" cy="4739005"/>
              <a:chOff x="2907013" y="1371146"/>
              <a:chExt cx="1676399" cy="4739005"/>
            </a:xfrm>
          </p:grpSpPr>
          <p:grpSp>
            <p:nvGrpSpPr>
              <p:cNvPr id="20" name="Group 19"/>
              <p:cNvGrpSpPr/>
              <p:nvPr/>
            </p:nvGrpSpPr>
            <p:grpSpPr>
              <a:xfrm>
                <a:off x="2907013" y="1371146"/>
                <a:ext cx="613410" cy="4739005"/>
                <a:chOff x="0" y="0"/>
                <a:chExt cx="613410" cy="4739005"/>
              </a:xfrm>
            </p:grpSpPr>
            <p:grpSp>
              <p:nvGrpSpPr>
                <p:cNvPr id="21" name="Group 20"/>
                <p:cNvGrpSpPr/>
                <p:nvPr/>
              </p:nvGrpSpPr>
              <p:grpSpPr>
                <a:xfrm>
                  <a:off x="7620" y="0"/>
                  <a:ext cx="605790" cy="1306195"/>
                  <a:chOff x="0" y="0"/>
                  <a:chExt cx="605790" cy="1306195"/>
                </a:xfrm>
              </p:grpSpPr>
              <p:sp>
                <p:nvSpPr>
                  <p:cNvPr id="49"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Distant1</a:t>
                    </a:r>
                    <a:endParaRPr lang="en-US" sz="1200" dirty="0">
                      <a:effectLst/>
                      <a:latin typeface="Calibri"/>
                      <a:ea typeface="Calibri"/>
                      <a:cs typeface="Times New Roman"/>
                    </a:endParaRPr>
                  </a:p>
                </p:txBody>
              </p:sp>
              <p:sp>
                <p:nvSpPr>
                  <p:cNvPr id="50"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Distant2</a:t>
                    </a:r>
                    <a:endParaRPr lang="en-US" sz="1200">
                      <a:effectLst/>
                      <a:latin typeface="Calibri"/>
                      <a:ea typeface="Calibri"/>
                      <a:cs typeface="Times New Roman"/>
                    </a:endParaRPr>
                  </a:p>
                </p:txBody>
              </p:sp>
              <p:sp>
                <p:nvSpPr>
                  <p:cNvPr id="51"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Distant3</a:t>
                    </a:r>
                    <a:endParaRPr lang="en-US" sz="1200">
                      <a:effectLst/>
                      <a:latin typeface="Calibri"/>
                      <a:ea typeface="Calibri"/>
                      <a:cs typeface="Times New Roman"/>
                    </a:endParaRPr>
                  </a:p>
                </p:txBody>
              </p:sp>
              <p:sp>
                <p:nvSpPr>
                  <p:cNvPr id="52"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Distant4</a:t>
                    </a:r>
                    <a:endParaRPr lang="en-US" sz="1200">
                      <a:effectLst/>
                      <a:latin typeface="Calibri"/>
                      <a:ea typeface="Calibri"/>
                      <a:cs typeface="Times New Roman"/>
                    </a:endParaRPr>
                  </a:p>
                </p:txBody>
              </p:sp>
              <p:sp>
                <p:nvSpPr>
                  <p:cNvPr id="53"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Distant5</a:t>
                    </a:r>
                    <a:endParaRPr lang="en-US" sz="1200">
                      <a:effectLst/>
                      <a:latin typeface="Calibri"/>
                      <a:ea typeface="Calibri"/>
                      <a:cs typeface="Times New Roman"/>
                    </a:endParaRPr>
                  </a:p>
                </p:txBody>
              </p:sp>
              <p:sp>
                <p:nvSpPr>
                  <p:cNvPr id="54"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Distant6</a:t>
                    </a:r>
                    <a:endParaRPr lang="en-US" sz="1200">
                      <a:effectLst/>
                      <a:latin typeface="Calibri"/>
                      <a:ea typeface="Calibri"/>
                      <a:cs typeface="Times New Roman"/>
                    </a:endParaRPr>
                  </a:p>
                </p:txBody>
              </p:sp>
              <p:sp>
                <p:nvSpPr>
                  <p:cNvPr id="55"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Distant7</a:t>
                    </a:r>
                    <a:endParaRPr lang="en-US" sz="1200">
                      <a:effectLst/>
                      <a:latin typeface="Calibri"/>
                      <a:ea typeface="Calibri"/>
                      <a:cs typeface="Times New Roman"/>
                    </a:endParaRPr>
                  </a:p>
                </p:txBody>
              </p:sp>
              <p:sp>
                <p:nvSpPr>
                  <p:cNvPr id="56"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Distkant8</a:t>
                    </a:r>
                    <a:endParaRPr lang="en-US" sz="1200">
                      <a:effectLst/>
                      <a:latin typeface="Calibri"/>
                      <a:ea typeface="Calibri"/>
                      <a:cs typeface="Times New Roman"/>
                    </a:endParaRPr>
                  </a:p>
                </p:txBody>
              </p:sp>
              <p:sp>
                <p:nvSpPr>
                  <p:cNvPr id="57"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Distant9</a:t>
                    </a:r>
                    <a:endParaRPr lang="en-US" sz="1200">
                      <a:effectLst/>
                      <a:latin typeface="Calibri"/>
                      <a:ea typeface="Calibri"/>
                      <a:cs typeface="Times New Roman"/>
                    </a:endParaRPr>
                  </a:p>
                </p:txBody>
              </p:sp>
              <p:sp>
                <p:nvSpPr>
                  <p:cNvPr id="58"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Distant10</a:t>
                    </a:r>
                    <a:endParaRPr lang="en-US" sz="1200">
                      <a:effectLst/>
                      <a:latin typeface="Calibri"/>
                      <a:ea typeface="Calibri"/>
                      <a:cs typeface="Times New Roman"/>
                    </a:endParaRPr>
                  </a:p>
                </p:txBody>
              </p:sp>
            </p:grpSp>
            <p:grpSp>
              <p:nvGrpSpPr>
                <p:cNvPr id="22" name="Group 21"/>
                <p:cNvGrpSpPr/>
                <p:nvPr/>
              </p:nvGrpSpPr>
              <p:grpSpPr>
                <a:xfrm>
                  <a:off x="7620" y="1417320"/>
                  <a:ext cx="605790" cy="1031875"/>
                  <a:chOff x="0" y="0"/>
                  <a:chExt cx="605790" cy="1031875"/>
                </a:xfrm>
              </p:grpSpPr>
              <p:sp>
                <p:nvSpPr>
                  <p:cNvPr id="41"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Uninsightful1</a:t>
                    </a:r>
                    <a:endParaRPr lang="en-US" sz="1200">
                      <a:effectLst/>
                      <a:latin typeface="Calibri"/>
                      <a:ea typeface="Calibri"/>
                      <a:cs typeface="Times New Roman"/>
                    </a:endParaRPr>
                  </a:p>
                </p:txBody>
              </p:sp>
              <p:sp>
                <p:nvSpPr>
                  <p:cNvPr id="42"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Uninsightful2</a:t>
                    </a:r>
                    <a:endParaRPr lang="en-US" sz="1200">
                      <a:effectLst/>
                      <a:latin typeface="Calibri"/>
                      <a:ea typeface="Calibri"/>
                      <a:cs typeface="Times New Roman"/>
                    </a:endParaRPr>
                  </a:p>
                </p:txBody>
              </p:sp>
              <p:sp>
                <p:nvSpPr>
                  <p:cNvPr id="43"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Uninsightful3</a:t>
                    </a:r>
                    <a:endParaRPr lang="en-US" sz="1200">
                      <a:effectLst/>
                      <a:latin typeface="Calibri"/>
                      <a:ea typeface="Calibri"/>
                      <a:cs typeface="Times New Roman"/>
                    </a:endParaRPr>
                  </a:p>
                </p:txBody>
              </p:sp>
              <p:sp>
                <p:nvSpPr>
                  <p:cNvPr id="44"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Uninsightful4</a:t>
                    </a:r>
                    <a:endParaRPr lang="en-US" sz="1200">
                      <a:effectLst/>
                      <a:latin typeface="Calibri"/>
                      <a:ea typeface="Calibri"/>
                      <a:cs typeface="Times New Roman"/>
                    </a:endParaRPr>
                  </a:p>
                </p:txBody>
              </p:sp>
              <p:sp>
                <p:nvSpPr>
                  <p:cNvPr id="45"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Uninsightful5</a:t>
                    </a:r>
                    <a:endParaRPr lang="en-US" sz="1200">
                      <a:effectLst/>
                      <a:latin typeface="Calibri"/>
                      <a:ea typeface="Calibri"/>
                      <a:cs typeface="Times New Roman"/>
                    </a:endParaRPr>
                  </a:p>
                </p:txBody>
              </p:sp>
              <p:sp>
                <p:nvSpPr>
                  <p:cNvPr id="46"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Uninsightful6</a:t>
                    </a:r>
                    <a:endParaRPr lang="en-US" sz="1200">
                      <a:effectLst/>
                      <a:latin typeface="Calibri"/>
                      <a:ea typeface="Calibri"/>
                      <a:cs typeface="Times New Roman"/>
                    </a:endParaRPr>
                  </a:p>
                </p:txBody>
              </p:sp>
              <p:sp>
                <p:nvSpPr>
                  <p:cNvPr id="47"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Uninsightful7</a:t>
                    </a:r>
                    <a:endParaRPr lang="en-US" sz="1200">
                      <a:effectLst/>
                      <a:latin typeface="Calibri"/>
                      <a:ea typeface="Calibri"/>
                      <a:cs typeface="Times New Roman"/>
                    </a:endParaRPr>
                  </a:p>
                </p:txBody>
              </p:sp>
              <p:sp>
                <p:nvSpPr>
                  <p:cNvPr id="48"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Uninsightful8</a:t>
                    </a:r>
                    <a:endParaRPr lang="en-US" sz="1200">
                      <a:effectLst/>
                      <a:latin typeface="Calibri"/>
                      <a:ea typeface="Calibri"/>
                      <a:cs typeface="Times New Roman"/>
                    </a:endParaRPr>
                  </a:p>
                </p:txBody>
              </p:sp>
            </p:grpSp>
            <p:grpSp>
              <p:nvGrpSpPr>
                <p:cNvPr id="23" name="Group 22"/>
                <p:cNvGrpSpPr/>
                <p:nvPr/>
              </p:nvGrpSpPr>
              <p:grpSpPr>
                <a:xfrm>
                  <a:off x="7620" y="2590800"/>
                  <a:ext cx="605790" cy="639445"/>
                  <a:chOff x="0" y="0"/>
                  <a:chExt cx="605790" cy="639445"/>
                </a:xfrm>
              </p:grpSpPr>
              <p:sp>
                <p:nvSpPr>
                  <p:cNvPr id="36"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Somaticizing1</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7"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Somaticizing2</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8"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Somaticizing3</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9"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Somaticizing4</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40"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Somaticizing5</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grpSp>
            <p:grpSp>
              <p:nvGrpSpPr>
                <p:cNvPr id="24" name="Group 23"/>
                <p:cNvGrpSpPr/>
                <p:nvPr/>
              </p:nvGrpSpPr>
              <p:grpSpPr>
                <a:xfrm>
                  <a:off x="0" y="3322320"/>
                  <a:ext cx="605790" cy="639445"/>
                  <a:chOff x="0" y="0"/>
                  <a:chExt cx="605790" cy="639445"/>
                </a:xfrm>
              </p:grpSpPr>
              <p:sp>
                <p:nvSpPr>
                  <p:cNvPr id="31"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Humorless1</a:t>
                    </a:r>
                    <a:endParaRPr lang="en-US" sz="1200">
                      <a:effectLst/>
                      <a:latin typeface="Calibri"/>
                      <a:ea typeface="Calibri"/>
                      <a:cs typeface="Times New Roman"/>
                    </a:endParaRPr>
                  </a:p>
                </p:txBody>
              </p:sp>
              <p:sp>
                <p:nvSpPr>
                  <p:cNvPr id="32"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Hiumorless2</a:t>
                    </a:r>
                    <a:endParaRPr lang="en-US" sz="1200">
                      <a:effectLst/>
                      <a:latin typeface="Calibri"/>
                      <a:ea typeface="Calibri"/>
                      <a:cs typeface="Times New Roman"/>
                    </a:endParaRPr>
                  </a:p>
                </p:txBody>
              </p:sp>
              <p:sp>
                <p:nvSpPr>
                  <p:cNvPr id="33"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Humorless3</a:t>
                    </a:r>
                    <a:endParaRPr lang="en-US" sz="1200">
                      <a:effectLst/>
                      <a:latin typeface="Calibri"/>
                      <a:ea typeface="Calibri"/>
                      <a:cs typeface="Times New Roman"/>
                    </a:endParaRPr>
                  </a:p>
                </p:txBody>
              </p:sp>
              <p:sp>
                <p:nvSpPr>
                  <p:cNvPr id="34"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Humorless4</a:t>
                    </a:r>
                    <a:endParaRPr lang="en-US" sz="1200">
                      <a:effectLst/>
                      <a:latin typeface="Calibri"/>
                      <a:ea typeface="Calibri"/>
                      <a:cs typeface="Times New Roman"/>
                    </a:endParaRPr>
                  </a:p>
                </p:txBody>
              </p:sp>
              <p:sp>
                <p:nvSpPr>
                  <p:cNvPr id="35"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Humorless6</a:t>
                    </a:r>
                    <a:endParaRPr lang="en-US" sz="1200">
                      <a:effectLst/>
                      <a:latin typeface="Calibri"/>
                      <a:ea typeface="Calibri"/>
                      <a:cs typeface="Times New Roman"/>
                    </a:endParaRPr>
                  </a:p>
                </p:txBody>
              </p:sp>
            </p:grpSp>
            <p:grpSp>
              <p:nvGrpSpPr>
                <p:cNvPr id="25" name="Group 24"/>
                <p:cNvGrpSpPr/>
                <p:nvPr/>
              </p:nvGrpSpPr>
              <p:grpSpPr>
                <a:xfrm>
                  <a:off x="7620" y="4099560"/>
                  <a:ext cx="605790" cy="639445"/>
                  <a:chOff x="0" y="0"/>
                  <a:chExt cx="605790" cy="639445"/>
                </a:xfrm>
              </p:grpSpPr>
              <p:sp>
                <p:nvSpPr>
                  <p:cNvPr id="26"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Rigid1</a:t>
                    </a:r>
                    <a:endParaRPr lang="en-US" sz="1200">
                      <a:effectLst/>
                      <a:latin typeface="Calibri"/>
                      <a:ea typeface="Calibri"/>
                      <a:cs typeface="Times New Roman"/>
                    </a:endParaRPr>
                  </a:p>
                </p:txBody>
              </p:sp>
              <p:sp>
                <p:nvSpPr>
                  <p:cNvPr id="27"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Rigid2</a:t>
                    </a:r>
                    <a:endParaRPr lang="en-US" sz="1200">
                      <a:effectLst/>
                      <a:latin typeface="Calibri"/>
                      <a:ea typeface="Calibri"/>
                      <a:cs typeface="Times New Roman"/>
                    </a:endParaRPr>
                  </a:p>
                </p:txBody>
              </p:sp>
              <p:sp>
                <p:nvSpPr>
                  <p:cNvPr id="28"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Rigid3</a:t>
                    </a:r>
                    <a:endParaRPr lang="en-US" sz="1200">
                      <a:effectLst/>
                      <a:latin typeface="Calibri"/>
                      <a:ea typeface="Calibri"/>
                      <a:cs typeface="Times New Roman"/>
                    </a:endParaRPr>
                  </a:p>
                </p:txBody>
              </p:sp>
              <p:sp>
                <p:nvSpPr>
                  <p:cNvPr id="29"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Rigid4</a:t>
                    </a:r>
                    <a:endParaRPr lang="en-US" sz="1200">
                      <a:effectLst/>
                      <a:latin typeface="Calibri"/>
                      <a:ea typeface="Calibri"/>
                      <a:cs typeface="Times New Roman"/>
                    </a:endParaRPr>
                  </a:p>
                </p:txBody>
              </p:sp>
              <p:sp>
                <p:nvSpPr>
                  <p:cNvPr id="30"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Rigid5</a:t>
                    </a:r>
                    <a:endParaRPr lang="en-US" sz="1200">
                      <a:effectLst/>
                      <a:latin typeface="Calibri"/>
                      <a:ea typeface="Calibri"/>
                      <a:cs typeface="Times New Roman"/>
                    </a:endParaRPr>
                  </a:p>
                </p:txBody>
              </p:sp>
            </p:grpSp>
          </p:grpSp>
          <p:grpSp>
            <p:nvGrpSpPr>
              <p:cNvPr id="294" name="Group 293"/>
              <p:cNvGrpSpPr/>
              <p:nvPr/>
            </p:nvGrpSpPr>
            <p:grpSpPr>
              <a:xfrm>
                <a:off x="4050012" y="1846409"/>
                <a:ext cx="533400" cy="4155146"/>
                <a:chOff x="4876800" y="1846409"/>
                <a:chExt cx="533400" cy="4155146"/>
              </a:xfrm>
            </p:grpSpPr>
            <p:grpSp>
              <p:nvGrpSpPr>
                <p:cNvPr id="177" name="Group 176"/>
                <p:cNvGrpSpPr/>
                <p:nvPr/>
              </p:nvGrpSpPr>
              <p:grpSpPr>
                <a:xfrm>
                  <a:off x="4876800" y="1846409"/>
                  <a:ext cx="533400" cy="439433"/>
                  <a:chOff x="1828800" y="1678244"/>
                  <a:chExt cx="533400" cy="439433"/>
                </a:xfrm>
              </p:grpSpPr>
              <p:sp>
                <p:nvSpPr>
                  <p:cNvPr id="178" name="Oval 17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1828800" y="1690596"/>
                    <a:ext cx="533400" cy="369332"/>
                  </a:xfrm>
                  <a:prstGeom prst="rect">
                    <a:avLst/>
                  </a:prstGeom>
                  <a:noFill/>
                </p:spPr>
                <p:txBody>
                  <a:bodyPr wrap="square" rtlCol="0">
                    <a:spAutoFit/>
                  </a:bodyPr>
                  <a:lstStyle/>
                  <a:p>
                    <a:pPr algn="ctr"/>
                    <a:r>
                      <a:rPr lang="en-US" dirty="0" smtClean="0"/>
                      <a:t>D</a:t>
                    </a:r>
                    <a:endParaRPr lang="en-US" dirty="0"/>
                  </a:p>
                </p:txBody>
              </p:sp>
            </p:grpSp>
            <p:grpSp>
              <p:nvGrpSpPr>
                <p:cNvPr id="180" name="Group 179"/>
                <p:cNvGrpSpPr/>
                <p:nvPr/>
              </p:nvGrpSpPr>
              <p:grpSpPr>
                <a:xfrm>
                  <a:off x="4876800" y="3096015"/>
                  <a:ext cx="533400" cy="439433"/>
                  <a:chOff x="1828800" y="1678244"/>
                  <a:chExt cx="533400" cy="439433"/>
                </a:xfrm>
              </p:grpSpPr>
              <p:sp>
                <p:nvSpPr>
                  <p:cNvPr id="181" name="Oval 18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1828800" y="1690596"/>
                    <a:ext cx="533400" cy="369332"/>
                  </a:xfrm>
                  <a:prstGeom prst="rect">
                    <a:avLst/>
                  </a:prstGeom>
                  <a:noFill/>
                </p:spPr>
                <p:txBody>
                  <a:bodyPr wrap="square" rtlCol="0">
                    <a:spAutoFit/>
                  </a:bodyPr>
                  <a:lstStyle/>
                  <a:p>
                    <a:pPr algn="ctr"/>
                    <a:r>
                      <a:rPr lang="en-US" dirty="0" smtClean="0"/>
                      <a:t>U</a:t>
                    </a:r>
                    <a:endParaRPr lang="en-US" dirty="0"/>
                  </a:p>
                </p:txBody>
              </p:sp>
            </p:grpSp>
            <p:grpSp>
              <p:nvGrpSpPr>
                <p:cNvPr id="183" name="Group 182"/>
                <p:cNvGrpSpPr/>
                <p:nvPr/>
              </p:nvGrpSpPr>
              <p:grpSpPr>
                <a:xfrm>
                  <a:off x="4876800" y="4091486"/>
                  <a:ext cx="533400" cy="439433"/>
                  <a:chOff x="1828800" y="1678244"/>
                  <a:chExt cx="533400" cy="439433"/>
                </a:xfrm>
              </p:grpSpPr>
              <p:sp>
                <p:nvSpPr>
                  <p:cNvPr id="184" name="Oval 183"/>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186" name="Group 185"/>
                <p:cNvGrpSpPr/>
                <p:nvPr/>
              </p:nvGrpSpPr>
              <p:grpSpPr>
                <a:xfrm>
                  <a:off x="4876800" y="4823006"/>
                  <a:ext cx="533400" cy="439433"/>
                  <a:chOff x="1828800" y="1678244"/>
                  <a:chExt cx="533400" cy="439433"/>
                </a:xfrm>
              </p:grpSpPr>
              <p:sp>
                <p:nvSpPr>
                  <p:cNvPr id="187" name="Oval 186"/>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1828800" y="1690596"/>
                    <a:ext cx="533400" cy="369332"/>
                  </a:xfrm>
                  <a:prstGeom prst="rect">
                    <a:avLst/>
                  </a:prstGeom>
                  <a:noFill/>
                </p:spPr>
                <p:txBody>
                  <a:bodyPr wrap="square" rtlCol="0">
                    <a:spAutoFit/>
                  </a:bodyPr>
                  <a:lstStyle/>
                  <a:p>
                    <a:pPr algn="ctr"/>
                    <a:r>
                      <a:rPr lang="en-US" dirty="0" smtClean="0"/>
                      <a:t>H</a:t>
                    </a:r>
                    <a:endParaRPr lang="en-US" dirty="0"/>
                  </a:p>
                </p:txBody>
              </p:sp>
            </p:grpSp>
            <p:grpSp>
              <p:nvGrpSpPr>
                <p:cNvPr id="189" name="Group 188"/>
                <p:cNvGrpSpPr/>
                <p:nvPr/>
              </p:nvGrpSpPr>
              <p:grpSpPr>
                <a:xfrm>
                  <a:off x="4876800" y="5562122"/>
                  <a:ext cx="533400" cy="439433"/>
                  <a:chOff x="1828800" y="1678244"/>
                  <a:chExt cx="533400" cy="439433"/>
                </a:xfrm>
              </p:grpSpPr>
              <p:sp>
                <p:nvSpPr>
                  <p:cNvPr id="190" name="Oval 18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1828800" y="1690596"/>
                    <a:ext cx="533400" cy="369332"/>
                  </a:xfrm>
                  <a:prstGeom prst="rect">
                    <a:avLst/>
                  </a:prstGeom>
                  <a:noFill/>
                </p:spPr>
                <p:txBody>
                  <a:bodyPr wrap="square" rtlCol="0">
                    <a:spAutoFit/>
                  </a:bodyPr>
                  <a:lstStyle/>
                  <a:p>
                    <a:pPr algn="ctr"/>
                    <a:r>
                      <a:rPr lang="en-US" dirty="0" smtClean="0"/>
                      <a:t>R</a:t>
                    </a:r>
                    <a:endParaRPr lang="en-US" dirty="0"/>
                  </a:p>
                </p:txBody>
              </p:sp>
            </p:grpSp>
          </p:grpSp>
          <p:grpSp>
            <p:nvGrpSpPr>
              <p:cNvPr id="293" name="Group 292"/>
              <p:cNvGrpSpPr/>
              <p:nvPr/>
            </p:nvGrpSpPr>
            <p:grpSpPr>
              <a:xfrm>
                <a:off x="3508993" y="1426074"/>
                <a:ext cx="541019" cy="4629150"/>
                <a:chOff x="4335781" y="1426074"/>
                <a:chExt cx="541019" cy="4629150"/>
              </a:xfrm>
            </p:grpSpPr>
            <p:cxnSp>
              <p:nvCxnSpPr>
                <p:cNvPr id="193" name="Straight Arrow Connector 192"/>
                <p:cNvCxnSpPr>
                  <a:stCxn id="179" idx="1"/>
                  <a:endCxn id="49" idx="3"/>
                </p:cNvCxnSpPr>
                <p:nvPr/>
              </p:nvCxnSpPr>
              <p:spPr>
                <a:xfrm flipH="1" flipV="1">
                  <a:off x="4347211" y="1426074"/>
                  <a:ext cx="529589" cy="617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79" idx="1"/>
                  <a:endCxn id="50" idx="3"/>
                </p:cNvCxnSpPr>
                <p:nvPr/>
              </p:nvCxnSpPr>
              <p:spPr>
                <a:xfrm flipH="1" flipV="1">
                  <a:off x="4347211" y="1555614"/>
                  <a:ext cx="529589" cy="487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79" idx="1"/>
                  <a:endCxn id="51" idx="3"/>
                </p:cNvCxnSpPr>
                <p:nvPr/>
              </p:nvCxnSpPr>
              <p:spPr>
                <a:xfrm flipH="1" flipV="1">
                  <a:off x="4347211" y="1685154"/>
                  <a:ext cx="529589" cy="3582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79" idx="1"/>
                  <a:endCxn id="52" idx="3"/>
                </p:cNvCxnSpPr>
                <p:nvPr/>
              </p:nvCxnSpPr>
              <p:spPr>
                <a:xfrm flipH="1" flipV="1">
                  <a:off x="4343401" y="1822314"/>
                  <a:ext cx="533399" cy="221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79" idx="1"/>
                  <a:endCxn id="53" idx="3"/>
                </p:cNvCxnSpPr>
                <p:nvPr/>
              </p:nvCxnSpPr>
              <p:spPr>
                <a:xfrm flipH="1" flipV="1">
                  <a:off x="4347211" y="1955664"/>
                  <a:ext cx="529589" cy="87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79" idx="1"/>
                  <a:endCxn id="54" idx="3"/>
                </p:cNvCxnSpPr>
                <p:nvPr/>
              </p:nvCxnSpPr>
              <p:spPr>
                <a:xfrm flipH="1">
                  <a:off x="4347211" y="2043427"/>
                  <a:ext cx="529589" cy="41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79" idx="1"/>
                  <a:endCxn id="55" idx="3"/>
                </p:cNvCxnSpPr>
                <p:nvPr/>
              </p:nvCxnSpPr>
              <p:spPr>
                <a:xfrm flipH="1">
                  <a:off x="4347211" y="2043427"/>
                  <a:ext cx="529589" cy="171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79" idx="1"/>
                  <a:endCxn id="56" idx="3"/>
                </p:cNvCxnSpPr>
                <p:nvPr/>
              </p:nvCxnSpPr>
              <p:spPr>
                <a:xfrm flipH="1">
                  <a:off x="4347211" y="2043427"/>
                  <a:ext cx="529589" cy="304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79" idx="1"/>
                  <a:endCxn id="57" idx="3"/>
                </p:cNvCxnSpPr>
                <p:nvPr/>
              </p:nvCxnSpPr>
              <p:spPr>
                <a:xfrm flipH="1">
                  <a:off x="4347211" y="2043427"/>
                  <a:ext cx="529589" cy="43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79" idx="1"/>
                  <a:endCxn id="58" idx="3"/>
                </p:cNvCxnSpPr>
                <p:nvPr/>
              </p:nvCxnSpPr>
              <p:spPr>
                <a:xfrm flipH="1">
                  <a:off x="4347211" y="2043427"/>
                  <a:ext cx="529589" cy="578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82" idx="1"/>
                  <a:endCxn id="41" idx="3"/>
                </p:cNvCxnSpPr>
                <p:nvPr/>
              </p:nvCxnSpPr>
              <p:spPr>
                <a:xfrm flipH="1" flipV="1">
                  <a:off x="4347211" y="2843394"/>
                  <a:ext cx="529589" cy="449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82" idx="1"/>
                  <a:endCxn id="42" idx="3"/>
                </p:cNvCxnSpPr>
                <p:nvPr/>
              </p:nvCxnSpPr>
              <p:spPr>
                <a:xfrm flipH="1" flipV="1">
                  <a:off x="4347211" y="2972934"/>
                  <a:ext cx="529589" cy="320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82" idx="1"/>
                  <a:endCxn id="43" idx="3"/>
                </p:cNvCxnSpPr>
                <p:nvPr/>
              </p:nvCxnSpPr>
              <p:spPr>
                <a:xfrm flipH="1" flipV="1">
                  <a:off x="4347211" y="3102474"/>
                  <a:ext cx="529589" cy="190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82" idx="1"/>
                  <a:endCxn id="44" idx="3"/>
                </p:cNvCxnSpPr>
                <p:nvPr/>
              </p:nvCxnSpPr>
              <p:spPr>
                <a:xfrm flipH="1" flipV="1">
                  <a:off x="4347211" y="3239634"/>
                  <a:ext cx="529589" cy="53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182" idx="1"/>
                  <a:endCxn id="45" idx="3"/>
                </p:cNvCxnSpPr>
                <p:nvPr/>
              </p:nvCxnSpPr>
              <p:spPr>
                <a:xfrm flipH="1">
                  <a:off x="4347211" y="3293033"/>
                  <a:ext cx="529589" cy="79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82" idx="1"/>
                  <a:endCxn id="46" idx="3"/>
                </p:cNvCxnSpPr>
                <p:nvPr/>
              </p:nvCxnSpPr>
              <p:spPr>
                <a:xfrm flipH="1">
                  <a:off x="4347211" y="3293033"/>
                  <a:ext cx="529589" cy="209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82" idx="1"/>
                  <a:endCxn id="47" idx="3"/>
                </p:cNvCxnSpPr>
                <p:nvPr/>
              </p:nvCxnSpPr>
              <p:spPr>
                <a:xfrm flipH="1">
                  <a:off x="4347211" y="3293033"/>
                  <a:ext cx="529589" cy="339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182" idx="1"/>
                  <a:endCxn id="48" idx="3"/>
                </p:cNvCxnSpPr>
                <p:nvPr/>
              </p:nvCxnSpPr>
              <p:spPr>
                <a:xfrm flipH="1">
                  <a:off x="4347211" y="3293033"/>
                  <a:ext cx="529589" cy="472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185" idx="1"/>
                  <a:endCxn id="36" idx="3"/>
                </p:cNvCxnSpPr>
                <p:nvPr/>
              </p:nvCxnSpPr>
              <p:spPr>
                <a:xfrm flipH="1" flipV="1">
                  <a:off x="4347211" y="4016874"/>
                  <a:ext cx="52958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185" idx="1"/>
                  <a:endCxn id="37" idx="3"/>
                </p:cNvCxnSpPr>
                <p:nvPr/>
              </p:nvCxnSpPr>
              <p:spPr>
                <a:xfrm flipH="1" flipV="1">
                  <a:off x="4347211" y="4146414"/>
                  <a:ext cx="52958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185" idx="1"/>
                  <a:endCxn id="38" idx="3"/>
                </p:cNvCxnSpPr>
                <p:nvPr/>
              </p:nvCxnSpPr>
              <p:spPr>
                <a:xfrm flipH="1" flipV="1">
                  <a:off x="4347211" y="4275954"/>
                  <a:ext cx="52958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185" idx="1"/>
                  <a:endCxn id="39" idx="3"/>
                </p:cNvCxnSpPr>
                <p:nvPr/>
              </p:nvCxnSpPr>
              <p:spPr>
                <a:xfrm flipH="1">
                  <a:off x="4347211" y="4288504"/>
                  <a:ext cx="52958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185" idx="1"/>
                  <a:endCxn id="40" idx="3"/>
                </p:cNvCxnSpPr>
                <p:nvPr/>
              </p:nvCxnSpPr>
              <p:spPr>
                <a:xfrm flipH="1">
                  <a:off x="4347211" y="4288504"/>
                  <a:ext cx="52958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88" idx="1"/>
                  <a:endCxn id="31" idx="3"/>
                </p:cNvCxnSpPr>
                <p:nvPr/>
              </p:nvCxnSpPr>
              <p:spPr>
                <a:xfrm flipH="1" flipV="1">
                  <a:off x="4339591" y="4748394"/>
                  <a:ext cx="53720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188" idx="1"/>
                  <a:endCxn id="32" idx="3"/>
                </p:cNvCxnSpPr>
                <p:nvPr/>
              </p:nvCxnSpPr>
              <p:spPr>
                <a:xfrm flipH="1" flipV="1">
                  <a:off x="4339591" y="4877934"/>
                  <a:ext cx="53720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188" idx="1"/>
                  <a:endCxn id="33" idx="3"/>
                </p:cNvCxnSpPr>
                <p:nvPr/>
              </p:nvCxnSpPr>
              <p:spPr>
                <a:xfrm flipH="1" flipV="1">
                  <a:off x="4339591" y="5007474"/>
                  <a:ext cx="53720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188" idx="1"/>
                  <a:endCxn id="34" idx="3"/>
                </p:cNvCxnSpPr>
                <p:nvPr/>
              </p:nvCxnSpPr>
              <p:spPr>
                <a:xfrm flipH="1">
                  <a:off x="4335781" y="5020024"/>
                  <a:ext cx="54101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188" idx="1"/>
                  <a:endCxn id="35" idx="3"/>
                </p:cNvCxnSpPr>
                <p:nvPr/>
              </p:nvCxnSpPr>
              <p:spPr>
                <a:xfrm flipH="1">
                  <a:off x="4339591" y="5020024"/>
                  <a:ext cx="53720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191" idx="1"/>
                  <a:endCxn id="26" idx="3"/>
                </p:cNvCxnSpPr>
                <p:nvPr/>
              </p:nvCxnSpPr>
              <p:spPr>
                <a:xfrm flipH="1" flipV="1">
                  <a:off x="4347211" y="5525634"/>
                  <a:ext cx="529589" cy="233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191" idx="1"/>
                  <a:endCxn id="27" idx="3"/>
                </p:cNvCxnSpPr>
                <p:nvPr/>
              </p:nvCxnSpPr>
              <p:spPr>
                <a:xfrm flipH="1" flipV="1">
                  <a:off x="4347211" y="5655174"/>
                  <a:ext cx="529589" cy="1039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191" idx="1"/>
                  <a:endCxn id="28" idx="3"/>
                </p:cNvCxnSpPr>
                <p:nvPr/>
              </p:nvCxnSpPr>
              <p:spPr>
                <a:xfrm flipH="1">
                  <a:off x="4347211" y="5759140"/>
                  <a:ext cx="529589" cy="25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191" idx="1"/>
                  <a:endCxn id="29" idx="3"/>
                </p:cNvCxnSpPr>
                <p:nvPr/>
              </p:nvCxnSpPr>
              <p:spPr>
                <a:xfrm flipH="1">
                  <a:off x="4343401" y="5759140"/>
                  <a:ext cx="533399" cy="162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191" idx="1"/>
                  <a:endCxn id="30" idx="3"/>
                </p:cNvCxnSpPr>
                <p:nvPr/>
              </p:nvCxnSpPr>
              <p:spPr>
                <a:xfrm flipH="1">
                  <a:off x="4347211" y="5759140"/>
                  <a:ext cx="529589" cy="29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52" name="Group 351"/>
            <p:cNvGrpSpPr/>
            <p:nvPr/>
          </p:nvGrpSpPr>
          <p:grpSpPr>
            <a:xfrm>
              <a:off x="3030028" y="3190869"/>
              <a:ext cx="533400" cy="439433"/>
              <a:chOff x="1828800" y="1678244"/>
              <a:chExt cx="533400" cy="439433"/>
            </a:xfrm>
          </p:grpSpPr>
          <p:sp>
            <p:nvSpPr>
              <p:cNvPr id="384" name="Oval 383"/>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extBox 385"/>
              <p:cNvSpPr txBox="1"/>
              <p:nvPr/>
            </p:nvSpPr>
            <p:spPr>
              <a:xfrm>
                <a:off x="1828800" y="1690596"/>
                <a:ext cx="533400" cy="369332"/>
              </a:xfrm>
              <a:prstGeom prst="rect">
                <a:avLst/>
              </a:prstGeom>
              <a:noFill/>
            </p:spPr>
            <p:txBody>
              <a:bodyPr wrap="square" rtlCol="0">
                <a:spAutoFit/>
              </a:bodyPr>
              <a:lstStyle/>
              <a:p>
                <a:pPr algn="ctr"/>
                <a:r>
                  <a:rPr lang="en-US" dirty="0" smtClean="0"/>
                  <a:t>VC</a:t>
                </a:r>
                <a:endParaRPr lang="en-US" dirty="0"/>
              </a:p>
            </p:txBody>
          </p:sp>
        </p:grpSp>
        <p:grpSp>
          <p:nvGrpSpPr>
            <p:cNvPr id="136" name="Group 135"/>
            <p:cNvGrpSpPr/>
            <p:nvPr/>
          </p:nvGrpSpPr>
          <p:grpSpPr>
            <a:xfrm>
              <a:off x="3563428" y="1273882"/>
              <a:ext cx="410402" cy="4629150"/>
              <a:chOff x="3563428" y="1273882"/>
              <a:chExt cx="410402" cy="4629150"/>
            </a:xfrm>
          </p:grpSpPr>
          <p:cxnSp>
            <p:nvCxnSpPr>
              <p:cNvPr id="232" name="Straight Arrow Connector 231"/>
              <p:cNvCxnSpPr>
                <a:stCxn id="384" idx="6"/>
                <a:endCxn id="49" idx="1"/>
              </p:cNvCxnSpPr>
              <p:nvPr/>
            </p:nvCxnSpPr>
            <p:spPr>
              <a:xfrm flipV="1">
                <a:off x="3563428" y="1273882"/>
                <a:ext cx="410402" cy="21367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386" idx="3"/>
                <a:endCxn id="50" idx="1"/>
              </p:cNvCxnSpPr>
              <p:nvPr/>
            </p:nvCxnSpPr>
            <p:spPr>
              <a:xfrm flipV="1">
                <a:off x="3563428" y="1403422"/>
                <a:ext cx="410402" cy="19844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stCxn id="386" idx="3"/>
                <a:endCxn id="51" idx="1"/>
              </p:cNvCxnSpPr>
              <p:nvPr/>
            </p:nvCxnSpPr>
            <p:spPr>
              <a:xfrm flipV="1">
                <a:off x="3563428" y="1532962"/>
                <a:ext cx="410402" cy="185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386" idx="3"/>
                <a:endCxn id="52" idx="1"/>
              </p:cNvCxnSpPr>
              <p:nvPr/>
            </p:nvCxnSpPr>
            <p:spPr>
              <a:xfrm flipV="1">
                <a:off x="3563428" y="1670122"/>
                <a:ext cx="406592" cy="17177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384" idx="6"/>
                <a:endCxn id="53" idx="1"/>
              </p:cNvCxnSpPr>
              <p:nvPr/>
            </p:nvCxnSpPr>
            <p:spPr>
              <a:xfrm flipV="1">
                <a:off x="3563428" y="1803472"/>
                <a:ext cx="410402" cy="16071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384" idx="6"/>
                <a:endCxn id="54" idx="1"/>
              </p:cNvCxnSpPr>
              <p:nvPr/>
            </p:nvCxnSpPr>
            <p:spPr>
              <a:xfrm flipV="1">
                <a:off x="3563428" y="1933012"/>
                <a:ext cx="410402" cy="1477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386" idx="3"/>
                <a:endCxn id="55" idx="1"/>
              </p:cNvCxnSpPr>
              <p:nvPr/>
            </p:nvCxnSpPr>
            <p:spPr>
              <a:xfrm flipV="1">
                <a:off x="3563428" y="2062552"/>
                <a:ext cx="410402" cy="1325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386" idx="3"/>
                <a:endCxn id="56" idx="1"/>
              </p:cNvCxnSpPr>
              <p:nvPr/>
            </p:nvCxnSpPr>
            <p:spPr>
              <a:xfrm flipV="1">
                <a:off x="3563428" y="2195902"/>
                <a:ext cx="410402" cy="1191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a:stCxn id="384" idx="6"/>
                <a:endCxn id="57" idx="1"/>
              </p:cNvCxnSpPr>
              <p:nvPr/>
            </p:nvCxnSpPr>
            <p:spPr>
              <a:xfrm flipV="1">
                <a:off x="3563428" y="2329252"/>
                <a:ext cx="410402" cy="1081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384" idx="6"/>
                <a:endCxn id="58" idx="1"/>
              </p:cNvCxnSpPr>
              <p:nvPr/>
            </p:nvCxnSpPr>
            <p:spPr>
              <a:xfrm flipV="1">
                <a:off x="3563428" y="2470222"/>
                <a:ext cx="410402" cy="9403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384" idx="6"/>
                <a:endCxn id="41" idx="1"/>
              </p:cNvCxnSpPr>
              <p:nvPr/>
            </p:nvCxnSpPr>
            <p:spPr>
              <a:xfrm flipV="1">
                <a:off x="3563428" y="2691202"/>
                <a:ext cx="410402" cy="719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a:stCxn id="384" idx="6"/>
                <a:endCxn id="42" idx="1"/>
              </p:cNvCxnSpPr>
              <p:nvPr/>
            </p:nvCxnSpPr>
            <p:spPr>
              <a:xfrm flipV="1">
                <a:off x="3563428" y="2820742"/>
                <a:ext cx="410402" cy="5898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a:stCxn id="386" idx="3"/>
                <a:endCxn id="43" idx="1"/>
              </p:cNvCxnSpPr>
              <p:nvPr/>
            </p:nvCxnSpPr>
            <p:spPr>
              <a:xfrm flipV="1">
                <a:off x="3563428" y="2950282"/>
                <a:ext cx="410402" cy="437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86" idx="3"/>
                <a:endCxn id="44" idx="1"/>
              </p:cNvCxnSpPr>
              <p:nvPr/>
            </p:nvCxnSpPr>
            <p:spPr>
              <a:xfrm flipV="1">
                <a:off x="3563428" y="3087442"/>
                <a:ext cx="406592" cy="300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a:stCxn id="386" idx="3"/>
                <a:endCxn id="45" idx="1"/>
              </p:cNvCxnSpPr>
              <p:nvPr/>
            </p:nvCxnSpPr>
            <p:spPr>
              <a:xfrm flipV="1">
                <a:off x="3563428" y="3220792"/>
                <a:ext cx="410402" cy="1670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a:stCxn id="386" idx="3"/>
                <a:endCxn id="46" idx="1"/>
              </p:cNvCxnSpPr>
              <p:nvPr/>
            </p:nvCxnSpPr>
            <p:spPr>
              <a:xfrm flipV="1">
                <a:off x="3563428" y="3350332"/>
                <a:ext cx="410402" cy="37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a:stCxn id="386" idx="3"/>
                <a:endCxn id="47" idx="1"/>
              </p:cNvCxnSpPr>
              <p:nvPr/>
            </p:nvCxnSpPr>
            <p:spPr>
              <a:xfrm>
                <a:off x="3563428" y="3387887"/>
                <a:ext cx="410402" cy="91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a:stCxn id="386" idx="3"/>
                <a:endCxn id="48" idx="1"/>
              </p:cNvCxnSpPr>
              <p:nvPr/>
            </p:nvCxnSpPr>
            <p:spPr>
              <a:xfrm>
                <a:off x="3563428" y="3387887"/>
                <a:ext cx="410402" cy="225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a:stCxn id="386" idx="3"/>
                <a:endCxn id="36" idx="1"/>
              </p:cNvCxnSpPr>
              <p:nvPr/>
            </p:nvCxnSpPr>
            <p:spPr>
              <a:xfrm>
                <a:off x="3563428" y="3387887"/>
                <a:ext cx="410402" cy="4767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4" name="Straight Arrow Connector 423"/>
              <p:cNvCxnSpPr>
                <a:stCxn id="384" idx="6"/>
                <a:endCxn id="37" idx="1"/>
              </p:cNvCxnSpPr>
              <p:nvPr/>
            </p:nvCxnSpPr>
            <p:spPr>
              <a:xfrm>
                <a:off x="3563428" y="3410586"/>
                <a:ext cx="410402" cy="5836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6" name="Straight Arrow Connector 425"/>
              <p:cNvCxnSpPr>
                <a:stCxn id="384" idx="6"/>
                <a:endCxn id="38" idx="1"/>
              </p:cNvCxnSpPr>
              <p:nvPr/>
            </p:nvCxnSpPr>
            <p:spPr>
              <a:xfrm>
                <a:off x="3563428" y="3410586"/>
                <a:ext cx="410402" cy="71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a:stCxn id="386" idx="3"/>
                <a:endCxn id="39" idx="1"/>
              </p:cNvCxnSpPr>
              <p:nvPr/>
            </p:nvCxnSpPr>
            <p:spPr>
              <a:xfrm>
                <a:off x="3563428" y="3387887"/>
                <a:ext cx="406592" cy="8730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0" name="Straight Arrow Connector 429"/>
              <p:cNvCxnSpPr>
                <a:stCxn id="384" idx="6"/>
                <a:endCxn id="40" idx="1"/>
              </p:cNvCxnSpPr>
              <p:nvPr/>
            </p:nvCxnSpPr>
            <p:spPr>
              <a:xfrm>
                <a:off x="3563428" y="3410586"/>
                <a:ext cx="410402" cy="983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a:stCxn id="386" idx="3"/>
                <a:endCxn id="31" idx="1"/>
              </p:cNvCxnSpPr>
              <p:nvPr/>
            </p:nvCxnSpPr>
            <p:spPr>
              <a:xfrm>
                <a:off x="3563428" y="3387887"/>
                <a:ext cx="402782" cy="1208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4" name="Straight Arrow Connector 433"/>
              <p:cNvCxnSpPr>
                <a:stCxn id="386" idx="3"/>
                <a:endCxn id="32" idx="1"/>
              </p:cNvCxnSpPr>
              <p:nvPr/>
            </p:nvCxnSpPr>
            <p:spPr>
              <a:xfrm>
                <a:off x="3563428" y="3387887"/>
                <a:ext cx="402782" cy="13378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6" name="Straight Arrow Connector 435"/>
              <p:cNvCxnSpPr>
                <a:stCxn id="386" idx="3"/>
                <a:endCxn id="33" idx="1"/>
              </p:cNvCxnSpPr>
              <p:nvPr/>
            </p:nvCxnSpPr>
            <p:spPr>
              <a:xfrm>
                <a:off x="3563428" y="3387887"/>
                <a:ext cx="402782" cy="14673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a:stCxn id="386" idx="3"/>
                <a:endCxn id="34" idx="1"/>
              </p:cNvCxnSpPr>
              <p:nvPr/>
            </p:nvCxnSpPr>
            <p:spPr>
              <a:xfrm>
                <a:off x="3563428" y="3387887"/>
                <a:ext cx="398972" cy="1604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a:stCxn id="384" idx="6"/>
                <a:endCxn id="35" idx="1"/>
              </p:cNvCxnSpPr>
              <p:nvPr/>
            </p:nvCxnSpPr>
            <p:spPr>
              <a:xfrm>
                <a:off x="3563428" y="3410586"/>
                <a:ext cx="402782" cy="1715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a:stCxn id="386" idx="3"/>
                <a:endCxn id="26" idx="1"/>
              </p:cNvCxnSpPr>
              <p:nvPr/>
            </p:nvCxnSpPr>
            <p:spPr>
              <a:xfrm>
                <a:off x="3563428" y="3387887"/>
                <a:ext cx="410402" cy="1985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4" name="Straight Arrow Connector 443"/>
              <p:cNvCxnSpPr>
                <a:stCxn id="386" idx="3"/>
                <a:endCxn id="27" idx="1"/>
              </p:cNvCxnSpPr>
              <p:nvPr/>
            </p:nvCxnSpPr>
            <p:spPr>
              <a:xfrm>
                <a:off x="3563428" y="3387887"/>
                <a:ext cx="410402" cy="21150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6" name="Straight Arrow Connector 445"/>
              <p:cNvCxnSpPr>
                <a:stCxn id="384" idx="6"/>
                <a:endCxn id="28" idx="1"/>
              </p:cNvCxnSpPr>
              <p:nvPr/>
            </p:nvCxnSpPr>
            <p:spPr>
              <a:xfrm>
                <a:off x="3563428" y="3410586"/>
                <a:ext cx="410402" cy="2221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8" name="Straight Arrow Connector 447"/>
              <p:cNvCxnSpPr>
                <a:stCxn id="386" idx="3"/>
                <a:endCxn id="29" idx="1"/>
              </p:cNvCxnSpPr>
              <p:nvPr/>
            </p:nvCxnSpPr>
            <p:spPr>
              <a:xfrm>
                <a:off x="3563428" y="3387887"/>
                <a:ext cx="406592" cy="23817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0" name="Straight Arrow Connector 449"/>
              <p:cNvCxnSpPr>
                <a:stCxn id="386" idx="3"/>
                <a:endCxn id="30" idx="1"/>
              </p:cNvCxnSpPr>
              <p:nvPr/>
            </p:nvCxnSpPr>
            <p:spPr>
              <a:xfrm>
                <a:off x="3563428" y="3387887"/>
                <a:ext cx="410402" cy="2515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34" name="Group 133"/>
          <p:cNvGrpSpPr/>
          <p:nvPr/>
        </p:nvGrpSpPr>
        <p:grpSpPr>
          <a:xfrm>
            <a:off x="5791200" y="574959"/>
            <a:ext cx="3153590" cy="5855664"/>
            <a:chOff x="5791200" y="574959"/>
            <a:chExt cx="3153590" cy="5855664"/>
          </a:xfrm>
        </p:grpSpPr>
        <p:grpSp>
          <p:nvGrpSpPr>
            <p:cNvPr id="130" name="Group 129"/>
            <p:cNvGrpSpPr/>
            <p:nvPr/>
          </p:nvGrpSpPr>
          <p:grpSpPr>
            <a:xfrm>
              <a:off x="7192190" y="574959"/>
              <a:ext cx="1752600" cy="5855664"/>
              <a:chOff x="5867400" y="500079"/>
              <a:chExt cx="1752600" cy="5855664"/>
            </a:xfrm>
          </p:grpSpPr>
          <p:grpSp>
            <p:nvGrpSpPr>
              <p:cNvPr id="59" name="Group 58"/>
              <p:cNvGrpSpPr>
                <a:grpSpLocks/>
              </p:cNvGrpSpPr>
              <p:nvPr/>
            </p:nvGrpSpPr>
            <p:grpSpPr bwMode="auto">
              <a:xfrm>
                <a:off x="5867400" y="500079"/>
                <a:ext cx="555625" cy="5855664"/>
                <a:chOff x="6620" y="1815"/>
                <a:chExt cx="875" cy="10955"/>
              </a:xfrm>
            </p:grpSpPr>
            <p:grpSp>
              <p:nvGrpSpPr>
                <p:cNvPr id="60" name="Group 59"/>
                <p:cNvGrpSpPr>
                  <a:grpSpLocks/>
                </p:cNvGrpSpPr>
                <p:nvPr/>
              </p:nvGrpSpPr>
              <p:grpSpPr bwMode="auto">
                <a:xfrm>
                  <a:off x="6620" y="1815"/>
                  <a:ext cx="875" cy="2060"/>
                  <a:chOff x="1955" y="1520"/>
                  <a:chExt cx="875" cy="2060"/>
                </a:xfrm>
              </p:grpSpPr>
              <p:sp>
                <p:nvSpPr>
                  <p:cNvPr id="10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0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10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Extrav3</a:t>
                    </a:r>
                    <a:endParaRPr lang="en-US" sz="1200" dirty="0">
                      <a:effectLst/>
                      <a:latin typeface="Calibri"/>
                      <a:ea typeface="Calibri"/>
                      <a:cs typeface="Times New Roman"/>
                    </a:endParaRPr>
                  </a:p>
                </p:txBody>
              </p:sp>
              <p:sp>
                <p:nvSpPr>
                  <p:cNvPr id="10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Extrav4</a:t>
                    </a:r>
                    <a:endParaRPr lang="en-US" sz="1200">
                      <a:effectLst/>
                      <a:latin typeface="Calibri"/>
                      <a:ea typeface="Calibri"/>
                      <a:cs typeface="Times New Roman"/>
                    </a:endParaRPr>
                  </a:p>
                </p:txBody>
              </p:sp>
              <p:sp>
                <p:nvSpPr>
                  <p:cNvPr id="10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1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1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1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1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11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61" name="Group 60"/>
                <p:cNvGrpSpPr>
                  <a:grpSpLocks/>
                </p:cNvGrpSpPr>
                <p:nvPr/>
              </p:nvGrpSpPr>
              <p:grpSpPr bwMode="auto">
                <a:xfrm>
                  <a:off x="6620" y="4050"/>
                  <a:ext cx="875" cy="2060"/>
                  <a:chOff x="1955" y="1520"/>
                  <a:chExt cx="875" cy="2060"/>
                </a:xfrm>
              </p:grpSpPr>
              <p:sp>
                <p:nvSpPr>
                  <p:cNvPr id="9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9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9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9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9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0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10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Agree7</a:t>
                    </a:r>
                    <a:endParaRPr lang="en-US" sz="1200" dirty="0">
                      <a:effectLst/>
                      <a:latin typeface="Calibri"/>
                      <a:ea typeface="Calibri"/>
                      <a:cs typeface="Times New Roman"/>
                    </a:endParaRPr>
                  </a:p>
                </p:txBody>
              </p:sp>
              <p:sp>
                <p:nvSpPr>
                  <p:cNvPr id="10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10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0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62" name="Group 61"/>
                <p:cNvGrpSpPr>
                  <a:grpSpLocks/>
                </p:cNvGrpSpPr>
                <p:nvPr/>
              </p:nvGrpSpPr>
              <p:grpSpPr bwMode="auto">
                <a:xfrm>
                  <a:off x="6620" y="6285"/>
                  <a:ext cx="875" cy="2060"/>
                  <a:chOff x="1955" y="1520"/>
                  <a:chExt cx="875" cy="2060"/>
                </a:xfrm>
              </p:grpSpPr>
              <p:sp>
                <p:nvSpPr>
                  <p:cNvPr id="8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8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8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8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8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9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9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9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9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9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63" name="Group 62"/>
                <p:cNvGrpSpPr>
                  <a:grpSpLocks/>
                </p:cNvGrpSpPr>
                <p:nvPr/>
              </p:nvGrpSpPr>
              <p:grpSpPr bwMode="auto">
                <a:xfrm>
                  <a:off x="6620" y="8490"/>
                  <a:ext cx="875" cy="2060"/>
                  <a:chOff x="1955" y="1520"/>
                  <a:chExt cx="875" cy="2060"/>
                </a:xfrm>
              </p:grpSpPr>
              <p:sp>
                <p:nvSpPr>
                  <p:cNvPr id="7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7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7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7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7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8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8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8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8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8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64" name="Group 63"/>
                <p:cNvGrpSpPr>
                  <a:grpSpLocks/>
                </p:cNvGrpSpPr>
                <p:nvPr/>
              </p:nvGrpSpPr>
              <p:grpSpPr bwMode="auto">
                <a:xfrm>
                  <a:off x="6620" y="10710"/>
                  <a:ext cx="875" cy="2060"/>
                  <a:chOff x="1955" y="1520"/>
                  <a:chExt cx="875" cy="2060"/>
                </a:xfrm>
              </p:grpSpPr>
              <p:sp>
                <p:nvSpPr>
                  <p:cNvPr id="6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6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6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6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6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7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7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7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7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7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301" name="Group 300"/>
              <p:cNvGrpSpPr/>
              <p:nvPr/>
            </p:nvGrpSpPr>
            <p:grpSpPr>
              <a:xfrm>
                <a:off x="7063740" y="832128"/>
                <a:ext cx="556260" cy="5159515"/>
                <a:chOff x="7063740" y="832128"/>
                <a:chExt cx="556260" cy="5159515"/>
              </a:xfrm>
            </p:grpSpPr>
            <p:grpSp>
              <p:nvGrpSpPr>
                <p:cNvPr id="278" name="Group 277"/>
                <p:cNvGrpSpPr/>
                <p:nvPr/>
              </p:nvGrpSpPr>
              <p:grpSpPr>
                <a:xfrm>
                  <a:off x="7086600" y="832128"/>
                  <a:ext cx="533400" cy="439433"/>
                  <a:chOff x="1828800" y="1678244"/>
                  <a:chExt cx="533400" cy="439433"/>
                </a:xfrm>
              </p:grpSpPr>
              <p:sp>
                <p:nvSpPr>
                  <p:cNvPr id="279" name="Oval 278"/>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1828800" y="1690596"/>
                    <a:ext cx="533400" cy="369332"/>
                  </a:xfrm>
                  <a:prstGeom prst="rect">
                    <a:avLst/>
                  </a:prstGeom>
                  <a:noFill/>
                </p:spPr>
                <p:txBody>
                  <a:bodyPr wrap="square" rtlCol="0">
                    <a:spAutoFit/>
                  </a:bodyPr>
                  <a:lstStyle/>
                  <a:p>
                    <a:pPr algn="ctr"/>
                    <a:r>
                      <a:rPr lang="en-US" dirty="0" smtClean="0"/>
                      <a:t>E</a:t>
                    </a:r>
                    <a:endParaRPr lang="en-US" dirty="0"/>
                  </a:p>
                </p:txBody>
              </p:sp>
            </p:grpSp>
            <p:grpSp>
              <p:nvGrpSpPr>
                <p:cNvPr id="281" name="Group 280"/>
                <p:cNvGrpSpPr/>
                <p:nvPr/>
              </p:nvGrpSpPr>
              <p:grpSpPr>
                <a:xfrm>
                  <a:off x="7063740" y="2073449"/>
                  <a:ext cx="533400" cy="439433"/>
                  <a:chOff x="1828800" y="1678244"/>
                  <a:chExt cx="533400" cy="439433"/>
                </a:xfrm>
              </p:grpSpPr>
              <p:sp>
                <p:nvSpPr>
                  <p:cNvPr id="282" name="Oval 28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284" name="Group 283"/>
                <p:cNvGrpSpPr/>
                <p:nvPr/>
              </p:nvGrpSpPr>
              <p:grpSpPr>
                <a:xfrm>
                  <a:off x="7063740" y="3224234"/>
                  <a:ext cx="533400" cy="439433"/>
                  <a:chOff x="1828800" y="1678244"/>
                  <a:chExt cx="533400" cy="439433"/>
                </a:xfrm>
              </p:grpSpPr>
              <p:sp>
                <p:nvSpPr>
                  <p:cNvPr id="285" name="Oval 28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p:cNvSpPr txBox="1"/>
                  <p:nvPr/>
                </p:nvSpPr>
                <p:spPr>
                  <a:xfrm>
                    <a:off x="1828800" y="1690596"/>
                    <a:ext cx="533400" cy="369332"/>
                  </a:xfrm>
                  <a:prstGeom prst="rect">
                    <a:avLst/>
                  </a:prstGeom>
                  <a:noFill/>
                </p:spPr>
                <p:txBody>
                  <a:bodyPr wrap="square" rtlCol="0">
                    <a:spAutoFit/>
                  </a:bodyPr>
                  <a:lstStyle/>
                  <a:p>
                    <a:pPr algn="ctr"/>
                    <a:r>
                      <a:rPr lang="en-US" dirty="0" smtClean="0"/>
                      <a:t>C</a:t>
                    </a:r>
                    <a:endParaRPr lang="en-US" dirty="0"/>
                  </a:p>
                </p:txBody>
              </p:sp>
            </p:grpSp>
            <p:grpSp>
              <p:nvGrpSpPr>
                <p:cNvPr id="287" name="Group 286"/>
                <p:cNvGrpSpPr/>
                <p:nvPr/>
              </p:nvGrpSpPr>
              <p:grpSpPr>
                <a:xfrm>
                  <a:off x="7063740" y="4444708"/>
                  <a:ext cx="533400" cy="439433"/>
                  <a:chOff x="1828800" y="1678244"/>
                  <a:chExt cx="533400" cy="439433"/>
                </a:xfrm>
              </p:grpSpPr>
              <p:sp>
                <p:nvSpPr>
                  <p:cNvPr id="288" name="Oval 28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290" name="Group 289"/>
                <p:cNvGrpSpPr/>
                <p:nvPr/>
              </p:nvGrpSpPr>
              <p:grpSpPr>
                <a:xfrm>
                  <a:off x="7063740" y="5552210"/>
                  <a:ext cx="533400" cy="439433"/>
                  <a:chOff x="1828800" y="1678244"/>
                  <a:chExt cx="533400" cy="439433"/>
                </a:xfrm>
              </p:grpSpPr>
              <p:sp>
                <p:nvSpPr>
                  <p:cNvPr id="291" name="Oval 29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p:cNvSpPr txBox="1"/>
                  <p:nvPr/>
                </p:nvSpPr>
                <p:spPr>
                  <a:xfrm>
                    <a:off x="1828800" y="1690596"/>
                    <a:ext cx="533400" cy="369332"/>
                  </a:xfrm>
                  <a:prstGeom prst="rect">
                    <a:avLst/>
                  </a:prstGeom>
                  <a:noFill/>
                </p:spPr>
                <p:txBody>
                  <a:bodyPr wrap="square" rtlCol="0">
                    <a:spAutoFit/>
                  </a:bodyPr>
                  <a:lstStyle/>
                  <a:p>
                    <a:pPr algn="ctr"/>
                    <a:r>
                      <a:rPr lang="en-US" dirty="0" smtClean="0"/>
                      <a:t>O</a:t>
                    </a:r>
                    <a:endParaRPr lang="en-US" dirty="0"/>
                  </a:p>
                </p:txBody>
              </p:sp>
            </p:grpSp>
          </p:grpSp>
          <p:grpSp>
            <p:nvGrpSpPr>
              <p:cNvPr id="420" name="Group 419"/>
              <p:cNvGrpSpPr/>
              <p:nvPr/>
            </p:nvGrpSpPr>
            <p:grpSpPr>
              <a:xfrm>
                <a:off x="6419850" y="546315"/>
                <a:ext cx="666750" cy="5763192"/>
                <a:chOff x="6419850" y="546315"/>
                <a:chExt cx="666750" cy="5763192"/>
              </a:xfrm>
            </p:grpSpPr>
            <p:cxnSp>
              <p:nvCxnSpPr>
                <p:cNvPr id="303" name="Straight Arrow Connector 302"/>
                <p:cNvCxnSpPr>
                  <a:stCxn id="280" idx="1"/>
                  <a:endCxn id="105"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a:stCxn id="280" idx="1"/>
                  <a:endCxn id="106"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0" idx="1"/>
                  <a:endCxn id="107"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280" idx="1"/>
                  <a:endCxn id="108"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a:stCxn id="280" idx="1"/>
                  <a:endCxn id="109"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a:stCxn id="280" idx="1"/>
                  <a:endCxn id="110"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a:stCxn id="280" idx="1"/>
                  <a:endCxn id="111"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a:stCxn id="280" idx="1"/>
                  <a:endCxn id="112"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a:stCxn id="280" idx="1"/>
                  <a:endCxn id="113"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280" idx="1"/>
                  <a:endCxn id="114"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19" name="Group 418"/>
                <p:cNvGrpSpPr/>
                <p:nvPr/>
              </p:nvGrpSpPr>
              <p:grpSpPr>
                <a:xfrm>
                  <a:off x="6419850" y="1740967"/>
                  <a:ext cx="643890" cy="4568540"/>
                  <a:chOff x="6419850" y="1740967"/>
                  <a:chExt cx="643890" cy="4568540"/>
                </a:xfrm>
              </p:grpSpPr>
              <p:cxnSp>
                <p:nvCxnSpPr>
                  <p:cNvPr id="323" name="Straight Arrow Connector 322"/>
                  <p:cNvCxnSpPr>
                    <a:stCxn id="283" idx="1"/>
                    <a:endCxn id="95"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283" idx="1"/>
                    <a:endCxn id="96"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a:stCxn id="283" idx="1"/>
                    <a:endCxn id="97"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283" idx="1"/>
                    <a:endCxn id="98"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a:stCxn id="283" idx="1"/>
                    <a:endCxn id="99"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a:stCxn id="283" idx="1"/>
                    <a:endCxn id="100"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283" idx="1"/>
                    <a:endCxn id="101"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a:stCxn id="283" idx="1"/>
                    <a:endCxn id="102"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283" idx="1"/>
                    <a:endCxn id="103"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283" idx="1"/>
                    <a:endCxn id="104"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a:stCxn id="286" idx="1"/>
                    <a:endCxn id="85"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stCxn id="286" idx="1"/>
                    <a:endCxn id="86"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286" idx="1"/>
                    <a:endCxn id="87"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286" idx="1"/>
                    <a:endCxn id="88"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286" idx="1"/>
                    <a:endCxn id="89"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286" idx="1"/>
                    <a:endCxn id="90"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a:stCxn id="286" idx="1"/>
                    <a:endCxn id="91"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stCxn id="286" idx="1"/>
                    <a:endCxn id="92"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286" idx="1"/>
                    <a:endCxn id="93"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286" idx="1"/>
                    <a:endCxn id="94"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289" idx="1"/>
                    <a:endCxn id="75"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stCxn id="289" idx="1"/>
                    <a:endCxn id="76"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a:stCxn id="289" idx="1"/>
                    <a:endCxn id="77"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a:stCxn id="289" idx="1"/>
                    <a:endCxn id="78"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endCxn id="79"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3" name="Straight Arrow Connector 372"/>
                  <p:cNvCxnSpPr>
                    <a:stCxn id="289" idx="1"/>
                    <a:endCxn id="80"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a:stCxn id="289" idx="1"/>
                    <a:endCxn id="81"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a:stCxn id="289" idx="1"/>
                    <a:endCxn id="82"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a:stCxn id="289" idx="1"/>
                    <a:endCxn id="83"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a:stCxn id="289" idx="1"/>
                    <a:endCxn id="84"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a:stCxn id="292" idx="1"/>
                    <a:endCxn id="65"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a:stCxn id="292" idx="1"/>
                    <a:endCxn id="66"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a:stCxn id="292" idx="1"/>
                    <a:endCxn id="67"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a:stCxn id="292" idx="1"/>
                    <a:endCxn id="68"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a:stCxn id="292" idx="1"/>
                    <a:endCxn id="69"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a:stCxn id="292" idx="1"/>
                    <a:endCxn id="70"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a:stCxn id="292" idx="1"/>
                    <a:endCxn id="71"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a:stCxn id="292" idx="1"/>
                    <a:endCxn id="72"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a:stCxn id="292" idx="1"/>
                    <a:endCxn id="73"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a:stCxn id="292" idx="1"/>
                    <a:endCxn id="74"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388" name="Group 387"/>
            <p:cNvGrpSpPr/>
            <p:nvPr/>
          </p:nvGrpSpPr>
          <p:grpSpPr>
            <a:xfrm>
              <a:off x="5791200" y="3397840"/>
              <a:ext cx="533400" cy="439433"/>
              <a:chOff x="1828800" y="1678244"/>
              <a:chExt cx="533400" cy="439433"/>
            </a:xfrm>
          </p:grpSpPr>
          <p:sp>
            <p:nvSpPr>
              <p:cNvPr id="411" name="Oval 41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extBox 411"/>
              <p:cNvSpPr txBox="1"/>
              <p:nvPr/>
            </p:nvSpPr>
            <p:spPr>
              <a:xfrm>
                <a:off x="1828800" y="1690596"/>
                <a:ext cx="533400" cy="338554"/>
              </a:xfrm>
              <a:prstGeom prst="rect">
                <a:avLst/>
              </a:prstGeom>
              <a:noFill/>
            </p:spPr>
            <p:txBody>
              <a:bodyPr wrap="square" rtlCol="0">
                <a:spAutoFit/>
              </a:bodyPr>
              <a:lstStyle/>
              <a:p>
                <a:pPr algn="ctr"/>
                <a:r>
                  <a:rPr lang="en-US" sz="1600" dirty="0" smtClean="0"/>
                  <a:t>GFP</a:t>
                </a:r>
                <a:endParaRPr lang="en-US" sz="1600" dirty="0"/>
              </a:p>
            </p:txBody>
          </p:sp>
        </p:grpSp>
        <p:grpSp>
          <p:nvGrpSpPr>
            <p:cNvPr id="132" name="Group 131"/>
            <p:cNvGrpSpPr/>
            <p:nvPr/>
          </p:nvGrpSpPr>
          <p:grpSpPr>
            <a:xfrm>
              <a:off x="6324600" y="621195"/>
              <a:ext cx="870765" cy="5763192"/>
              <a:chOff x="6324600" y="621195"/>
              <a:chExt cx="870765" cy="5763192"/>
            </a:xfrm>
          </p:grpSpPr>
          <p:cxnSp>
            <p:nvCxnSpPr>
              <p:cNvPr id="452" name="Straight Arrow Connector 451"/>
              <p:cNvCxnSpPr>
                <a:stCxn id="411" idx="6"/>
                <a:endCxn id="105" idx="1"/>
              </p:cNvCxnSpPr>
              <p:nvPr/>
            </p:nvCxnSpPr>
            <p:spPr>
              <a:xfrm flipV="1">
                <a:off x="6324600" y="621195"/>
                <a:ext cx="870765" cy="299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a:stCxn id="411" idx="6"/>
                <a:endCxn id="106" idx="1"/>
              </p:cNvCxnSpPr>
              <p:nvPr/>
            </p:nvCxnSpPr>
            <p:spPr>
              <a:xfrm flipV="1">
                <a:off x="6324600" y="730772"/>
                <a:ext cx="870765" cy="288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a:stCxn id="411" idx="6"/>
                <a:endCxn id="107" idx="1"/>
              </p:cNvCxnSpPr>
              <p:nvPr/>
            </p:nvCxnSpPr>
            <p:spPr>
              <a:xfrm flipV="1">
                <a:off x="6324600" y="840348"/>
                <a:ext cx="870765" cy="2777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8" name="Straight Arrow Connector 457"/>
              <p:cNvCxnSpPr>
                <a:stCxn id="411" idx="6"/>
                <a:endCxn id="108" idx="1"/>
              </p:cNvCxnSpPr>
              <p:nvPr/>
            </p:nvCxnSpPr>
            <p:spPr>
              <a:xfrm flipV="1">
                <a:off x="6324600" y="955804"/>
                <a:ext cx="867590" cy="2661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a:stCxn id="412" idx="3"/>
                <a:endCxn id="109" idx="1"/>
              </p:cNvCxnSpPr>
              <p:nvPr/>
            </p:nvCxnSpPr>
            <p:spPr>
              <a:xfrm flipV="1">
                <a:off x="6324600" y="1067519"/>
                <a:ext cx="870765" cy="251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2" name="Straight Arrow Connector 461"/>
              <p:cNvCxnSpPr>
                <a:stCxn id="411" idx="6"/>
                <a:endCxn id="110" idx="1"/>
              </p:cNvCxnSpPr>
              <p:nvPr/>
            </p:nvCxnSpPr>
            <p:spPr>
              <a:xfrm flipV="1">
                <a:off x="6324600" y="1177096"/>
                <a:ext cx="870765" cy="2440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a:stCxn id="411" idx="6"/>
                <a:endCxn id="111" idx="1"/>
              </p:cNvCxnSpPr>
              <p:nvPr/>
            </p:nvCxnSpPr>
            <p:spPr>
              <a:xfrm flipV="1">
                <a:off x="6324600" y="1286672"/>
                <a:ext cx="870765" cy="233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6" name="Straight Arrow Connector 465"/>
              <p:cNvCxnSpPr>
                <a:stCxn id="412" idx="3"/>
                <a:endCxn id="112" idx="1"/>
              </p:cNvCxnSpPr>
              <p:nvPr/>
            </p:nvCxnSpPr>
            <p:spPr>
              <a:xfrm flipV="1">
                <a:off x="6324600" y="1396249"/>
                <a:ext cx="870765" cy="2183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8" name="Straight Arrow Connector 467"/>
              <p:cNvCxnSpPr>
                <a:stCxn id="411" idx="6"/>
                <a:endCxn id="113" idx="1"/>
              </p:cNvCxnSpPr>
              <p:nvPr/>
            </p:nvCxnSpPr>
            <p:spPr>
              <a:xfrm flipV="1">
                <a:off x="6324600" y="1509567"/>
                <a:ext cx="870765" cy="2107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Straight Arrow Connector 469"/>
              <p:cNvCxnSpPr>
                <a:stCxn id="412" idx="3"/>
                <a:endCxn id="114" idx="1"/>
              </p:cNvCxnSpPr>
              <p:nvPr/>
            </p:nvCxnSpPr>
            <p:spPr>
              <a:xfrm flipV="1">
                <a:off x="6324600" y="1629834"/>
                <a:ext cx="870765" cy="19496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a:stCxn id="411" idx="6"/>
                <a:endCxn id="95" idx="1"/>
              </p:cNvCxnSpPr>
              <p:nvPr/>
            </p:nvCxnSpPr>
            <p:spPr>
              <a:xfrm flipV="1">
                <a:off x="6324600" y="1815847"/>
                <a:ext cx="870765" cy="1801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a:stCxn id="411" idx="6"/>
                <a:endCxn id="96" idx="1"/>
              </p:cNvCxnSpPr>
              <p:nvPr/>
            </p:nvCxnSpPr>
            <p:spPr>
              <a:xfrm flipV="1">
                <a:off x="6324600" y="1925424"/>
                <a:ext cx="870765" cy="1692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a:stCxn id="411" idx="6"/>
                <a:endCxn id="97" idx="1"/>
              </p:cNvCxnSpPr>
              <p:nvPr/>
            </p:nvCxnSpPr>
            <p:spPr>
              <a:xfrm flipV="1">
                <a:off x="6324600" y="2035000"/>
                <a:ext cx="870765" cy="1582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a:stCxn id="412" idx="3"/>
                <a:endCxn id="98" idx="1"/>
              </p:cNvCxnSpPr>
              <p:nvPr/>
            </p:nvCxnSpPr>
            <p:spPr>
              <a:xfrm flipV="1">
                <a:off x="6324600" y="2150456"/>
                <a:ext cx="867590" cy="1429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a:stCxn id="412" idx="3"/>
                <a:endCxn id="99" idx="1"/>
              </p:cNvCxnSpPr>
              <p:nvPr/>
            </p:nvCxnSpPr>
            <p:spPr>
              <a:xfrm flipV="1">
                <a:off x="6324600" y="2262171"/>
                <a:ext cx="870765" cy="1317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a:stCxn id="411" idx="6"/>
                <a:endCxn id="100" idx="1"/>
              </p:cNvCxnSpPr>
              <p:nvPr/>
            </p:nvCxnSpPr>
            <p:spPr>
              <a:xfrm flipV="1">
                <a:off x="6324600" y="2371748"/>
                <a:ext cx="870765" cy="1245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4" name="Straight Arrow Connector 483"/>
              <p:cNvCxnSpPr>
                <a:stCxn id="412" idx="3"/>
                <a:endCxn id="101" idx="1"/>
              </p:cNvCxnSpPr>
              <p:nvPr/>
            </p:nvCxnSpPr>
            <p:spPr>
              <a:xfrm flipV="1">
                <a:off x="6324600" y="2481324"/>
                <a:ext cx="870765" cy="1098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6" name="Straight Arrow Connector 485"/>
              <p:cNvCxnSpPr>
                <a:stCxn id="411" idx="6"/>
                <a:endCxn id="102" idx="1"/>
              </p:cNvCxnSpPr>
              <p:nvPr/>
            </p:nvCxnSpPr>
            <p:spPr>
              <a:xfrm flipV="1">
                <a:off x="6324600" y="2590901"/>
                <a:ext cx="870765" cy="1026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8" name="Straight Arrow Connector 487"/>
              <p:cNvCxnSpPr>
                <a:stCxn id="412" idx="3"/>
                <a:endCxn id="103" idx="1"/>
              </p:cNvCxnSpPr>
              <p:nvPr/>
            </p:nvCxnSpPr>
            <p:spPr>
              <a:xfrm flipV="1">
                <a:off x="6324600" y="2704219"/>
                <a:ext cx="870765" cy="875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0" name="Straight Arrow Connector 489"/>
              <p:cNvCxnSpPr>
                <a:stCxn id="412" idx="3"/>
                <a:endCxn id="104" idx="1"/>
              </p:cNvCxnSpPr>
              <p:nvPr/>
            </p:nvCxnSpPr>
            <p:spPr>
              <a:xfrm flipV="1">
                <a:off x="6324600" y="2824486"/>
                <a:ext cx="870765" cy="754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a:stCxn id="411" idx="6"/>
                <a:endCxn id="85" idx="1"/>
              </p:cNvCxnSpPr>
              <p:nvPr/>
            </p:nvCxnSpPr>
            <p:spPr>
              <a:xfrm flipV="1">
                <a:off x="6324600" y="3010498"/>
                <a:ext cx="870765" cy="607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4" name="Straight Arrow Connector 493"/>
              <p:cNvCxnSpPr>
                <a:stCxn id="411" idx="6"/>
                <a:endCxn id="86" idx="1"/>
              </p:cNvCxnSpPr>
              <p:nvPr/>
            </p:nvCxnSpPr>
            <p:spPr>
              <a:xfrm flipV="1">
                <a:off x="6324600" y="3120075"/>
                <a:ext cx="870765" cy="497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a:stCxn id="412" idx="3"/>
                <a:endCxn id="87" idx="1"/>
              </p:cNvCxnSpPr>
              <p:nvPr/>
            </p:nvCxnSpPr>
            <p:spPr>
              <a:xfrm flipV="1">
                <a:off x="6324600" y="3229651"/>
                <a:ext cx="870765" cy="349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a:stCxn id="411" idx="6"/>
                <a:endCxn id="88" idx="1"/>
              </p:cNvCxnSpPr>
              <p:nvPr/>
            </p:nvCxnSpPr>
            <p:spPr>
              <a:xfrm flipV="1">
                <a:off x="6324600" y="3345107"/>
                <a:ext cx="867590" cy="27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a:stCxn id="412" idx="3"/>
                <a:endCxn id="89" idx="1"/>
              </p:cNvCxnSpPr>
              <p:nvPr/>
            </p:nvCxnSpPr>
            <p:spPr>
              <a:xfrm flipV="1">
                <a:off x="6324600" y="3456822"/>
                <a:ext cx="870765" cy="122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2" name="Straight Arrow Connector 501"/>
              <p:cNvCxnSpPr>
                <a:stCxn id="411" idx="6"/>
                <a:endCxn id="90" idx="1"/>
              </p:cNvCxnSpPr>
              <p:nvPr/>
            </p:nvCxnSpPr>
            <p:spPr>
              <a:xfrm flipV="1">
                <a:off x="6324600" y="3566399"/>
                <a:ext cx="870765" cy="511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4" name="Straight Arrow Connector 503"/>
              <p:cNvCxnSpPr>
                <a:stCxn id="412" idx="3"/>
                <a:endCxn id="91" idx="1"/>
              </p:cNvCxnSpPr>
              <p:nvPr/>
            </p:nvCxnSpPr>
            <p:spPr>
              <a:xfrm>
                <a:off x="6324600" y="3579469"/>
                <a:ext cx="870765" cy="9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6" name="Straight Arrow Connector 505"/>
              <p:cNvCxnSpPr>
                <a:stCxn id="412" idx="3"/>
                <a:endCxn id="92" idx="1"/>
              </p:cNvCxnSpPr>
              <p:nvPr/>
            </p:nvCxnSpPr>
            <p:spPr>
              <a:xfrm>
                <a:off x="6324600" y="3579469"/>
                <a:ext cx="870765" cy="206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8" name="Straight Arrow Connector 507"/>
              <p:cNvCxnSpPr>
                <a:stCxn id="411" idx="6"/>
                <a:endCxn id="93" idx="1"/>
              </p:cNvCxnSpPr>
              <p:nvPr/>
            </p:nvCxnSpPr>
            <p:spPr>
              <a:xfrm>
                <a:off x="6324600" y="3617557"/>
                <a:ext cx="870765" cy="281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0" name="Straight Arrow Connector 509"/>
              <p:cNvCxnSpPr>
                <a:stCxn id="411" idx="6"/>
                <a:endCxn id="94" idx="1"/>
              </p:cNvCxnSpPr>
              <p:nvPr/>
            </p:nvCxnSpPr>
            <p:spPr>
              <a:xfrm>
                <a:off x="6324600" y="3617557"/>
                <a:ext cx="870765" cy="4015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2" name="Straight Arrow Connector 511"/>
              <p:cNvCxnSpPr>
                <a:stCxn id="412" idx="3"/>
                <a:endCxn id="75" idx="1"/>
              </p:cNvCxnSpPr>
              <p:nvPr/>
            </p:nvCxnSpPr>
            <p:spPr>
              <a:xfrm>
                <a:off x="6324600" y="3579469"/>
                <a:ext cx="870765" cy="609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a:stCxn id="412" idx="3"/>
                <a:endCxn id="76" idx="1"/>
              </p:cNvCxnSpPr>
              <p:nvPr/>
            </p:nvCxnSpPr>
            <p:spPr>
              <a:xfrm>
                <a:off x="6324600" y="3579469"/>
                <a:ext cx="870765" cy="719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a:stCxn id="411" idx="6"/>
                <a:endCxn id="77" idx="1"/>
              </p:cNvCxnSpPr>
              <p:nvPr/>
            </p:nvCxnSpPr>
            <p:spPr>
              <a:xfrm>
                <a:off x="6324600" y="3617557"/>
                <a:ext cx="870765" cy="79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8" name="Straight Arrow Connector 517"/>
              <p:cNvCxnSpPr>
                <a:stCxn id="412" idx="3"/>
                <a:endCxn id="78" idx="1"/>
              </p:cNvCxnSpPr>
              <p:nvPr/>
            </p:nvCxnSpPr>
            <p:spPr>
              <a:xfrm>
                <a:off x="6324600" y="3579469"/>
                <a:ext cx="867590" cy="944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0" name="Straight Arrow Connector 519"/>
              <p:cNvCxnSpPr>
                <a:stCxn id="411" idx="6"/>
                <a:endCxn id="79" idx="1"/>
              </p:cNvCxnSpPr>
              <p:nvPr/>
            </p:nvCxnSpPr>
            <p:spPr>
              <a:xfrm>
                <a:off x="6324600" y="3617557"/>
                <a:ext cx="870765" cy="1017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2" name="Straight Arrow Connector 521"/>
              <p:cNvCxnSpPr>
                <a:stCxn id="411" idx="6"/>
                <a:endCxn id="80" idx="1"/>
              </p:cNvCxnSpPr>
              <p:nvPr/>
            </p:nvCxnSpPr>
            <p:spPr>
              <a:xfrm>
                <a:off x="6324600" y="3617557"/>
                <a:ext cx="870765" cy="1127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4" name="Straight Arrow Connector 523"/>
              <p:cNvCxnSpPr>
                <a:stCxn id="411" idx="6"/>
                <a:endCxn id="81" idx="1"/>
              </p:cNvCxnSpPr>
              <p:nvPr/>
            </p:nvCxnSpPr>
            <p:spPr>
              <a:xfrm>
                <a:off x="6324600" y="3617557"/>
                <a:ext cx="870765" cy="123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6" name="Straight Arrow Connector 525"/>
              <p:cNvCxnSpPr>
                <a:stCxn id="411" idx="6"/>
                <a:endCxn id="82" idx="1"/>
              </p:cNvCxnSpPr>
              <p:nvPr/>
            </p:nvCxnSpPr>
            <p:spPr>
              <a:xfrm>
                <a:off x="6324600" y="3617557"/>
                <a:ext cx="870765" cy="1346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a:stCxn id="412" idx="3"/>
                <a:endCxn id="83" idx="1"/>
              </p:cNvCxnSpPr>
              <p:nvPr/>
            </p:nvCxnSpPr>
            <p:spPr>
              <a:xfrm>
                <a:off x="6324600" y="3579469"/>
                <a:ext cx="870765" cy="149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a:stCxn id="412" idx="3"/>
                <a:endCxn id="84" idx="1"/>
              </p:cNvCxnSpPr>
              <p:nvPr/>
            </p:nvCxnSpPr>
            <p:spPr>
              <a:xfrm>
                <a:off x="6324600" y="3579469"/>
                <a:ext cx="870765" cy="1618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2" name="Straight Arrow Connector 531"/>
              <p:cNvCxnSpPr>
                <a:stCxn id="411" idx="6"/>
                <a:endCxn id="65" idx="1"/>
              </p:cNvCxnSpPr>
              <p:nvPr/>
            </p:nvCxnSpPr>
            <p:spPr>
              <a:xfrm>
                <a:off x="6324600" y="3617557"/>
                <a:ext cx="870765" cy="1758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4" name="Straight Arrow Connector 533"/>
              <p:cNvCxnSpPr>
                <a:stCxn id="412" idx="3"/>
                <a:endCxn id="66" idx="1"/>
              </p:cNvCxnSpPr>
              <p:nvPr/>
            </p:nvCxnSpPr>
            <p:spPr>
              <a:xfrm>
                <a:off x="6324600" y="3579469"/>
                <a:ext cx="870765" cy="1905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6" name="Straight Arrow Connector 535"/>
              <p:cNvCxnSpPr>
                <a:stCxn id="412" idx="3"/>
                <a:endCxn id="67" idx="1"/>
              </p:cNvCxnSpPr>
              <p:nvPr/>
            </p:nvCxnSpPr>
            <p:spPr>
              <a:xfrm>
                <a:off x="6324600" y="3579469"/>
                <a:ext cx="870765" cy="2015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8" name="Straight Arrow Connector 537"/>
              <p:cNvCxnSpPr>
                <a:stCxn id="412" idx="3"/>
                <a:endCxn id="68" idx="1"/>
              </p:cNvCxnSpPr>
              <p:nvPr/>
            </p:nvCxnSpPr>
            <p:spPr>
              <a:xfrm>
                <a:off x="6324600" y="3579469"/>
                <a:ext cx="867590" cy="2130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a:stCxn id="412" idx="3"/>
                <a:endCxn id="69" idx="1"/>
              </p:cNvCxnSpPr>
              <p:nvPr/>
            </p:nvCxnSpPr>
            <p:spPr>
              <a:xfrm>
                <a:off x="6324600" y="3579469"/>
                <a:ext cx="870765" cy="2242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2" name="Straight Arrow Connector 541"/>
              <p:cNvCxnSpPr>
                <a:stCxn id="412" idx="3"/>
                <a:endCxn id="70" idx="1"/>
              </p:cNvCxnSpPr>
              <p:nvPr/>
            </p:nvCxnSpPr>
            <p:spPr>
              <a:xfrm>
                <a:off x="6324600" y="3579469"/>
                <a:ext cx="870765" cy="23521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4" name="Straight Arrow Connector 543"/>
              <p:cNvCxnSpPr>
                <a:stCxn id="412" idx="3"/>
                <a:endCxn id="71" idx="1"/>
              </p:cNvCxnSpPr>
              <p:nvPr/>
            </p:nvCxnSpPr>
            <p:spPr>
              <a:xfrm>
                <a:off x="6324600" y="3579469"/>
                <a:ext cx="870765" cy="2461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6" name="Straight Arrow Connector 545"/>
              <p:cNvCxnSpPr>
                <a:stCxn id="412" idx="3"/>
                <a:endCxn id="72" idx="1"/>
              </p:cNvCxnSpPr>
              <p:nvPr/>
            </p:nvCxnSpPr>
            <p:spPr>
              <a:xfrm>
                <a:off x="6324600" y="3579469"/>
                <a:ext cx="870765" cy="2571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8" name="Straight Arrow Connector 547"/>
              <p:cNvCxnSpPr>
                <a:stCxn id="412" idx="3"/>
                <a:endCxn id="73" idx="1"/>
              </p:cNvCxnSpPr>
              <p:nvPr/>
            </p:nvCxnSpPr>
            <p:spPr>
              <a:xfrm>
                <a:off x="6324600" y="3579469"/>
                <a:ext cx="870765" cy="2684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0" name="Straight Arrow Connector 549"/>
              <p:cNvCxnSpPr>
                <a:stCxn id="412" idx="3"/>
                <a:endCxn id="74" idx="1"/>
              </p:cNvCxnSpPr>
              <p:nvPr/>
            </p:nvCxnSpPr>
            <p:spPr>
              <a:xfrm>
                <a:off x="6324600" y="3579469"/>
                <a:ext cx="870765" cy="28049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47" name="Footer Placeholder 146"/>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600300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C3336-F780-4CA7-AB2F-03E9667A41A0}"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17</a:t>
            </a:fld>
            <a:endParaRPr lang="en-US"/>
          </a:p>
        </p:txBody>
      </p:sp>
      <p:sp>
        <p:nvSpPr>
          <p:cNvPr id="4" name="TextBox 3"/>
          <p:cNvSpPr txBox="1"/>
          <p:nvPr/>
        </p:nvSpPr>
        <p:spPr>
          <a:xfrm>
            <a:off x="1143000" y="381000"/>
            <a:ext cx="7086600" cy="5539978"/>
          </a:xfrm>
          <a:prstGeom prst="rect">
            <a:avLst/>
          </a:prstGeom>
          <a:noFill/>
        </p:spPr>
        <p:txBody>
          <a:bodyPr wrap="square" rtlCol="0">
            <a:spAutoFit/>
          </a:bodyPr>
          <a:lstStyle/>
          <a:p>
            <a:r>
              <a:rPr lang="en-US" u="sng" dirty="0" smtClean="0"/>
              <a:t>What’s good about bifactor models</a:t>
            </a:r>
          </a:p>
          <a:p>
            <a:endParaRPr lang="en-US" dirty="0"/>
          </a:p>
          <a:p>
            <a:r>
              <a:rPr lang="en-US" dirty="0" smtClean="0"/>
              <a:t>Represent effects of BOTH the general construct and subconstructs.</a:t>
            </a:r>
          </a:p>
          <a:p>
            <a:endParaRPr lang="en-US" dirty="0"/>
          </a:p>
          <a:p>
            <a:r>
              <a:rPr lang="en-US" dirty="0" smtClean="0"/>
              <a:t>B</a:t>
            </a:r>
            <a:r>
              <a:rPr lang="en-US" b="1" dirty="0" smtClean="0"/>
              <a:t>oth</a:t>
            </a:r>
            <a:r>
              <a:rPr lang="en-US" dirty="0" smtClean="0"/>
              <a:t> </a:t>
            </a:r>
            <a:r>
              <a:rPr lang="en-US" dirty="0"/>
              <a:t>the general factor and </a:t>
            </a:r>
            <a:r>
              <a:rPr lang="en-US" dirty="0" smtClean="0"/>
              <a:t>group factors </a:t>
            </a:r>
            <a:r>
              <a:rPr lang="en-US" dirty="0"/>
              <a:t>are easily included in prediction equations.</a:t>
            </a:r>
          </a:p>
          <a:p>
            <a:endParaRPr lang="en-US" dirty="0" smtClean="0"/>
          </a:p>
          <a:p>
            <a:r>
              <a:rPr lang="en-US" dirty="0" smtClean="0"/>
              <a:t>Bifactor models are generalizations of the higher-order factor models, so results that support higher-order factor models support these models.</a:t>
            </a:r>
          </a:p>
          <a:p>
            <a:endParaRPr lang="en-US" dirty="0" smtClean="0"/>
          </a:p>
          <a:p>
            <a:pPr marL="687388" indent="-225425"/>
            <a:r>
              <a:rPr lang="en-US" sz="1600" dirty="0" smtClean="0"/>
              <a:t>Yung, Y., </a:t>
            </a:r>
            <a:r>
              <a:rPr lang="en-US" sz="1600" dirty="0" err="1" smtClean="0"/>
              <a:t>Thissen</a:t>
            </a:r>
            <a:r>
              <a:rPr lang="en-US" sz="1600" dirty="0" smtClean="0"/>
              <a:t>, D., &amp; McLeod, L. D. (1999).  On the relationship between the higher-order factor model and the hierarchical factor model.  </a:t>
            </a:r>
            <a:r>
              <a:rPr lang="en-US" sz="1600" i="1" dirty="0" err="1" smtClean="0"/>
              <a:t>Psychometrika</a:t>
            </a:r>
            <a:r>
              <a:rPr lang="en-US" sz="1600" i="1" dirty="0" smtClean="0"/>
              <a:t>, 64</a:t>
            </a:r>
            <a:r>
              <a:rPr lang="en-US" sz="1600" dirty="0" smtClean="0"/>
              <a:t>, 113-128.</a:t>
            </a:r>
          </a:p>
          <a:p>
            <a:endParaRPr lang="en-US" dirty="0"/>
          </a:p>
          <a:p>
            <a:r>
              <a:rPr lang="en-US" u="sng" dirty="0" smtClean="0"/>
              <a:t>What’s bad?</a:t>
            </a:r>
          </a:p>
          <a:p>
            <a:endParaRPr lang="en-US" dirty="0"/>
          </a:p>
          <a:p>
            <a:r>
              <a:rPr lang="en-US" dirty="0" smtClean="0"/>
              <a:t>All factors are orthogonal.  This may misrepresent the data.</a:t>
            </a:r>
          </a:p>
          <a:p>
            <a:endParaRPr lang="en-US" dirty="0"/>
          </a:p>
          <a:p>
            <a:r>
              <a:rPr lang="en-US" dirty="0"/>
              <a:t>M</a:t>
            </a:r>
            <a:r>
              <a:rPr lang="en-US" dirty="0" smtClean="0"/>
              <a:t>ay require large sample sizes to insure that random variability in sample correlations doesn’t prevent convergence or inappropriate solutions</a:t>
            </a:r>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2258776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97600-6ED1-4DAB-B9F1-9377CA774307}"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18</a:t>
            </a:fld>
            <a:endParaRPr lang="en-US"/>
          </a:p>
        </p:txBody>
      </p:sp>
      <p:grpSp>
        <p:nvGrpSpPr>
          <p:cNvPr id="12" name="Group 11"/>
          <p:cNvGrpSpPr/>
          <p:nvPr/>
        </p:nvGrpSpPr>
        <p:grpSpPr>
          <a:xfrm>
            <a:off x="1143000" y="456842"/>
            <a:ext cx="7315200" cy="5724644"/>
            <a:chOff x="1143000" y="692890"/>
            <a:chExt cx="7315200" cy="5724644"/>
          </a:xfrm>
        </p:grpSpPr>
        <p:grpSp>
          <p:nvGrpSpPr>
            <p:cNvPr id="11" name="Group 10"/>
            <p:cNvGrpSpPr/>
            <p:nvPr/>
          </p:nvGrpSpPr>
          <p:grpSpPr>
            <a:xfrm>
              <a:off x="1143000" y="692890"/>
              <a:ext cx="7315200" cy="5724644"/>
              <a:chOff x="1143000" y="692890"/>
              <a:chExt cx="7315200" cy="5724644"/>
            </a:xfrm>
          </p:grpSpPr>
          <p:sp>
            <p:nvSpPr>
              <p:cNvPr id="4" name="TextBox 3"/>
              <p:cNvSpPr txBox="1"/>
              <p:nvPr/>
            </p:nvSpPr>
            <p:spPr>
              <a:xfrm>
                <a:off x="1143000" y="692890"/>
                <a:ext cx="7315200" cy="5724644"/>
              </a:xfrm>
              <a:prstGeom prst="rect">
                <a:avLst/>
              </a:prstGeom>
              <a:noFill/>
            </p:spPr>
            <p:txBody>
              <a:bodyPr wrap="square" rtlCol="0">
                <a:spAutoFit/>
              </a:bodyPr>
              <a:lstStyle/>
              <a:p>
                <a:r>
                  <a:rPr lang="en-US" sz="2400" dirty="0" smtClean="0"/>
                  <a:t>The bottom line:  which model fits best?</a:t>
                </a:r>
              </a:p>
              <a:p>
                <a:endParaRPr lang="en-US" dirty="0"/>
              </a:p>
              <a:p>
                <a:r>
                  <a:rPr lang="en-US" dirty="0" smtClean="0"/>
                  <a:t>WAIS-III from Brunner et al. (2012) Table 2; N= 1369</a:t>
                </a:r>
              </a:p>
              <a:p>
                <a:pPr>
                  <a:tabLst>
                    <a:tab pos="1997075" algn="l"/>
                    <a:tab pos="3430588" algn="l"/>
                    <a:tab pos="4227513" algn="l"/>
                    <a:tab pos="5033963" algn="l"/>
                    <a:tab pos="5948363" algn="l"/>
                  </a:tabLst>
                </a:pPr>
                <a:r>
                  <a:rPr lang="en-US" dirty="0"/>
                  <a:t>	</a:t>
                </a:r>
                <a:r>
                  <a:rPr lang="en-US" dirty="0" smtClean="0"/>
                  <a:t>Chi-square	</a:t>
                </a:r>
                <a:r>
                  <a:rPr lang="en-US" dirty="0" err="1" smtClean="0"/>
                  <a:t>df</a:t>
                </a:r>
                <a:r>
                  <a:rPr lang="en-US" dirty="0" smtClean="0"/>
                  <a:t>	CFI	RMSEA	SRMR</a:t>
                </a:r>
                <a:endParaRPr lang="en-US" dirty="0"/>
              </a:p>
              <a:p>
                <a:pPr>
                  <a:tabLst>
                    <a:tab pos="2743200" algn="r"/>
                    <a:tab pos="3657600" algn="r"/>
                    <a:tab pos="4572000" algn="r"/>
                    <a:tab pos="5486400" algn="r"/>
                    <a:tab pos="6400800" algn="r"/>
                  </a:tabLst>
                </a:pPr>
                <a:r>
                  <a:rPr lang="en-US" dirty="0" smtClean="0"/>
                  <a:t>1 Single	1,923	77	.888	.132	.050</a:t>
                </a:r>
              </a:p>
              <a:p>
                <a:pPr>
                  <a:tabLst>
                    <a:tab pos="2743200" algn="r"/>
                    <a:tab pos="3657600" algn="r"/>
                    <a:tab pos="4572000" algn="r"/>
                    <a:tab pos="5486400" algn="r"/>
                    <a:tab pos="6400800" algn="r"/>
                  </a:tabLst>
                </a:pPr>
                <a:r>
                  <a:rPr lang="en-US" dirty="0" smtClean="0"/>
                  <a:t>2 Multiple	515	71	.973	.068	.028</a:t>
                </a:r>
              </a:p>
              <a:p>
                <a:pPr>
                  <a:tabLst>
                    <a:tab pos="2743200" algn="r"/>
                    <a:tab pos="3657600" algn="r"/>
                    <a:tab pos="4572000" algn="r"/>
                    <a:tab pos="5486400" algn="r"/>
                    <a:tab pos="6400800" algn="r"/>
                  </a:tabLst>
                </a:pPr>
                <a:r>
                  <a:rPr lang="en-US" dirty="0" smtClean="0"/>
                  <a:t>3 H Order	 570	73	.970	.071	.032</a:t>
                </a:r>
              </a:p>
              <a:p>
                <a:pPr>
                  <a:tabLst>
                    <a:tab pos="2743200" algn="r"/>
                    <a:tab pos="3657600" algn="r"/>
                    <a:tab pos="4572000" algn="r"/>
                    <a:tab pos="5486400" algn="r"/>
                    <a:tab pos="6400800" algn="r"/>
                  </a:tabLst>
                </a:pPr>
                <a:r>
                  <a:rPr lang="en-US" dirty="0" smtClean="0"/>
                  <a:t>4 Bifactor	</a:t>
                </a:r>
                <a:r>
                  <a:rPr lang="en-US" b="1" dirty="0" smtClean="0"/>
                  <a:t>376	64	.981	.060	.022</a:t>
                </a:r>
              </a:p>
              <a:p>
                <a:pPr marL="342900" indent="-342900">
                  <a:buAutoNum type="arabicPlain" startAt="4"/>
                  <a:tabLst>
                    <a:tab pos="2743200" algn="r"/>
                    <a:tab pos="3657600" algn="r"/>
                    <a:tab pos="4572000" algn="r"/>
                    <a:tab pos="5486400" algn="r"/>
                    <a:tab pos="6400800" algn="r"/>
                  </a:tabLst>
                </a:pPr>
                <a:endParaRPr lang="en-US" dirty="0"/>
              </a:p>
              <a:p>
                <a:pPr>
                  <a:tabLst>
                    <a:tab pos="2743200" algn="r"/>
                    <a:tab pos="3657600" algn="r"/>
                    <a:tab pos="4572000" algn="r"/>
                    <a:tab pos="5486400" algn="r"/>
                    <a:tab pos="6400800" algn="r"/>
                  </a:tabLst>
                </a:pPr>
                <a:r>
                  <a:rPr lang="en-US" dirty="0" smtClean="0"/>
                  <a:t>OAS from Reise et al.	 (2010); N=1495</a:t>
                </a:r>
              </a:p>
              <a:p>
                <a:pPr>
                  <a:tabLst>
                    <a:tab pos="2743200" algn="r"/>
                    <a:tab pos="3657600" algn="r"/>
                    <a:tab pos="4572000" algn="r"/>
                    <a:tab pos="5486400" algn="r"/>
                    <a:tab pos="6400800" algn="r"/>
                  </a:tabLst>
                </a:pPr>
                <a:r>
                  <a:rPr lang="en-US" dirty="0" smtClean="0"/>
                  <a:t>1 Single	12,407	495	.830	.130</a:t>
                </a:r>
              </a:p>
              <a:p>
                <a:pPr>
                  <a:tabLst>
                    <a:tab pos="2743200" algn="r"/>
                    <a:tab pos="3657600" algn="r"/>
                    <a:tab pos="4572000" algn="r"/>
                    <a:tab pos="5486400" algn="r"/>
                    <a:tab pos="6400800" algn="r"/>
                  </a:tabLst>
                </a:pPr>
                <a:r>
                  <a:rPr lang="en-US" dirty="0" smtClean="0"/>
                  <a:t>2 Multiple   	  4,447	485	.940	.070</a:t>
                </a:r>
              </a:p>
              <a:p>
                <a:pPr>
                  <a:tabLst>
                    <a:tab pos="2743200" algn="r"/>
                    <a:tab pos="3657600" algn="r"/>
                    <a:tab pos="4572000" algn="r"/>
                    <a:tab pos="5486400" algn="r"/>
                    <a:tab pos="6400800" algn="r"/>
                  </a:tabLst>
                </a:pPr>
                <a:r>
                  <a:rPr lang="en-US" dirty="0" smtClean="0"/>
                  <a:t>3 H Order	     4,818	490	.940	.080</a:t>
                </a:r>
              </a:p>
              <a:p>
                <a:pPr>
                  <a:tabLst>
                    <a:tab pos="2743200" algn="r"/>
                    <a:tab pos="3657600" algn="r"/>
                    <a:tab pos="4572000" algn="r"/>
                    <a:tab pos="5486400" algn="r"/>
                    <a:tab pos="6400800" algn="r"/>
                  </a:tabLst>
                </a:pPr>
                <a:r>
                  <a:rPr lang="en-US" b="1" dirty="0" smtClean="0"/>
                  <a:t>4 Bifactor	   3,152	462	.960	.060</a:t>
                </a:r>
              </a:p>
              <a:p>
                <a:pPr marL="342900" indent="-342900">
                  <a:buAutoNum type="arabicPlain"/>
                  <a:tabLst>
                    <a:tab pos="2743200" algn="r"/>
                    <a:tab pos="3657600" algn="r"/>
                    <a:tab pos="4572000" algn="r"/>
                    <a:tab pos="5486400" algn="r"/>
                    <a:tab pos="6400800" algn="r"/>
                  </a:tabLst>
                </a:pPr>
                <a:endParaRPr lang="en-US" b="1" dirty="0"/>
              </a:p>
              <a:p>
                <a:pPr>
                  <a:tabLst>
                    <a:tab pos="2743200" algn="r"/>
                    <a:tab pos="3657600" algn="r"/>
                    <a:tab pos="4572000" algn="r"/>
                    <a:tab pos="5486400" algn="r"/>
                    <a:tab pos="6400800" algn="r"/>
                  </a:tabLst>
                </a:pPr>
                <a:r>
                  <a:rPr lang="en-US" dirty="0" smtClean="0"/>
                  <a:t>Big Five from Biderman et al. (2013); N=547</a:t>
                </a:r>
              </a:p>
              <a:p>
                <a:pPr>
                  <a:tabLst>
                    <a:tab pos="2743200" algn="r"/>
                    <a:tab pos="3657600" algn="r"/>
                    <a:tab pos="4572000" algn="r"/>
                    <a:tab pos="5486400" algn="r"/>
                    <a:tab pos="6400800" algn="r"/>
                  </a:tabLst>
                </a:pPr>
                <a:r>
                  <a:rPr lang="en-US" dirty="0" smtClean="0"/>
                  <a:t>1 Single	7,898  	1175	. 317	.102 	.121</a:t>
                </a:r>
              </a:p>
              <a:p>
                <a:pPr>
                  <a:tabLst>
                    <a:tab pos="2743200" algn="r"/>
                    <a:tab pos="3657600" algn="r"/>
                    <a:tab pos="4572000" algn="r"/>
                    <a:tab pos="5486400" algn="r"/>
                    <a:tab pos="6400800" algn="r"/>
                  </a:tabLst>
                </a:pPr>
                <a:r>
                  <a:rPr lang="en-US" dirty="0" smtClean="0"/>
                  <a:t>2 Multiple	3,959	1165	. 716	. 066	.081</a:t>
                </a:r>
              </a:p>
              <a:p>
                <a:pPr>
                  <a:tabLst>
                    <a:tab pos="2743200" algn="r"/>
                    <a:tab pos="3657600" algn="r"/>
                    <a:tab pos="4572000" algn="r"/>
                    <a:tab pos="5486400" algn="r"/>
                    <a:tab pos="6400800" algn="r"/>
                  </a:tabLst>
                </a:pPr>
                <a:r>
                  <a:rPr lang="en-US" dirty="0" smtClean="0"/>
                  <a:t>3 H Order	3,978	1170	. 715	 .066	.082</a:t>
                </a:r>
              </a:p>
              <a:p>
                <a:pPr>
                  <a:tabLst>
                    <a:tab pos="2743200" algn="r"/>
                    <a:tab pos="3657600" algn="r"/>
                    <a:tab pos="4572000" algn="r"/>
                    <a:tab pos="5486400" algn="r"/>
                    <a:tab pos="6400800" algn="r"/>
                  </a:tabLst>
                </a:pPr>
                <a:r>
                  <a:rPr lang="en-US" b="1" dirty="0" smtClean="0"/>
                  <a:t>4 Bifactor	3,483	1125	 .760	 .062	.069</a:t>
                </a:r>
              </a:p>
            </p:txBody>
          </p:sp>
          <p:sp>
            <p:nvSpPr>
              <p:cNvPr id="5" name="TextBox 4"/>
              <p:cNvSpPr txBox="1"/>
              <p:nvPr/>
            </p:nvSpPr>
            <p:spPr>
              <a:xfrm>
                <a:off x="2289736" y="2590800"/>
                <a:ext cx="1143000" cy="338554"/>
              </a:xfrm>
              <a:prstGeom prst="rect">
                <a:avLst/>
              </a:prstGeom>
              <a:noFill/>
            </p:spPr>
            <p:txBody>
              <a:bodyPr wrap="square" rtlCol="0">
                <a:spAutoFit/>
              </a:bodyPr>
              <a:lstStyle/>
              <a:p>
                <a:pPr algn="r"/>
                <a:r>
                  <a:rPr lang="el-GR" sz="1600" b="1" dirty="0" smtClean="0"/>
                  <a:t>Δχ</a:t>
                </a:r>
                <a:r>
                  <a:rPr lang="en-US" sz="1600" b="1" baseline="30000" dirty="0" smtClean="0"/>
                  <a:t>2</a:t>
                </a:r>
                <a:r>
                  <a:rPr lang="en-US" sz="1600" b="1" dirty="0" smtClean="0"/>
                  <a:t>(9)=194</a:t>
                </a:r>
                <a:endParaRPr lang="en-US" sz="1600" b="1" dirty="0"/>
              </a:p>
            </p:txBody>
          </p:sp>
          <p:sp>
            <p:nvSpPr>
              <p:cNvPr id="6" name="TextBox 5"/>
              <p:cNvSpPr txBox="1"/>
              <p:nvPr/>
            </p:nvSpPr>
            <p:spPr>
              <a:xfrm>
                <a:off x="1981200" y="4217815"/>
                <a:ext cx="1391174" cy="338554"/>
              </a:xfrm>
              <a:prstGeom prst="rect">
                <a:avLst/>
              </a:prstGeom>
              <a:noFill/>
            </p:spPr>
            <p:txBody>
              <a:bodyPr wrap="square" rtlCol="0">
                <a:spAutoFit/>
              </a:bodyPr>
              <a:lstStyle/>
              <a:p>
                <a:pPr algn="r"/>
                <a:r>
                  <a:rPr lang="el-GR" sz="1600" dirty="0" smtClean="0"/>
                  <a:t>Δ</a:t>
                </a:r>
                <a:r>
                  <a:rPr lang="el-GR" sz="1600" b="1" dirty="0" smtClean="0"/>
                  <a:t>χ</a:t>
                </a:r>
                <a:r>
                  <a:rPr lang="en-US" sz="1600" b="1" baseline="30000" dirty="0" smtClean="0"/>
                  <a:t>2</a:t>
                </a:r>
                <a:r>
                  <a:rPr lang="en-US" sz="1600" b="1" dirty="0" smtClean="0"/>
                  <a:t>(28)=1,666</a:t>
                </a:r>
                <a:endParaRPr lang="en-US" sz="1600" b="1" dirty="0"/>
              </a:p>
            </p:txBody>
          </p:sp>
          <p:sp>
            <p:nvSpPr>
              <p:cNvPr id="7" name="TextBox 6"/>
              <p:cNvSpPr txBox="1"/>
              <p:nvPr/>
            </p:nvSpPr>
            <p:spPr>
              <a:xfrm>
                <a:off x="2032856" y="5889995"/>
                <a:ext cx="1259289" cy="338554"/>
              </a:xfrm>
              <a:prstGeom prst="rect">
                <a:avLst/>
              </a:prstGeom>
              <a:noFill/>
            </p:spPr>
            <p:txBody>
              <a:bodyPr wrap="square" rtlCol="0">
                <a:spAutoFit/>
              </a:bodyPr>
              <a:lstStyle/>
              <a:p>
                <a:pPr algn="r"/>
                <a:r>
                  <a:rPr lang="el-GR" sz="1600" b="1" dirty="0" smtClean="0"/>
                  <a:t>Δχ</a:t>
                </a:r>
                <a:r>
                  <a:rPr lang="en-US" sz="1600" b="1" baseline="30000" dirty="0" smtClean="0"/>
                  <a:t>2</a:t>
                </a:r>
                <a:r>
                  <a:rPr lang="en-US" sz="1600" b="1" dirty="0" smtClean="0"/>
                  <a:t>(45)=495</a:t>
                </a:r>
                <a:endParaRPr lang="en-US" sz="1600" b="1" dirty="0"/>
              </a:p>
            </p:txBody>
          </p:sp>
        </p:grpSp>
        <p:sp>
          <p:nvSpPr>
            <p:cNvPr id="8" name="Left Brace 7"/>
            <p:cNvSpPr/>
            <p:nvPr/>
          </p:nvSpPr>
          <p:spPr>
            <a:xfrm>
              <a:off x="3442523" y="2618289"/>
              <a:ext cx="94526" cy="283576"/>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3306431" y="4267200"/>
              <a:ext cx="94526" cy="283576"/>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3277848" y="5917484"/>
              <a:ext cx="94526" cy="283576"/>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Footer Placeholder 12"/>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010357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F3F3D-DFC2-464A-82DE-5B5E0F98B40B}"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19</a:t>
            </a:fld>
            <a:endParaRPr lang="en-US" dirty="0"/>
          </a:p>
        </p:txBody>
      </p:sp>
      <p:sp>
        <p:nvSpPr>
          <p:cNvPr id="4" name="TextBox 3"/>
          <p:cNvSpPr txBox="1"/>
          <p:nvPr/>
        </p:nvSpPr>
        <p:spPr>
          <a:xfrm>
            <a:off x="990600" y="304800"/>
            <a:ext cx="7696200" cy="6155531"/>
          </a:xfrm>
          <a:prstGeom prst="rect">
            <a:avLst/>
          </a:prstGeom>
          <a:noFill/>
        </p:spPr>
        <p:txBody>
          <a:bodyPr wrap="square" rtlCol="0">
            <a:spAutoFit/>
          </a:bodyPr>
          <a:lstStyle/>
          <a:p>
            <a:r>
              <a:rPr lang="en-US" sz="2400" dirty="0" smtClean="0"/>
              <a:t>Comparisons in other Big Five questionnaires</a:t>
            </a:r>
          </a:p>
          <a:p>
            <a:endParaRPr lang="en-US" dirty="0"/>
          </a:p>
          <a:p>
            <a:r>
              <a:rPr lang="en-US" sz="1600" dirty="0"/>
              <a:t>	</a:t>
            </a:r>
            <a:r>
              <a:rPr lang="en-US" sz="1600" dirty="0" smtClean="0"/>
              <a:t>		Chi-square</a:t>
            </a:r>
            <a:r>
              <a:rPr lang="en-US" sz="1600" dirty="0"/>
              <a:t>	 </a:t>
            </a:r>
            <a:r>
              <a:rPr lang="en-US" sz="1600" dirty="0" smtClean="0"/>
              <a:t> </a:t>
            </a:r>
            <a:r>
              <a:rPr lang="en-US" sz="1600" dirty="0" err="1" smtClean="0"/>
              <a:t>df</a:t>
            </a:r>
            <a:r>
              <a:rPr lang="en-US" sz="1600" dirty="0"/>
              <a:t>	</a:t>
            </a:r>
            <a:r>
              <a:rPr lang="en-US" sz="1600" dirty="0" smtClean="0"/>
              <a:t>CFI	RMSEA	SRMR</a:t>
            </a:r>
            <a:endParaRPr lang="en-US" sz="1600" dirty="0"/>
          </a:p>
          <a:p>
            <a:r>
              <a:rPr lang="en-US" sz="1600" b="1" u="sng" dirty="0" smtClean="0"/>
              <a:t>NEO-FFI</a:t>
            </a:r>
            <a:r>
              <a:rPr lang="en-US" sz="1600" u="sng" dirty="0" smtClean="0"/>
              <a:t>; Biderman, et al. (2011); N=195</a:t>
            </a:r>
            <a:endParaRPr lang="en-US" sz="1600" u="sng" dirty="0"/>
          </a:p>
          <a:p>
            <a:r>
              <a:rPr lang="en-US" sz="1600" dirty="0" smtClean="0"/>
              <a:t>1  Single	</a:t>
            </a:r>
            <a:r>
              <a:rPr lang="en-US" sz="1600" dirty="0"/>
              <a:t>	</a:t>
            </a:r>
            <a:r>
              <a:rPr lang="en-US" sz="1600" dirty="0" smtClean="0"/>
              <a:t>	4510</a:t>
            </a:r>
            <a:r>
              <a:rPr lang="en-US" sz="1600" dirty="0"/>
              <a:t>	1710	.331	</a:t>
            </a:r>
            <a:r>
              <a:rPr lang="en-US" sz="1600" dirty="0" smtClean="0"/>
              <a:t>.</a:t>
            </a:r>
            <a:r>
              <a:rPr lang="en-US" sz="1600" dirty="0"/>
              <a:t>092	</a:t>
            </a:r>
            <a:r>
              <a:rPr lang="en-US" sz="1600" dirty="0" smtClean="0"/>
              <a:t>.</a:t>
            </a:r>
            <a:r>
              <a:rPr lang="en-US" sz="1600" dirty="0"/>
              <a:t>117</a:t>
            </a:r>
          </a:p>
          <a:p>
            <a:r>
              <a:rPr lang="en-US" sz="1600" dirty="0" smtClean="0"/>
              <a:t>2  Multiple	</a:t>
            </a:r>
            <a:r>
              <a:rPr lang="en-US" sz="1600" dirty="0"/>
              <a:t>	</a:t>
            </a:r>
            <a:r>
              <a:rPr lang="en-US" sz="1600" dirty="0" smtClean="0"/>
              <a:t>	3220</a:t>
            </a:r>
            <a:r>
              <a:rPr lang="en-US" sz="1600" dirty="0"/>
              <a:t>	1700	.638	.</a:t>
            </a:r>
            <a:r>
              <a:rPr lang="en-US" sz="1600" dirty="0" smtClean="0"/>
              <a:t>068	.</a:t>
            </a:r>
            <a:r>
              <a:rPr lang="en-US" sz="1600" dirty="0"/>
              <a:t>094</a:t>
            </a:r>
          </a:p>
          <a:p>
            <a:r>
              <a:rPr lang="en-US" sz="1600" dirty="0" smtClean="0"/>
              <a:t>3  H Order	</a:t>
            </a:r>
            <a:r>
              <a:rPr lang="en-US" sz="1600" dirty="0"/>
              <a:t>	</a:t>
            </a:r>
            <a:r>
              <a:rPr lang="en-US" sz="1600" dirty="0" smtClean="0"/>
              <a:t>	3234</a:t>
            </a:r>
            <a:r>
              <a:rPr lang="en-US" sz="1600" dirty="0"/>
              <a:t>	1705	.636	.</a:t>
            </a:r>
            <a:r>
              <a:rPr lang="en-US" sz="1600" dirty="0" smtClean="0"/>
              <a:t>068	.</a:t>
            </a:r>
            <a:r>
              <a:rPr lang="en-US" sz="1600" dirty="0"/>
              <a:t>097</a:t>
            </a:r>
          </a:p>
          <a:p>
            <a:r>
              <a:rPr lang="en-US" sz="1600" b="1" dirty="0" smtClean="0"/>
              <a:t>4  Bifactor			2936	1650	.694	.063	.082</a:t>
            </a:r>
          </a:p>
          <a:p>
            <a:r>
              <a:rPr lang="en-US" sz="1600" dirty="0"/>
              <a:t> </a:t>
            </a:r>
          </a:p>
          <a:p>
            <a:r>
              <a:rPr lang="en-US" sz="1600" b="1" u="sng" dirty="0" smtClean="0"/>
              <a:t>IPIP </a:t>
            </a:r>
            <a:r>
              <a:rPr lang="en-US" sz="1600" b="1" u="sng" dirty="0"/>
              <a:t>“Other” </a:t>
            </a:r>
            <a:r>
              <a:rPr lang="en-US" sz="1600" b="1" u="sng" dirty="0" smtClean="0"/>
              <a:t>50-item Questionnaire</a:t>
            </a:r>
            <a:r>
              <a:rPr lang="en-US" sz="1600" u="sng" dirty="0" smtClean="0"/>
              <a:t>; Unpublished data; N=206</a:t>
            </a:r>
            <a:endParaRPr lang="en-US" sz="1600" u="sng" dirty="0"/>
          </a:p>
          <a:p>
            <a:r>
              <a:rPr lang="en-US" sz="1600" dirty="0" smtClean="0"/>
              <a:t>1  Single			3694</a:t>
            </a:r>
            <a:r>
              <a:rPr lang="en-US" sz="1600" dirty="0"/>
              <a:t>	1175	.347	.102	.126</a:t>
            </a:r>
          </a:p>
          <a:p>
            <a:r>
              <a:rPr lang="en-US" sz="1600" dirty="0" smtClean="0"/>
              <a:t>2  Multiple	</a:t>
            </a:r>
            <a:r>
              <a:rPr lang="en-US" sz="1600" dirty="0"/>
              <a:t>	</a:t>
            </a:r>
            <a:r>
              <a:rPr lang="en-US" sz="1600" dirty="0" smtClean="0"/>
              <a:t>	2667</a:t>
            </a:r>
            <a:r>
              <a:rPr lang="en-US" sz="1600" dirty="0"/>
              <a:t>	1165	.611	.079	.104</a:t>
            </a:r>
          </a:p>
          <a:p>
            <a:r>
              <a:rPr lang="en-US" sz="1600" dirty="0" smtClean="0"/>
              <a:t>3  H Order</a:t>
            </a:r>
            <a:r>
              <a:rPr lang="en-US" sz="1600" dirty="0"/>
              <a:t>	</a:t>
            </a:r>
            <a:r>
              <a:rPr lang="en-US" sz="1600" dirty="0" smtClean="0"/>
              <a:t>		2679</a:t>
            </a:r>
            <a:r>
              <a:rPr lang="en-US" sz="1600" dirty="0"/>
              <a:t>	1170	.609	.079	.107	</a:t>
            </a:r>
          </a:p>
          <a:p>
            <a:r>
              <a:rPr lang="en-US" sz="1600" b="1" dirty="0" smtClean="0"/>
              <a:t>4  Bifactor	</a:t>
            </a:r>
            <a:r>
              <a:rPr lang="en-US" sz="1600" b="1" dirty="0"/>
              <a:t>	</a:t>
            </a:r>
            <a:r>
              <a:rPr lang="en-US" sz="1600" b="1" dirty="0" smtClean="0"/>
              <a:t>	2240</a:t>
            </a:r>
            <a:r>
              <a:rPr lang="en-US" sz="1600" b="1" dirty="0"/>
              <a:t>	1125	.711	.069	.088</a:t>
            </a:r>
          </a:p>
          <a:p>
            <a:r>
              <a:rPr lang="en-US" sz="1600" dirty="0"/>
              <a:t> </a:t>
            </a:r>
          </a:p>
          <a:p>
            <a:r>
              <a:rPr lang="en-US" sz="1600" b="1" u="sng" dirty="0" smtClean="0"/>
              <a:t>Thompson </a:t>
            </a:r>
            <a:r>
              <a:rPr lang="en-US" sz="1600" b="1" u="sng" dirty="0" err="1" smtClean="0"/>
              <a:t>MiniMarkers</a:t>
            </a:r>
            <a:r>
              <a:rPr lang="en-US" sz="1600" u="sng" dirty="0" smtClean="0"/>
              <a:t> Questionnaire; Unpublished data; N=206</a:t>
            </a:r>
            <a:endParaRPr lang="en-US" sz="1600" u="sng" dirty="0"/>
          </a:p>
          <a:p>
            <a:r>
              <a:rPr lang="en-US" sz="1600" dirty="0" smtClean="0"/>
              <a:t>1  Single</a:t>
            </a:r>
            <a:r>
              <a:rPr lang="en-US" sz="1600" dirty="0"/>
              <a:t>	</a:t>
            </a:r>
            <a:r>
              <a:rPr lang="en-US" sz="1600" dirty="0" smtClean="0"/>
              <a:t>		3736</a:t>
            </a:r>
            <a:r>
              <a:rPr lang="en-US" sz="1600" dirty="0"/>
              <a:t>	740	.250	.140	.152</a:t>
            </a:r>
          </a:p>
          <a:p>
            <a:r>
              <a:rPr lang="en-US" sz="1600" dirty="0" smtClean="0"/>
              <a:t>2  Multiple</a:t>
            </a:r>
            <a:r>
              <a:rPr lang="en-US" sz="1600" dirty="0"/>
              <a:t>	</a:t>
            </a:r>
            <a:r>
              <a:rPr lang="en-US" sz="1600" dirty="0" smtClean="0"/>
              <a:t>		2018</a:t>
            </a:r>
            <a:r>
              <a:rPr lang="en-US" sz="1600" dirty="0"/>
              <a:t>	730	.677	.093	.103</a:t>
            </a:r>
          </a:p>
          <a:p>
            <a:r>
              <a:rPr lang="en-US" sz="1600" dirty="0" smtClean="0"/>
              <a:t>3  H Order			2031</a:t>
            </a:r>
            <a:r>
              <a:rPr lang="en-US" sz="1600" dirty="0"/>
              <a:t>	735	.675	.093	.106</a:t>
            </a:r>
          </a:p>
          <a:p>
            <a:r>
              <a:rPr lang="en-US" sz="1600" b="1" dirty="0" smtClean="0"/>
              <a:t>4  Bifactor			1593</a:t>
            </a:r>
            <a:r>
              <a:rPr lang="en-US" sz="1600" b="1" dirty="0"/>
              <a:t>	700	.777	.079	.</a:t>
            </a:r>
            <a:r>
              <a:rPr lang="en-US" sz="1600" b="1" dirty="0" smtClean="0"/>
              <a:t>085</a:t>
            </a:r>
          </a:p>
          <a:p>
            <a:pPr marL="228600" indent="-228600"/>
            <a:r>
              <a:rPr lang="en-US" sz="1600" dirty="0" smtClean="0"/>
              <a:t>Thompson, E. R. (2008).  Development and validation of an international English Big-Five </a:t>
            </a:r>
            <a:r>
              <a:rPr lang="en-US" sz="1600" dirty="0" err="1" smtClean="0"/>
              <a:t>MiniMarkers</a:t>
            </a:r>
            <a:r>
              <a:rPr lang="en-US" sz="1600" dirty="0" smtClean="0"/>
              <a:t>.  </a:t>
            </a:r>
            <a:r>
              <a:rPr lang="en-US" sz="1600" i="1" dirty="0" smtClean="0"/>
              <a:t>Personality and Individual differences, 45</a:t>
            </a:r>
            <a:r>
              <a:rPr lang="en-US" sz="1600" dirty="0" smtClean="0"/>
              <a:t>, 542-548.</a:t>
            </a:r>
          </a:p>
          <a:p>
            <a:pPr marL="228600" indent="-228600"/>
            <a:endParaRPr lang="en-US" sz="1600" dirty="0"/>
          </a:p>
          <a:p>
            <a:pPr marL="228600" indent="-228600"/>
            <a:r>
              <a:rPr lang="en-US" sz="1600" dirty="0" smtClean="0"/>
              <a:t>T</a:t>
            </a:r>
            <a:r>
              <a:rPr lang="en-US" sz="1600" b="1" dirty="0" smtClean="0"/>
              <a:t>he bifactor model fit all datasets significantly better than the other models.</a:t>
            </a:r>
          </a:p>
        </p:txBody>
      </p:sp>
      <p:grpSp>
        <p:nvGrpSpPr>
          <p:cNvPr id="13" name="Group 12"/>
          <p:cNvGrpSpPr/>
          <p:nvPr/>
        </p:nvGrpSpPr>
        <p:grpSpPr>
          <a:xfrm>
            <a:off x="2095500" y="2021957"/>
            <a:ext cx="1627539" cy="3268186"/>
            <a:chOff x="2095500" y="2203257"/>
            <a:chExt cx="1627539" cy="3268186"/>
          </a:xfrm>
        </p:grpSpPr>
        <p:grpSp>
          <p:nvGrpSpPr>
            <p:cNvPr id="9" name="Group 8"/>
            <p:cNvGrpSpPr/>
            <p:nvPr/>
          </p:nvGrpSpPr>
          <p:grpSpPr>
            <a:xfrm>
              <a:off x="2095500" y="2203257"/>
              <a:ext cx="1562100" cy="3268186"/>
              <a:chOff x="2095500" y="2203257"/>
              <a:chExt cx="1562100" cy="3268186"/>
            </a:xfrm>
          </p:grpSpPr>
          <p:sp>
            <p:nvSpPr>
              <p:cNvPr id="5" name="TextBox 4"/>
              <p:cNvSpPr txBox="1"/>
              <p:nvPr/>
            </p:nvSpPr>
            <p:spPr>
              <a:xfrm>
                <a:off x="2095500" y="2203257"/>
                <a:ext cx="1524000" cy="338554"/>
              </a:xfrm>
              <a:prstGeom prst="rect">
                <a:avLst/>
              </a:prstGeom>
              <a:noFill/>
            </p:spPr>
            <p:txBody>
              <a:bodyPr wrap="square" rtlCol="0">
                <a:spAutoFit/>
              </a:bodyPr>
              <a:lstStyle/>
              <a:p>
                <a:pPr algn="r"/>
                <a:r>
                  <a:rPr lang="el-GR" sz="1600" b="1" dirty="0" smtClean="0"/>
                  <a:t>Δχ</a:t>
                </a:r>
                <a:r>
                  <a:rPr lang="en-US" sz="1600" b="1" baseline="30000" dirty="0" smtClean="0"/>
                  <a:t>2</a:t>
                </a:r>
                <a:r>
                  <a:rPr lang="en-US" sz="1600" b="1" dirty="0" smtClean="0"/>
                  <a:t>(55)=298</a:t>
                </a:r>
                <a:endParaRPr lang="en-US" sz="1600" b="1" dirty="0"/>
              </a:p>
            </p:txBody>
          </p:sp>
          <p:sp>
            <p:nvSpPr>
              <p:cNvPr id="6" name="TextBox 5"/>
              <p:cNvSpPr txBox="1"/>
              <p:nvPr/>
            </p:nvSpPr>
            <p:spPr>
              <a:xfrm>
                <a:off x="2133600" y="3667533"/>
                <a:ext cx="1524000" cy="338554"/>
              </a:xfrm>
              <a:prstGeom prst="rect">
                <a:avLst/>
              </a:prstGeom>
              <a:noFill/>
            </p:spPr>
            <p:txBody>
              <a:bodyPr wrap="square" rtlCol="0">
                <a:spAutoFit/>
              </a:bodyPr>
              <a:lstStyle/>
              <a:p>
                <a:pPr algn="r"/>
                <a:r>
                  <a:rPr lang="el-GR" sz="1600" b="1" dirty="0" smtClean="0"/>
                  <a:t>Δχ</a:t>
                </a:r>
                <a:r>
                  <a:rPr lang="en-US" sz="1600" b="1" baseline="30000" dirty="0" smtClean="0"/>
                  <a:t>2</a:t>
                </a:r>
                <a:r>
                  <a:rPr lang="en-US" sz="1600" b="1" dirty="0" smtClean="0"/>
                  <a:t>(45)=439</a:t>
                </a:r>
                <a:endParaRPr lang="en-US" sz="1600" b="1" dirty="0"/>
              </a:p>
            </p:txBody>
          </p:sp>
          <p:sp>
            <p:nvSpPr>
              <p:cNvPr id="7" name="TextBox 6"/>
              <p:cNvSpPr txBox="1"/>
              <p:nvPr/>
            </p:nvSpPr>
            <p:spPr>
              <a:xfrm>
                <a:off x="2133600" y="5132889"/>
                <a:ext cx="1524000" cy="338554"/>
              </a:xfrm>
              <a:prstGeom prst="rect">
                <a:avLst/>
              </a:prstGeom>
              <a:noFill/>
            </p:spPr>
            <p:txBody>
              <a:bodyPr wrap="square" rtlCol="0">
                <a:spAutoFit/>
              </a:bodyPr>
              <a:lstStyle/>
              <a:p>
                <a:pPr algn="r"/>
                <a:r>
                  <a:rPr lang="el-GR" sz="1600" b="1" dirty="0" smtClean="0"/>
                  <a:t>Δχ</a:t>
                </a:r>
                <a:r>
                  <a:rPr lang="en-US" sz="1600" b="1" baseline="30000" dirty="0" smtClean="0"/>
                  <a:t>2</a:t>
                </a:r>
                <a:r>
                  <a:rPr lang="en-US" sz="1600" b="1" dirty="0" smtClean="0"/>
                  <a:t>(35)=438</a:t>
                </a:r>
                <a:endParaRPr lang="en-US" sz="1600" b="1" dirty="0"/>
              </a:p>
            </p:txBody>
          </p:sp>
        </p:grpSp>
        <p:sp>
          <p:nvSpPr>
            <p:cNvPr id="10" name="Left Brace 9"/>
            <p:cNvSpPr/>
            <p:nvPr/>
          </p:nvSpPr>
          <p:spPr>
            <a:xfrm>
              <a:off x="3628513" y="2230746"/>
              <a:ext cx="94526" cy="283576"/>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3628513" y="3711028"/>
              <a:ext cx="94526" cy="283576"/>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3628513" y="5160378"/>
              <a:ext cx="94526" cy="283576"/>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 name="Footer Placeholder 7"/>
          <p:cNvSpPr>
            <a:spLocks noGrp="1"/>
          </p:cNvSpPr>
          <p:nvPr>
            <p:ph type="ftr" sz="quarter" idx="11"/>
          </p:nvPr>
        </p:nvSpPr>
        <p:spPr/>
        <p:txBody>
          <a:bodyPr/>
          <a:lstStyle/>
          <a:p>
            <a:r>
              <a:rPr lang="en-US" dirty="0" smtClean="0"/>
              <a:t>www.utc.edu/michael-biderman</a:t>
            </a:r>
            <a:endParaRPr lang="en-US" dirty="0"/>
          </a:p>
        </p:txBody>
      </p:sp>
    </p:spTree>
    <p:extLst>
      <p:ext uri="{BB962C8B-B14F-4D97-AF65-F5344CB8AC3E}">
        <p14:creationId xmlns:p14="http://schemas.microsoft.com/office/powerpoint/2010/main" val="2849319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D72CE-4B63-4FAC-AE0F-8C651723E32E}"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2</a:t>
            </a:fld>
            <a:endParaRPr lang="en-US" dirty="0"/>
          </a:p>
        </p:txBody>
      </p:sp>
      <p:sp>
        <p:nvSpPr>
          <p:cNvPr id="4" name="TextBox 3"/>
          <p:cNvSpPr txBox="1"/>
          <p:nvPr/>
        </p:nvSpPr>
        <p:spPr>
          <a:xfrm>
            <a:off x="1981200" y="873369"/>
            <a:ext cx="5410200" cy="4708981"/>
          </a:xfrm>
          <a:prstGeom prst="rect">
            <a:avLst/>
          </a:prstGeom>
          <a:noFill/>
        </p:spPr>
        <p:txBody>
          <a:bodyPr wrap="square" rtlCol="0">
            <a:spAutoFit/>
          </a:bodyPr>
          <a:lstStyle/>
          <a:p>
            <a:pPr algn="ctr"/>
            <a:r>
              <a:rPr lang="en-US" sz="3600" dirty="0" smtClean="0"/>
              <a:t>Thanks to </a:t>
            </a:r>
          </a:p>
          <a:p>
            <a:endParaRPr lang="en-US" dirty="0"/>
          </a:p>
          <a:p>
            <a:pPr algn="ctr"/>
            <a:endParaRPr lang="en-US" sz="2400" dirty="0" smtClean="0"/>
          </a:p>
          <a:p>
            <a:pPr algn="ctr"/>
            <a:r>
              <a:rPr lang="en-US" sz="2400" dirty="0" err="1" smtClean="0"/>
              <a:t>Nhung</a:t>
            </a:r>
            <a:r>
              <a:rPr lang="en-US" sz="2400" dirty="0" smtClean="0"/>
              <a:t> </a:t>
            </a:r>
            <a:r>
              <a:rPr lang="en-US" sz="2400" dirty="0"/>
              <a:t>T. </a:t>
            </a:r>
            <a:r>
              <a:rPr lang="en-US" sz="2400" dirty="0" smtClean="0"/>
              <a:t>Nguyen</a:t>
            </a:r>
          </a:p>
          <a:p>
            <a:pPr algn="ctr"/>
            <a:r>
              <a:rPr lang="en-US" sz="2400" dirty="0" smtClean="0"/>
              <a:t>Towson University</a:t>
            </a:r>
            <a:endParaRPr lang="en-US" sz="2400" dirty="0"/>
          </a:p>
          <a:p>
            <a:pPr algn="ctr"/>
            <a:r>
              <a:rPr lang="en-US" sz="2400" dirty="0" smtClean="0"/>
              <a:t>Collaborator </a:t>
            </a:r>
            <a:r>
              <a:rPr lang="en-US" sz="2400" dirty="0"/>
              <a:t>for more than 10 years</a:t>
            </a:r>
          </a:p>
          <a:p>
            <a:pPr algn="ctr"/>
            <a:endParaRPr lang="en-US" sz="2400" dirty="0" smtClean="0"/>
          </a:p>
          <a:p>
            <a:pPr algn="ctr"/>
            <a:endParaRPr lang="en-US" sz="2400" dirty="0" smtClean="0"/>
          </a:p>
          <a:p>
            <a:pPr algn="ctr"/>
            <a:r>
              <a:rPr lang="en-US" sz="2400" dirty="0" smtClean="0"/>
              <a:t>International Personality Item Pool</a:t>
            </a:r>
          </a:p>
          <a:p>
            <a:pPr algn="ctr"/>
            <a:r>
              <a:rPr lang="en-US" sz="2400" smtClean="0">
                <a:hlinkClick r:id="rId2"/>
              </a:rPr>
              <a:t>www.ipip.ori.org</a:t>
            </a:r>
            <a:endParaRPr lang="en-US" sz="2400" smtClean="0"/>
          </a:p>
          <a:p>
            <a:pPr algn="ctr"/>
            <a:endParaRPr lang="en-US" dirty="0" smtClean="0"/>
          </a:p>
          <a:p>
            <a:endParaRPr lang="en-US" dirty="0"/>
          </a:p>
          <a:p>
            <a:endParaRPr lang="en-US" dirty="0" smtClean="0"/>
          </a:p>
        </p:txBody>
      </p:sp>
    </p:spTree>
    <p:extLst>
      <p:ext uri="{BB962C8B-B14F-4D97-AF65-F5344CB8AC3E}">
        <p14:creationId xmlns:p14="http://schemas.microsoft.com/office/powerpoint/2010/main" val="916427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20</a:t>
            </a:fld>
            <a:endParaRPr lang="en-US"/>
          </a:p>
        </p:txBody>
      </p:sp>
      <p:sp>
        <p:nvSpPr>
          <p:cNvPr id="5" name="TextBox 4"/>
          <p:cNvSpPr txBox="1"/>
          <p:nvPr/>
        </p:nvSpPr>
        <p:spPr>
          <a:xfrm>
            <a:off x="1066800" y="533400"/>
            <a:ext cx="7086600" cy="2400657"/>
          </a:xfrm>
          <a:prstGeom prst="rect">
            <a:avLst/>
          </a:prstGeom>
          <a:noFill/>
        </p:spPr>
        <p:txBody>
          <a:bodyPr wrap="square" rtlCol="0">
            <a:spAutoFit/>
          </a:bodyPr>
          <a:lstStyle/>
          <a:p>
            <a:r>
              <a:rPr lang="en-US" sz="2400" dirty="0" smtClean="0"/>
              <a:t>The takeaway from the above slides . . .</a:t>
            </a:r>
          </a:p>
          <a:p>
            <a:endParaRPr lang="en-US" dirty="0"/>
          </a:p>
          <a:p>
            <a:r>
              <a:rPr lang="en-US" dirty="0" smtClean="0"/>
              <a:t>There is variance common to all items in Big Five questionnaires.</a:t>
            </a:r>
          </a:p>
          <a:p>
            <a:endParaRPr lang="en-US" dirty="0"/>
          </a:p>
          <a:p>
            <a:r>
              <a:rPr lang="en-US" dirty="0" smtClean="0"/>
              <a:t>That common variance seems to be represented by a single factor – the bifactor.</a:t>
            </a:r>
          </a:p>
          <a:p>
            <a:endParaRPr lang="en-US" dirty="0"/>
          </a:p>
          <a:p>
            <a:endParaRPr lang="en-US" dirty="0"/>
          </a:p>
        </p:txBody>
      </p:sp>
    </p:spTree>
    <p:extLst>
      <p:ext uri="{BB962C8B-B14F-4D97-AF65-F5344CB8AC3E}">
        <p14:creationId xmlns:p14="http://schemas.microsoft.com/office/powerpoint/2010/main" val="2141708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37B3B-D627-47C1-B16B-1E69FBECE03F}"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21</a:t>
            </a:fld>
            <a:endParaRPr lang="en-US"/>
          </a:p>
        </p:txBody>
      </p:sp>
      <p:sp>
        <p:nvSpPr>
          <p:cNvPr id="4" name="TextBox 3"/>
          <p:cNvSpPr txBox="1"/>
          <p:nvPr/>
        </p:nvSpPr>
        <p:spPr>
          <a:xfrm>
            <a:off x="387395" y="242156"/>
            <a:ext cx="7010400" cy="1015663"/>
          </a:xfrm>
          <a:prstGeom prst="rect">
            <a:avLst/>
          </a:prstGeom>
          <a:noFill/>
        </p:spPr>
        <p:txBody>
          <a:bodyPr wrap="square" rtlCol="0">
            <a:spAutoFit/>
          </a:bodyPr>
          <a:lstStyle/>
          <a:p>
            <a:r>
              <a:rPr lang="en-US" sz="2400" dirty="0" smtClean="0"/>
              <a:t>General factor importance for the first 3 examples</a:t>
            </a:r>
          </a:p>
          <a:p>
            <a:r>
              <a:rPr lang="en-US" dirty="0" smtClean="0"/>
              <a:t>Loadings are doubly standardized.</a:t>
            </a:r>
          </a:p>
          <a:p>
            <a:r>
              <a:rPr lang="en-US" dirty="0" smtClean="0"/>
              <a:t>Negative indicators reverse-scored</a:t>
            </a:r>
            <a:endParaRPr lang="en-US" dirty="0"/>
          </a:p>
        </p:txBody>
      </p:sp>
      <p:grpSp>
        <p:nvGrpSpPr>
          <p:cNvPr id="395" name="Group 394"/>
          <p:cNvGrpSpPr/>
          <p:nvPr/>
        </p:nvGrpSpPr>
        <p:grpSpPr>
          <a:xfrm>
            <a:off x="270510" y="2683373"/>
            <a:ext cx="2636520" cy="2991727"/>
            <a:chOff x="76200" y="1862083"/>
            <a:chExt cx="2636520" cy="2991727"/>
          </a:xfrm>
        </p:grpSpPr>
        <p:grpSp>
          <p:nvGrpSpPr>
            <p:cNvPr id="5" name="Group 4"/>
            <p:cNvGrpSpPr/>
            <p:nvPr/>
          </p:nvGrpSpPr>
          <p:grpSpPr>
            <a:xfrm>
              <a:off x="76200" y="1862083"/>
              <a:ext cx="2636520" cy="2991727"/>
              <a:chOff x="76200" y="1862083"/>
              <a:chExt cx="2636520" cy="2991727"/>
            </a:xfrm>
          </p:grpSpPr>
          <p:grpSp>
            <p:nvGrpSpPr>
              <p:cNvPr id="6" name="Group 5"/>
              <p:cNvGrpSpPr/>
              <p:nvPr/>
            </p:nvGrpSpPr>
            <p:grpSpPr>
              <a:xfrm>
                <a:off x="914400" y="1862083"/>
                <a:ext cx="1798320" cy="2991727"/>
                <a:chOff x="1146810" y="1831414"/>
                <a:chExt cx="1798320" cy="2991727"/>
              </a:xfrm>
            </p:grpSpPr>
            <p:grpSp>
              <p:nvGrpSpPr>
                <p:cNvPr id="25" name="Group 24"/>
                <p:cNvGrpSpPr/>
                <p:nvPr/>
              </p:nvGrpSpPr>
              <p:grpSpPr>
                <a:xfrm>
                  <a:off x="1146810" y="1831414"/>
                  <a:ext cx="560070" cy="2910205"/>
                  <a:chOff x="0" y="0"/>
                  <a:chExt cx="560070" cy="2910205"/>
                </a:xfrm>
              </p:grpSpPr>
              <p:sp>
                <p:nvSpPr>
                  <p:cNvPr id="54" name="Text Box 6"/>
                  <p:cNvSpPr txBox="1">
                    <a:spLocks noChangeArrowheads="1"/>
                  </p:cNvSpPr>
                  <p:nvPr/>
                </p:nvSpPr>
                <p:spPr bwMode="auto">
                  <a:xfrm>
                    <a:off x="7620" y="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Information</a:t>
                    </a:r>
                    <a:endParaRPr lang="en-US" sz="1200" dirty="0">
                      <a:effectLst/>
                      <a:latin typeface="Calibri"/>
                      <a:ea typeface="Calibri"/>
                      <a:cs typeface="Times New Roman"/>
                    </a:endParaRPr>
                  </a:p>
                </p:txBody>
              </p:sp>
              <p:sp>
                <p:nvSpPr>
                  <p:cNvPr id="55" name="Text Box 7"/>
                  <p:cNvSpPr txBox="1">
                    <a:spLocks noChangeArrowheads="1"/>
                  </p:cNvSpPr>
                  <p:nvPr/>
                </p:nvSpPr>
                <p:spPr bwMode="auto">
                  <a:xfrm>
                    <a:off x="3810" y="20193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Vocabulary</a:t>
                    </a:r>
                    <a:endParaRPr lang="en-US" sz="1200" dirty="0">
                      <a:effectLst/>
                      <a:latin typeface="Calibri"/>
                      <a:ea typeface="Calibri"/>
                      <a:cs typeface="Times New Roman"/>
                    </a:endParaRPr>
                  </a:p>
                </p:txBody>
              </p:sp>
              <p:sp>
                <p:nvSpPr>
                  <p:cNvPr id="56" name="Text Box 8"/>
                  <p:cNvSpPr txBox="1">
                    <a:spLocks noChangeArrowheads="1"/>
                  </p:cNvSpPr>
                  <p:nvPr/>
                </p:nvSpPr>
                <p:spPr bwMode="auto">
                  <a:xfrm>
                    <a:off x="3810" y="4038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Similarities</a:t>
                    </a:r>
                    <a:endParaRPr lang="en-US" sz="1200" dirty="0">
                      <a:effectLst/>
                      <a:latin typeface="Calibri"/>
                      <a:ea typeface="Calibri"/>
                      <a:cs typeface="Times New Roman"/>
                    </a:endParaRPr>
                  </a:p>
                </p:txBody>
              </p:sp>
              <p:sp>
                <p:nvSpPr>
                  <p:cNvPr id="57" name="Text Box 9"/>
                  <p:cNvSpPr txBox="1">
                    <a:spLocks noChangeArrowheads="1"/>
                  </p:cNvSpPr>
                  <p:nvPr/>
                </p:nvSpPr>
                <p:spPr bwMode="auto">
                  <a:xfrm>
                    <a:off x="0" y="601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Compreh</a:t>
                    </a:r>
                    <a:endParaRPr lang="en-US" sz="1200">
                      <a:effectLst/>
                      <a:latin typeface="Calibri"/>
                      <a:ea typeface="Calibri"/>
                      <a:cs typeface="Times New Roman"/>
                    </a:endParaRPr>
                  </a:p>
                </p:txBody>
              </p:sp>
              <p:sp>
                <p:nvSpPr>
                  <p:cNvPr id="58" name="Text Box 17"/>
                  <p:cNvSpPr txBox="1">
                    <a:spLocks noChangeArrowheads="1"/>
                  </p:cNvSpPr>
                  <p:nvPr/>
                </p:nvSpPr>
                <p:spPr bwMode="auto">
                  <a:xfrm>
                    <a:off x="7620" y="8610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err="1">
                        <a:effectLst/>
                        <a:latin typeface="Calibri"/>
                        <a:ea typeface="Calibri"/>
                        <a:cs typeface="Times New Roman"/>
                      </a:rPr>
                      <a:t>Obj</a:t>
                    </a:r>
                    <a:r>
                      <a:rPr lang="en-US" sz="800" dirty="0">
                        <a:effectLst/>
                        <a:latin typeface="Calibri"/>
                        <a:ea typeface="Calibri"/>
                        <a:cs typeface="Times New Roman"/>
                      </a:rPr>
                      <a:t> </a:t>
                    </a:r>
                    <a:r>
                      <a:rPr lang="en-US" sz="800" dirty="0" err="1">
                        <a:effectLst/>
                        <a:latin typeface="Calibri"/>
                        <a:ea typeface="Calibri"/>
                        <a:cs typeface="Times New Roman"/>
                      </a:rPr>
                      <a:t>Assem</a:t>
                    </a:r>
                    <a:endParaRPr lang="en-US" sz="1200" dirty="0">
                      <a:effectLst/>
                      <a:latin typeface="Calibri"/>
                      <a:ea typeface="Calibri"/>
                      <a:cs typeface="Times New Roman"/>
                    </a:endParaRPr>
                  </a:p>
                </p:txBody>
              </p:sp>
              <p:sp>
                <p:nvSpPr>
                  <p:cNvPr id="59" name="Text Box 18"/>
                  <p:cNvSpPr txBox="1">
                    <a:spLocks noChangeArrowheads="1"/>
                  </p:cNvSpPr>
                  <p:nvPr/>
                </p:nvSpPr>
                <p:spPr bwMode="auto">
                  <a:xfrm>
                    <a:off x="7620" y="10477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err="1">
                        <a:effectLst/>
                        <a:latin typeface="Calibri"/>
                        <a:ea typeface="Calibri"/>
                        <a:cs typeface="Times New Roman"/>
                      </a:rPr>
                      <a:t>Blk</a:t>
                    </a:r>
                    <a:r>
                      <a:rPr lang="en-US" sz="800" dirty="0">
                        <a:effectLst/>
                        <a:latin typeface="Calibri"/>
                        <a:ea typeface="Calibri"/>
                        <a:cs typeface="Times New Roman"/>
                      </a:rPr>
                      <a:t> Design</a:t>
                    </a:r>
                    <a:endParaRPr lang="en-US" sz="1200" dirty="0">
                      <a:effectLst/>
                      <a:latin typeface="Calibri"/>
                      <a:ea typeface="Calibri"/>
                      <a:cs typeface="Times New Roman"/>
                    </a:endParaRPr>
                  </a:p>
                </p:txBody>
              </p:sp>
              <p:sp>
                <p:nvSpPr>
                  <p:cNvPr id="60" name="Text Box 19"/>
                  <p:cNvSpPr txBox="1">
                    <a:spLocks noChangeArrowheads="1"/>
                  </p:cNvSpPr>
                  <p:nvPr/>
                </p:nvSpPr>
                <p:spPr bwMode="auto">
                  <a:xfrm>
                    <a:off x="7620" y="12534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Pct Compl</a:t>
                    </a:r>
                    <a:endParaRPr lang="en-US" sz="1200">
                      <a:effectLst/>
                      <a:latin typeface="Calibri"/>
                      <a:ea typeface="Calibri"/>
                      <a:cs typeface="Times New Roman"/>
                    </a:endParaRPr>
                  </a:p>
                </p:txBody>
              </p:sp>
              <p:sp>
                <p:nvSpPr>
                  <p:cNvPr id="61" name="Text Box 20"/>
                  <p:cNvSpPr txBox="1">
                    <a:spLocks noChangeArrowheads="1"/>
                  </p:cNvSpPr>
                  <p:nvPr/>
                </p:nvSpPr>
                <p:spPr bwMode="auto">
                  <a:xfrm>
                    <a:off x="3810" y="14668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Mat Reas</a:t>
                    </a:r>
                    <a:endParaRPr lang="en-US" sz="1200">
                      <a:effectLst/>
                      <a:latin typeface="Calibri"/>
                      <a:ea typeface="Calibri"/>
                      <a:cs typeface="Times New Roman"/>
                    </a:endParaRPr>
                  </a:p>
                </p:txBody>
              </p:sp>
              <p:sp>
                <p:nvSpPr>
                  <p:cNvPr id="62" name="Text Box 21"/>
                  <p:cNvSpPr txBox="1">
                    <a:spLocks noChangeArrowheads="1"/>
                  </p:cNvSpPr>
                  <p:nvPr/>
                </p:nvSpPr>
                <p:spPr bwMode="auto">
                  <a:xfrm>
                    <a:off x="7620" y="16725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Pict Arrange</a:t>
                    </a:r>
                    <a:endParaRPr lang="en-US" sz="1200">
                      <a:effectLst/>
                      <a:latin typeface="Calibri"/>
                      <a:ea typeface="Calibri"/>
                      <a:cs typeface="Times New Roman"/>
                    </a:endParaRPr>
                  </a:p>
                </p:txBody>
              </p:sp>
              <p:sp>
                <p:nvSpPr>
                  <p:cNvPr id="63" name="Text Box 28"/>
                  <p:cNvSpPr txBox="1">
                    <a:spLocks noChangeArrowheads="1"/>
                  </p:cNvSpPr>
                  <p:nvPr/>
                </p:nvSpPr>
                <p:spPr bwMode="auto">
                  <a:xfrm>
                    <a:off x="7620" y="19392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Digit Span</a:t>
                    </a:r>
                    <a:endParaRPr lang="en-US" sz="1200">
                      <a:effectLst/>
                      <a:latin typeface="Calibri"/>
                      <a:ea typeface="Calibri"/>
                      <a:cs typeface="Times New Roman"/>
                    </a:endParaRPr>
                  </a:p>
                </p:txBody>
              </p:sp>
              <p:sp>
                <p:nvSpPr>
                  <p:cNvPr id="64" name="Text Box 29"/>
                  <p:cNvSpPr txBox="1">
                    <a:spLocks noChangeArrowheads="1"/>
                  </p:cNvSpPr>
                  <p:nvPr/>
                </p:nvSpPr>
                <p:spPr bwMode="auto">
                  <a:xfrm>
                    <a:off x="7620" y="2125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Sequencing</a:t>
                    </a:r>
                    <a:endParaRPr lang="en-US" sz="1200">
                      <a:effectLst/>
                      <a:latin typeface="Calibri"/>
                      <a:ea typeface="Calibri"/>
                      <a:cs typeface="Times New Roman"/>
                    </a:endParaRPr>
                  </a:p>
                </p:txBody>
              </p:sp>
              <p:sp>
                <p:nvSpPr>
                  <p:cNvPr id="65" name="Text Box 30"/>
                  <p:cNvSpPr txBox="1">
                    <a:spLocks noChangeArrowheads="1"/>
                  </p:cNvSpPr>
                  <p:nvPr/>
                </p:nvSpPr>
                <p:spPr bwMode="auto">
                  <a:xfrm>
                    <a:off x="7620" y="232791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Arithmetic</a:t>
                    </a:r>
                    <a:endParaRPr lang="en-US" sz="1200">
                      <a:effectLst/>
                      <a:latin typeface="Calibri"/>
                      <a:ea typeface="Calibri"/>
                      <a:cs typeface="Times New Roman"/>
                    </a:endParaRPr>
                  </a:p>
                </p:txBody>
              </p:sp>
              <p:sp>
                <p:nvSpPr>
                  <p:cNvPr id="66" name="Text Box 39"/>
                  <p:cNvSpPr txBox="1">
                    <a:spLocks noChangeArrowheads="1"/>
                  </p:cNvSpPr>
                  <p:nvPr/>
                </p:nvSpPr>
                <p:spPr bwMode="auto">
                  <a:xfrm>
                    <a:off x="7620" y="262890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Dig-</a:t>
                    </a:r>
                    <a:r>
                      <a:rPr lang="en-US" sz="800" dirty="0" err="1" smtClean="0">
                        <a:effectLst/>
                        <a:latin typeface="Calibri"/>
                        <a:ea typeface="Calibri"/>
                        <a:cs typeface="Times New Roman"/>
                      </a:rPr>
                      <a:t>Sym</a:t>
                    </a:r>
                    <a:endParaRPr lang="en-US" sz="1200" dirty="0">
                      <a:effectLst/>
                      <a:latin typeface="Calibri"/>
                      <a:ea typeface="Calibri"/>
                      <a:cs typeface="Times New Roman"/>
                    </a:endParaRPr>
                  </a:p>
                </p:txBody>
              </p:sp>
              <p:sp>
                <p:nvSpPr>
                  <p:cNvPr id="67" name="Text Box 40"/>
                  <p:cNvSpPr txBox="1">
                    <a:spLocks noChangeArrowheads="1"/>
                  </p:cNvSpPr>
                  <p:nvPr/>
                </p:nvSpPr>
                <p:spPr bwMode="auto">
                  <a:xfrm>
                    <a:off x="7620" y="28003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err="1" smtClean="0">
                        <a:effectLst/>
                        <a:latin typeface="Calibri"/>
                        <a:ea typeface="Calibri"/>
                        <a:cs typeface="Times New Roman"/>
                      </a:rPr>
                      <a:t>Sym</a:t>
                    </a:r>
                    <a:r>
                      <a:rPr lang="en-US" sz="800" dirty="0" smtClean="0">
                        <a:effectLst/>
                        <a:latin typeface="Calibri"/>
                        <a:ea typeface="Calibri"/>
                        <a:cs typeface="Times New Roman"/>
                      </a:rPr>
                      <a:t> Search</a:t>
                    </a:r>
                    <a:endParaRPr lang="en-US" sz="1200" dirty="0">
                      <a:effectLst/>
                      <a:latin typeface="Calibri"/>
                      <a:ea typeface="Calibri"/>
                      <a:cs typeface="Times New Roman"/>
                    </a:endParaRPr>
                  </a:p>
                </p:txBody>
              </p:sp>
            </p:grpSp>
            <p:grpSp>
              <p:nvGrpSpPr>
                <p:cNvPr id="26" name="Group 25"/>
                <p:cNvGrpSpPr/>
                <p:nvPr/>
              </p:nvGrpSpPr>
              <p:grpSpPr>
                <a:xfrm>
                  <a:off x="2366010" y="2033344"/>
                  <a:ext cx="579120" cy="2789797"/>
                  <a:chOff x="2366010" y="2033344"/>
                  <a:chExt cx="579120" cy="2789797"/>
                </a:xfrm>
              </p:grpSpPr>
              <p:grpSp>
                <p:nvGrpSpPr>
                  <p:cNvPr id="42" name="Group 41"/>
                  <p:cNvGrpSpPr/>
                  <p:nvPr/>
                </p:nvGrpSpPr>
                <p:grpSpPr>
                  <a:xfrm>
                    <a:off x="2366010" y="2033344"/>
                    <a:ext cx="533400" cy="439433"/>
                    <a:chOff x="1828800" y="1678244"/>
                    <a:chExt cx="533400" cy="439433"/>
                  </a:xfrm>
                </p:grpSpPr>
                <p:sp>
                  <p:nvSpPr>
                    <p:cNvPr id="52" name="Oval 5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828800" y="1690596"/>
                      <a:ext cx="533400" cy="369332"/>
                    </a:xfrm>
                    <a:prstGeom prst="rect">
                      <a:avLst/>
                    </a:prstGeom>
                    <a:noFill/>
                  </p:spPr>
                  <p:txBody>
                    <a:bodyPr wrap="square" rtlCol="0">
                      <a:spAutoFit/>
                    </a:bodyPr>
                    <a:lstStyle/>
                    <a:p>
                      <a:pPr algn="ctr"/>
                      <a:r>
                        <a:rPr lang="en-US" dirty="0" smtClean="0"/>
                        <a:t>VC</a:t>
                      </a:r>
                      <a:endParaRPr lang="en-US" dirty="0"/>
                    </a:p>
                  </p:txBody>
                </p:sp>
              </p:grpSp>
              <p:grpSp>
                <p:nvGrpSpPr>
                  <p:cNvPr id="43" name="Group 42"/>
                  <p:cNvGrpSpPr/>
                  <p:nvPr/>
                </p:nvGrpSpPr>
                <p:grpSpPr>
                  <a:xfrm>
                    <a:off x="2366010" y="2962226"/>
                    <a:ext cx="533400" cy="439433"/>
                    <a:chOff x="1828800" y="1678244"/>
                    <a:chExt cx="533400" cy="439433"/>
                  </a:xfrm>
                </p:grpSpPr>
                <p:sp>
                  <p:nvSpPr>
                    <p:cNvPr id="50" name="Oval 4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828800" y="1690596"/>
                      <a:ext cx="533400" cy="369332"/>
                    </a:xfrm>
                    <a:prstGeom prst="rect">
                      <a:avLst/>
                    </a:prstGeom>
                    <a:noFill/>
                  </p:spPr>
                  <p:txBody>
                    <a:bodyPr wrap="square" rtlCol="0">
                      <a:spAutoFit/>
                    </a:bodyPr>
                    <a:lstStyle/>
                    <a:p>
                      <a:pPr algn="ctr"/>
                      <a:r>
                        <a:rPr lang="en-US" dirty="0" smtClean="0"/>
                        <a:t>PO</a:t>
                      </a:r>
                      <a:endParaRPr lang="en-US" dirty="0"/>
                    </a:p>
                  </p:txBody>
                </p:sp>
              </p:grpSp>
              <p:grpSp>
                <p:nvGrpSpPr>
                  <p:cNvPr id="44" name="Group 43"/>
                  <p:cNvGrpSpPr/>
                  <p:nvPr/>
                </p:nvGrpSpPr>
                <p:grpSpPr>
                  <a:xfrm>
                    <a:off x="2366010" y="3795684"/>
                    <a:ext cx="579120" cy="439433"/>
                    <a:chOff x="1828800" y="1678244"/>
                    <a:chExt cx="579120" cy="439433"/>
                  </a:xfrm>
                </p:grpSpPr>
                <p:sp>
                  <p:nvSpPr>
                    <p:cNvPr id="48" name="Oval 4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828800" y="1690596"/>
                      <a:ext cx="579120" cy="338554"/>
                    </a:xfrm>
                    <a:prstGeom prst="rect">
                      <a:avLst/>
                    </a:prstGeom>
                    <a:noFill/>
                  </p:spPr>
                  <p:txBody>
                    <a:bodyPr wrap="square" rtlCol="0">
                      <a:spAutoFit/>
                    </a:bodyPr>
                    <a:lstStyle/>
                    <a:p>
                      <a:pPr algn="ctr"/>
                      <a:r>
                        <a:rPr lang="en-US" sz="1600" dirty="0" smtClean="0"/>
                        <a:t>WM</a:t>
                      </a:r>
                      <a:endParaRPr lang="en-US" sz="1600" dirty="0"/>
                    </a:p>
                  </p:txBody>
                </p:sp>
              </p:grpSp>
              <p:grpSp>
                <p:nvGrpSpPr>
                  <p:cNvPr id="45" name="Group 44"/>
                  <p:cNvGrpSpPr/>
                  <p:nvPr/>
                </p:nvGrpSpPr>
                <p:grpSpPr>
                  <a:xfrm>
                    <a:off x="2366010" y="4383708"/>
                    <a:ext cx="533400" cy="439433"/>
                    <a:chOff x="1828800" y="1678244"/>
                    <a:chExt cx="533400" cy="439433"/>
                  </a:xfrm>
                </p:grpSpPr>
                <p:sp>
                  <p:nvSpPr>
                    <p:cNvPr id="46" name="Oval 45"/>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828800" y="1690596"/>
                      <a:ext cx="533400" cy="369332"/>
                    </a:xfrm>
                    <a:prstGeom prst="rect">
                      <a:avLst/>
                    </a:prstGeom>
                    <a:noFill/>
                  </p:spPr>
                  <p:txBody>
                    <a:bodyPr wrap="square" rtlCol="0">
                      <a:spAutoFit/>
                    </a:bodyPr>
                    <a:lstStyle/>
                    <a:p>
                      <a:pPr algn="ctr"/>
                      <a:r>
                        <a:rPr lang="en-US" dirty="0" smtClean="0"/>
                        <a:t>PS</a:t>
                      </a:r>
                      <a:endParaRPr lang="en-US" dirty="0"/>
                    </a:p>
                  </p:txBody>
                </p:sp>
              </p:grpSp>
            </p:grpSp>
            <p:grpSp>
              <p:nvGrpSpPr>
                <p:cNvPr id="27" name="Group 26"/>
                <p:cNvGrpSpPr/>
                <p:nvPr/>
              </p:nvGrpSpPr>
              <p:grpSpPr>
                <a:xfrm>
                  <a:off x="1699260" y="1886342"/>
                  <a:ext cx="666750" cy="2800350"/>
                  <a:chOff x="1314450" y="1531242"/>
                  <a:chExt cx="666750" cy="2800350"/>
                </a:xfrm>
              </p:grpSpPr>
              <p:cxnSp>
                <p:nvCxnSpPr>
                  <p:cNvPr id="28" name="Straight Arrow Connector 27"/>
                  <p:cNvCxnSpPr>
                    <a:stCxn id="52" idx="2"/>
                    <a:endCxn id="54" idx="3"/>
                  </p:cNvCxnSpPr>
                  <p:nvPr/>
                </p:nvCxnSpPr>
                <p:spPr>
                  <a:xfrm flipH="1" flipV="1">
                    <a:off x="1322070" y="1531242"/>
                    <a:ext cx="659130" cy="3667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2" idx="2"/>
                    <a:endCxn id="55" idx="3"/>
                  </p:cNvCxnSpPr>
                  <p:nvPr/>
                </p:nvCxnSpPr>
                <p:spPr>
                  <a:xfrm flipH="1" flipV="1">
                    <a:off x="1318260" y="1733172"/>
                    <a:ext cx="662940" cy="1647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2" idx="2"/>
                    <a:endCxn id="56" idx="3"/>
                  </p:cNvCxnSpPr>
                  <p:nvPr/>
                </p:nvCxnSpPr>
                <p:spPr>
                  <a:xfrm flipH="1">
                    <a:off x="1318260" y="1897961"/>
                    <a:ext cx="662940" cy="371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2" idx="2"/>
                    <a:endCxn id="57" idx="3"/>
                  </p:cNvCxnSpPr>
                  <p:nvPr/>
                </p:nvCxnSpPr>
                <p:spPr>
                  <a:xfrm flipH="1">
                    <a:off x="1314450" y="1897961"/>
                    <a:ext cx="666750" cy="2352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1" idx="1"/>
                    <a:endCxn id="58" idx="3"/>
                  </p:cNvCxnSpPr>
                  <p:nvPr/>
                </p:nvCxnSpPr>
                <p:spPr>
                  <a:xfrm flipH="1" flipV="1">
                    <a:off x="1322070" y="2392302"/>
                    <a:ext cx="659130" cy="4118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1" idx="1"/>
                    <a:endCxn id="59" idx="3"/>
                  </p:cNvCxnSpPr>
                  <p:nvPr/>
                </p:nvCxnSpPr>
                <p:spPr>
                  <a:xfrm flipH="1" flipV="1">
                    <a:off x="1322070" y="2578992"/>
                    <a:ext cx="659130" cy="225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1" idx="1"/>
                    <a:endCxn id="60" idx="3"/>
                  </p:cNvCxnSpPr>
                  <p:nvPr/>
                </p:nvCxnSpPr>
                <p:spPr>
                  <a:xfrm flipH="1" flipV="1">
                    <a:off x="1322070" y="2784732"/>
                    <a:ext cx="659130" cy="19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1" idx="1"/>
                    <a:endCxn id="61" idx="3"/>
                  </p:cNvCxnSpPr>
                  <p:nvPr/>
                </p:nvCxnSpPr>
                <p:spPr>
                  <a:xfrm flipH="1">
                    <a:off x="1318260" y="2804144"/>
                    <a:ext cx="662940" cy="193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1" idx="1"/>
                    <a:endCxn id="62" idx="3"/>
                  </p:cNvCxnSpPr>
                  <p:nvPr/>
                </p:nvCxnSpPr>
                <p:spPr>
                  <a:xfrm flipH="1">
                    <a:off x="1322070" y="2804144"/>
                    <a:ext cx="659130" cy="399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8" idx="2"/>
                    <a:endCxn id="63" idx="3"/>
                  </p:cNvCxnSpPr>
                  <p:nvPr/>
                </p:nvCxnSpPr>
                <p:spPr>
                  <a:xfrm flipH="1" flipV="1">
                    <a:off x="1322070" y="3470532"/>
                    <a:ext cx="659130" cy="189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8" idx="2"/>
                    <a:endCxn id="64" idx="3"/>
                  </p:cNvCxnSpPr>
                  <p:nvPr/>
                </p:nvCxnSpPr>
                <p:spPr>
                  <a:xfrm flipH="1" flipV="1">
                    <a:off x="1322070" y="3657222"/>
                    <a:ext cx="659130" cy="30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8" idx="2"/>
                    <a:endCxn id="65" idx="3"/>
                  </p:cNvCxnSpPr>
                  <p:nvPr/>
                </p:nvCxnSpPr>
                <p:spPr>
                  <a:xfrm flipH="1">
                    <a:off x="1322070" y="3660301"/>
                    <a:ext cx="659130" cy="198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6" idx="2"/>
                    <a:endCxn id="66" idx="3"/>
                  </p:cNvCxnSpPr>
                  <p:nvPr/>
                </p:nvCxnSpPr>
                <p:spPr>
                  <a:xfrm flipH="1" flipV="1">
                    <a:off x="1322070" y="4160142"/>
                    <a:ext cx="659130" cy="88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6" idx="2"/>
                    <a:endCxn id="67" idx="3"/>
                  </p:cNvCxnSpPr>
                  <p:nvPr/>
                </p:nvCxnSpPr>
                <p:spPr>
                  <a:xfrm flipH="1">
                    <a:off x="1322070" y="4248325"/>
                    <a:ext cx="659130" cy="83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 name="Group 6"/>
              <p:cNvGrpSpPr/>
              <p:nvPr/>
            </p:nvGrpSpPr>
            <p:grpSpPr>
              <a:xfrm>
                <a:off x="76200" y="3017389"/>
                <a:ext cx="533400" cy="439433"/>
                <a:chOff x="1828800" y="1678244"/>
                <a:chExt cx="533400" cy="439433"/>
              </a:xfrm>
            </p:grpSpPr>
            <p:sp>
              <p:nvSpPr>
                <p:cNvPr id="23" name="Oval 22"/>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28800" y="1690596"/>
                  <a:ext cx="533400" cy="369332"/>
                </a:xfrm>
                <a:prstGeom prst="rect">
                  <a:avLst/>
                </a:prstGeom>
                <a:noFill/>
              </p:spPr>
              <p:txBody>
                <a:bodyPr wrap="square" rtlCol="0">
                  <a:spAutoFit/>
                </a:bodyPr>
                <a:lstStyle/>
                <a:p>
                  <a:pPr algn="ctr"/>
                  <a:r>
                    <a:rPr lang="en-US" dirty="0" smtClean="0"/>
                    <a:t>g</a:t>
                  </a:r>
                  <a:endParaRPr lang="en-US" dirty="0"/>
                </a:p>
              </p:txBody>
            </p:sp>
          </p:grpSp>
          <p:grpSp>
            <p:nvGrpSpPr>
              <p:cNvPr id="8" name="Group 7"/>
              <p:cNvGrpSpPr/>
              <p:nvPr/>
            </p:nvGrpSpPr>
            <p:grpSpPr>
              <a:xfrm>
                <a:off x="609600" y="1917011"/>
                <a:ext cx="312420" cy="2800350"/>
                <a:chOff x="609600" y="1917011"/>
                <a:chExt cx="312420" cy="2800350"/>
              </a:xfrm>
            </p:grpSpPr>
            <p:cxnSp>
              <p:nvCxnSpPr>
                <p:cNvPr id="9" name="Straight Arrow Connector 8"/>
                <p:cNvCxnSpPr>
                  <a:stCxn id="24" idx="3"/>
                  <a:endCxn id="54" idx="1"/>
                </p:cNvCxnSpPr>
                <p:nvPr/>
              </p:nvCxnSpPr>
              <p:spPr>
                <a:xfrm flipV="1">
                  <a:off x="609600" y="1917011"/>
                  <a:ext cx="312420" cy="12973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3" idx="6"/>
                  <a:endCxn id="55" idx="1"/>
                </p:cNvCxnSpPr>
                <p:nvPr/>
              </p:nvCxnSpPr>
              <p:spPr>
                <a:xfrm flipV="1">
                  <a:off x="609600" y="2118941"/>
                  <a:ext cx="308610" cy="11181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4" idx="3"/>
                  <a:endCxn id="56" idx="1"/>
                </p:cNvCxnSpPr>
                <p:nvPr/>
              </p:nvCxnSpPr>
              <p:spPr>
                <a:xfrm flipV="1">
                  <a:off x="609600" y="2320871"/>
                  <a:ext cx="308610" cy="893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4" idx="3"/>
                  <a:endCxn id="57" idx="1"/>
                </p:cNvCxnSpPr>
                <p:nvPr/>
              </p:nvCxnSpPr>
              <p:spPr>
                <a:xfrm flipV="1">
                  <a:off x="609600" y="2518991"/>
                  <a:ext cx="304800" cy="695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4" idx="3"/>
                  <a:endCxn id="58" idx="1"/>
                </p:cNvCxnSpPr>
                <p:nvPr/>
              </p:nvCxnSpPr>
              <p:spPr>
                <a:xfrm flipV="1">
                  <a:off x="609600" y="2778071"/>
                  <a:ext cx="312420" cy="4363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4" idx="3"/>
                  <a:endCxn id="59" idx="1"/>
                </p:cNvCxnSpPr>
                <p:nvPr/>
              </p:nvCxnSpPr>
              <p:spPr>
                <a:xfrm flipV="1">
                  <a:off x="609600" y="2964761"/>
                  <a:ext cx="312420" cy="249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 idx="3"/>
                  <a:endCxn id="60" idx="1"/>
                </p:cNvCxnSpPr>
                <p:nvPr/>
              </p:nvCxnSpPr>
              <p:spPr>
                <a:xfrm flipV="1">
                  <a:off x="609600" y="3170501"/>
                  <a:ext cx="312420" cy="439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4" idx="3"/>
                  <a:endCxn id="61" idx="1"/>
                </p:cNvCxnSpPr>
                <p:nvPr/>
              </p:nvCxnSpPr>
              <p:spPr>
                <a:xfrm>
                  <a:off x="609600" y="3214407"/>
                  <a:ext cx="308610" cy="1694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4" idx="3"/>
                  <a:endCxn id="62" idx="1"/>
                </p:cNvCxnSpPr>
                <p:nvPr/>
              </p:nvCxnSpPr>
              <p:spPr>
                <a:xfrm>
                  <a:off x="609600" y="3214407"/>
                  <a:ext cx="312420" cy="3751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4" idx="3"/>
                  <a:endCxn id="63" idx="1"/>
                </p:cNvCxnSpPr>
                <p:nvPr/>
              </p:nvCxnSpPr>
              <p:spPr>
                <a:xfrm>
                  <a:off x="609600" y="3214407"/>
                  <a:ext cx="312420" cy="641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4" idx="3"/>
                  <a:endCxn id="64" idx="1"/>
                </p:cNvCxnSpPr>
                <p:nvPr/>
              </p:nvCxnSpPr>
              <p:spPr>
                <a:xfrm>
                  <a:off x="609600" y="3214407"/>
                  <a:ext cx="312420" cy="8285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4" idx="3"/>
                  <a:endCxn id="65" idx="1"/>
                </p:cNvCxnSpPr>
                <p:nvPr/>
              </p:nvCxnSpPr>
              <p:spPr>
                <a:xfrm>
                  <a:off x="609600" y="3214407"/>
                  <a:ext cx="312420" cy="1030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4" idx="3"/>
                  <a:endCxn id="66" idx="1"/>
                </p:cNvCxnSpPr>
                <p:nvPr/>
              </p:nvCxnSpPr>
              <p:spPr>
                <a:xfrm>
                  <a:off x="609600" y="3214407"/>
                  <a:ext cx="312420" cy="133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4" idx="3"/>
                  <a:endCxn id="67" idx="1"/>
                </p:cNvCxnSpPr>
                <p:nvPr/>
              </p:nvCxnSpPr>
              <p:spPr>
                <a:xfrm>
                  <a:off x="609600" y="3214407"/>
                  <a:ext cx="312420" cy="15029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76" name="TextBox 375"/>
            <p:cNvSpPr txBox="1"/>
            <p:nvPr/>
          </p:nvSpPr>
          <p:spPr>
            <a:xfrm>
              <a:off x="567690" y="3042316"/>
              <a:ext cx="388620" cy="276999"/>
            </a:xfrm>
            <a:prstGeom prst="rect">
              <a:avLst/>
            </a:prstGeom>
            <a:solidFill>
              <a:schemeClr val="bg1"/>
            </a:solidFill>
          </p:spPr>
          <p:txBody>
            <a:bodyPr wrap="square" rtlCol="0">
              <a:spAutoFit/>
            </a:bodyPr>
            <a:lstStyle/>
            <a:p>
              <a:r>
                <a:rPr lang="en-US" sz="1200" b="1" dirty="0" smtClean="0"/>
                <a:t>.</a:t>
              </a:r>
              <a:r>
                <a:rPr lang="en-US" sz="1200" b="1" dirty="0" smtClean="0">
                  <a:solidFill>
                    <a:srgbClr val="FF0000"/>
                  </a:solidFill>
                </a:rPr>
                <a:t>78</a:t>
              </a:r>
              <a:endParaRPr lang="en-US" sz="1200" b="1" dirty="0">
                <a:solidFill>
                  <a:srgbClr val="FF0000"/>
                </a:solidFill>
              </a:endParaRPr>
            </a:p>
          </p:txBody>
        </p:sp>
        <p:sp>
          <p:nvSpPr>
            <p:cNvPr id="377" name="TextBox 376"/>
            <p:cNvSpPr txBox="1"/>
            <p:nvPr/>
          </p:nvSpPr>
          <p:spPr>
            <a:xfrm>
              <a:off x="1592580" y="2110243"/>
              <a:ext cx="422910" cy="276999"/>
            </a:xfrm>
            <a:prstGeom prst="rect">
              <a:avLst/>
            </a:prstGeom>
            <a:solidFill>
              <a:schemeClr val="bg1"/>
            </a:solidFill>
          </p:spPr>
          <p:txBody>
            <a:bodyPr wrap="square" rtlCol="0">
              <a:spAutoFit/>
            </a:bodyPr>
            <a:lstStyle/>
            <a:p>
              <a:r>
                <a:rPr lang="en-US" sz="1200" dirty="0" smtClean="0"/>
                <a:t>.42</a:t>
              </a:r>
              <a:endParaRPr lang="en-US" sz="1200" dirty="0"/>
            </a:p>
          </p:txBody>
        </p:sp>
        <p:sp>
          <p:nvSpPr>
            <p:cNvPr id="378" name="TextBox 377"/>
            <p:cNvSpPr txBox="1"/>
            <p:nvPr/>
          </p:nvSpPr>
          <p:spPr>
            <a:xfrm>
              <a:off x="1588770" y="3033357"/>
              <a:ext cx="422910" cy="276999"/>
            </a:xfrm>
            <a:prstGeom prst="rect">
              <a:avLst/>
            </a:prstGeom>
            <a:solidFill>
              <a:schemeClr val="bg1"/>
            </a:solidFill>
          </p:spPr>
          <p:txBody>
            <a:bodyPr wrap="square" rtlCol="0">
              <a:spAutoFit/>
            </a:bodyPr>
            <a:lstStyle/>
            <a:p>
              <a:r>
                <a:rPr lang="en-US" sz="1200" dirty="0" smtClean="0"/>
                <a:t>.19</a:t>
              </a:r>
              <a:endParaRPr lang="en-US" sz="1200" dirty="0"/>
            </a:p>
          </p:txBody>
        </p:sp>
        <p:sp>
          <p:nvSpPr>
            <p:cNvPr id="379" name="TextBox 378"/>
            <p:cNvSpPr txBox="1"/>
            <p:nvPr/>
          </p:nvSpPr>
          <p:spPr>
            <a:xfrm>
              <a:off x="1588770" y="3921618"/>
              <a:ext cx="422910" cy="276999"/>
            </a:xfrm>
            <a:prstGeom prst="rect">
              <a:avLst/>
            </a:prstGeom>
            <a:solidFill>
              <a:schemeClr val="bg1"/>
            </a:solidFill>
          </p:spPr>
          <p:txBody>
            <a:bodyPr wrap="square" rtlCol="0">
              <a:spAutoFit/>
            </a:bodyPr>
            <a:lstStyle/>
            <a:p>
              <a:r>
                <a:rPr lang="en-US" sz="1200" dirty="0" smtClean="0"/>
                <a:t>.18</a:t>
              </a:r>
              <a:endParaRPr lang="en-US" sz="1200" dirty="0"/>
            </a:p>
          </p:txBody>
        </p:sp>
        <p:sp>
          <p:nvSpPr>
            <p:cNvPr id="380" name="TextBox 379"/>
            <p:cNvSpPr txBox="1"/>
            <p:nvPr/>
          </p:nvSpPr>
          <p:spPr>
            <a:xfrm>
              <a:off x="1592580" y="4503670"/>
              <a:ext cx="422910" cy="276999"/>
            </a:xfrm>
            <a:prstGeom prst="rect">
              <a:avLst/>
            </a:prstGeom>
            <a:solidFill>
              <a:schemeClr val="bg1"/>
            </a:solidFill>
          </p:spPr>
          <p:txBody>
            <a:bodyPr wrap="square" rtlCol="0">
              <a:spAutoFit/>
            </a:bodyPr>
            <a:lstStyle/>
            <a:p>
              <a:r>
                <a:rPr lang="en-US" sz="1200" dirty="0" smtClean="0"/>
                <a:t>.38</a:t>
              </a:r>
              <a:endParaRPr lang="en-US" sz="1200" dirty="0"/>
            </a:p>
          </p:txBody>
        </p:sp>
      </p:grpSp>
      <p:grpSp>
        <p:nvGrpSpPr>
          <p:cNvPr id="394" name="Group 393"/>
          <p:cNvGrpSpPr/>
          <p:nvPr/>
        </p:nvGrpSpPr>
        <p:grpSpPr>
          <a:xfrm>
            <a:off x="3025777" y="1731416"/>
            <a:ext cx="2608771" cy="4739005"/>
            <a:chOff x="3030028" y="1218954"/>
            <a:chExt cx="2608771" cy="4739005"/>
          </a:xfrm>
        </p:grpSpPr>
        <p:grpSp>
          <p:nvGrpSpPr>
            <p:cNvPr id="68" name="Group 67"/>
            <p:cNvGrpSpPr/>
            <p:nvPr/>
          </p:nvGrpSpPr>
          <p:grpSpPr>
            <a:xfrm>
              <a:off x="3030028" y="1218954"/>
              <a:ext cx="2608771" cy="4739005"/>
              <a:chOff x="3030028" y="1218954"/>
              <a:chExt cx="2608771" cy="4739005"/>
            </a:xfrm>
          </p:grpSpPr>
          <p:grpSp>
            <p:nvGrpSpPr>
              <p:cNvPr id="69" name="Group 68"/>
              <p:cNvGrpSpPr/>
              <p:nvPr/>
            </p:nvGrpSpPr>
            <p:grpSpPr>
              <a:xfrm>
                <a:off x="3962400" y="1218954"/>
                <a:ext cx="1676399" cy="4739005"/>
                <a:chOff x="2907013" y="1371146"/>
                <a:chExt cx="1676399" cy="4739005"/>
              </a:xfrm>
            </p:grpSpPr>
            <p:grpSp>
              <p:nvGrpSpPr>
                <p:cNvPr id="107" name="Group 106"/>
                <p:cNvGrpSpPr/>
                <p:nvPr/>
              </p:nvGrpSpPr>
              <p:grpSpPr>
                <a:xfrm>
                  <a:off x="2907013" y="1371146"/>
                  <a:ext cx="613410" cy="4739005"/>
                  <a:chOff x="0" y="0"/>
                  <a:chExt cx="613410" cy="4739005"/>
                </a:xfrm>
              </p:grpSpPr>
              <p:grpSp>
                <p:nvGrpSpPr>
                  <p:cNvPr id="158" name="Group 157"/>
                  <p:cNvGrpSpPr/>
                  <p:nvPr/>
                </p:nvGrpSpPr>
                <p:grpSpPr>
                  <a:xfrm>
                    <a:off x="7620" y="0"/>
                    <a:ext cx="605790" cy="1306195"/>
                    <a:chOff x="0" y="0"/>
                    <a:chExt cx="605790" cy="1306195"/>
                  </a:xfrm>
                </p:grpSpPr>
                <p:sp>
                  <p:nvSpPr>
                    <p:cNvPr id="186"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Distant1</a:t>
                      </a:r>
                      <a:endParaRPr lang="en-US" sz="1200" dirty="0">
                        <a:effectLst/>
                        <a:latin typeface="Calibri"/>
                        <a:ea typeface="Calibri"/>
                        <a:cs typeface="Times New Roman"/>
                      </a:endParaRPr>
                    </a:p>
                  </p:txBody>
                </p:sp>
                <p:sp>
                  <p:nvSpPr>
                    <p:cNvPr id="187"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Distant2</a:t>
                      </a:r>
                      <a:endParaRPr lang="en-US" sz="1200">
                        <a:effectLst/>
                        <a:latin typeface="Calibri"/>
                        <a:ea typeface="Calibri"/>
                        <a:cs typeface="Times New Roman"/>
                      </a:endParaRPr>
                    </a:p>
                  </p:txBody>
                </p:sp>
                <p:sp>
                  <p:nvSpPr>
                    <p:cNvPr id="188"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Distant3</a:t>
                      </a:r>
                      <a:endParaRPr lang="en-US" sz="1200">
                        <a:effectLst/>
                        <a:latin typeface="Calibri"/>
                        <a:ea typeface="Calibri"/>
                        <a:cs typeface="Times New Roman"/>
                      </a:endParaRPr>
                    </a:p>
                  </p:txBody>
                </p:sp>
                <p:sp>
                  <p:nvSpPr>
                    <p:cNvPr id="189"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Distant4</a:t>
                      </a:r>
                      <a:endParaRPr lang="en-US" sz="1200" dirty="0">
                        <a:effectLst/>
                        <a:latin typeface="Calibri"/>
                        <a:ea typeface="Calibri"/>
                        <a:cs typeface="Times New Roman"/>
                      </a:endParaRPr>
                    </a:p>
                  </p:txBody>
                </p:sp>
                <p:sp>
                  <p:nvSpPr>
                    <p:cNvPr id="190"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Distant5</a:t>
                      </a:r>
                      <a:endParaRPr lang="en-US" sz="1200">
                        <a:effectLst/>
                        <a:latin typeface="Calibri"/>
                        <a:ea typeface="Calibri"/>
                        <a:cs typeface="Times New Roman"/>
                      </a:endParaRPr>
                    </a:p>
                  </p:txBody>
                </p:sp>
                <p:sp>
                  <p:nvSpPr>
                    <p:cNvPr id="191"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Distant6</a:t>
                      </a:r>
                      <a:endParaRPr lang="en-US" sz="1200">
                        <a:effectLst/>
                        <a:latin typeface="Calibri"/>
                        <a:ea typeface="Calibri"/>
                        <a:cs typeface="Times New Roman"/>
                      </a:endParaRPr>
                    </a:p>
                  </p:txBody>
                </p:sp>
                <p:sp>
                  <p:nvSpPr>
                    <p:cNvPr id="192"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Distant7</a:t>
                      </a:r>
                      <a:endParaRPr lang="en-US" sz="1200" dirty="0">
                        <a:effectLst/>
                        <a:latin typeface="Calibri"/>
                        <a:ea typeface="Calibri"/>
                        <a:cs typeface="Times New Roman"/>
                      </a:endParaRPr>
                    </a:p>
                  </p:txBody>
                </p:sp>
                <p:sp>
                  <p:nvSpPr>
                    <p:cNvPr id="193"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Distkant8</a:t>
                      </a:r>
                      <a:endParaRPr lang="en-US" sz="1200">
                        <a:effectLst/>
                        <a:latin typeface="Calibri"/>
                        <a:ea typeface="Calibri"/>
                        <a:cs typeface="Times New Roman"/>
                      </a:endParaRPr>
                    </a:p>
                  </p:txBody>
                </p:sp>
                <p:sp>
                  <p:nvSpPr>
                    <p:cNvPr id="194"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Distant9</a:t>
                      </a:r>
                      <a:endParaRPr lang="en-US" sz="1200">
                        <a:effectLst/>
                        <a:latin typeface="Calibri"/>
                        <a:ea typeface="Calibri"/>
                        <a:cs typeface="Times New Roman"/>
                      </a:endParaRPr>
                    </a:p>
                  </p:txBody>
                </p:sp>
                <p:sp>
                  <p:nvSpPr>
                    <p:cNvPr id="195"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Distant10</a:t>
                      </a:r>
                      <a:endParaRPr lang="en-US" sz="1200">
                        <a:effectLst/>
                        <a:latin typeface="Calibri"/>
                        <a:ea typeface="Calibri"/>
                        <a:cs typeface="Times New Roman"/>
                      </a:endParaRPr>
                    </a:p>
                  </p:txBody>
                </p:sp>
              </p:grpSp>
              <p:grpSp>
                <p:nvGrpSpPr>
                  <p:cNvPr id="159" name="Group 158"/>
                  <p:cNvGrpSpPr/>
                  <p:nvPr/>
                </p:nvGrpSpPr>
                <p:grpSpPr>
                  <a:xfrm>
                    <a:off x="7620" y="1417320"/>
                    <a:ext cx="605790" cy="1031875"/>
                    <a:chOff x="0" y="0"/>
                    <a:chExt cx="605790" cy="1031875"/>
                  </a:xfrm>
                </p:grpSpPr>
                <p:sp>
                  <p:nvSpPr>
                    <p:cNvPr id="178"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Uninsightful1</a:t>
                      </a:r>
                      <a:endParaRPr lang="en-US" sz="1200">
                        <a:effectLst/>
                        <a:latin typeface="Calibri"/>
                        <a:ea typeface="Calibri"/>
                        <a:cs typeface="Times New Roman"/>
                      </a:endParaRPr>
                    </a:p>
                  </p:txBody>
                </p:sp>
                <p:sp>
                  <p:nvSpPr>
                    <p:cNvPr id="179"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Uninsightful2</a:t>
                      </a:r>
                      <a:endParaRPr lang="en-US" sz="1200">
                        <a:effectLst/>
                        <a:latin typeface="Calibri"/>
                        <a:ea typeface="Calibri"/>
                        <a:cs typeface="Times New Roman"/>
                      </a:endParaRPr>
                    </a:p>
                  </p:txBody>
                </p:sp>
                <p:sp>
                  <p:nvSpPr>
                    <p:cNvPr id="180"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Uninsightful3</a:t>
                      </a:r>
                      <a:endParaRPr lang="en-US" sz="1200">
                        <a:effectLst/>
                        <a:latin typeface="Calibri"/>
                        <a:ea typeface="Calibri"/>
                        <a:cs typeface="Times New Roman"/>
                      </a:endParaRPr>
                    </a:p>
                  </p:txBody>
                </p:sp>
                <p:sp>
                  <p:nvSpPr>
                    <p:cNvPr id="181"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Uninsightful4</a:t>
                      </a:r>
                      <a:endParaRPr lang="en-US" sz="1200">
                        <a:effectLst/>
                        <a:latin typeface="Calibri"/>
                        <a:ea typeface="Calibri"/>
                        <a:cs typeface="Times New Roman"/>
                      </a:endParaRPr>
                    </a:p>
                  </p:txBody>
                </p:sp>
                <p:sp>
                  <p:nvSpPr>
                    <p:cNvPr id="182"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Uninsightful5</a:t>
                      </a:r>
                      <a:endParaRPr lang="en-US" sz="1200">
                        <a:effectLst/>
                        <a:latin typeface="Calibri"/>
                        <a:ea typeface="Calibri"/>
                        <a:cs typeface="Times New Roman"/>
                      </a:endParaRPr>
                    </a:p>
                  </p:txBody>
                </p:sp>
                <p:sp>
                  <p:nvSpPr>
                    <p:cNvPr id="183"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Uninsightful6</a:t>
                      </a:r>
                      <a:endParaRPr lang="en-US" sz="1200">
                        <a:effectLst/>
                        <a:latin typeface="Calibri"/>
                        <a:ea typeface="Calibri"/>
                        <a:cs typeface="Times New Roman"/>
                      </a:endParaRPr>
                    </a:p>
                  </p:txBody>
                </p:sp>
                <p:sp>
                  <p:nvSpPr>
                    <p:cNvPr id="184"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Uninsightful7</a:t>
                      </a:r>
                      <a:endParaRPr lang="en-US" sz="1200">
                        <a:effectLst/>
                        <a:latin typeface="Calibri"/>
                        <a:ea typeface="Calibri"/>
                        <a:cs typeface="Times New Roman"/>
                      </a:endParaRPr>
                    </a:p>
                  </p:txBody>
                </p:sp>
                <p:sp>
                  <p:nvSpPr>
                    <p:cNvPr id="185"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Uninsightful8</a:t>
                      </a:r>
                      <a:endParaRPr lang="en-US" sz="1200">
                        <a:effectLst/>
                        <a:latin typeface="Calibri"/>
                        <a:ea typeface="Calibri"/>
                        <a:cs typeface="Times New Roman"/>
                      </a:endParaRPr>
                    </a:p>
                  </p:txBody>
                </p:sp>
              </p:grpSp>
              <p:grpSp>
                <p:nvGrpSpPr>
                  <p:cNvPr id="160" name="Group 159"/>
                  <p:cNvGrpSpPr/>
                  <p:nvPr/>
                </p:nvGrpSpPr>
                <p:grpSpPr>
                  <a:xfrm>
                    <a:off x="7620" y="2590800"/>
                    <a:ext cx="605790" cy="639445"/>
                    <a:chOff x="0" y="0"/>
                    <a:chExt cx="605790" cy="639445"/>
                  </a:xfrm>
                </p:grpSpPr>
                <p:sp>
                  <p:nvSpPr>
                    <p:cNvPr id="173"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Somaticizing1</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174"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Somaticizing2</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175"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Somaticizing3</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176"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Somaticizing4</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177"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Somaticizing5</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grpSp>
              <p:grpSp>
                <p:nvGrpSpPr>
                  <p:cNvPr id="161" name="Group 160"/>
                  <p:cNvGrpSpPr/>
                  <p:nvPr/>
                </p:nvGrpSpPr>
                <p:grpSpPr>
                  <a:xfrm>
                    <a:off x="0" y="3322320"/>
                    <a:ext cx="605790" cy="639445"/>
                    <a:chOff x="0" y="0"/>
                    <a:chExt cx="605790" cy="639445"/>
                  </a:xfrm>
                </p:grpSpPr>
                <p:sp>
                  <p:nvSpPr>
                    <p:cNvPr id="168"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Humorless1</a:t>
                      </a:r>
                      <a:endParaRPr lang="en-US" sz="1200">
                        <a:effectLst/>
                        <a:latin typeface="Calibri"/>
                        <a:ea typeface="Calibri"/>
                        <a:cs typeface="Times New Roman"/>
                      </a:endParaRPr>
                    </a:p>
                  </p:txBody>
                </p:sp>
                <p:sp>
                  <p:nvSpPr>
                    <p:cNvPr id="169"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Hiumorless2</a:t>
                      </a:r>
                      <a:endParaRPr lang="en-US" sz="1200">
                        <a:effectLst/>
                        <a:latin typeface="Calibri"/>
                        <a:ea typeface="Calibri"/>
                        <a:cs typeface="Times New Roman"/>
                      </a:endParaRPr>
                    </a:p>
                  </p:txBody>
                </p:sp>
                <p:sp>
                  <p:nvSpPr>
                    <p:cNvPr id="170"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Humorless3</a:t>
                      </a:r>
                      <a:endParaRPr lang="en-US" sz="1200">
                        <a:effectLst/>
                        <a:latin typeface="Calibri"/>
                        <a:ea typeface="Calibri"/>
                        <a:cs typeface="Times New Roman"/>
                      </a:endParaRPr>
                    </a:p>
                  </p:txBody>
                </p:sp>
                <p:sp>
                  <p:nvSpPr>
                    <p:cNvPr id="171"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Humorless4</a:t>
                      </a:r>
                      <a:endParaRPr lang="en-US" sz="1200">
                        <a:effectLst/>
                        <a:latin typeface="Calibri"/>
                        <a:ea typeface="Calibri"/>
                        <a:cs typeface="Times New Roman"/>
                      </a:endParaRPr>
                    </a:p>
                  </p:txBody>
                </p:sp>
                <p:sp>
                  <p:nvSpPr>
                    <p:cNvPr id="172"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Humorless6</a:t>
                      </a:r>
                      <a:endParaRPr lang="en-US" sz="1200">
                        <a:effectLst/>
                        <a:latin typeface="Calibri"/>
                        <a:ea typeface="Calibri"/>
                        <a:cs typeface="Times New Roman"/>
                      </a:endParaRPr>
                    </a:p>
                  </p:txBody>
                </p:sp>
              </p:grpSp>
              <p:grpSp>
                <p:nvGrpSpPr>
                  <p:cNvPr id="162" name="Group 161"/>
                  <p:cNvGrpSpPr/>
                  <p:nvPr/>
                </p:nvGrpSpPr>
                <p:grpSpPr>
                  <a:xfrm>
                    <a:off x="7620" y="4099560"/>
                    <a:ext cx="605790" cy="639445"/>
                    <a:chOff x="0" y="0"/>
                    <a:chExt cx="605790" cy="639445"/>
                  </a:xfrm>
                </p:grpSpPr>
                <p:sp>
                  <p:nvSpPr>
                    <p:cNvPr id="163"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Rigid1</a:t>
                      </a:r>
                      <a:endParaRPr lang="en-US" sz="1200">
                        <a:effectLst/>
                        <a:latin typeface="Calibri"/>
                        <a:ea typeface="Calibri"/>
                        <a:cs typeface="Times New Roman"/>
                      </a:endParaRPr>
                    </a:p>
                  </p:txBody>
                </p:sp>
                <p:sp>
                  <p:nvSpPr>
                    <p:cNvPr id="164"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Rigid2</a:t>
                      </a:r>
                      <a:endParaRPr lang="en-US" sz="1200">
                        <a:effectLst/>
                        <a:latin typeface="Calibri"/>
                        <a:ea typeface="Calibri"/>
                        <a:cs typeface="Times New Roman"/>
                      </a:endParaRPr>
                    </a:p>
                  </p:txBody>
                </p:sp>
                <p:sp>
                  <p:nvSpPr>
                    <p:cNvPr id="165"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Rigid3</a:t>
                      </a:r>
                      <a:endParaRPr lang="en-US" sz="1200">
                        <a:effectLst/>
                        <a:latin typeface="Calibri"/>
                        <a:ea typeface="Calibri"/>
                        <a:cs typeface="Times New Roman"/>
                      </a:endParaRPr>
                    </a:p>
                  </p:txBody>
                </p:sp>
                <p:sp>
                  <p:nvSpPr>
                    <p:cNvPr id="166"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Rigid4</a:t>
                      </a:r>
                      <a:endParaRPr lang="en-US" sz="1200">
                        <a:effectLst/>
                        <a:latin typeface="Calibri"/>
                        <a:ea typeface="Calibri"/>
                        <a:cs typeface="Times New Roman"/>
                      </a:endParaRPr>
                    </a:p>
                  </p:txBody>
                </p:sp>
                <p:sp>
                  <p:nvSpPr>
                    <p:cNvPr id="167"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Rigid5</a:t>
                      </a:r>
                      <a:endParaRPr lang="en-US" sz="1200">
                        <a:effectLst/>
                        <a:latin typeface="Calibri"/>
                        <a:ea typeface="Calibri"/>
                        <a:cs typeface="Times New Roman"/>
                      </a:endParaRPr>
                    </a:p>
                  </p:txBody>
                </p:sp>
              </p:grpSp>
            </p:grpSp>
            <p:grpSp>
              <p:nvGrpSpPr>
                <p:cNvPr id="108" name="Group 107"/>
                <p:cNvGrpSpPr/>
                <p:nvPr/>
              </p:nvGrpSpPr>
              <p:grpSpPr>
                <a:xfrm>
                  <a:off x="4050012" y="1846409"/>
                  <a:ext cx="533400" cy="4155146"/>
                  <a:chOff x="4876800" y="1846409"/>
                  <a:chExt cx="533400" cy="4155146"/>
                </a:xfrm>
              </p:grpSpPr>
              <p:grpSp>
                <p:nvGrpSpPr>
                  <p:cNvPr id="143" name="Group 142"/>
                  <p:cNvGrpSpPr/>
                  <p:nvPr/>
                </p:nvGrpSpPr>
                <p:grpSpPr>
                  <a:xfrm>
                    <a:off x="4876800" y="1846409"/>
                    <a:ext cx="533400" cy="439433"/>
                    <a:chOff x="1828800" y="1678244"/>
                    <a:chExt cx="533400" cy="439433"/>
                  </a:xfrm>
                </p:grpSpPr>
                <p:sp>
                  <p:nvSpPr>
                    <p:cNvPr id="156" name="Oval 155"/>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1828800" y="1690596"/>
                      <a:ext cx="533400" cy="369332"/>
                    </a:xfrm>
                    <a:prstGeom prst="rect">
                      <a:avLst/>
                    </a:prstGeom>
                    <a:noFill/>
                  </p:spPr>
                  <p:txBody>
                    <a:bodyPr wrap="square" rtlCol="0">
                      <a:spAutoFit/>
                    </a:bodyPr>
                    <a:lstStyle/>
                    <a:p>
                      <a:pPr algn="ctr"/>
                      <a:r>
                        <a:rPr lang="en-US" dirty="0" smtClean="0"/>
                        <a:t>D</a:t>
                      </a:r>
                      <a:endParaRPr lang="en-US" dirty="0"/>
                    </a:p>
                  </p:txBody>
                </p:sp>
              </p:grpSp>
              <p:grpSp>
                <p:nvGrpSpPr>
                  <p:cNvPr id="144" name="Group 143"/>
                  <p:cNvGrpSpPr/>
                  <p:nvPr/>
                </p:nvGrpSpPr>
                <p:grpSpPr>
                  <a:xfrm>
                    <a:off x="4876800" y="3096015"/>
                    <a:ext cx="533400" cy="439433"/>
                    <a:chOff x="1828800" y="1678244"/>
                    <a:chExt cx="533400" cy="439433"/>
                  </a:xfrm>
                </p:grpSpPr>
                <p:sp>
                  <p:nvSpPr>
                    <p:cNvPr id="154" name="Oval 153"/>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1828800" y="1690596"/>
                      <a:ext cx="533400" cy="369332"/>
                    </a:xfrm>
                    <a:prstGeom prst="rect">
                      <a:avLst/>
                    </a:prstGeom>
                    <a:noFill/>
                  </p:spPr>
                  <p:txBody>
                    <a:bodyPr wrap="square" rtlCol="0">
                      <a:spAutoFit/>
                    </a:bodyPr>
                    <a:lstStyle/>
                    <a:p>
                      <a:pPr algn="ctr"/>
                      <a:r>
                        <a:rPr lang="en-US" dirty="0" smtClean="0"/>
                        <a:t>U</a:t>
                      </a:r>
                      <a:endParaRPr lang="en-US" dirty="0"/>
                    </a:p>
                  </p:txBody>
                </p:sp>
              </p:grpSp>
              <p:grpSp>
                <p:nvGrpSpPr>
                  <p:cNvPr id="145" name="Group 144"/>
                  <p:cNvGrpSpPr/>
                  <p:nvPr/>
                </p:nvGrpSpPr>
                <p:grpSpPr>
                  <a:xfrm>
                    <a:off x="4876800" y="4091486"/>
                    <a:ext cx="533400" cy="439433"/>
                    <a:chOff x="1828800" y="1678244"/>
                    <a:chExt cx="533400" cy="439433"/>
                  </a:xfrm>
                </p:grpSpPr>
                <p:sp>
                  <p:nvSpPr>
                    <p:cNvPr id="152" name="Oval 15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146" name="Group 145"/>
                  <p:cNvGrpSpPr/>
                  <p:nvPr/>
                </p:nvGrpSpPr>
                <p:grpSpPr>
                  <a:xfrm>
                    <a:off x="4876800" y="4823006"/>
                    <a:ext cx="533400" cy="439433"/>
                    <a:chOff x="1828800" y="1678244"/>
                    <a:chExt cx="533400" cy="439433"/>
                  </a:xfrm>
                </p:grpSpPr>
                <p:sp>
                  <p:nvSpPr>
                    <p:cNvPr id="150" name="Oval 14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1828800" y="1690596"/>
                      <a:ext cx="533400" cy="369332"/>
                    </a:xfrm>
                    <a:prstGeom prst="rect">
                      <a:avLst/>
                    </a:prstGeom>
                    <a:noFill/>
                  </p:spPr>
                  <p:txBody>
                    <a:bodyPr wrap="square" rtlCol="0">
                      <a:spAutoFit/>
                    </a:bodyPr>
                    <a:lstStyle/>
                    <a:p>
                      <a:pPr algn="ctr"/>
                      <a:r>
                        <a:rPr lang="en-US" dirty="0" smtClean="0"/>
                        <a:t>H</a:t>
                      </a:r>
                      <a:endParaRPr lang="en-US" dirty="0"/>
                    </a:p>
                  </p:txBody>
                </p:sp>
              </p:grpSp>
              <p:grpSp>
                <p:nvGrpSpPr>
                  <p:cNvPr id="147" name="Group 146"/>
                  <p:cNvGrpSpPr/>
                  <p:nvPr/>
                </p:nvGrpSpPr>
                <p:grpSpPr>
                  <a:xfrm>
                    <a:off x="4876800" y="5562122"/>
                    <a:ext cx="533400" cy="439433"/>
                    <a:chOff x="1828800" y="1678244"/>
                    <a:chExt cx="533400" cy="439433"/>
                  </a:xfrm>
                </p:grpSpPr>
                <p:sp>
                  <p:nvSpPr>
                    <p:cNvPr id="148" name="Oval 14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1828800" y="1690596"/>
                      <a:ext cx="533400" cy="369332"/>
                    </a:xfrm>
                    <a:prstGeom prst="rect">
                      <a:avLst/>
                    </a:prstGeom>
                    <a:noFill/>
                  </p:spPr>
                  <p:txBody>
                    <a:bodyPr wrap="square" rtlCol="0">
                      <a:spAutoFit/>
                    </a:bodyPr>
                    <a:lstStyle/>
                    <a:p>
                      <a:pPr algn="ctr"/>
                      <a:r>
                        <a:rPr lang="en-US" dirty="0" smtClean="0"/>
                        <a:t>R</a:t>
                      </a:r>
                      <a:endParaRPr lang="en-US" dirty="0"/>
                    </a:p>
                  </p:txBody>
                </p:sp>
              </p:grpSp>
            </p:grpSp>
            <p:grpSp>
              <p:nvGrpSpPr>
                <p:cNvPr id="109" name="Group 108"/>
                <p:cNvGrpSpPr/>
                <p:nvPr/>
              </p:nvGrpSpPr>
              <p:grpSpPr>
                <a:xfrm>
                  <a:off x="3508993" y="1426074"/>
                  <a:ext cx="541019" cy="4629150"/>
                  <a:chOff x="4335781" y="1426074"/>
                  <a:chExt cx="541019" cy="4629150"/>
                </a:xfrm>
              </p:grpSpPr>
              <p:cxnSp>
                <p:nvCxnSpPr>
                  <p:cNvPr id="110" name="Straight Arrow Connector 109"/>
                  <p:cNvCxnSpPr>
                    <a:stCxn id="157" idx="1"/>
                    <a:endCxn id="186" idx="3"/>
                  </p:cNvCxnSpPr>
                  <p:nvPr/>
                </p:nvCxnSpPr>
                <p:spPr>
                  <a:xfrm flipH="1" flipV="1">
                    <a:off x="4347211" y="1426074"/>
                    <a:ext cx="529589" cy="617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57" idx="1"/>
                    <a:endCxn id="187" idx="3"/>
                  </p:cNvCxnSpPr>
                  <p:nvPr/>
                </p:nvCxnSpPr>
                <p:spPr>
                  <a:xfrm flipH="1" flipV="1">
                    <a:off x="4347211" y="1555614"/>
                    <a:ext cx="529589" cy="487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57" idx="1"/>
                    <a:endCxn id="188" idx="3"/>
                  </p:cNvCxnSpPr>
                  <p:nvPr/>
                </p:nvCxnSpPr>
                <p:spPr>
                  <a:xfrm flipH="1" flipV="1">
                    <a:off x="4347211" y="1685154"/>
                    <a:ext cx="529589" cy="3582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57" idx="1"/>
                    <a:endCxn id="189" idx="3"/>
                  </p:cNvCxnSpPr>
                  <p:nvPr/>
                </p:nvCxnSpPr>
                <p:spPr>
                  <a:xfrm flipH="1" flipV="1">
                    <a:off x="4343401" y="1822314"/>
                    <a:ext cx="533399" cy="221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57" idx="1"/>
                    <a:endCxn id="190" idx="3"/>
                  </p:cNvCxnSpPr>
                  <p:nvPr/>
                </p:nvCxnSpPr>
                <p:spPr>
                  <a:xfrm flipH="1" flipV="1">
                    <a:off x="4347211" y="1955664"/>
                    <a:ext cx="529589" cy="87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57" idx="1"/>
                    <a:endCxn id="191" idx="3"/>
                  </p:cNvCxnSpPr>
                  <p:nvPr/>
                </p:nvCxnSpPr>
                <p:spPr>
                  <a:xfrm flipH="1">
                    <a:off x="4347211" y="2043427"/>
                    <a:ext cx="529589" cy="41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57" idx="1"/>
                    <a:endCxn id="192" idx="3"/>
                  </p:cNvCxnSpPr>
                  <p:nvPr/>
                </p:nvCxnSpPr>
                <p:spPr>
                  <a:xfrm flipH="1">
                    <a:off x="4347211" y="2043427"/>
                    <a:ext cx="529589" cy="171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57" idx="1"/>
                    <a:endCxn id="193" idx="3"/>
                  </p:cNvCxnSpPr>
                  <p:nvPr/>
                </p:nvCxnSpPr>
                <p:spPr>
                  <a:xfrm flipH="1">
                    <a:off x="4347211" y="2043427"/>
                    <a:ext cx="529589" cy="304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57" idx="1"/>
                    <a:endCxn id="194" idx="3"/>
                  </p:cNvCxnSpPr>
                  <p:nvPr/>
                </p:nvCxnSpPr>
                <p:spPr>
                  <a:xfrm flipH="1">
                    <a:off x="4347211" y="2043427"/>
                    <a:ext cx="529589" cy="43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57" idx="1"/>
                    <a:endCxn id="195" idx="3"/>
                  </p:cNvCxnSpPr>
                  <p:nvPr/>
                </p:nvCxnSpPr>
                <p:spPr>
                  <a:xfrm flipH="1">
                    <a:off x="4347211" y="2043427"/>
                    <a:ext cx="529589" cy="578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55" idx="1"/>
                    <a:endCxn id="178" idx="3"/>
                  </p:cNvCxnSpPr>
                  <p:nvPr/>
                </p:nvCxnSpPr>
                <p:spPr>
                  <a:xfrm flipH="1" flipV="1">
                    <a:off x="4347211" y="2843394"/>
                    <a:ext cx="529589" cy="449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55" idx="1"/>
                    <a:endCxn id="179" idx="3"/>
                  </p:cNvCxnSpPr>
                  <p:nvPr/>
                </p:nvCxnSpPr>
                <p:spPr>
                  <a:xfrm flipH="1" flipV="1">
                    <a:off x="4347211" y="2972934"/>
                    <a:ext cx="529589" cy="320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55" idx="1"/>
                    <a:endCxn id="180" idx="3"/>
                  </p:cNvCxnSpPr>
                  <p:nvPr/>
                </p:nvCxnSpPr>
                <p:spPr>
                  <a:xfrm flipH="1" flipV="1">
                    <a:off x="4347211" y="3102474"/>
                    <a:ext cx="529589" cy="190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55" idx="1"/>
                    <a:endCxn id="181" idx="3"/>
                  </p:cNvCxnSpPr>
                  <p:nvPr/>
                </p:nvCxnSpPr>
                <p:spPr>
                  <a:xfrm flipH="1" flipV="1">
                    <a:off x="4347211" y="3239634"/>
                    <a:ext cx="529589" cy="53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55" idx="1"/>
                    <a:endCxn id="182" idx="3"/>
                  </p:cNvCxnSpPr>
                  <p:nvPr/>
                </p:nvCxnSpPr>
                <p:spPr>
                  <a:xfrm flipH="1">
                    <a:off x="4347211" y="3293033"/>
                    <a:ext cx="529589" cy="79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55" idx="1"/>
                    <a:endCxn id="183" idx="3"/>
                  </p:cNvCxnSpPr>
                  <p:nvPr/>
                </p:nvCxnSpPr>
                <p:spPr>
                  <a:xfrm flipH="1">
                    <a:off x="4347211" y="3293033"/>
                    <a:ext cx="529589" cy="209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55" idx="1"/>
                    <a:endCxn id="184" idx="3"/>
                  </p:cNvCxnSpPr>
                  <p:nvPr/>
                </p:nvCxnSpPr>
                <p:spPr>
                  <a:xfrm flipH="1">
                    <a:off x="4347211" y="3293033"/>
                    <a:ext cx="529589" cy="339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55" idx="1"/>
                    <a:endCxn id="185" idx="3"/>
                  </p:cNvCxnSpPr>
                  <p:nvPr/>
                </p:nvCxnSpPr>
                <p:spPr>
                  <a:xfrm flipH="1">
                    <a:off x="4347211" y="3293033"/>
                    <a:ext cx="529589" cy="472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53" idx="1"/>
                    <a:endCxn id="173" idx="3"/>
                  </p:cNvCxnSpPr>
                  <p:nvPr/>
                </p:nvCxnSpPr>
                <p:spPr>
                  <a:xfrm flipH="1" flipV="1">
                    <a:off x="4347211" y="4016874"/>
                    <a:ext cx="52958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53" idx="1"/>
                    <a:endCxn id="174" idx="3"/>
                  </p:cNvCxnSpPr>
                  <p:nvPr/>
                </p:nvCxnSpPr>
                <p:spPr>
                  <a:xfrm flipH="1" flipV="1">
                    <a:off x="4347211" y="4146414"/>
                    <a:ext cx="52958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53" idx="1"/>
                    <a:endCxn id="175" idx="3"/>
                  </p:cNvCxnSpPr>
                  <p:nvPr/>
                </p:nvCxnSpPr>
                <p:spPr>
                  <a:xfrm flipH="1" flipV="1">
                    <a:off x="4347211" y="4275954"/>
                    <a:ext cx="52958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53" idx="1"/>
                    <a:endCxn id="176" idx="3"/>
                  </p:cNvCxnSpPr>
                  <p:nvPr/>
                </p:nvCxnSpPr>
                <p:spPr>
                  <a:xfrm flipH="1">
                    <a:off x="4347211" y="4288504"/>
                    <a:ext cx="52958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53" idx="1"/>
                    <a:endCxn id="177" idx="3"/>
                  </p:cNvCxnSpPr>
                  <p:nvPr/>
                </p:nvCxnSpPr>
                <p:spPr>
                  <a:xfrm flipH="1">
                    <a:off x="4347211" y="4288504"/>
                    <a:ext cx="52958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51" idx="1"/>
                    <a:endCxn id="168" idx="3"/>
                  </p:cNvCxnSpPr>
                  <p:nvPr/>
                </p:nvCxnSpPr>
                <p:spPr>
                  <a:xfrm flipH="1" flipV="1">
                    <a:off x="4339591" y="4748394"/>
                    <a:ext cx="53720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51" idx="1"/>
                    <a:endCxn id="169" idx="3"/>
                  </p:cNvCxnSpPr>
                  <p:nvPr/>
                </p:nvCxnSpPr>
                <p:spPr>
                  <a:xfrm flipH="1" flipV="1">
                    <a:off x="4339591" y="4877934"/>
                    <a:ext cx="53720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51" idx="1"/>
                    <a:endCxn id="170" idx="3"/>
                  </p:cNvCxnSpPr>
                  <p:nvPr/>
                </p:nvCxnSpPr>
                <p:spPr>
                  <a:xfrm flipH="1" flipV="1">
                    <a:off x="4339591" y="5007474"/>
                    <a:ext cx="53720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51" idx="1"/>
                    <a:endCxn id="171" idx="3"/>
                  </p:cNvCxnSpPr>
                  <p:nvPr/>
                </p:nvCxnSpPr>
                <p:spPr>
                  <a:xfrm flipH="1">
                    <a:off x="4335781" y="5020024"/>
                    <a:ext cx="54101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51" idx="1"/>
                    <a:endCxn id="172" idx="3"/>
                  </p:cNvCxnSpPr>
                  <p:nvPr/>
                </p:nvCxnSpPr>
                <p:spPr>
                  <a:xfrm flipH="1">
                    <a:off x="4339591" y="5020024"/>
                    <a:ext cx="53720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49" idx="1"/>
                    <a:endCxn id="163" idx="3"/>
                  </p:cNvCxnSpPr>
                  <p:nvPr/>
                </p:nvCxnSpPr>
                <p:spPr>
                  <a:xfrm flipH="1" flipV="1">
                    <a:off x="4347211" y="5525634"/>
                    <a:ext cx="529589" cy="233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49" idx="1"/>
                    <a:endCxn id="164" idx="3"/>
                  </p:cNvCxnSpPr>
                  <p:nvPr/>
                </p:nvCxnSpPr>
                <p:spPr>
                  <a:xfrm flipH="1" flipV="1">
                    <a:off x="4347211" y="5655174"/>
                    <a:ext cx="529589" cy="1039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49" idx="1"/>
                    <a:endCxn id="165" idx="3"/>
                  </p:cNvCxnSpPr>
                  <p:nvPr/>
                </p:nvCxnSpPr>
                <p:spPr>
                  <a:xfrm flipH="1">
                    <a:off x="4347211" y="5759140"/>
                    <a:ext cx="529589" cy="25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49" idx="1"/>
                    <a:endCxn id="166" idx="3"/>
                  </p:cNvCxnSpPr>
                  <p:nvPr/>
                </p:nvCxnSpPr>
                <p:spPr>
                  <a:xfrm flipH="1">
                    <a:off x="4343401" y="5759140"/>
                    <a:ext cx="533399" cy="162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49" idx="1"/>
                    <a:endCxn id="167" idx="3"/>
                  </p:cNvCxnSpPr>
                  <p:nvPr/>
                </p:nvCxnSpPr>
                <p:spPr>
                  <a:xfrm flipH="1">
                    <a:off x="4347211" y="5759140"/>
                    <a:ext cx="529589" cy="29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a:off x="3030028" y="3190869"/>
                <a:ext cx="533400" cy="439433"/>
                <a:chOff x="1828800" y="1678244"/>
                <a:chExt cx="533400" cy="439433"/>
              </a:xfrm>
            </p:grpSpPr>
            <p:sp>
              <p:nvSpPr>
                <p:cNvPr id="105" name="Oval 10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71" name="Group 70"/>
              <p:cNvGrpSpPr/>
              <p:nvPr/>
            </p:nvGrpSpPr>
            <p:grpSpPr>
              <a:xfrm>
                <a:off x="3563428" y="1273882"/>
                <a:ext cx="410402" cy="4629150"/>
                <a:chOff x="3563428" y="1273882"/>
                <a:chExt cx="410402" cy="4629150"/>
              </a:xfrm>
            </p:grpSpPr>
            <p:cxnSp>
              <p:nvCxnSpPr>
                <p:cNvPr id="72" name="Straight Arrow Connector 71"/>
                <p:cNvCxnSpPr>
                  <a:stCxn id="105" idx="6"/>
                  <a:endCxn id="186" idx="1"/>
                </p:cNvCxnSpPr>
                <p:nvPr/>
              </p:nvCxnSpPr>
              <p:spPr>
                <a:xfrm flipV="1">
                  <a:off x="3563428" y="1273882"/>
                  <a:ext cx="410402" cy="21367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06" idx="3"/>
                  <a:endCxn id="187" idx="1"/>
                </p:cNvCxnSpPr>
                <p:nvPr/>
              </p:nvCxnSpPr>
              <p:spPr>
                <a:xfrm flipV="1">
                  <a:off x="3563428" y="1403422"/>
                  <a:ext cx="410402" cy="19844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06" idx="3"/>
                  <a:endCxn id="188" idx="1"/>
                </p:cNvCxnSpPr>
                <p:nvPr/>
              </p:nvCxnSpPr>
              <p:spPr>
                <a:xfrm flipV="1">
                  <a:off x="3563428" y="1532962"/>
                  <a:ext cx="410402" cy="185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06" idx="3"/>
                  <a:endCxn id="189" idx="1"/>
                </p:cNvCxnSpPr>
                <p:nvPr/>
              </p:nvCxnSpPr>
              <p:spPr>
                <a:xfrm flipV="1">
                  <a:off x="3563428" y="1670122"/>
                  <a:ext cx="406592" cy="17177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05" idx="6"/>
                  <a:endCxn id="190" idx="1"/>
                </p:cNvCxnSpPr>
                <p:nvPr/>
              </p:nvCxnSpPr>
              <p:spPr>
                <a:xfrm flipV="1">
                  <a:off x="3563428" y="1803472"/>
                  <a:ext cx="410402" cy="16071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05" idx="6"/>
                  <a:endCxn id="191" idx="1"/>
                </p:cNvCxnSpPr>
                <p:nvPr/>
              </p:nvCxnSpPr>
              <p:spPr>
                <a:xfrm flipV="1">
                  <a:off x="3563428" y="1933012"/>
                  <a:ext cx="410402" cy="1477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06" idx="3"/>
                  <a:endCxn id="192" idx="1"/>
                </p:cNvCxnSpPr>
                <p:nvPr/>
              </p:nvCxnSpPr>
              <p:spPr>
                <a:xfrm flipV="1">
                  <a:off x="3563428" y="2062552"/>
                  <a:ext cx="410402" cy="1325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06" idx="3"/>
                  <a:endCxn id="193" idx="1"/>
                </p:cNvCxnSpPr>
                <p:nvPr/>
              </p:nvCxnSpPr>
              <p:spPr>
                <a:xfrm flipV="1">
                  <a:off x="3563428" y="2195902"/>
                  <a:ext cx="410402" cy="1191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05" idx="6"/>
                  <a:endCxn id="194" idx="1"/>
                </p:cNvCxnSpPr>
                <p:nvPr/>
              </p:nvCxnSpPr>
              <p:spPr>
                <a:xfrm flipV="1">
                  <a:off x="3563428" y="2329252"/>
                  <a:ext cx="410402" cy="1081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05" idx="6"/>
                  <a:endCxn id="195" idx="1"/>
                </p:cNvCxnSpPr>
                <p:nvPr/>
              </p:nvCxnSpPr>
              <p:spPr>
                <a:xfrm flipV="1">
                  <a:off x="3563428" y="2470222"/>
                  <a:ext cx="410402" cy="9403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05" idx="6"/>
                  <a:endCxn id="178" idx="1"/>
                </p:cNvCxnSpPr>
                <p:nvPr/>
              </p:nvCxnSpPr>
              <p:spPr>
                <a:xfrm flipV="1">
                  <a:off x="3563428" y="2691202"/>
                  <a:ext cx="410402" cy="719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05" idx="6"/>
                  <a:endCxn id="179" idx="1"/>
                </p:cNvCxnSpPr>
                <p:nvPr/>
              </p:nvCxnSpPr>
              <p:spPr>
                <a:xfrm flipV="1">
                  <a:off x="3563428" y="2820742"/>
                  <a:ext cx="410402" cy="5898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06" idx="3"/>
                  <a:endCxn id="180" idx="1"/>
                </p:cNvCxnSpPr>
                <p:nvPr/>
              </p:nvCxnSpPr>
              <p:spPr>
                <a:xfrm flipV="1">
                  <a:off x="3563428" y="2950282"/>
                  <a:ext cx="410402" cy="437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06" idx="3"/>
                  <a:endCxn id="181" idx="1"/>
                </p:cNvCxnSpPr>
                <p:nvPr/>
              </p:nvCxnSpPr>
              <p:spPr>
                <a:xfrm flipV="1">
                  <a:off x="3563428" y="3087442"/>
                  <a:ext cx="406592" cy="300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6" idx="3"/>
                  <a:endCxn id="182" idx="1"/>
                </p:cNvCxnSpPr>
                <p:nvPr/>
              </p:nvCxnSpPr>
              <p:spPr>
                <a:xfrm flipV="1">
                  <a:off x="3563428" y="3220792"/>
                  <a:ext cx="410402" cy="1670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06" idx="3"/>
                  <a:endCxn id="183" idx="1"/>
                </p:cNvCxnSpPr>
                <p:nvPr/>
              </p:nvCxnSpPr>
              <p:spPr>
                <a:xfrm flipV="1">
                  <a:off x="3563428" y="3350332"/>
                  <a:ext cx="410402" cy="37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06" idx="3"/>
                  <a:endCxn id="184" idx="1"/>
                </p:cNvCxnSpPr>
                <p:nvPr/>
              </p:nvCxnSpPr>
              <p:spPr>
                <a:xfrm>
                  <a:off x="3563428" y="3387887"/>
                  <a:ext cx="410402" cy="91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6" idx="3"/>
                  <a:endCxn id="185" idx="1"/>
                </p:cNvCxnSpPr>
                <p:nvPr/>
              </p:nvCxnSpPr>
              <p:spPr>
                <a:xfrm>
                  <a:off x="3563428" y="3387887"/>
                  <a:ext cx="410402" cy="225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06" idx="3"/>
                  <a:endCxn id="173" idx="1"/>
                </p:cNvCxnSpPr>
                <p:nvPr/>
              </p:nvCxnSpPr>
              <p:spPr>
                <a:xfrm>
                  <a:off x="3563428" y="3387887"/>
                  <a:ext cx="410402" cy="4767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5" idx="6"/>
                  <a:endCxn id="174" idx="1"/>
                </p:cNvCxnSpPr>
                <p:nvPr/>
              </p:nvCxnSpPr>
              <p:spPr>
                <a:xfrm>
                  <a:off x="3563428" y="3410586"/>
                  <a:ext cx="410402" cy="5836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05" idx="6"/>
                  <a:endCxn id="175" idx="1"/>
                </p:cNvCxnSpPr>
                <p:nvPr/>
              </p:nvCxnSpPr>
              <p:spPr>
                <a:xfrm>
                  <a:off x="3563428" y="3410586"/>
                  <a:ext cx="410402" cy="71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06" idx="3"/>
                  <a:endCxn id="176" idx="1"/>
                </p:cNvCxnSpPr>
                <p:nvPr/>
              </p:nvCxnSpPr>
              <p:spPr>
                <a:xfrm>
                  <a:off x="3563428" y="3387887"/>
                  <a:ext cx="406592" cy="8730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05" idx="6"/>
                  <a:endCxn id="177" idx="1"/>
                </p:cNvCxnSpPr>
                <p:nvPr/>
              </p:nvCxnSpPr>
              <p:spPr>
                <a:xfrm>
                  <a:off x="3563428" y="3410586"/>
                  <a:ext cx="410402" cy="983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06" idx="3"/>
                  <a:endCxn id="168" idx="1"/>
                </p:cNvCxnSpPr>
                <p:nvPr/>
              </p:nvCxnSpPr>
              <p:spPr>
                <a:xfrm>
                  <a:off x="3563428" y="3387887"/>
                  <a:ext cx="402782" cy="1208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06" idx="3"/>
                  <a:endCxn id="169" idx="1"/>
                </p:cNvCxnSpPr>
                <p:nvPr/>
              </p:nvCxnSpPr>
              <p:spPr>
                <a:xfrm>
                  <a:off x="3563428" y="3387887"/>
                  <a:ext cx="402782" cy="13378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06" idx="3"/>
                  <a:endCxn id="170" idx="1"/>
                </p:cNvCxnSpPr>
                <p:nvPr/>
              </p:nvCxnSpPr>
              <p:spPr>
                <a:xfrm>
                  <a:off x="3563428" y="3387887"/>
                  <a:ext cx="402782" cy="14673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06" idx="3"/>
                  <a:endCxn id="171" idx="1"/>
                </p:cNvCxnSpPr>
                <p:nvPr/>
              </p:nvCxnSpPr>
              <p:spPr>
                <a:xfrm>
                  <a:off x="3563428" y="3387887"/>
                  <a:ext cx="398972" cy="1604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05" idx="6"/>
                  <a:endCxn id="172" idx="1"/>
                </p:cNvCxnSpPr>
                <p:nvPr/>
              </p:nvCxnSpPr>
              <p:spPr>
                <a:xfrm>
                  <a:off x="3563428" y="3410586"/>
                  <a:ext cx="402782" cy="1715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06" idx="3"/>
                  <a:endCxn id="163" idx="1"/>
                </p:cNvCxnSpPr>
                <p:nvPr/>
              </p:nvCxnSpPr>
              <p:spPr>
                <a:xfrm>
                  <a:off x="3563428" y="3387887"/>
                  <a:ext cx="410402" cy="1985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6" idx="3"/>
                  <a:endCxn id="164" idx="1"/>
                </p:cNvCxnSpPr>
                <p:nvPr/>
              </p:nvCxnSpPr>
              <p:spPr>
                <a:xfrm>
                  <a:off x="3563428" y="3387887"/>
                  <a:ext cx="410402" cy="21150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05" idx="6"/>
                  <a:endCxn id="165" idx="1"/>
                </p:cNvCxnSpPr>
                <p:nvPr/>
              </p:nvCxnSpPr>
              <p:spPr>
                <a:xfrm>
                  <a:off x="3563428" y="3410586"/>
                  <a:ext cx="410402" cy="2221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06" idx="3"/>
                  <a:endCxn id="166" idx="1"/>
                </p:cNvCxnSpPr>
                <p:nvPr/>
              </p:nvCxnSpPr>
              <p:spPr>
                <a:xfrm>
                  <a:off x="3563428" y="3387887"/>
                  <a:ext cx="406592" cy="23817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6" idx="3"/>
                  <a:endCxn id="167" idx="1"/>
                </p:cNvCxnSpPr>
                <p:nvPr/>
              </p:nvCxnSpPr>
              <p:spPr>
                <a:xfrm>
                  <a:off x="3563428" y="3387887"/>
                  <a:ext cx="410402" cy="2515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81" name="TextBox 380"/>
            <p:cNvSpPr txBox="1"/>
            <p:nvPr/>
          </p:nvSpPr>
          <p:spPr>
            <a:xfrm>
              <a:off x="3569290" y="3260573"/>
              <a:ext cx="422910" cy="276999"/>
            </a:xfrm>
            <a:prstGeom prst="rect">
              <a:avLst/>
            </a:prstGeom>
            <a:solidFill>
              <a:schemeClr val="bg1"/>
            </a:solidFill>
          </p:spPr>
          <p:txBody>
            <a:bodyPr wrap="square" rtlCol="0">
              <a:spAutoFit/>
            </a:bodyPr>
            <a:lstStyle/>
            <a:p>
              <a:r>
                <a:rPr lang="en-US" sz="1200" b="1" dirty="0" smtClean="0"/>
                <a:t>.</a:t>
              </a:r>
              <a:r>
                <a:rPr lang="en-US" sz="1200" b="1" dirty="0" smtClean="0">
                  <a:solidFill>
                    <a:srgbClr val="FF0000"/>
                  </a:solidFill>
                </a:rPr>
                <a:t>52</a:t>
              </a:r>
              <a:endParaRPr lang="en-US" sz="1200" b="1" dirty="0">
                <a:solidFill>
                  <a:srgbClr val="FF0000"/>
                </a:solidFill>
              </a:endParaRPr>
            </a:p>
          </p:txBody>
        </p:sp>
        <p:sp>
          <p:nvSpPr>
            <p:cNvPr id="382" name="TextBox 381"/>
            <p:cNvSpPr txBox="1"/>
            <p:nvPr/>
          </p:nvSpPr>
          <p:spPr>
            <a:xfrm>
              <a:off x="4682489" y="1706569"/>
              <a:ext cx="422910" cy="276999"/>
            </a:xfrm>
            <a:prstGeom prst="rect">
              <a:avLst/>
            </a:prstGeom>
            <a:solidFill>
              <a:schemeClr val="bg1"/>
            </a:solidFill>
          </p:spPr>
          <p:txBody>
            <a:bodyPr wrap="square" rtlCol="0">
              <a:spAutoFit/>
            </a:bodyPr>
            <a:lstStyle/>
            <a:p>
              <a:r>
                <a:rPr lang="en-US" sz="1200" dirty="0" smtClean="0"/>
                <a:t>.30</a:t>
              </a:r>
              <a:endParaRPr lang="en-US" sz="1200" dirty="0"/>
            </a:p>
          </p:txBody>
        </p:sp>
        <p:sp>
          <p:nvSpPr>
            <p:cNvPr id="383" name="TextBox 382"/>
            <p:cNvSpPr txBox="1"/>
            <p:nvPr/>
          </p:nvSpPr>
          <p:spPr>
            <a:xfrm>
              <a:off x="4575810" y="2974940"/>
              <a:ext cx="422910" cy="276999"/>
            </a:xfrm>
            <a:prstGeom prst="rect">
              <a:avLst/>
            </a:prstGeom>
            <a:solidFill>
              <a:schemeClr val="bg1"/>
            </a:solidFill>
          </p:spPr>
          <p:txBody>
            <a:bodyPr wrap="square" rtlCol="0">
              <a:spAutoFit/>
            </a:bodyPr>
            <a:lstStyle/>
            <a:p>
              <a:r>
                <a:rPr lang="en-US" sz="1200" dirty="0" smtClean="0"/>
                <a:t>.46</a:t>
              </a:r>
              <a:endParaRPr lang="en-US" sz="1200" dirty="0"/>
            </a:p>
          </p:txBody>
        </p:sp>
        <p:sp>
          <p:nvSpPr>
            <p:cNvPr id="384" name="TextBox 383"/>
            <p:cNvSpPr txBox="1"/>
            <p:nvPr/>
          </p:nvSpPr>
          <p:spPr>
            <a:xfrm>
              <a:off x="4620063" y="4056814"/>
              <a:ext cx="422910" cy="276999"/>
            </a:xfrm>
            <a:prstGeom prst="rect">
              <a:avLst/>
            </a:prstGeom>
            <a:solidFill>
              <a:schemeClr val="bg1"/>
            </a:solidFill>
          </p:spPr>
          <p:txBody>
            <a:bodyPr wrap="square" rtlCol="0">
              <a:spAutoFit/>
            </a:bodyPr>
            <a:lstStyle/>
            <a:p>
              <a:r>
                <a:rPr lang="en-US" sz="1200" dirty="0" smtClean="0"/>
                <a:t>.68</a:t>
              </a:r>
              <a:endParaRPr lang="en-US" sz="1200" dirty="0"/>
            </a:p>
          </p:txBody>
        </p:sp>
        <p:sp>
          <p:nvSpPr>
            <p:cNvPr id="385" name="TextBox 384"/>
            <p:cNvSpPr txBox="1"/>
            <p:nvPr/>
          </p:nvSpPr>
          <p:spPr>
            <a:xfrm>
              <a:off x="4593686" y="4769215"/>
              <a:ext cx="422910" cy="276999"/>
            </a:xfrm>
            <a:prstGeom prst="rect">
              <a:avLst/>
            </a:prstGeom>
            <a:solidFill>
              <a:schemeClr val="bg1"/>
            </a:solidFill>
          </p:spPr>
          <p:txBody>
            <a:bodyPr wrap="square" rtlCol="0">
              <a:spAutoFit/>
            </a:bodyPr>
            <a:lstStyle/>
            <a:p>
              <a:r>
                <a:rPr lang="en-US" sz="1200" dirty="0" smtClean="0"/>
                <a:t>.35</a:t>
              </a:r>
              <a:endParaRPr lang="en-US" sz="1200" dirty="0"/>
            </a:p>
          </p:txBody>
        </p:sp>
        <p:sp>
          <p:nvSpPr>
            <p:cNvPr id="386" name="TextBox 385"/>
            <p:cNvSpPr txBox="1"/>
            <p:nvPr/>
          </p:nvSpPr>
          <p:spPr>
            <a:xfrm>
              <a:off x="4629149" y="5456401"/>
              <a:ext cx="422910" cy="276999"/>
            </a:xfrm>
            <a:prstGeom prst="rect">
              <a:avLst/>
            </a:prstGeom>
            <a:solidFill>
              <a:schemeClr val="bg1"/>
            </a:solidFill>
          </p:spPr>
          <p:txBody>
            <a:bodyPr wrap="square" rtlCol="0">
              <a:spAutoFit/>
            </a:bodyPr>
            <a:lstStyle/>
            <a:p>
              <a:r>
                <a:rPr lang="en-US" sz="1200" dirty="0" smtClean="0"/>
                <a:t>.47</a:t>
              </a:r>
              <a:endParaRPr lang="en-US" sz="1200" dirty="0"/>
            </a:p>
          </p:txBody>
        </p:sp>
      </p:grpSp>
      <p:grpSp>
        <p:nvGrpSpPr>
          <p:cNvPr id="396" name="Group 395"/>
          <p:cNvGrpSpPr/>
          <p:nvPr/>
        </p:nvGrpSpPr>
        <p:grpSpPr>
          <a:xfrm>
            <a:off x="5768340" y="777008"/>
            <a:ext cx="3153590" cy="5855664"/>
            <a:chOff x="5791200" y="574959"/>
            <a:chExt cx="3153590" cy="5855664"/>
          </a:xfrm>
        </p:grpSpPr>
        <p:grpSp>
          <p:nvGrpSpPr>
            <p:cNvPr id="196" name="Group 195"/>
            <p:cNvGrpSpPr/>
            <p:nvPr/>
          </p:nvGrpSpPr>
          <p:grpSpPr>
            <a:xfrm>
              <a:off x="5791200" y="574959"/>
              <a:ext cx="3153590" cy="5855664"/>
              <a:chOff x="5791200" y="574959"/>
              <a:chExt cx="3153590" cy="5855664"/>
            </a:xfrm>
          </p:grpSpPr>
          <p:grpSp>
            <p:nvGrpSpPr>
              <p:cNvPr id="197" name="Group 196"/>
              <p:cNvGrpSpPr/>
              <p:nvPr/>
            </p:nvGrpSpPr>
            <p:grpSpPr>
              <a:xfrm>
                <a:off x="7192190" y="574959"/>
                <a:ext cx="1752600" cy="5855664"/>
                <a:chOff x="5867400" y="500079"/>
                <a:chExt cx="1752600" cy="5855664"/>
              </a:xfrm>
            </p:grpSpPr>
            <p:grpSp>
              <p:nvGrpSpPr>
                <p:cNvPr id="252" name="Group 251"/>
                <p:cNvGrpSpPr>
                  <a:grpSpLocks/>
                </p:cNvGrpSpPr>
                <p:nvPr/>
              </p:nvGrpSpPr>
              <p:grpSpPr bwMode="auto">
                <a:xfrm>
                  <a:off x="5867400" y="500079"/>
                  <a:ext cx="555625" cy="5855664"/>
                  <a:chOff x="6620" y="1815"/>
                  <a:chExt cx="875" cy="10955"/>
                </a:xfrm>
              </p:grpSpPr>
              <p:grpSp>
                <p:nvGrpSpPr>
                  <p:cNvPr id="321" name="Group 320"/>
                  <p:cNvGrpSpPr>
                    <a:grpSpLocks/>
                  </p:cNvGrpSpPr>
                  <p:nvPr/>
                </p:nvGrpSpPr>
                <p:grpSpPr bwMode="auto">
                  <a:xfrm>
                    <a:off x="6620" y="1815"/>
                    <a:ext cx="875" cy="2060"/>
                    <a:chOff x="1955" y="1520"/>
                    <a:chExt cx="875" cy="2060"/>
                  </a:xfrm>
                </p:grpSpPr>
                <p:sp>
                  <p:nvSpPr>
                    <p:cNvPr id="366"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367"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368"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Extrav3</a:t>
                      </a:r>
                      <a:endParaRPr lang="en-US" sz="1200" dirty="0">
                        <a:effectLst/>
                        <a:latin typeface="Calibri"/>
                        <a:ea typeface="Calibri"/>
                        <a:cs typeface="Times New Roman"/>
                      </a:endParaRPr>
                    </a:p>
                  </p:txBody>
                </p:sp>
                <p:sp>
                  <p:nvSpPr>
                    <p:cNvPr id="369"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Extrav4</a:t>
                      </a:r>
                      <a:endParaRPr lang="en-US" sz="1200">
                        <a:effectLst/>
                        <a:latin typeface="Calibri"/>
                        <a:ea typeface="Calibri"/>
                        <a:cs typeface="Times New Roman"/>
                      </a:endParaRPr>
                    </a:p>
                  </p:txBody>
                </p:sp>
                <p:sp>
                  <p:nvSpPr>
                    <p:cNvPr id="370"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371"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372"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373"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374"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375"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322" name="Group 321"/>
                  <p:cNvGrpSpPr>
                    <a:grpSpLocks/>
                  </p:cNvGrpSpPr>
                  <p:nvPr/>
                </p:nvGrpSpPr>
                <p:grpSpPr bwMode="auto">
                  <a:xfrm>
                    <a:off x="6620" y="4050"/>
                    <a:ext cx="875" cy="2060"/>
                    <a:chOff x="1955" y="1520"/>
                    <a:chExt cx="875" cy="2060"/>
                  </a:xfrm>
                </p:grpSpPr>
                <p:sp>
                  <p:nvSpPr>
                    <p:cNvPr id="356"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357"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358"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359"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360"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361"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362"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Agree7</a:t>
                      </a:r>
                      <a:endParaRPr lang="en-US" sz="1200" dirty="0">
                        <a:effectLst/>
                        <a:latin typeface="Calibri"/>
                        <a:ea typeface="Calibri"/>
                        <a:cs typeface="Times New Roman"/>
                      </a:endParaRPr>
                    </a:p>
                  </p:txBody>
                </p:sp>
                <p:sp>
                  <p:nvSpPr>
                    <p:cNvPr id="363"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364"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365"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323" name="Group 322"/>
                  <p:cNvGrpSpPr>
                    <a:grpSpLocks/>
                  </p:cNvGrpSpPr>
                  <p:nvPr/>
                </p:nvGrpSpPr>
                <p:grpSpPr bwMode="auto">
                  <a:xfrm>
                    <a:off x="6620" y="6285"/>
                    <a:ext cx="875" cy="2060"/>
                    <a:chOff x="1955" y="1520"/>
                    <a:chExt cx="875" cy="2060"/>
                  </a:xfrm>
                </p:grpSpPr>
                <p:sp>
                  <p:nvSpPr>
                    <p:cNvPr id="346"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347"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348"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349"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350"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351"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352"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353"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354"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355"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324" name="Group 323"/>
                  <p:cNvGrpSpPr>
                    <a:grpSpLocks/>
                  </p:cNvGrpSpPr>
                  <p:nvPr/>
                </p:nvGrpSpPr>
                <p:grpSpPr bwMode="auto">
                  <a:xfrm>
                    <a:off x="6620" y="8490"/>
                    <a:ext cx="875" cy="2060"/>
                    <a:chOff x="1955" y="1520"/>
                    <a:chExt cx="875" cy="2060"/>
                  </a:xfrm>
                </p:grpSpPr>
                <p:sp>
                  <p:nvSpPr>
                    <p:cNvPr id="336"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337"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338"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339"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340"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341"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342"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343"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344"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345"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325" name="Group 324"/>
                  <p:cNvGrpSpPr>
                    <a:grpSpLocks/>
                  </p:cNvGrpSpPr>
                  <p:nvPr/>
                </p:nvGrpSpPr>
                <p:grpSpPr bwMode="auto">
                  <a:xfrm>
                    <a:off x="6620" y="10710"/>
                    <a:ext cx="875" cy="2060"/>
                    <a:chOff x="1955" y="1520"/>
                    <a:chExt cx="875" cy="2060"/>
                  </a:xfrm>
                </p:grpSpPr>
                <p:sp>
                  <p:nvSpPr>
                    <p:cNvPr id="326"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327"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328"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329"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330"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331"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332"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333"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334"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335"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253" name="Group 252"/>
                <p:cNvGrpSpPr/>
                <p:nvPr/>
              </p:nvGrpSpPr>
              <p:grpSpPr>
                <a:xfrm>
                  <a:off x="7063740" y="832128"/>
                  <a:ext cx="556260" cy="5159515"/>
                  <a:chOff x="7063740" y="832128"/>
                  <a:chExt cx="556260" cy="5159515"/>
                </a:xfrm>
              </p:grpSpPr>
              <p:grpSp>
                <p:nvGrpSpPr>
                  <p:cNvPr id="306" name="Group 305"/>
                  <p:cNvGrpSpPr/>
                  <p:nvPr/>
                </p:nvGrpSpPr>
                <p:grpSpPr>
                  <a:xfrm>
                    <a:off x="7086600" y="832128"/>
                    <a:ext cx="533400" cy="439433"/>
                    <a:chOff x="1828800" y="1678244"/>
                    <a:chExt cx="533400" cy="439433"/>
                  </a:xfrm>
                </p:grpSpPr>
                <p:sp>
                  <p:nvSpPr>
                    <p:cNvPr id="319" name="Oval 318"/>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extBox 319"/>
                    <p:cNvSpPr txBox="1"/>
                    <p:nvPr/>
                  </p:nvSpPr>
                  <p:spPr>
                    <a:xfrm>
                      <a:off x="1828800" y="1690596"/>
                      <a:ext cx="533400" cy="369332"/>
                    </a:xfrm>
                    <a:prstGeom prst="rect">
                      <a:avLst/>
                    </a:prstGeom>
                    <a:noFill/>
                  </p:spPr>
                  <p:txBody>
                    <a:bodyPr wrap="square" rtlCol="0">
                      <a:spAutoFit/>
                    </a:bodyPr>
                    <a:lstStyle/>
                    <a:p>
                      <a:pPr algn="ctr"/>
                      <a:r>
                        <a:rPr lang="en-US" dirty="0" smtClean="0"/>
                        <a:t>E</a:t>
                      </a:r>
                      <a:endParaRPr lang="en-US" dirty="0"/>
                    </a:p>
                  </p:txBody>
                </p:sp>
              </p:grpSp>
              <p:grpSp>
                <p:nvGrpSpPr>
                  <p:cNvPr id="307" name="Group 306"/>
                  <p:cNvGrpSpPr/>
                  <p:nvPr/>
                </p:nvGrpSpPr>
                <p:grpSpPr>
                  <a:xfrm>
                    <a:off x="7063740" y="2073449"/>
                    <a:ext cx="533400" cy="439433"/>
                    <a:chOff x="1828800" y="1678244"/>
                    <a:chExt cx="533400" cy="439433"/>
                  </a:xfrm>
                </p:grpSpPr>
                <p:sp>
                  <p:nvSpPr>
                    <p:cNvPr id="317" name="Oval 316"/>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extBox 317"/>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308" name="Group 307"/>
                  <p:cNvGrpSpPr/>
                  <p:nvPr/>
                </p:nvGrpSpPr>
                <p:grpSpPr>
                  <a:xfrm>
                    <a:off x="7063740" y="3224234"/>
                    <a:ext cx="533400" cy="439433"/>
                    <a:chOff x="1828800" y="1678244"/>
                    <a:chExt cx="533400" cy="439433"/>
                  </a:xfrm>
                </p:grpSpPr>
                <p:sp>
                  <p:nvSpPr>
                    <p:cNvPr id="315" name="Oval 31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extBox 315"/>
                    <p:cNvSpPr txBox="1"/>
                    <p:nvPr/>
                  </p:nvSpPr>
                  <p:spPr>
                    <a:xfrm>
                      <a:off x="1828800" y="1690596"/>
                      <a:ext cx="533400" cy="369332"/>
                    </a:xfrm>
                    <a:prstGeom prst="rect">
                      <a:avLst/>
                    </a:prstGeom>
                    <a:noFill/>
                  </p:spPr>
                  <p:txBody>
                    <a:bodyPr wrap="square" rtlCol="0">
                      <a:spAutoFit/>
                    </a:bodyPr>
                    <a:lstStyle/>
                    <a:p>
                      <a:pPr algn="ctr"/>
                      <a:r>
                        <a:rPr lang="en-US" dirty="0" smtClean="0"/>
                        <a:t>C</a:t>
                      </a:r>
                      <a:endParaRPr lang="en-US" dirty="0"/>
                    </a:p>
                  </p:txBody>
                </p:sp>
              </p:grpSp>
              <p:grpSp>
                <p:nvGrpSpPr>
                  <p:cNvPr id="309" name="Group 308"/>
                  <p:cNvGrpSpPr/>
                  <p:nvPr/>
                </p:nvGrpSpPr>
                <p:grpSpPr>
                  <a:xfrm>
                    <a:off x="7063740" y="4444708"/>
                    <a:ext cx="533400" cy="439433"/>
                    <a:chOff x="1828800" y="1678244"/>
                    <a:chExt cx="533400" cy="439433"/>
                  </a:xfrm>
                </p:grpSpPr>
                <p:sp>
                  <p:nvSpPr>
                    <p:cNvPr id="313" name="Oval 312"/>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extBox 313"/>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310" name="Group 309"/>
                  <p:cNvGrpSpPr/>
                  <p:nvPr/>
                </p:nvGrpSpPr>
                <p:grpSpPr>
                  <a:xfrm>
                    <a:off x="7063740" y="5552210"/>
                    <a:ext cx="533400" cy="439433"/>
                    <a:chOff x="1828800" y="1678244"/>
                    <a:chExt cx="533400" cy="439433"/>
                  </a:xfrm>
                </p:grpSpPr>
                <p:sp>
                  <p:nvSpPr>
                    <p:cNvPr id="311" name="Oval 31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extBox 311"/>
                    <p:cNvSpPr txBox="1"/>
                    <p:nvPr/>
                  </p:nvSpPr>
                  <p:spPr>
                    <a:xfrm>
                      <a:off x="1828800" y="1690596"/>
                      <a:ext cx="533400" cy="369332"/>
                    </a:xfrm>
                    <a:prstGeom prst="rect">
                      <a:avLst/>
                    </a:prstGeom>
                    <a:noFill/>
                  </p:spPr>
                  <p:txBody>
                    <a:bodyPr wrap="square" rtlCol="0">
                      <a:spAutoFit/>
                    </a:bodyPr>
                    <a:lstStyle/>
                    <a:p>
                      <a:pPr algn="ctr"/>
                      <a:r>
                        <a:rPr lang="en-US" dirty="0" smtClean="0"/>
                        <a:t>O</a:t>
                      </a:r>
                      <a:endParaRPr lang="en-US" dirty="0"/>
                    </a:p>
                  </p:txBody>
                </p:sp>
              </p:grpSp>
            </p:grpSp>
            <p:grpSp>
              <p:nvGrpSpPr>
                <p:cNvPr id="254" name="Group 253"/>
                <p:cNvGrpSpPr/>
                <p:nvPr/>
              </p:nvGrpSpPr>
              <p:grpSpPr>
                <a:xfrm>
                  <a:off x="6419850" y="546315"/>
                  <a:ext cx="666750" cy="5763192"/>
                  <a:chOff x="6419850" y="546315"/>
                  <a:chExt cx="666750" cy="5763192"/>
                </a:xfrm>
              </p:grpSpPr>
              <p:cxnSp>
                <p:nvCxnSpPr>
                  <p:cNvPr id="255" name="Straight Arrow Connector 254"/>
                  <p:cNvCxnSpPr>
                    <a:stCxn id="320" idx="1"/>
                    <a:endCxn id="366"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320" idx="1"/>
                    <a:endCxn id="367"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320" idx="1"/>
                    <a:endCxn id="368"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320" idx="1"/>
                    <a:endCxn id="369"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320" idx="1"/>
                    <a:endCxn id="370"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a:stCxn id="320" idx="1"/>
                    <a:endCxn id="371"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320" idx="1"/>
                    <a:endCxn id="372"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320" idx="1"/>
                    <a:endCxn id="373"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320" idx="1"/>
                    <a:endCxn id="374"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320" idx="1"/>
                    <a:endCxn id="375"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5" name="Group 264"/>
                  <p:cNvGrpSpPr/>
                  <p:nvPr/>
                </p:nvGrpSpPr>
                <p:grpSpPr>
                  <a:xfrm>
                    <a:off x="6419850" y="1740967"/>
                    <a:ext cx="643890" cy="4568540"/>
                    <a:chOff x="6419850" y="1740967"/>
                    <a:chExt cx="643890" cy="4568540"/>
                  </a:xfrm>
                </p:grpSpPr>
                <p:cxnSp>
                  <p:nvCxnSpPr>
                    <p:cNvPr id="266" name="Straight Arrow Connector 265"/>
                    <p:cNvCxnSpPr>
                      <a:stCxn id="318" idx="1"/>
                      <a:endCxn id="356"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318" idx="1"/>
                      <a:endCxn id="357"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318" idx="1"/>
                      <a:endCxn id="358"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318" idx="1"/>
                      <a:endCxn id="359"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318" idx="1"/>
                      <a:endCxn id="360"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a:stCxn id="318" idx="1"/>
                      <a:endCxn id="361"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stCxn id="318" idx="1"/>
                      <a:endCxn id="362"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318" idx="1"/>
                      <a:endCxn id="363"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318" idx="1"/>
                      <a:endCxn id="364"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318" idx="1"/>
                      <a:endCxn id="365"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316" idx="1"/>
                      <a:endCxn id="346"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a:stCxn id="316" idx="1"/>
                      <a:endCxn id="347"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316" idx="1"/>
                      <a:endCxn id="348"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316" idx="1"/>
                      <a:endCxn id="349"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316" idx="1"/>
                      <a:endCxn id="350"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a:stCxn id="316" idx="1"/>
                      <a:endCxn id="351"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316" idx="1"/>
                      <a:endCxn id="352"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a:stCxn id="316" idx="1"/>
                      <a:endCxn id="353"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316" idx="1"/>
                      <a:endCxn id="354"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a:stCxn id="316" idx="1"/>
                      <a:endCxn id="355"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a:stCxn id="314" idx="1"/>
                      <a:endCxn id="336"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a:stCxn id="314" idx="1"/>
                      <a:endCxn id="337"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314" idx="1"/>
                      <a:endCxn id="338"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a:stCxn id="314" idx="1"/>
                      <a:endCxn id="339"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endCxn id="340"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stCxn id="314" idx="1"/>
                      <a:endCxn id="341"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a:stCxn id="314" idx="1"/>
                      <a:endCxn id="342"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a:stCxn id="314" idx="1"/>
                      <a:endCxn id="343"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a:stCxn id="314" idx="1"/>
                      <a:endCxn id="344"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a:stCxn id="314" idx="1"/>
                      <a:endCxn id="345"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a:stCxn id="312" idx="1"/>
                      <a:endCxn id="326"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a:stCxn id="312" idx="1"/>
                      <a:endCxn id="327"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a:stCxn id="312" idx="1"/>
                      <a:endCxn id="328"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a:stCxn id="312" idx="1"/>
                      <a:endCxn id="329"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a:stCxn id="312" idx="1"/>
                      <a:endCxn id="330"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a:stCxn id="312" idx="1"/>
                      <a:endCxn id="331"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a:stCxn id="312" idx="1"/>
                      <a:endCxn id="332"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3" name="Straight Arrow Connector 302"/>
                    <p:cNvCxnSpPr>
                      <a:stCxn id="312" idx="1"/>
                      <a:endCxn id="333"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4" name="Straight Arrow Connector 303"/>
                    <p:cNvCxnSpPr>
                      <a:stCxn id="312" idx="1"/>
                      <a:endCxn id="334"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a:stCxn id="312" idx="1"/>
                      <a:endCxn id="335"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98" name="Group 197"/>
              <p:cNvGrpSpPr/>
              <p:nvPr/>
            </p:nvGrpSpPr>
            <p:grpSpPr>
              <a:xfrm>
                <a:off x="5791200" y="3397840"/>
                <a:ext cx="533400" cy="439433"/>
                <a:chOff x="1828800" y="1678244"/>
                <a:chExt cx="533400" cy="439433"/>
              </a:xfrm>
            </p:grpSpPr>
            <p:sp>
              <p:nvSpPr>
                <p:cNvPr id="250" name="Oval 24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250"/>
                <p:cNvSpPr txBox="1"/>
                <p:nvPr/>
              </p:nvSpPr>
              <p:spPr>
                <a:xfrm>
                  <a:off x="1828800" y="1690596"/>
                  <a:ext cx="533400" cy="338554"/>
                </a:xfrm>
                <a:prstGeom prst="rect">
                  <a:avLst/>
                </a:prstGeom>
                <a:noFill/>
              </p:spPr>
              <p:txBody>
                <a:bodyPr wrap="square" rtlCol="0">
                  <a:spAutoFit/>
                </a:bodyPr>
                <a:lstStyle/>
                <a:p>
                  <a:pPr algn="ctr"/>
                  <a:r>
                    <a:rPr lang="en-US" sz="1600" dirty="0" smtClean="0"/>
                    <a:t>GFP</a:t>
                  </a:r>
                  <a:endParaRPr lang="en-US" sz="1600" dirty="0"/>
                </a:p>
              </p:txBody>
            </p:sp>
          </p:grpSp>
          <p:grpSp>
            <p:nvGrpSpPr>
              <p:cNvPr id="199" name="Group 198"/>
              <p:cNvGrpSpPr/>
              <p:nvPr/>
            </p:nvGrpSpPr>
            <p:grpSpPr>
              <a:xfrm>
                <a:off x="6324600" y="621195"/>
                <a:ext cx="870765" cy="5763192"/>
                <a:chOff x="6324600" y="621195"/>
                <a:chExt cx="870765" cy="5763192"/>
              </a:xfrm>
            </p:grpSpPr>
            <p:cxnSp>
              <p:nvCxnSpPr>
                <p:cNvPr id="200" name="Straight Arrow Connector 199"/>
                <p:cNvCxnSpPr>
                  <a:stCxn id="250" idx="6"/>
                  <a:endCxn id="366" idx="1"/>
                </p:cNvCxnSpPr>
                <p:nvPr/>
              </p:nvCxnSpPr>
              <p:spPr>
                <a:xfrm flipV="1">
                  <a:off x="6324600" y="621195"/>
                  <a:ext cx="870765" cy="299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250" idx="6"/>
                  <a:endCxn id="367" idx="1"/>
                </p:cNvCxnSpPr>
                <p:nvPr/>
              </p:nvCxnSpPr>
              <p:spPr>
                <a:xfrm flipV="1">
                  <a:off x="6324600" y="730772"/>
                  <a:ext cx="870765" cy="288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250" idx="6"/>
                  <a:endCxn id="368" idx="1"/>
                </p:cNvCxnSpPr>
                <p:nvPr/>
              </p:nvCxnSpPr>
              <p:spPr>
                <a:xfrm flipV="1">
                  <a:off x="6324600" y="840348"/>
                  <a:ext cx="870765" cy="2777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250" idx="6"/>
                  <a:endCxn id="369" idx="1"/>
                </p:cNvCxnSpPr>
                <p:nvPr/>
              </p:nvCxnSpPr>
              <p:spPr>
                <a:xfrm flipV="1">
                  <a:off x="6324600" y="955804"/>
                  <a:ext cx="867590" cy="2661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251" idx="3"/>
                  <a:endCxn id="370" idx="1"/>
                </p:cNvCxnSpPr>
                <p:nvPr/>
              </p:nvCxnSpPr>
              <p:spPr>
                <a:xfrm flipV="1">
                  <a:off x="6324600" y="1067519"/>
                  <a:ext cx="870765" cy="251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250" idx="6"/>
                  <a:endCxn id="371" idx="1"/>
                </p:cNvCxnSpPr>
                <p:nvPr/>
              </p:nvCxnSpPr>
              <p:spPr>
                <a:xfrm flipV="1">
                  <a:off x="6324600" y="1177096"/>
                  <a:ext cx="870765" cy="2440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50" idx="6"/>
                  <a:endCxn id="372" idx="1"/>
                </p:cNvCxnSpPr>
                <p:nvPr/>
              </p:nvCxnSpPr>
              <p:spPr>
                <a:xfrm flipV="1">
                  <a:off x="6324600" y="1286672"/>
                  <a:ext cx="870765" cy="233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251" idx="3"/>
                  <a:endCxn id="373" idx="1"/>
                </p:cNvCxnSpPr>
                <p:nvPr/>
              </p:nvCxnSpPr>
              <p:spPr>
                <a:xfrm flipV="1">
                  <a:off x="6324600" y="1396249"/>
                  <a:ext cx="870765" cy="2183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250" idx="6"/>
                  <a:endCxn id="374" idx="1"/>
                </p:cNvCxnSpPr>
                <p:nvPr/>
              </p:nvCxnSpPr>
              <p:spPr>
                <a:xfrm flipV="1">
                  <a:off x="6324600" y="1509567"/>
                  <a:ext cx="870765" cy="2107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251" idx="3"/>
                  <a:endCxn id="375" idx="1"/>
                </p:cNvCxnSpPr>
                <p:nvPr/>
              </p:nvCxnSpPr>
              <p:spPr>
                <a:xfrm flipV="1">
                  <a:off x="6324600" y="1629834"/>
                  <a:ext cx="870765" cy="19496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250" idx="6"/>
                  <a:endCxn id="356" idx="1"/>
                </p:cNvCxnSpPr>
                <p:nvPr/>
              </p:nvCxnSpPr>
              <p:spPr>
                <a:xfrm flipV="1">
                  <a:off x="6324600" y="1815847"/>
                  <a:ext cx="870765" cy="1801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250" idx="6"/>
                  <a:endCxn id="357" idx="1"/>
                </p:cNvCxnSpPr>
                <p:nvPr/>
              </p:nvCxnSpPr>
              <p:spPr>
                <a:xfrm flipV="1">
                  <a:off x="6324600" y="1925424"/>
                  <a:ext cx="870765" cy="1692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250" idx="6"/>
                  <a:endCxn id="358" idx="1"/>
                </p:cNvCxnSpPr>
                <p:nvPr/>
              </p:nvCxnSpPr>
              <p:spPr>
                <a:xfrm flipV="1">
                  <a:off x="6324600" y="2035000"/>
                  <a:ext cx="870765" cy="1582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251" idx="3"/>
                  <a:endCxn id="359" idx="1"/>
                </p:cNvCxnSpPr>
                <p:nvPr/>
              </p:nvCxnSpPr>
              <p:spPr>
                <a:xfrm flipV="1">
                  <a:off x="6324600" y="2150456"/>
                  <a:ext cx="867590" cy="1429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251" idx="3"/>
                  <a:endCxn id="360" idx="1"/>
                </p:cNvCxnSpPr>
                <p:nvPr/>
              </p:nvCxnSpPr>
              <p:spPr>
                <a:xfrm flipV="1">
                  <a:off x="6324600" y="2262171"/>
                  <a:ext cx="870765" cy="1317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250" idx="6"/>
                  <a:endCxn id="361" idx="1"/>
                </p:cNvCxnSpPr>
                <p:nvPr/>
              </p:nvCxnSpPr>
              <p:spPr>
                <a:xfrm flipV="1">
                  <a:off x="6324600" y="2371748"/>
                  <a:ext cx="870765" cy="1245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251" idx="3"/>
                  <a:endCxn id="362" idx="1"/>
                </p:cNvCxnSpPr>
                <p:nvPr/>
              </p:nvCxnSpPr>
              <p:spPr>
                <a:xfrm flipV="1">
                  <a:off x="6324600" y="2481324"/>
                  <a:ext cx="870765" cy="1098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250" idx="6"/>
                  <a:endCxn id="363" idx="1"/>
                </p:cNvCxnSpPr>
                <p:nvPr/>
              </p:nvCxnSpPr>
              <p:spPr>
                <a:xfrm flipV="1">
                  <a:off x="6324600" y="2590901"/>
                  <a:ext cx="870765" cy="1026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251" idx="3"/>
                  <a:endCxn id="364" idx="1"/>
                </p:cNvCxnSpPr>
                <p:nvPr/>
              </p:nvCxnSpPr>
              <p:spPr>
                <a:xfrm flipV="1">
                  <a:off x="6324600" y="2704219"/>
                  <a:ext cx="870765" cy="875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251" idx="3"/>
                  <a:endCxn id="365" idx="1"/>
                </p:cNvCxnSpPr>
                <p:nvPr/>
              </p:nvCxnSpPr>
              <p:spPr>
                <a:xfrm flipV="1">
                  <a:off x="6324600" y="2824486"/>
                  <a:ext cx="870765" cy="754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250" idx="6"/>
                  <a:endCxn id="346" idx="1"/>
                </p:cNvCxnSpPr>
                <p:nvPr/>
              </p:nvCxnSpPr>
              <p:spPr>
                <a:xfrm flipV="1">
                  <a:off x="6324600" y="3010498"/>
                  <a:ext cx="870765" cy="607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50" idx="6"/>
                  <a:endCxn id="347" idx="1"/>
                </p:cNvCxnSpPr>
                <p:nvPr/>
              </p:nvCxnSpPr>
              <p:spPr>
                <a:xfrm flipV="1">
                  <a:off x="6324600" y="3120075"/>
                  <a:ext cx="870765" cy="497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251" idx="3"/>
                  <a:endCxn id="348" idx="1"/>
                </p:cNvCxnSpPr>
                <p:nvPr/>
              </p:nvCxnSpPr>
              <p:spPr>
                <a:xfrm flipV="1">
                  <a:off x="6324600" y="3229651"/>
                  <a:ext cx="870765" cy="349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250" idx="6"/>
                  <a:endCxn id="349" idx="1"/>
                </p:cNvCxnSpPr>
                <p:nvPr/>
              </p:nvCxnSpPr>
              <p:spPr>
                <a:xfrm flipV="1">
                  <a:off x="6324600" y="3345107"/>
                  <a:ext cx="867590" cy="27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251" idx="3"/>
                  <a:endCxn id="350" idx="1"/>
                </p:cNvCxnSpPr>
                <p:nvPr/>
              </p:nvCxnSpPr>
              <p:spPr>
                <a:xfrm flipV="1">
                  <a:off x="6324600" y="3456822"/>
                  <a:ext cx="870765" cy="122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250" idx="6"/>
                  <a:endCxn id="351" idx="1"/>
                </p:cNvCxnSpPr>
                <p:nvPr/>
              </p:nvCxnSpPr>
              <p:spPr>
                <a:xfrm flipV="1">
                  <a:off x="6324600" y="3566399"/>
                  <a:ext cx="870765" cy="511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251" idx="3"/>
                  <a:endCxn id="352" idx="1"/>
                </p:cNvCxnSpPr>
                <p:nvPr/>
              </p:nvCxnSpPr>
              <p:spPr>
                <a:xfrm>
                  <a:off x="6324600" y="3579469"/>
                  <a:ext cx="870765" cy="9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251" idx="3"/>
                  <a:endCxn id="353" idx="1"/>
                </p:cNvCxnSpPr>
                <p:nvPr/>
              </p:nvCxnSpPr>
              <p:spPr>
                <a:xfrm>
                  <a:off x="6324600" y="3579469"/>
                  <a:ext cx="870765" cy="206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250" idx="6"/>
                  <a:endCxn id="354" idx="1"/>
                </p:cNvCxnSpPr>
                <p:nvPr/>
              </p:nvCxnSpPr>
              <p:spPr>
                <a:xfrm>
                  <a:off x="6324600" y="3617557"/>
                  <a:ext cx="870765" cy="281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250" idx="6"/>
                  <a:endCxn id="355" idx="1"/>
                </p:cNvCxnSpPr>
                <p:nvPr/>
              </p:nvCxnSpPr>
              <p:spPr>
                <a:xfrm>
                  <a:off x="6324600" y="3617557"/>
                  <a:ext cx="870765" cy="4015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251" idx="3"/>
                  <a:endCxn id="336" idx="1"/>
                </p:cNvCxnSpPr>
                <p:nvPr/>
              </p:nvCxnSpPr>
              <p:spPr>
                <a:xfrm>
                  <a:off x="6324600" y="3579469"/>
                  <a:ext cx="870765" cy="609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251" idx="3"/>
                  <a:endCxn id="337" idx="1"/>
                </p:cNvCxnSpPr>
                <p:nvPr/>
              </p:nvCxnSpPr>
              <p:spPr>
                <a:xfrm>
                  <a:off x="6324600" y="3579469"/>
                  <a:ext cx="870765" cy="719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250" idx="6"/>
                  <a:endCxn id="338" idx="1"/>
                </p:cNvCxnSpPr>
                <p:nvPr/>
              </p:nvCxnSpPr>
              <p:spPr>
                <a:xfrm>
                  <a:off x="6324600" y="3617557"/>
                  <a:ext cx="870765" cy="79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251" idx="3"/>
                  <a:endCxn id="339" idx="1"/>
                </p:cNvCxnSpPr>
                <p:nvPr/>
              </p:nvCxnSpPr>
              <p:spPr>
                <a:xfrm>
                  <a:off x="6324600" y="3579469"/>
                  <a:ext cx="867590" cy="944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250" idx="6"/>
                  <a:endCxn id="340" idx="1"/>
                </p:cNvCxnSpPr>
                <p:nvPr/>
              </p:nvCxnSpPr>
              <p:spPr>
                <a:xfrm>
                  <a:off x="6324600" y="3617557"/>
                  <a:ext cx="870765" cy="1017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250" idx="6"/>
                  <a:endCxn id="341" idx="1"/>
                </p:cNvCxnSpPr>
                <p:nvPr/>
              </p:nvCxnSpPr>
              <p:spPr>
                <a:xfrm>
                  <a:off x="6324600" y="3617557"/>
                  <a:ext cx="870765" cy="1127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250" idx="6"/>
                  <a:endCxn id="342" idx="1"/>
                </p:cNvCxnSpPr>
                <p:nvPr/>
              </p:nvCxnSpPr>
              <p:spPr>
                <a:xfrm>
                  <a:off x="6324600" y="3617557"/>
                  <a:ext cx="870765" cy="123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250" idx="6"/>
                  <a:endCxn id="343" idx="1"/>
                </p:cNvCxnSpPr>
                <p:nvPr/>
              </p:nvCxnSpPr>
              <p:spPr>
                <a:xfrm>
                  <a:off x="6324600" y="3617557"/>
                  <a:ext cx="870765" cy="1346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251" idx="3"/>
                  <a:endCxn id="344" idx="1"/>
                </p:cNvCxnSpPr>
                <p:nvPr/>
              </p:nvCxnSpPr>
              <p:spPr>
                <a:xfrm>
                  <a:off x="6324600" y="3579469"/>
                  <a:ext cx="870765" cy="149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251" idx="3"/>
                  <a:endCxn id="345" idx="1"/>
                </p:cNvCxnSpPr>
                <p:nvPr/>
              </p:nvCxnSpPr>
              <p:spPr>
                <a:xfrm>
                  <a:off x="6324600" y="3579469"/>
                  <a:ext cx="870765" cy="1618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250" idx="6"/>
                  <a:endCxn id="326" idx="1"/>
                </p:cNvCxnSpPr>
                <p:nvPr/>
              </p:nvCxnSpPr>
              <p:spPr>
                <a:xfrm>
                  <a:off x="6324600" y="3617557"/>
                  <a:ext cx="870765" cy="1758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251" idx="3"/>
                  <a:endCxn id="327" idx="1"/>
                </p:cNvCxnSpPr>
                <p:nvPr/>
              </p:nvCxnSpPr>
              <p:spPr>
                <a:xfrm>
                  <a:off x="6324600" y="3579469"/>
                  <a:ext cx="870765" cy="1905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251" idx="3"/>
                  <a:endCxn id="328" idx="1"/>
                </p:cNvCxnSpPr>
                <p:nvPr/>
              </p:nvCxnSpPr>
              <p:spPr>
                <a:xfrm>
                  <a:off x="6324600" y="3579469"/>
                  <a:ext cx="870765" cy="2015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251" idx="3"/>
                  <a:endCxn id="329" idx="1"/>
                </p:cNvCxnSpPr>
                <p:nvPr/>
              </p:nvCxnSpPr>
              <p:spPr>
                <a:xfrm>
                  <a:off x="6324600" y="3579469"/>
                  <a:ext cx="867590" cy="2130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51" idx="3"/>
                  <a:endCxn id="330" idx="1"/>
                </p:cNvCxnSpPr>
                <p:nvPr/>
              </p:nvCxnSpPr>
              <p:spPr>
                <a:xfrm>
                  <a:off x="6324600" y="3579469"/>
                  <a:ext cx="870765" cy="2242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251" idx="3"/>
                  <a:endCxn id="331" idx="1"/>
                </p:cNvCxnSpPr>
                <p:nvPr/>
              </p:nvCxnSpPr>
              <p:spPr>
                <a:xfrm>
                  <a:off x="6324600" y="3579469"/>
                  <a:ext cx="870765" cy="23521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a:stCxn id="251" idx="3"/>
                  <a:endCxn id="332" idx="1"/>
                </p:cNvCxnSpPr>
                <p:nvPr/>
              </p:nvCxnSpPr>
              <p:spPr>
                <a:xfrm>
                  <a:off x="6324600" y="3579469"/>
                  <a:ext cx="870765" cy="2461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251" idx="3"/>
                  <a:endCxn id="333" idx="1"/>
                </p:cNvCxnSpPr>
                <p:nvPr/>
              </p:nvCxnSpPr>
              <p:spPr>
                <a:xfrm>
                  <a:off x="6324600" y="3579469"/>
                  <a:ext cx="870765" cy="2571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stCxn id="251" idx="3"/>
                  <a:endCxn id="334" idx="1"/>
                </p:cNvCxnSpPr>
                <p:nvPr/>
              </p:nvCxnSpPr>
              <p:spPr>
                <a:xfrm>
                  <a:off x="6324600" y="3579469"/>
                  <a:ext cx="870765" cy="2684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251" idx="3"/>
                  <a:endCxn id="335" idx="1"/>
                </p:cNvCxnSpPr>
                <p:nvPr/>
              </p:nvCxnSpPr>
              <p:spPr>
                <a:xfrm>
                  <a:off x="6324600" y="3579469"/>
                  <a:ext cx="870765" cy="28049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87" name="TextBox 386"/>
            <p:cNvSpPr txBox="1"/>
            <p:nvPr/>
          </p:nvSpPr>
          <p:spPr>
            <a:xfrm>
              <a:off x="6629400" y="3440969"/>
              <a:ext cx="422910" cy="276999"/>
            </a:xfrm>
            <a:prstGeom prst="rect">
              <a:avLst/>
            </a:prstGeom>
            <a:solidFill>
              <a:schemeClr val="bg1"/>
            </a:solidFill>
          </p:spPr>
          <p:txBody>
            <a:bodyPr wrap="square" rtlCol="0">
              <a:spAutoFit/>
            </a:bodyPr>
            <a:lstStyle/>
            <a:p>
              <a:r>
                <a:rPr lang="en-US" sz="1200" b="1" dirty="0" smtClean="0"/>
                <a:t>.</a:t>
              </a:r>
              <a:r>
                <a:rPr lang="en-US" sz="1200" b="1" dirty="0" smtClean="0">
                  <a:solidFill>
                    <a:srgbClr val="FF0000"/>
                  </a:solidFill>
                </a:rPr>
                <a:t>29</a:t>
              </a:r>
              <a:endParaRPr lang="en-US" sz="1200" b="1" dirty="0">
                <a:solidFill>
                  <a:srgbClr val="FF0000"/>
                </a:solidFill>
              </a:endParaRPr>
            </a:p>
          </p:txBody>
        </p:sp>
        <p:sp>
          <p:nvSpPr>
            <p:cNvPr id="388" name="TextBox 387"/>
            <p:cNvSpPr txBox="1"/>
            <p:nvPr/>
          </p:nvSpPr>
          <p:spPr>
            <a:xfrm>
              <a:off x="7855130" y="953947"/>
              <a:ext cx="422910" cy="276999"/>
            </a:xfrm>
            <a:prstGeom prst="rect">
              <a:avLst/>
            </a:prstGeom>
            <a:solidFill>
              <a:schemeClr val="bg1"/>
            </a:solidFill>
          </p:spPr>
          <p:txBody>
            <a:bodyPr wrap="square" rtlCol="0">
              <a:spAutoFit/>
            </a:bodyPr>
            <a:lstStyle/>
            <a:p>
              <a:r>
                <a:rPr lang="en-US" sz="1200" dirty="0" smtClean="0"/>
                <a:t>.54</a:t>
              </a:r>
              <a:endParaRPr lang="en-US" sz="1200" dirty="0"/>
            </a:p>
          </p:txBody>
        </p:sp>
        <p:sp>
          <p:nvSpPr>
            <p:cNvPr id="389" name="TextBox 388"/>
            <p:cNvSpPr txBox="1"/>
            <p:nvPr/>
          </p:nvSpPr>
          <p:spPr>
            <a:xfrm>
              <a:off x="7868147" y="2193223"/>
              <a:ext cx="422910" cy="276999"/>
            </a:xfrm>
            <a:prstGeom prst="rect">
              <a:avLst/>
            </a:prstGeom>
            <a:solidFill>
              <a:schemeClr val="bg1"/>
            </a:solidFill>
          </p:spPr>
          <p:txBody>
            <a:bodyPr wrap="square" rtlCol="0">
              <a:spAutoFit/>
            </a:bodyPr>
            <a:lstStyle/>
            <a:p>
              <a:r>
                <a:rPr lang="en-US" sz="1200" dirty="0" smtClean="0"/>
                <a:t>.42</a:t>
              </a:r>
              <a:endParaRPr lang="en-US" sz="1200" dirty="0"/>
            </a:p>
          </p:txBody>
        </p:sp>
        <p:sp>
          <p:nvSpPr>
            <p:cNvPr id="390" name="TextBox 389"/>
            <p:cNvSpPr txBox="1"/>
            <p:nvPr/>
          </p:nvSpPr>
          <p:spPr>
            <a:xfrm>
              <a:off x="7868147" y="3380330"/>
              <a:ext cx="422910" cy="276999"/>
            </a:xfrm>
            <a:prstGeom prst="rect">
              <a:avLst/>
            </a:prstGeom>
            <a:solidFill>
              <a:schemeClr val="bg1"/>
            </a:solidFill>
          </p:spPr>
          <p:txBody>
            <a:bodyPr wrap="square" rtlCol="0">
              <a:spAutoFit/>
            </a:bodyPr>
            <a:lstStyle/>
            <a:p>
              <a:r>
                <a:rPr lang="en-US" sz="1200" dirty="0" smtClean="0"/>
                <a:t>.50</a:t>
              </a:r>
              <a:endParaRPr lang="en-US" sz="1200" dirty="0"/>
            </a:p>
          </p:txBody>
        </p:sp>
        <p:sp>
          <p:nvSpPr>
            <p:cNvPr id="391" name="TextBox 390"/>
            <p:cNvSpPr txBox="1"/>
            <p:nvPr/>
          </p:nvSpPr>
          <p:spPr>
            <a:xfrm>
              <a:off x="7868147" y="4600838"/>
              <a:ext cx="422910" cy="276999"/>
            </a:xfrm>
            <a:prstGeom prst="rect">
              <a:avLst/>
            </a:prstGeom>
            <a:solidFill>
              <a:schemeClr val="bg1"/>
            </a:solidFill>
          </p:spPr>
          <p:txBody>
            <a:bodyPr wrap="square" rtlCol="0">
              <a:spAutoFit/>
            </a:bodyPr>
            <a:lstStyle/>
            <a:p>
              <a:r>
                <a:rPr lang="en-US" sz="1200" dirty="0" smtClean="0"/>
                <a:t>.56</a:t>
              </a:r>
              <a:endParaRPr lang="en-US" sz="1200" dirty="0"/>
            </a:p>
          </p:txBody>
        </p:sp>
        <p:sp>
          <p:nvSpPr>
            <p:cNvPr id="392" name="TextBox 391"/>
            <p:cNvSpPr txBox="1"/>
            <p:nvPr/>
          </p:nvSpPr>
          <p:spPr>
            <a:xfrm>
              <a:off x="7868147" y="5717721"/>
              <a:ext cx="422910" cy="276999"/>
            </a:xfrm>
            <a:prstGeom prst="rect">
              <a:avLst/>
            </a:prstGeom>
            <a:solidFill>
              <a:schemeClr val="bg1"/>
            </a:solidFill>
          </p:spPr>
          <p:txBody>
            <a:bodyPr wrap="square" rtlCol="0">
              <a:spAutoFit/>
            </a:bodyPr>
            <a:lstStyle/>
            <a:p>
              <a:r>
                <a:rPr lang="en-US" sz="1200" dirty="0" smtClean="0"/>
                <a:t>.42</a:t>
              </a:r>
              <a:endParaRPr lang="en-US" sz="1200" dirty="0"/>
            </a:p>
          </p:txBody>
        </p:sp>
      </p:grpSp>
      <p:sp>
        <p:nvSpPr>
          <p:cNvPr id="397" name="TextBox 396"/>
          <p:cNvSpPr txBox="1"/>
          <p:nvPr/>
        </p:nvSpPr>
        <p:spPr>
          <a:xfrm>
            <a:off x="381802" y="2076141"/>
            <a:ext cx="2525228" cy="369332"/>
          </a:xfrm>
          <a:prstGeom prst="rect">
            <a:avLst/>
          </a:prstGeom>
          <a:noFill/>
        </p:spPr>
        <p:txBody>
          <a:bodyPr wrap="square" rtlCol="0">
            <a:spAutoFit/>
          </a:bodyPr>
          <a:lstStyle/>
          <a:p>
            <a:r>
              <a:rPr lang="en-US" dirty="0" smtClean="0"/>
              <a:t>WAIS – III - Brunner et al.</a:t>
            </a:r>
            <a:endParaRPr lang="en-US" dirty="0"/>
          </a:p>
        </p:txBody>
      </p:sp>
      <p:sp>
        <p:nvSpPr>
          <p:cNvPr id="398" name="TextBox 397"/>
          <p:cNvSpPr txBox="1"/>
          <p:nvPr/>
        </p:nvSpPr>
        <p:spPr>
          <a:xfrm>
            <a:off x="3192339" y="1367396"/>
            <a:ext cx="2133600" cy="369332"/>
          </a:xfrm>
          <a:prstGeom prst="rect">
            <a:avLst/>
          </a:prstGeom>
          <a:noFill/>
        </p:spPr>
        <p:txBody>
          <a:bodyPr wrap="square" rtlCol="0">
            <a:spAutoFit/>
          </a:bodyPr>
          <a:lstStyle/>
          <a:p>
            <a:pPr algn="ctr"/>
            <a:r>
              <a:rPr lang="en-US" dirty="0" smtClean="0"/>
              <a:t>OAS - Reise et al.</a:t>
            </a:r>
            <a:endParaRPr lang="en-US" dirty="0"/>
          </a:p>
        </p:txBody>
      </p:sp>
      <p:sp>
        <p:nvSpPr>
          <p:cNvPr id="399" name="TextBox 398"/>
          <p:cNvSpPr txBox="1"/>
          <p:nvPr/>
        </p:nvSpPr>
        <p:spPr>
          <a:xfrm>
            <a:off x="6665865" y="171462"/>
            <a:ext cx="1722665" cy="646331"/>
          </a:xfrm>
          <a:prstGeom prst="rect">
            <a:avLst/>
          </a:prstGeom>
          <a:noFill/>
        </p:spPr>
        <p:txBody>
          <a:bodyPr wrap="square" rtlCol="0">
            <a:spAutoFit/>
          </a:bodyPr>
          <a:lstStyle/>
          <a:p>
            <a:pPr algn="ctr"/>
            <a:r>
              <a:rPr lang="en-US" dirty="0" smtClean="0"/>
              <a:t>IPIP Big 5</a:t>
            </a:r>
          </a:p>
          <a:p>
            <a:pPr algn="ctr"/>
            <a:r>
              <a:rPr lang="en-US" dirty="0" smtClean="0"/>
              <a:t>Biderman et al.</a:t>
            </a:r>
            <a:endParaRPr lang="en-US" dirty="0"/>
          </a:p>
        </p:txBody>
      </p:sp>
      <p:sp>
        <p:nvSpPr>
          <p:cNvPr id="393" name="Footer Placeholder 392"/>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827533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FA98B-F6CD-49BA-9353-ADBE5BBAA6CF}"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22</a:t>
            </a:fld>
            <a:endParaRPr lang="en-US"/>
          </a:p>
        </p:txBody>
      </p:sp>
      <p:sp>
        <p:nvSpPr>
          <p:cNvPr id="4" name="Footer Placeholder 3"/>
          <p:cNvSpPr>
            <a:spLocks noGrp="1"/>
          </p:cNvSpPr>
          <p:nvPr>
            <p:ph type="ftr" sz="quarter" idx="11"/>
          </p:nvPr>
        </p:nvSpPr>
        <p:spPr/>
        <p:txBody>
          <a:bodyPr/>
          <a:lstStyle/>
          <a:p>
            <a:r>
              <a:rPr lang="en-US" smtClean="0"/>
              <a:t>www.utc.edu/michael-biderman</a:t>
            </a:r>
            <a:endParaRPr lang="en-US"/>
          </a:p>
        </p:txBody>
      </p:sp>
      <p:sp>
        <p:nvSpPr>
          <p:cNvPr id="5" name="TextBox 4"/>
          <p:cNvSpPr txBox="1"/>
          <p:nvPr/>
        </p:nvSpPr>
        <p:spPr>
          <a:xfrm>
            <a:off x="631826" y="228600"/>
            <a:ext cx="8207374" cy="738664"/>
          </a:xfrm>
          <a:prstGeom prst="rect">
            <a:avLst/>
          </a:prstGeom>
          <a:noFill/>
        </p:spPr>
        <p:txBody>
          <a:bodyPr wrap="square" rtlCol="0">
            <a:spAutoFit/>
          </a:bodyPr>
          <a:lstStyle/>
          <a:p>
            <a:r>
              <a:rPr lang="en-US" sz="2400" dirty="0" smtClean="0"/>
              <a:t>Convergent Validity of factors of IPIP 50-item scale vs. NEO-FFI</a:t>
            </a:r>
          </a:p>
          <a:p>
            <a:r>
              <a:rPr lang="en-US" dirty="0" smtClean="0"/>
              <a:t>Biderman et al., 2011; N=195</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2999"/>
            <a:ext cx="634625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4953000" y="1858736"/>
            <a:ext cx="304800" cy="76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37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23</a:t>
            </a:fld>
            <a:endParaRPr lang="en-US"/>
          </a:p>
        </p:txBody>
      </p:sp>
      <p:sp>
        <p:nvSpPr>
          <p:cNvPr id="5" name="TextBox 4"/>
          <p:cNvSpPr txBox="1"/>
          <p:nvPr/>
        </p:nvSpPr>
        <p:spPr>
          <a:xfrm>
            <a:off x="228600" y="76200"/>
            <a:ext cx="8839200" cy="738664"/>
          </a:xfrm>
          <a:prstGeom prst="rect">
            <a:avLst/>
          </a:prstGeom>
          <a:noFill/>
        </p:spPr>
        <p:txBody>
          <a:bodyPr wrap="square" rtlCol="0">
            <a:spAutoFit/>
          </a:bodyPr>
          <a:lstStyle/>
          <a:p>
            <a:r>
              <a:rPr lang="en-US" sz="2400" dirty="0"/>
              <a:t>Convergent Validity of </a:t>
            </a:r>
            <a:r>
              <a:rPr lang="en-US" sz="2400" dirty="0" smtClean="0"/>
              <a:t>IPIP 50-item </a:t>
            </a:r>
            <a:r>
              <a:rPr lang="en-US" sz="2400" dirty="0"/>
              <a:t>scale vs. </a:t>
            </a:r>
            <a:r>
              <a:rPr lang="en-US" sz="2400" dirty="0" smtClean="0"/>
              <a:t>Thompson </a:t>
            </a:r>
            <a:r>
              <a:rPr lang="en-US" sz="2400" dirty="0" err="1" smtClean="0"/>
              <a:t>Minimarkers</a:t>
            </a:r>
            <a:endParaRPr lang="en-US" sz="2400" dirty="0" smtClean="0"/>
          </a:p>
          <a:p>
            <a:r>
              <a:rPr lang="en-US" dirty="0" smtClean="0"/>
              <a:t>Unpublished data; N=206</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681614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4648200" y="1934936"/>
            <a:ext cx="304800" cy="76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553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24</a:t>
            </a:fld>
            <a:endParaRPr lang="en-US"/>
          </a:p>
        </p:txBody>
      </p:sp>
      <p:sp>
        <p:nvSpPr>
          <p:cNvPr id="5" name="TextBox 4"/>
          <p:cNvSpPr txBox="1"/>
          <p:nvPr/>
        </p:nvSpPr>
        <p:spPr>
          <a:xfrm>
            <a:off x="685800" y="152400"/>
            <a:ext cx="8153400" cy="738664"/>
          </a:xfrm>
          <a:prstGeom prst="rect">
            <a:avLst/>
          </a:prstGeom>
          <a:noFill/>
        </p:spPr>
        <p:txBody>
          <a:bodyPr wrap="square" rtlCol="0">
            <a:spAutoFit/>
          </a:bodyPr>
          <a:lstStyle/>
          <a:p>
            <a:pPr algn="ctr"/>
            <a:r>
              <a:rPr lang="en-US" sz="2400" dirty="0"/>
              <a:t>Convergent Validity of factors of </a:t>
            </a:r>
            <a:r>
              <a:rPr lang="en-US" sz="2400" dirty="0" smtClean="0"/>
              <a:t>“Original” </a:t>
            </a:r>
            <a:r>
              <a:rPr lang="en-US" sz="2400" dirty="0" err="1" smtClean="0"/>
              <a:t>vs</a:t>
            </a:r>
            <a:r>
              <a:rPr lang="en-US" sz="2400" dirty="0" smtClean="0"/>
              <a:t> “Other” IPIP scales</a:t>
            </a:r>
            <a:endParaRPr lang="en-US" sz="2400" dirty="0"/>
          </a:p>
          <a:p>
            <a:r>
              <a:rPr lang="en-US" dirty="0" smtClean="0"/>
              <a:t>Unpublished data; N=206</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364" y="1066800"/>
            <a:ext cx="693687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4572000" y="1858736"/>
            <a:ext cx="304800" cy="76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450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25</a:t>
            </a:fld>
            <a:endParaRPr lang="en-US"/>
          </a:p>
        </p:txBody>
      </p:sp>
      <p:sp>
        <p:nvSpPr>
          <p:cNvPr id="5" name="TextBox 4"/>
          <p:cNvSpPr txBox="1"/>
          <p:nvPr/>
        </p:nvSpPr>
        <p:spPr>
          <a:xfrm>
            <a:off x="533400" y="228600"/>
            <a:ext cx="8001000" cy="461665"/>
          </a:xfrm>
          <a:prstGeom prst="rect">
            <a:avLst/>
          </a:prstGeom>
          <a:noFill/>
        </p:spPr>
        <p:txBody>
          <a:bodyPr wrap="square" rtlCol="0">
            <a:spAutoFit/>
          </a:bodyPr>
          <a:lstStyle/>
          <a:p>
            <a:r>
              <a:rPr lang="en-US" sz="2400" dirty="0" smtClean="0"/>
              <a:t>3 month test-retest correlations </a:t>
            </a:r>
            <a:r>
              <a:rPr lang="en-US" sz="2400" dirty="0"/>
              <a:t>of factors of IPIP 50-item </a:t>
            </a:r>
            <a:r>
              <a:rPr lang="en-US" sz="2400" dirty="0" smtClean="0"/>
              <a:t>scale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914400"/>
            <a:ext cx="6952467"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47800" y="5943600"/>
            <a:ext cx="6495266" cy="523220"/>
          </a:xfrm>
          <a:prstGeom prst="rect">
            <a:avLst/>
          </a:prstGeom>
          <a:noFill/>
        </p:spPr>
        <p:txBody>
          <a:bodyPr wrap="square" rtlCol="0">
            <a:spAutoFit/>
          </a:bodyPr>
          <a:lstStyle/>
          <a:p>
            <a:pPr marL="228600" indent="-228600"/>
            <a:r>
              <a:rPr lang="en-US" sz="1400" dirty="0" smtClean="0"/>
              <a:t>Chen, Z. (2012).  Test-retest correlations of factors of the IPIP 50-item scale.  Unpublished dataset.  University of Tennessee at Chattanooga.</a:t>
            </a:r>
            <a:endParaRPr lang="en-US" sz="1400" dirty="0"/>
          </a:p>
        </p:txBody>
      </p:sp>
      <p:cxnSp>
        <p:nvCxnSpPr>
          <p:cNvPr id="8" name="Straight Arrow Connector 7"/>
          <p:cNvCxnSpPr/>
          <p:nvPr/>
        </p:nvCxnSpPr>
        <p:spPr>
          <a:xfrm>
            <a:off x="4532147" y="1692729"/>
            <a:ext cx="304800" cy="76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937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26</a:t>
            </a:fld>
            <a:endParaRPr lang="en-US"/>
          </a:p>
        </p:txBody>
      </p:sp>
      <p:sp>
        <p:nvSpPr>
          <p:cNvPr id="5" name="TextBox 4"/>
          <p:cNvSpPr txBox="1"/>
          <p:nvPr/>
        </p:nvSpPr>
        <p:spPr>
          <a:xfrm>
            <a:off x="1219200" y="609600"/>
            <a:ext cx="6553200" cy="1292662"/>
          </a:xfrm>
          <a:prstGeom prst="rect">
            <a:avLst/>
          </a:prstGeom>
          <a:noFill/>
        </p:spPr>
        <p:txBody>
          <a:bodyPr wrap="square" rtlCol="0">
            <a:spAutoFit/>
          </a:bodyPr>
          <a:lstStyle/>
          <a:p>
            <a:r>
              <a:rPr lang="en-US" sz="2400" dirty="0" smtClean="0"/>
              <a:t>Takeaway from the previous slides . . .</a:t>
            </a:r>
          </a:p>
          <a:p>
            <a:endParaRPr lang="en-US" dirty="0"/>
          </a:p>
          <a:p>
            <a:r>
              <a:rPr lang="en-US" dirty="0" smtClean="0"/>
              <a:t>Whatever the bifactor is, it exhibits convergent validity across questionnaires and across time</a:t>
            </a:r>
            <a:endParaRPr lang="en-US" dirty="0"/>
          </a:p>
        </p:txBody>
      </p:sp>
    </p:spTree>
    <p:extLst>
      <p:ext uri="{BB962C8B-B14F-4D97-AF65-F5344CB8AC3E}">
        <p14:creationId xmlns:p14="http://schemas.microsoft.com/office/powerpoint/2010/main" val="2817059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FFCA8-468F-4095-87BA-186EF3678BB7}"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27</a:t>
            </a:fld>
            <a:endParaRPr lang="en-US"/>
          </a:p>
        </p:txBody>
      </p:sp>
      <p:sp>
        <p:nvSpPr>
          <p:cNvPr id="4" name="TextBox 3"/>
          <p:cNvSpPr txBox="1"/>
          <p:nvPr/>
        </p:nvSpPr>
        <p:spPr>
          <a:xfrm>
            <a:off x="685800" y="413611"/>
            <a:ext cx="6172200" cy="5447645"/>
          </a:xfrm>
          <a:prstGeom prst="rect">
            <a:avLst/>
          </a:prstGeom>
          <a:noFill/>
        </p:spPr>
        <p:txBody>
          <a:bodyPr wrap="square" rtlCol="0">
            <a:spAutoFit/>
          </a:bodyPr>
          <a:lstStyle/>
          <a:p>
            <a:r>
              <a:rPr lang="en-US" sz="2400" dirty="0" smtClean="0"/>
              <a:t>Why should we apply a bifactor model?  </a:t>
            </a:r>
          </a:p>
          <a:p>
            <a:endParaRPr lang="en-US" dirty="0"/>
          </a:p>
          <a:p>
            <a:r>
              <a:rPr lang="en-US" dirty="0" smtClean="0"/>
              <a:t>If the bifactor model is true, this means that the bifactor affects, i.e., contaminates, each Big 5 response.</a:t>
            </a:r>
          </a:p>
          <a:p>
            <a:endParaRPr lang="en-US" dirty="0"/>
          </a:p>
          <a:p>
            <a:r>
              <a:rPr lang="en-US" dirty="0" smtClean="0"/>
              <a:t>This is illustrated in the graphic on this slide . . .</a:t>
            </a:r>
          </a:p>
          <a:p>
            <a:endParaRPr lang="en-US" dirty="0"/>
          </a:p>
          <a:p>
            <a:r>
              <a:rPr lang="en-US" dirty="0" smtClean="0"/>
              <a:t>The colored part of each response rectangle is</a:t>
            </a:r>
          </a:p>
          <a:p>
            <a:r>
              <a:rPr lang="en-US" dirty="0" smtClean="0"/>
              <a:t>the portion of variance due to the influence of</a:t>
            </a:r>
          </a:p>
          <a:p>
            <a:r>
              <a:rPr lang="en-US" dirty="0" smtClean="0"/>
              <a:t>the items’ Big Five trait</a:t>
            </a:r>
          </a:p>
          <a:p>
            <a:endParaRPr lang="en-US" dirty="0"/>
          </a:p>
          <a:p>
            <a:r>
              <a:rPr lang="en-US" dirty="0" smtClean="0"/>
              <a:t>The white part is error of measurement</a:t>
            </a:r>
          </a:p>
          <a:p>
            <a:endParaRPr lang="en-US" dirty="0"/>
          </a:p>
          <a:p>
            <a:r>
              <a:rPr lang="en-US" dirty="0" smtClean="0"/>
              <a:t>The black part is contamination from the bifactor.</a:t>
            </a:r>
          </a:p>
          <a:p>
            <a:endParaRPr lang="en-US" dirty="0"/>
          </a:p>
          <a:p>
            <a:r>
              <a:rPr lang="en-US" dirty="0" smtClean="0"/>
              <a:t>Since the focus of most people using Big five questionnaires  is not on the bifactor (yet) but on the Big Five factors, it is to our best interest to remove the effect of the </a:t>
            </a:r>
          </a:p>
          <a:p>
            <a:r>
              <a:rPr lang="en-US" dirty="0" smtClean="0"/>
              <a:t>contamination.</a:t>
            </a:r>
          </a:p>
        </p:txBody>
      </p:sp>
      <p:grpSp>
        <p:nvGrpSpPr>
          <p:cNvPr id="5" name="Group 4"/>
          <p:cNvGrpSpPr/>
          <p:nvPr/>
        </p:nvGrpSpPr>
        <p:grpSpPr>
          <a:xfrm>
            <a:off x="5791200" y="574959"/>
            <a:ext cx="3153590" cy="5855664"/>
            <a:chOff x="5791200" y="574959"/>
            <a:chExt cx="3153590" cy="5855664"/>
          </a:xfrm>
        </p:grpSpPr>
        <p:grpSp>
          <p:nvGrpSpPr>
            <p:cNvPr id="130" name="Group 129"/>
            <p:cNvGrpSpPr>
              <a:grpSpLocks/>
            </p:cNvGrpSpPr>
            <p:nvPr/>
          </p:nvGrpSpPr>
          <p:grpSpPr bwMode="auto">
            <a:xfrm>
              <a:off x="7192190" y="574959"/>
              <a:ext cx="555625" cy="1101111"/>
              <a:chOff x="1955" y="1520"/>
              <a:chExt cx="875" cy="2060"/>
            </a:xfrm>
          </p:grpSpPr>
          <p:sp>
            <p:nvSpPr>
              <p:cNvPr id="17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8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8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8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8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8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grpSp>
          <p:nvGrpSpPr>
            <p:cNvPr id="131" name="Group 130"/>
            <p:cNvGrpSpPr>
              <a:grpSpLocks/>
            </p:cNvGrpSpPr>
            <p:nvPr/>
          </p:nvGrpSpPr>
          <p:grpSpPr bwMode="auto">
            <a:xfrm>
              <a:off x="7192190" y="1769611"/>
              <a:ext cx="555625" cy="1101111"/>
              <a:chOff x="1955" y="1520"/>
              <a:chExt cx="875" cy="2060"/>
            </a:xfrm>
          </p:grpSpPr>
          <p:sp>
            <p:nvSpPr>
              <p:cNvPr id="16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6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6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6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6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grpSp>
          <p:nvGrpSpPr>
            <p:cNvPr id="132" name="Group 131"/>
            <p:cNvGrpSpPr>
              <a:grpSpLocks/>
            </p:cNvGrpSpPr>
            <p:nvPr/>
          </p:nvGrpSpPr>
          <p:grpSpPr bwMode="auto">
            <a:xfrm>
              <a:off x="7192190" y="2964262"/>
              <a:ext cx="555625" cy="1101111"/>
              <a:chOff x="1955" y="1520"/>
              <a:chExt cx="875" cy="2060"/>
            </a:xfrm>
          </p:grpSpPr>
          <p:sp>
            <p:nvSpPr>
              <p:cNvPr id="15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6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6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6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6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6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grpSp>
          <p:nvGrpSpPr>
            <p:cNvPr id="133" name="Group 132"/>
            <p:cNvGrpSpPr>
              <a:grpSpLocks/>
            </p:cNvGrpSpPr>
            <p:nvPr/>
          </p:nvGrpSpPr>
          <p:grpSpPr bwMode="auto">
            <a:xfrm>
              <a:off x="7192190" y="4142878"/>
              <a:ext cx="555625" cy="1101111"/>
              <a:chOff x="1955" y="1520"/>
              <a:chExt cx="875" cy="2060"/>
            </a:xfrm>
          </p:grpSpPr>
          <p:sp>
            <p:nvSpPr>
              <p:cNvPr id="14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grpSp>
          <p:nvGrpSpPr>
            <p:cNvPr id="134" name="Group 133"/>
            <p:cNvGrpSpPr>
              <a:grpSpLocks/>
            </p:cNvGrpSpPr>
            <p:nvPr/>
          </p:nvGrpSpPr>
          <p:grpSpPr bwMode="auto">
            <a:xfrm>
              <a:off x="7192190" y="5329512"/>
              <a:ext cx="555625" cy="1101111"/>
              <a:chOff x="1955" y="1520"/>
              <a:chExt cx="875" cy="2060"/>
            </a:xfrm>
          </p:grpSpPr>
          <p:sp>
            <p:nvSpPr>
              <p:cNvPr id="13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3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3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3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3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sp>
          <p:nvSpPr>
            <p:cNvPr id="128" name="Oval 127"/>
            <p:cNvSpPr/>
            <p:nvPr/>
          </p:nvSpPr>
          <p:spPr>
            <a:xfrm>
              <a:off x="8411390" y="907008"/>
              <a:ext cx="533400" cy="439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8411390" y="919360"/>
              <a:ext cx="533400" cy="369332"/>
            </a:xfrm>
            <a:prstGeom prst="rect">
              <a:avLst/>
            </a:prstGeom>
            <a:noFill/>
          </p:spPr>
          <p:txBody>
            <a:bodyPr wrap="square" rtlCol="0">
              <a:spAutoFit/>
            </a:bodyPr>
            <a:lstStyle/>
            <a:p>
              <a:pPr algn="ctr"/>
              <a:r>
                <a:rPr lang="en-US" dirty="0" smtClean="0"/>
                <a:t>E</a:t>
              </a:r>
              <a:endParaRPr lang="en-US" dirty="0"/>
            </a:p>
          </p:txBody>
        </p:sp>
        <p:sp>
          <p:nvSpPr>
            <p:cNvPr id="126" name="Oval 125"/>
            <p:cNvSpPr/>
            <p:nvPr/>
          </p:nvSpPr>
          <p:spPr>
            <a:xfrm>
              <a:off x="8388530" y="2148329"/>
              <a:ext cx="533400" cy="439433"/>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8388530" y="2160681"/>
              <a:ext cx="533400" cy="369332"/>
            </a:xfrm>
            <a:prstGeom prst="rect">
              <a:avLst/>
            </a:prstGeom>
            <a:noFill/>
          </p:spPr>
          <p:txBody>
            <a:bodyPr wrap="square" rtlCol="0">
              <a:spAutoFit/>
            </a:bodyPr>
            <a:lstStyle/>
            <a:p>
              <a:pPr algn="ctr"/>
              <a:r>
                <a:rPr lang="en-US" dirty="0" smtClean="0"/>
                <a:t>A</a:t>
              </a:r>
              <a:endParaRPr lang="en-US" dirty="0"/>
            </a:p>
          </p:txBody>
        </p:sp>
        <p:sp>
          <p:nvSpPr>
            <p:cNvPr id="124" name="Oval 123"/>
            <p:cNvSpPr/>
            <p:nvPr/>
          </p:nvSpPr>
          <p:spPr>
            <a:xfrm>
              <a:off x="8388530" y="3299114"/>
              <a:ext cx="533400" cy="43943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8388530" y="3311466"/>
              <a:ext cx="533400" cy="369332"/>
            </a:xfrm>
            <a:prstGeom prst="rect">
              <a:avLst/>
            </a:prstGeom>
            <a:noFill/>
          </p:spPr>
          <p:txBody>
            <a:bodyPr wrap="square" rtlCol="0">
              <a:spAutoFit/>
            </a:bodyPr>
            <a:lstStyle/>
            <a:p>
              <a:pPr algn="ctr"/>
              <a:r>
                <a:rPr lang="en-US" dirty="0" smtClean="0"/>
                <a:t>C</a:t>
              </a:r>
              <a:endParaRPr lang="en-US" dirty="0"/>
            </a:p>
          </p:txBody>
        </p:sp>
        <p:sp>
          <p:nvSpPr>
            <p:cNvPr id="122" name="Oval 121"/>
            <p:cNvSpPr/>
            <p:nvPr/>
          </p:nvSpPr>
          <p:spPr>
            <a:xfrm>
              <a:off x="8388530" y="4519588"/>
              <a:ext cx="533400" cy="43943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8388530" y="4531940"/>
              <a:ext cx="533400" cy="369332"/>
            </a:xfrm>
            <a:prstGeom prst="rect">
              <a:avLst/>
            </a:prstGeom>
            <a:noFill/>
          </p:spPr>
          <p:txBody>
            <a:bodyPr wrap="square" rtlCol="0">
              <a:spAutoFit/>
            </a:bodyPr>
            <a:lstStyle/>
            <a:p>
              <a:pPr algn="ctr"/>
              <a:r>
                <a:rPr lang="en-US" dirty="0" smtClean="0"/>
                <a:t>S</a:t>
              </a:r>
              <a:endParaRPr lang="en-US" dirty="0"/>
            </a:p>
          </p:txBody>
        </p:sp>
        <p:sp>
          <p:nvSpPr>
            <p:cNvPr id="120" name="Oval 119"/>
            <p:cNvSpPr/>
            <p:nvPr/>
          </p:nvSpPr>
          <p:spPr>
            <a:xfrm>
              <a:off x="8388530" y="5627090"/>
              <a:ext cx="533400" cy="43943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8388530" y="5639442"/>
              <a:ext cx="533400" cy="369332"/>
            </a:xfrm>
            <a:prstGeom prst="rect">
              <a:avLst/>
            </a:prstGeom>
            <a:noFill/>
          </p:spPr>
          <p:txBody>
            <a:bodyPr wrap="square" rtlCol="0">
              <a:spAutoFit/>
            </a:bodyPr>
            <a:lstStyle/>
            <a:p>
              <a:pPr algn="ctr"/>
              <a:r>
                <a:rPr lang="en-US" dirty="0" smtClean="0"/>
                <a:t>O</a:t>
              </a:r>
              <a:endParaRPr lang="en-US" dirty="0"/>
            </a:p>
          </p:txBody>
        </p:sp>
        <p:grpSp>
          <p:nvGrpSpPr>
            <p:cNvPr id="63" name="Group 62"/>
            <p:cNvGrpSpPr/>
            <p:nvPr/>
          </p:nvGrpSpPr>
          <p:grpSpPr>
            <a:xfrm>
              <a:off x="7744640" y="621195"/>
              <a:ext cx="666750" cy="5763192"/>
              <a:chOff x="6419850" y="546315"/>
              <a:chExt cx="666750" cy="5763192"/>
            </a:xfrm>
          </p:grpSpPr>
          <p:cxnSp>
            <p:nvCxnSpPr>
              <p:cNvPr id="64" name="Straight Arrow Connector 63"/>
              <p:cNvCxnSpPr>
                <a:stCxn id="129" idx="1"/>
                <a:endCxn id="175"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29" idx="1"/>
                <a:endCxn id="176"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29" idx="1"/>
                <a:endCxn id="177"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29" idx="1"/>
                <a:endCxn id="178"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29" idx="1"/>
                <a:endCxn id="179"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29" idx="1"/>
                <a:endCxn id="180"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29" idx="1"/>
                <a:endCxn id="181"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29" idx="1"/>
                <a:endCxn id="182"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29" idx="1"/>
                <a:endCxn id="183"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29" idx="1"/>
                <a:endCxn id="184"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6419850" y="1740967"/>
                <a:ext cx="643890" cy="4568540"/>
                <a:chOff x="6419850" y="1740967"/>
                <a:chExt cx="643890" cy="4568540"/>
              </a:xfrm>
            </p:grpSpPr>
            <p:cxnSp>
              <p:nvCxnSpPr>
                <p:cNvPr id="75" name="Straight Arrow Connector 74"/>
                <p:cNvCxnSpPr>
                  <a:stCxn id="127" idx="1"/>
                  <a:endCxn id="165"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7" idx="1"/>
                  <a:endCxn id="166"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27" idx="1"/>
                  <a:endCxn id="167"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27" idx="1"/>
                  <a:endCxn id="168"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27" idx="1"/>
                  <a:endCxn id="169"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27" idx="1"/>
                  <a:endCxn id="170"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27" idx="1"/>
                  <a:endCxn id="171"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27" idx="1"/>
                  <a:endCxn id="172"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27" idx="1"/>
                  <a:endCxn id="173"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27" idx="1"/>
                  <a:endCxn id="174"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25" idx="1"/>
                  <a:endCxn id="155"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25" idx="1"/>
                  <a:endCxn id="156"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25" idx="1"/>
                  <a:endCxn id="157"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25" idx="1"/>
                  <a:endCxn id="158"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25" idx="1"/>
                  <a:endCxn id="159"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5" idx="1"/>
                  <a:endCxn id="160"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25" idx="1"/>
                  <a:endCxn id="161"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25" idx="1"/>
                  <a:endCxn id="162"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25" idx="1"/>
                  <a:endCxn id="163"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5" idx="1"/>
                  <a:endCxn id="164"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23" idx="1"/>
                  <a:endCxn id="145"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23" idx="1"/>
                  <a:endCxn id="146"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23" idx="1"/>
                  <a:endCxn id="147"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23" idx="1"/>
                  <a:endCxn id="148"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49"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23" idx="1"/>
                  <a:endCxn id="150"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23" idx="1"/>
                  <a:endCxn id="151"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23" idx="1"/>
                  <a:endCxn id="152"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23" idx="1"/>
                  <a:endCxn id="153"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23" idx="1"/>
                  <a:endCxn id="154"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21" idx="1"/>
                  <a:endCxn id="135"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21" idx="1"/>
                  <a:endCxn id="136"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21" idx="1"/>
                  <a:endCxn id="137"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21" idx="1"/>
                  <a:endCxn id="138"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21" idx="1"/>
                  <a:endCxn id="139"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21" idx="1"/>
                  <a:endCxn id="140"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21" idx="1"/>
                  <a:endCxn id="141"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1" idx="1"/>
                  <a:endCxn id="142"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21" idx="1"/>
                  <a:endCxn id="143"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21" idx="1"/>
                  <a:endCxn id="144"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9" name="Oval 58"/>
            <p:cNvSpPr/>
            <p:nvPr/>
          </p:nvSpPr>
          <p:spPr>
            <a:xfrm>
              <a:off x="5791200" y="3397840"/>
              <a:ext cx="533400" cy="439433"/>
            </a:xfrm>
            <a:prstGeom prst="ellips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791200" y="3410192"/>
              <a:ext cx="533400" cy="338554"/>
            </a:xfrm>
            <a:prstGeom prst="rect">
              <a:avLst/>
            </a:prstGeom>
            <a:noFill/>
          </p:spPr>
          <p:txBody>
            <a:bodyPr wrap="square" rtlCol="0">
              <a:spAutoFit/>
            </a:bodyPr>
            <a:lstStyle/>
            <a:p>
              <a:pPr algn="ctr"/>
              <a:r>
                <a:rPr lang="en-US" sz="1600" dirty="0" smtClean="0"/>
                <a:t>GFP</a:t>
              </a:r>
              <a:endParaRPr lang="en-US" sz="1600" dirty="0"/>
            </a:p>
          </p:txBody>
        </p:sp>
        <p:grpSp>
          <p:nvGrpSpPr>
            <p:cNvPr id="8" name="Group 7"/>
            <p:cNvGrpSpPr/>
            <p:nvPr/>
          </p:nvGrpSpPr>
          <p:grpSpPr>
            <a:xfrm>
              <a:off x="6324600" y="621195"/>
              <a:ext cx="870765" cy="5763192"/>
              <a:chOff x="6324600" y="621195"/>
              <a:chExt cx="870765" cy="5763192"/>
            </a:xfrm>
          </p:grpSpPr>
          <p:cxnSp>
            <p:nvCxnSpPr>
              <p:cNvPr id="9" name="Straight Arrow Connector 8"/>
              <p:cNvCxnSpPr>
                <a:stCxn id="59" idx="6"/>
                <a:endCxn id="175" idx="1"/>
              </p:cNvCxnSpPr>
              <p:nvPr/>
            </p:nvCxnSpPr>
            <p:spPr>
              <a:xfrm flipV="1">
                <a:off x="6324600" y="621195"/>
                <a:ext cx="870765" cy="299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9" idx="6"/>
                <a:endCxn id="176" idx="1"/>
              </p:cNvCxnSpPr>
              <p:nvPr/>
            </p:nvCxnSpPr>
            <p:spPr>
              <a:xfrm flipV="1">
                <a:off x="6324600" y="730772"/>
                <a:ext cx="870765" cy="288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9" idx="6"/>
                <a:endCxn id="177" idx="1"/>
              </p:cNvCxnSpPr>
              <p:nvPr/>
            </p:nvCxnSpPr>
            <p:spPr>
              <a:xfrm flipV="1">
                <a:off x="6324600" y="840348"/>
                <a:ext cx="870765" cy="2777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9" idx="6"/>
                <a:endCxn id="178" idx="1"/>
              </p:cNvCxnSpPr>
              <p:nvPr/>
            </p:nvCxnSpPr>
            <p:spPr>
              <a:xfrm flipV="1">
                <a:off x="6324600" y="955804"/>
                <a:ext cx="867590" cy="2661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0" idx="3"/>
                <a:endCxn id="179" idx="1"/>
              </p:cNvCxnSpPr>
              <p:nvPr/>
            </p:nvCxnSpPr>
            <p:spPr>
              <a:xfrm flipV="1">
                <a:off x="6324600" y="1067519"/>
                <a:ext cx="870765" cy="251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9" idx="6"/>
                <a:endCxn id="180" idx="1"/>
              </p:cNvCxnSpPr>
              <p:nvPr/>
            </p:nvCxnSpPr>
            <p:spPr>
              <a:xfrm flipV="1">
                <a:off x="6324600" y="1177096"/>
                <a:ext cx="870765" cy="2440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9" idx="6"/>
                <a:endCxn id="181" idx="1"/>
              </p:cNvCxnSpPr>
              <p:nvPr/>
            </p:nvCxnSpPr>
            <p:spPr>
              <a:xfrm flipV="1">
                <a:off x="6324600" y="1286672"/>
                <a:ext cx="870765" cy="233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0" idx="3"/>
                <a:endCxn id="182" idx="1"/>
              </p:cNvCxnSpPr>
              <p:nvPr/>
            </p:nvCxnSpPr>
            <p:spPr>
              <a:xfrm flipV="1">
                <a:off x="6324600" y="1396249"/>
                <a:ext cx="870765" cy="2183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9" idx="6"/>
                <a:endCxn id="183" idx="1"/>
              </p:cNvCxnSpPr>
              <p:nvPr/>
            </p:nvCxnSpPr>
            <p:spPr>
              <a:xfrm flipV="1">
                <a:off x="6324600" y="1509567"/>
                <a:ext cx="870765" cy="2107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0" idx="3"/>
                <a:endCxn id="184" idx="1"/>
              </p:cNvCxnSpPr>
              <p:nvPr/>
            </p:nvCxnSpPr>
            <p:spPr>
              <a:xfrm flipV="1">
                <a:off x="6324600" y="1629834"/>
                <a:ext cx="870765" cy="19496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9" idx="6"/>
                <a:endCxn id="165" idx="1"/>
              </p:cNvCxnSpPr>
              <p:nvPr/>
            </p:nvCxnSpPr>
            <p:spPr>
              <a:xfrm flipV="1">
                <a:off x="6324600" y="1815847"/>
                <a:ext cx="870765" cy="1801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9" idx="6"/>
                <a:endCxn id="166" idx="1"/>
              </p:cNvCxnSpPr>
              <p:nvPr/>
            </p:nvCxnSpPr>
            <p:spPr>
              <a:xfrm flipV="1">
                <a:off x="6324600" y="1925424"/>
                <a:ext cx="870765" cy="1692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9" idx="6"/>
                <a:endCxn id="167" idx="1"/>
              </p:cNvCxnSpPr>
              <p:nvPr/>
            </p:nvCxnSpPr>
            <p:spPr>
              <a:xfrm flipV="1">
                <a:off x="6324600" y="2035000"/>
                <a:ext cx="870765" cy="1582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0" idx="3"/>
                <a:endCxn id="168" idx="1"/>
              </p:cNvCxnSpPr>
              <p:nvPr/>
            </p:nvCxnSpPr>
            <p:spPr>
              <a:xfrm flipV="1">
                <a:off x="6324600" y="2150456"/>
                <a:ext cx="867590" cy="1429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0" idx="3"/>
                <a:endCxn id="169" idx="1"/>
              </p:cNvCxnSpPr>
              <p:nvPr/>
            </p:nvCxnSpPr>
            <p:spPr>
              <a:xfrm flipV="1">
                <a:off x="6324600" y="2262171"/>
                <a:ext cx="870765" cy="1317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9" idx="6"/>
                <a:endCxn id="170" idx="1"/>
              </p:cNvCxnSpPr>
              <p:nvPr/>
            </p:nvCxnSpPr>
            <p:spPr>
              <a:xfrm flipV="1">
                <a:off x="6324600" y="2371748"/>
                <a:ext cx="870765" cy="1245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0" idx="3"/>
                <a:endCxn id="171" idx="1"/>
              </p:cNvCxnSpPr>
              <p:nvPr/>
            </p:nvCxnSpPr>
            <p:spPr>
              <a:xfrm flipV="1">
                <a:off x="6324600" y="2481324"/>
                <a:ext cx="870765" cy="1098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9" idx="6"/>
                <a:endCxn id="172" idx="1"/>
              </p:cNvCxnSpPr>
              <p:nvPr/>
            </p:nvCxnSpPr>
            <p:spPr>
              <a:xfrm flipV="1">
                <a:off x="6324600" y="2590901"/>
                <a:ext cx="870765" cy="1026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0" idx="3"/>
                <a:endCxn id="173" idx="1"/>
              </p:cNvCxnSpPr>
              <p:nvPr/>
            </p:nvCxnSpPr>
            <p:spPr>
              <a:xfrm flipV="1">
                <a:off x="6324600" y="2704219"/>
                <a:ext cx="870765" cy="875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0" idx="3"/>
                <a:endCxn id="174" idx="1"/>
              </p:cNvCxnSpPr>
              <p:nvPr/>
            </p:nvCxnSpPr>
            <p:spPr>
              <a:xfrm flipV="1">
                <a:off x="6324600" y="2824486"/>
                <a:ext cx="870765" cy="754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9" idx="6"/>
                <a:endCxn id="155" idx="1"/>
              </p:cNvCxnSpPr>
              <p:nvPr/>
            </p:nvCxnSpPr>
            <p:spPr>
              <a:xfrm flipV="1">
                <a:off x="6324600" y="3010498"/>
                <a:ext cx="870765" cy="607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9" idx="6"/>
                <a:endCxn id="156" idx="1"/>
              </p:cNvCxnSpPr>
              <p:nvPr/>
            </p:nvCxnSpPr>
            <p:spPr>
              <a:xfrm flipV="1">
                <a:off x="6324600" y="3120075"/>
                <a:ext cx="870765" cy="497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0" idx="3"/>
                <a:endCxn id="157" idx="1"/>
              </p:cNvCxnSpPr>
              <p:nvPr/>
            </p:nvCxnSpPr>
            <p:spPr>
              <a:xfrm flipV="1">
                <a:off x="6324600" y="3229651"/>
                <a:ext cx="870765" cy="349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9" idx="6"/>
                <a:endCxn id="158" idx="1"/>
              </p:cNvCxnSpPr>
              <p:nvPr/>
            </p:nvCxnSpPr>
            <p:spPr>
              <a:xfrm flipV="1">
                <a:off x="6324600" y="3345107"/>
                <a:ext cx="867590" cy="27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0" idx="3"/>
                <a:endCxn id="159" idx="1"/>
              </p:cNvCxnSpPr>
              <p:nvPr/>
            </p:nvCxnSpPr>
            <p:spPr>
              <a:xfrm flipV="1">
                <a:off x="6324600" y="3456822"/>
                <a:ext cx="870765" cy="122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9" idx="6"/>
                <a:endCxn id="160" idx="1"/>
              </p:cNvCxnSpPr>
              <p:nvPr/>
            </p:nvCxnSpPr>
            <p:spPr>
              <a:xfrm flipV="1">
                <a:off x="6324600" y="3566399"/>
                <a:ext cx="870765" cy="511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0" idx="3"/>
                <a:endCxn id="161" idx="1"/>
              </p:cNvCxnSpPr>
              <p:nvPr/>
            </p:nvCxnSpPr>
            <p:spPr>
              <a:xfrm>
                <a:off x="6324600" y="3579469"/>
                <a:ext cx="870765" cy="9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0" idx="3"/>
                <a:endCxn id="162" idx="1"/>
              </p:cNvCxnSpPr>
              <p:nvPr/>
            </p:nvCxnSpPr>
            <p:spPr>
              <a:xfrm>
                <a:off x="6324600" y="3579469"/>
                <a:ext cx="870765" cy="206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9" idx="6"/>
                <a:endCxn id="163" idx="1"/>
              </p:cNvCxnSpPr>
              <p:nvPr/>
            </p:nvCxnSpPr>
            <p:spPr>
              <a:xfrm>
                <a:off x="6324600" y="3617557"/>
                <a:ext cx="870765" cy="281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9" idx="6"/>
                <a:endCxn id="164" idx="1"/>
              </p:cNvCxnSpPr>
              <p:nvPr/>
            </p:nvCxnSpPr>
            <p:spPr>
              <a:xfrm>
                <a:off x="6324600" y="3617557"/>
                <a:ext cx="870765" cy="4015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0" idx="3"/>
                <a:endCxn id="145" idx="1"/>
              </p:cNvCxnSpPr>
              <p:nvPr/>
            </p:nvCxnSpPr>
            <p:spPr>
              <a:xfrm>
                <a:off x="6324600" y="3579469"/>
                <a:ext cx="870765" cy="609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0" idx="3"/>
                <a:endCxn id="146" idx="1"/>
              </p:cNvCxnSpPr>
              <p:nvPr/>
            </p:nvCxnSpPr>
            <p:spPr>
              <a:xfrm>
                <a:off x="6324600" y="3579469"/>
                <a:ext cx="870765" cy="719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9" idx="6"/>
                <a:endCxn id="147" idx="1"/>
              </p:cNvCxnSpPr>
              <p:nvPr/>
            </p:nvCxnSpPr>
            <p:spPr>
              <a:xfrm>
                <a:off x="6324600" y="3617557"/>
                <a:ext cx="870765" cy="79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0" idx="3"/>
                <a:endCxn id="148" idx="1"/>
              </p:cNvCxnSpPr>
              <p:nvPr/>
            </p:nvCxnSpPr>
            <p:spPr>
              <a:xfrm>
                <a:off x="6324600" y="3579469"/>
                <a:ext cx="867590" cy="944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59" idx="6"/>
                <a:endCxn id="149" idx="1"/>
              </p:cNvCxnSpPr>
              <p:nvPr/>
            </p:nvCxnSpPr>
            <p:spPr>
              <a:xfrm>
                <a:off x="6324600" y="3617557"/>
                <a:ext cx="870765" cy="1017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9" idx="6"/>
                <a:endCxn id="150" idx="1"/>
              </p:cNvCxnSpPr>
              <p:nvPr/>
            </p:nvCxnSpPr>
            <p:spPr>
              <a:xfrm>
                <a:off x="6324600" y="3617557"/>
                <a:ext cx="870765" cy="1127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9" idx="6"/>
                <a:endCxn id="151" idx="1"/>
              </p:cNvCxnSpPr>
              <p:nvPr/>
            </p:nvCxnSpPr>
            <p:spPr>
              <a:xfrm>
                <a:off x="6324600" y="3617557"/>
                <a:ext cx="870765" cy="123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9" idx="6"/>
                <a:endCxn id="152" idx="1"/>
              </p:cNvCxnSpPr>
              <p:nvPr/>
            </p:nvCxnSpPr>
            <p:spPr>
              <a:xfrm>
                <a:off x="6324600" y="3617557"/>
                <a:ext cx="870765" cy="1346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0" idx="3"/>
                <a:endCxn id="153" idx="1"/>
              </p:cNvCxnSpPr>
              <p:nvPr/>
            </p:nvCxnSpPr>
            <p:spPr>
              <a:xfrm>
                <a:off x="6324600" y="3579469"/>
                <a:ext cx="870765" cy="149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54" idx="1"/>
              </p:cNvCxnSpPr>
              <p:nvPr/>
            </p:nvCxnSpPr>
            <p:spPr>
              <a:xfrm>
                <a:off x="6324600" y="3579469"/>
                <a:ext cx="870765" cy="1618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9" idx="6"/>
                <a:endCxn id="135" idx="1"/>
              </p:cNvCxnSpPr>
              <p:nvPr/>
            </p:nvCxnSpPr>
            <p:spPr>
              <a:xfrm>
                <a:off x="6324600" y="3617557"/>
                <a:ext cx="870765" cy="1758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0" idx="3"/>
                <a:endCxn id="136" idx="1"/>
              </p:cNvCxnSpPr>
              <p:nvPr/>
            </p:nvCxnSpPr>
            <p:spPr>
              <a:xfrm>
                <a:off x="6324600" y="3579469"/>
                <a:ext cx="870765" cy="1905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0" idx="3"/>
                <a:endCxn id="137" idx="1"/>
              </p:cNvCxnSpPr>
              <p:nvPr/>
            </p:nvCxnSpPr>
            <p:spPr>
              <a:xfrm>
                <a:off x="6324600" y="3579469"/>
                <a:ext cx="870765" cy="2015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0" idx="3"/>
                <a:endCxn id="138" idx="1"/>
              </p:cNvCxnSpPr>
              <p:nvPr/>
            </p:nvCxnSpPr>
            <p:spPr>
              <a:xfrm>
                <a:off x="6324600" y="3579469"/>
                <a:ext cx="867590" cy="2130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0" idx="3"/>
                <a:endCxn id="139" idx="1"/>
              </p:cNvCxnSpPr>
              <p:nvPr/>
            </p:nvCxnSpPr>
            <p:spPr>
              <a:xfrm>
                <a:off x="6324600" y="3579469"/>
                <a:ext cx="870765" cy="2242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60" idx="3"/>
                <a:endCxn id="140" idx="1"/>
              </p:cNvCxnSpPr>
              <p:nvPr/>
            </p:nvCxnSpPr>
            <p:spPr>
              <a:xfrm>
                <a:off x="6324600" y="3579469"/>
                <a:ext cx="870765" cy="23521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60" idx="3"/>
                <a:endCxn id="141" idx="1"/>
              </p:cNvCxnSpPr>
              <p:nvPr/>
            </p:nvCxnSpPr>
            <p:spPr>
              <a:xfrm>
                <a:off x="6324600" y="3579469"/>
                <a:ext cx="870765" cy="2461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0" idx="3"/>
                <a:endCxn id="142" idx="1"/>
              </p:cNvCxnSpPr>
              <p:nvPr/>
            </p:nvCxnSpPr>
            <p:spPr>
              <a:xfrm>
                <a:off x="6324600" y="3579469"/>
                <a:ext cx="870765" cy="2571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0" idx="3"/>
                <a:endCxn id="143" idx="1"/>
              </p:cNvCxnSpPr>
              <p:nvPr/>
            </p:nvCxnSpPr>
            <p:spPr>
              <a:xfrm>
                <a:off x="6324600" y="3579469"/>
                <a:ext cx="870765" cy="2684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0" idx="3"/>
                <a:endCxn id="144" idx="1"/>
              </p:cNvCxnSpPr>
              <p:nvPr/>
            </p:nvCxnSpPr>
            <p:spPr>
              <a:xfrm>
                <a:off x="6324600" y="3579469"/>
                <a:ext cx="870765" cy="28049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7196001" y="584619"/>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7196001" y="694196"/>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7196000" y="803772"/>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7196000" y="917399"/>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196000" y="1029915"/>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7196001" y="1143923"/>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7196000" y="1253753"/>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7196000" y="1359673"/>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7196000" y="1472991"/>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196000" y="1593258"/>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467600" y="584619"/>
              <a:ext cx="2722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7543800" y="1593258"/>
              <a:ext cx="1960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7543800" y="696401"/>
              <a:ext cx="1960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7543800" y="805364"/>
              <a:ext cx="190320"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7587816" y="917399"/>
              <a:ext cx="141912"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7467600" y="1032477"/>
              <a:ext cx="2722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7543800" y="1147655"/>
              <a:ext cx="195506"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7467600" y="1253753"/>
              <a:ext cx="266901"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7543800" y="1363449"/>
              <a:ext cx="1960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7467600" y="1472991"/>
              <a:ext cx="2722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196001" y="1787397"/>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7196001" y="1896974"/>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7196000" y="2006550"/>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7196000" y="2120177"/>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7196000" y="2232693"/>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7196001" y="2346701"/>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7196000" y="2456531"/>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7196000" y="2562451"/>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7196000" y="2675769"/>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196000" y="2796036"/>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543800" y="1787397"/>
              <a:ext cx="1960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7467600" y="2796036"/>
              <a:ext cx="2722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7543800" y="1899179"/>
              <a:ext cx="1960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7467600" y="2008142"/>
              <a:ext cx="266520"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7543800" y="2120177"/>
              <a:ext cx="185928"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7467600" y="2235255"/>
              <a:ext cx="2722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7467600" y="2350433"/>
              <a:ext cx="271706"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7543800" y="2456531"/>
              <a:ext cx="190701"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7543800" y="2566227"/>
              <a:ext cx="1960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7467600" y="2675769"/>
              <a:ext cx="2722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7196001" y="2981369"/>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7196001" y="3090946"/>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7196000" y="3200522"/>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7196000" y="3314149"/>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7196000" y="3426665"/>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7196001" y="3540673"/>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7196000" y="3650503"/>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7196000" y="3756423"/>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7196000" y="3869741"/>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7196000" y="3990008"/>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7391400" y="2981369"/>
              <a:ext cx="3484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7543800" y="3990008"/>
              <a:ext cx="1960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7467600" y="3093151"/>
              <a:ext cx="2722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7543800" y="3202114"/>
              <a:ext cx="190320"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7471590" y="3314149"/>
              <a:ext cx="258138"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7543800" y="3429227"/>
              <a:ext cx="1960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7543800" y="3544405"/>
              <a:ext cx="195506"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7391400" y="3650503"/>
              <a:ext cx="343101"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7471590" y="3760199"/>
              <a:ext cx="26824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7467600" y="3869741"/>
              <a:ext cx="2722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7196001" y="4154760"/>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7196001" y="4264337"/>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7196000" y="4373913"/>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7196000" y="4487540"/>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7196000" y="4600056"/>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7196001" y="4714064"/>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7196000" y="4823894"/>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7196000" y="4929814"/>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7196000" y="5043132"/>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7196000" y="5163399"/>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7562950" y="4154760"/>
              <a:ext cx="17688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7467600" y="5163399"/>
              <a:ext cx="2722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7467600" y="4266542"/>
              <a:ext cx="2722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7467600" y="4375505"/>
              <a:ext cx="266520"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7587816" y="4487540"/>
              <a:ext cx="141912"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7467600" y="4602618"/>
              <a:ext cx="2722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7471590" y="4717796"/>
              <a:ext cx="267716"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7543800" y="4823894"/>
              <a:ext cx="190701"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7467600" y="4933590"/>
              <a:ext cx="2722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7543800" y="5043132"/>
              <a:ext cx="1960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7196001" y="5345175"/>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7196001" y="5454752"/>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7196000" y="5564328"/>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7196000" y="5677955"/>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7196000" y="5790471"/>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7196001" y="5904479"/>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7196000" y="6014309"/>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7196000" y="6120229"/>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7196000" y="6233547"/>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7196000" y="6353814"/>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7543800" y="5345175"/>
              <a:ext cx="196035"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7543800" y="6353814"/>
              <a:ext cx="196035"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7565617" y="5456957"/>
              <a:ext cx="174218"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7543800" y="5565920"/>
              <a:ext cx="190320"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7543800" y="5677955"/>
              <a:ext cx="185928"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7543800" y="5793033"/>
              <a:ext cx="196035"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7465197" y="5898300"/>
              <a:ext cx="271706"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7565617" y="6014309"/>
              <a:ext cx="168884"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7600659" y="6124005"/>
              <a:ext cx="139176"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7467600" y="6233547"/>
              <a:ext cx="272235"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Footer Placeholder 285"/>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4092419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99551-93DF-46B8-BC22-91530C9AD27E}"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28</a:t>
            </a:fld>
            <a:endParaRPr lang="en-US"/>
          </a:p>
        </p:txBody>
      </p:sp>
      <p:sp>
        <p:nvSpPr>
          <p:cNvPr id="4" name="TextBox 3"/>
          <p:cNvSpPr txBox="1"/>
          <p:nvPr/>
        </p:nvSpPr>
        <p:spPr>
          <a:xfrm>
            <a:off x="609600" y="457200"/>
            <a:ext cx="8001000" cy="4893647"/>
          </a:xfrm>
          <a:prstGeom prst="rect">
            <a:avLst/>
          </a:prstGeom>
          <a:noFill/>
        </p:spPr>
        <p:txBody>
          <a:bodyPr wrap="square" rtlCol="0">
            <a:spAutoFit/>
          </a:bodyPr>
          <a:lstStyle/>
          <a:p>
            <a:r>
              <a:rPr lang="en-US" sz="2400" dirty="0" smtClean="0"/>
              <a:t>The bifactor affects scale scores as well as individual responses</a:t>
            </a:r>
          </a:p>
          <a:p>
            <a:pPr algn="ctr"/>
            <a:endParaRPr lang="en-US" b="1" dirty="0" smtClean="0"/>
          </a:p>
          <a:p>
            <a:r>
              <a:rPr lang="en-US" dirty="0" smtClean="0"/>
              <a:t>It’s not feasible to remove the contamination due to the bifactor by simply computing scale scores.</a:t>
            </a:r>
            <a:r>
              <a:rPr lang="en-US" dirty="0"/>
              <a:t> </a:t>
            </a:r>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Big Five scale scores will be just as contaminated as individual responses.</a:t>
            </a:r>
          </a:p>
          <a:p>
            <a:endParaRPr lang="en-US" dirty="0"/>
          </a:p>
          <a:p>
            <a:r>
              <a:rPr lang="en-US" dirty="0" smtClean="0"/>
              <a:t>So analyses involving scale scores will be affected – contaminated – by the bifactor.</a:t>
            </a:r>
            <a:endParaRPr lang="en-US" dirty="0"/>
          </a:p>
          <a:p>
            <a:endParaRPr lang="en-US" b="1" dirty="0" smtClean="0"/>
          </a:p>
        </p:txBody>
      </p:sp>
      <p:grpSp>
        <p:nvGrpSpPr>
          <p:cNvPr id="39" name="Group 38"/>
          <p:cNvGrpSpPr/>
          <p:nvPr/>
        </p:nvGrpSpPr>
        <p:grpSpPr>
          <a:xfrm>
            <a:off x="1395005" y="1870257"/>
            <a:ext cx="6277790" cy="1786911"/>
            <a:chOff x="1723210" y="1524000"/>
            <a:chExt cx="6277790" cy="1786911"/>
          </a:xfrm>
        </p:grpSpPr>
        <p:grpSp>
          <p:nvGrpSpPr>
            <p:cNvPr id="5" name="Group 4"/>
            <p:cNvGrpSpPr>
              <a:grpSpLocks/>
            </p:cNvGrpSpPr>
            <p:nvPr/>
          </p:nvGrpSpPr>
          <p:grpSpPr bwMode="auto">
            <a:xfrm>
              <a:off x="2133600" y="2209800"/>
              <a:ext cx="555625" cy="1101111"/>
              <a:chOff x="1955" y="1520"/>
              <a:chExt cx="875" cy="2060"/>
            </a:xfrm>
          </p:grpSpPr>
          <p:sp>
            <p:nvSpPr>
              <p:cNvPr id="6"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7"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8"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9"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0"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1"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2"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3"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5"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sp>
          <p:nvSpPr>
            <p:cNvPr id="16" name="Rectangle 15"/>
            <p:cNvSpPr/>
            <p:nvPr/>
          </p:nvSpPr>
          <p:spPr>
            <a:xfrm>
              <a:off x="2137411" y="2219460"/>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37411" y="2329037"/>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137410" y="2438613"/>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37410" y="2552240"/>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137410" y="2664756"/>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37411" y="2778764"/>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37410" y="2888594"/>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37410" y="2994514"/>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37410" y="3107832"/>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37410" y="3228099"/>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409010" y="2219460"/>
              <a:ext cx="2722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85210" y="3228099"/>
              <a:ext cx="1960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85210" y="2331242"/>
              <a:ext cx="1960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485210" y="2440205"/>
              <a:ext cx="190320"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29226" y="2552240"/>
              <a:ext cx="141912"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409010" y="2667318"/>
              <a:ext cx="2722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85210" y="2782496"/>
              <a:ext cx="195506"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09010" y="2888594"/>
              <a:ext cx="266901"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485210" y="2998290"/>
              <a:ext cx="1960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409010" y="3107832"/>
              <a:ext cx="2722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6200000">
              <a:off x="4343400" y="2543738"/>
              <a:ext cx="990600" cy="3059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16200000">
              <a:off x="4667817" y="2384096"/>
              <a:ext cx="342900" cy="3059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6200000">
              <a:off x="4591618" y="2803196"/>
              <a:ext cx="495300" cy="3059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stCxn id="26" idx="3"/>
              <a:endCxn id="36" idx="0"/>
            </p:cNvCxnSpPr>
            <p:nvPr/>
          </p:nvCxnSpPr>
          <p:spPr>
            <a:xfrm>
              <a:off x="2681245" y="2256036"/>
              <a:ext cx="2004489" cy="440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36" idx="0"/>
            </p:cNvCxnSpPr>
            <p:nvPr/>
          </p:nvCxnSpPr>
          <p:spPr>
            <a:xfrm>
              <a:off x="2689225" y="2365613"/>
              <a:ext cx="1996509" cy="331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3"/>
              <a:endCxn id="36" idx="0"/>
            </p:cNvCxnSpPr>
            <p:nvPr/>
          </p:nvCxnSpPr>
          <p:spPr>
            <a:xfrm>
              <a:off x="2689225" y="2475189"/>
              <a:ext cx="1996509" cy="221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3"/>
              <a:endCxn id="36" idx="0"/>
            </p:cNvCxnSpPr>
            <p:nvPr/>
          </p:nvCxnSpPr>
          <p:spPr>
            <a:xfrm>
              <a:off x="2686050" y="2590645"/>
              <a:ext cx="1999684" cy="106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0" idx="3"/>
            </p:cNvCxnSpPr>
            <p:nvPr/>
          </p:nvCxnSpPr>
          <p:spPr>
            <a:xfrm>
              <a:off x="2689225" y="2702360"/>
              <a:ext cx="1996508" cy="6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1" idx="3"/>
              <a:endCxn id="36" idx="0"/>
            </p:cNvCxnSpPr>
            <p:nvPr/>
          </p:nvCxnSpPr>
          <p:spPr>
            <a:xfrm flipV="1">
              <a:off x="2689225" y="2696705"/>
              <a:ext cx="1996509" cy="115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3" idx="3"/>
            </p:cNvCxnSpPr>
            <p:nvPr/>
          </p:nvCxnSpPr>
          <p:spPr>
            <a:xfrm flipV="1">
              <a:off x="2675911" y="2696704"/>
              <a:ext cx="2009822" cy="228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4" idx="3"/>
              <a:endCxn id="36" idx="0"/>
            </p:cNvCxnSpPr>
            <p:nvPr/>
          </p:nvCxnSpPr>
          <p:spPr>
            <a:xfrm flipV="1">
              <a:off x="2681245" y="2696705"/>
              <a:ext cx="2004489" cy="338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4" idx="3"/>
            </p:cNvCxnSpPr>
            <p:nvPr/>
          </p:nvCxnSpPr>
          <p:spPr>
            <a:xfrm flipV="1">
              <a:off x="2689225" y="2696704"/>
              <a:ext cx="1997075" cy="447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7" idx="3"/>
            </p:cNvCxnSpPr>
            <p:nvPr/>
          </p:nvCxnSpPr>
          <p:spPr>
            <a:xfrm flipV="1">
              <a:off x="2681245" y="2705436"/>
              <a:ext cx="2004488" cy="559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723210" y="1524000"/>
              <a:ext cx="1524000" cy="646331"/>
            </a:xfrm>
            <a:prstGeom prst="rect">
              <a:avLst/>
            </a:prstGeom>
            <a:noFill/>
          </p:spPr>
          <p:txBody>
            <a:bodyPr wrap="square" rtlCol="0">
              <a:spAutoFit/>
            </a:bodyPr>
            <a:lstStyle/>
            <a:p>
              <a:pPr algn="ctr"/>
              <a:r>
                <a:rPr lang="en-US" dirty="0" smtClean="0"/>
                <a:t>Extraversion </a:t>
              </a:r>
            </a:p>
            <a:p>
              <a:pPr algn="ctr"/>
              <a:r>
                <a:rPr lang="en-US" dirty="0" smtClean="0"/>
                <a:t>Items</a:t>
              </a:r>
              <a:endParaRPr lang="en-US" dirty="0"/>
            </a:p>
          </p:txBody>
        </p:sp>
        <p:sp>
          <p:nvSpPr>
            <p:cNvPr id="73" name="TextBox 72"/>
            <p:cNvSpPr txBox="1"/>
            <p:nvPr/>
          </p:nvSpPr>
          <p:spPr>
            <a:xfrm>
              <a:off x="4076700" y="1524000"/>
              <a:ext cx="1524000" cy="646331"/>
            </a:xfrm>
            <a:prstGeom prst="rect">
              <a:avLst/>
            </a:prstGeom>
            <a:noFill/>
          </p:spPr>
          <p:txBody>
            <a:bodyPr wrap="square" rtlCol="0">
              <a:spAutoFit/>
            </a:bodyPr>
            <a:lstStyle/>
            <a:p>
              <a:pPr algn="ctr"/>
              <a:r>
                <a:rPr lang="en-US" dirty="0" smtClean="0"/>
                <a:t>Extraversion </a:t>
              </a:r>
            </a:p>
            <a:p>
              <a:pPr algn="ctr"/>
              <a:r>
                <a:rPr lang="en-US" dirty="0" smtClean="0"/>
                <a:t>Scale Score</a:t>
              </a:r>
              <a:endParaRPr lang="en-US" dirty="0"/>
            </a:p>
          </p:txBody>
        </p:sp>
        <p:sp>
          <p:nvSpPr>
            <p:cNvPr id="76" name="Rectangular Callout 75"/>
            <p:cNvSpPr/>
            <p:nvPr/>
          </p:nvSpPr>
          <p:spPr>
            <a:xfrm>
              <a:off x="6019800" y="2238452"/>
              <a:ext cx="1981200" cy="942532"/>
            </a:xfrm>
            <a:prstGeom prst="wedgeRectCallout">
              <a:avLst>
                <a:gd name="adj1" fmla="val -72371"/>
                <a:gd name="adj2" fmla="val 26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Extraversion + Contamination +</a:t>
              </a:r>
            </a:p>
            <a:p>
              <a:r>
                <a:rPr lang="en-US" dirty="0" smtClean="0">
                  <a:solidFill>
                    <a:schemeClr val="tx1"/>
                  </a:solidFill>
                </a:rPr>
                <a:t>Error</a:t>
              </a:r>
              <a:endParaRPr lang="en-US" dirty="0"/>
            </a:p>
          </p:txBody>
        </p:sp>
        <p:sp>
          <p:nvSpPr>
            <p:cNvPr id="78" name="Right Brace 77"/>
            <p:cNvSpPr/>
            <p:nvPr/>
          </p:nvSpPr>
          <p:spPr>
            <a:xfrm>
              <a:off x="5181600" y="2209800"/>
              <a:ext cx="304800" cy="971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Footer Placeholder 40"/>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2093732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90600" cy="365125"/>
          </a:xfrm>
        </p:spPr>
        <p:txBody>
          <a:bodyPr/>
          <a:lstStyle/>
          <a:p>
            <a:fld id="{E87DEE36-505E-49A1-A509-DEE3DF5F970B}" type="datetime1">
              <a:rPr lang="en-US" smtClean="0"/>
              <a:t>12/29/2020</a:t>
            </a:fld>
            <a:endParaRPr lang="en-US" dirty="0"/>
          </a:p>
        </p:txBody>
      </p:sp>
      <p:sp>
        <p:nvSpPr>
          <p:cNvPr id="3" name="Slide Number Placeholder 2"/>
          <p:cNvSpPr>
            <a:spLocks noGrp="1"/>
          </p:cNvSpPr>
          <p:nvPr>
            <p:ph type="sldNum" sz="quarter" idx="12"/>
          </p:nvPr>
        </p:nvSpPr>
        <p:spPr>
          <a:xfrm>
            <a:off x="8077200" y="6356350"/>
            <a:ext cx="609600" cy="365125"/>
          </a:xfrm>
        </p:spPr>
        <p:txBody>
          <a:bodyPr/>
          <a:lstStyle/>
          <a:p>
            <a:fld id="{E161A4D0-71FF-4F6A-B00C-BBA551E7749D}" type="slidenum">
              <a:rPr lang="en-US" smtClean="0"/>
              <a:t>29</a:t>
            </a:fld>
            <a:endParaRPr lang="en-US" dirty="0"/>
          </a:p>
        </p:txBody>
      </p:sp>
      <p:grpSp>
        <p:nvGrpSpPr>
          <p:cNvPr id="373" name="Group 372"/>
          <p:cNvGrpSpPr/>
          <p:nvPr/>
        </p:nvGrpSpPr>
        <p:grpSpPr>
          <a:xfrm>
            <a:off x="3267138" y="519361"/>
            <a:ext cx="3153590" cy="5855664"/>
            <a:chOff x="5791200" y="574959"/>
            <a:chExt cx="3153590" cy="5855664"/>
          </a:xfrm>
        </p:grpSpPr>
        <p:grpSp>
          <p:nvGrpSpPr>
            <p:cNvPr id="4" name="Group 3"/>
            <p:cNvGrpSpPr>
              <a:grpSpLocks/>
            </p:cNvGrpSpPr>
            <p:nvPr/>
          </p:nvGrpSpPr>
          <p:grpSpPr bwMode="auto">
            <a:xfrm>
              <a:off x="7192190" y="574959"/>
              <a:ext cx="555625" cy="1101111"/>
              <a:chOff x="1955" y="1520"/>
              <a:chExt cx="875" cy="2060"/>
            </a:xfrm>
          </p:grpSpPr>
          <p:sp>
            <p:nvSpPr>
              <p:cNvPr id="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grpSp>
          <p:nvGrpSpPr>
            <p:cNvPr id="15" name="Group 14"/>
            <p:cNvGrpSpPr>
              <a:grpSpLocks/>
            </p:cNvGrpSpPr>
            <p:nvPr/>
          </p:nvGrpSpPr>
          <p:grpSpPr bwMode="auto">
            <a:xfrm>
              <a:off x="7192190" y="1769611"/>
              <a:ext cx="555625" cy="1101111"/>
              <a:chOff x="1955" y="1520"/>
              <a:chExt cx="875" cy="2060"/>
            </a:xfrm>
          </p:grpSpPr>
          <p:sp>
            <p:nvSpPr>
              <p:cNvPr id="16"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7"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8"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19"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20"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21"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22"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23"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24"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25"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grpSp>
          <p:nvGrpSpPr>
            <p:cNvPr id="26" name="Group 25"/>
            <p:cNvGrpSpPr>
              <a:grpSpLocks/>
            </p:cNvGrpSpPr>
            <p:nvPr/>
          </p:nvGrpSpPr>
          <p:grpSpPr bwMode="auto">
            <a:xfrm>
              <a:off x="7192190" y="2964262"/>
              <a:ext cx="555625" cy="1101111"/>
              <a:chOff x="1955" y="1520"/>
              <a:chExt cx="875" cy="2060"/>
            </a:xfrm>
          </p:grpSpPr>
          <p:sp>
            <p:nvSpPr>
              <p:cNvPr id="27"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28"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29"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30"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31"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32"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33"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34"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35"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36"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grpSp>
          <p:nvGrpSpPr>
            <p:cNvPr id="37" name="Group 36"/>
            <p:cNvGrpSpPr>
              <a:grpSpLocks/>
            </p:cNvGrpSpPr>
            <p:nvPr/>
          </p:nvGrpSpPr>
          <p:grpSpPr bwMode="auto">
            <a:xfrm>
              <a:off x="7192190" y="4142878"/>
              <a:ext cx="555625" cy="1101111"/>
              <a:chOff x="1955" y="1520"/>
              <a:chExt cx="875" cy="2060"/>
            </a:xfrm>
          </p:grpSpPr>
          <p:sp>
            <p:nvSpPr>
              <p:cNvPr id="38"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39"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40"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41"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42"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43"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44"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45"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46"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47"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grpSp>
          <p:nvGrpSpPr>
            <p:cNvPr id="48" name="Group 47"/>
            <p:cNvGrpSpPr>
              <a:grpSpLocks/>
            </p:cNvGrpSpPr>
            <p:nvPr/>
          </p:nvGrpSpPr>
          <p:grpSpPr bwMode="auto">
            <a:xfrm>
              <a:off x="7192190" y="5329512"/>
              <a:ext cx="555625" cy="1101111"/>
              <a:chOff x="1955" y="1520"/>
              <a:chExt cx="875" cy="2060"/>
            </a:xfrm>
          </p:grpSpPr>
          <p:sp>
            <p:nvSpPr>
              <p:cNvPr id="49"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50"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51"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52"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53"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54"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55"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56"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57"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sp>
            <p:nvSpPr>
              <p:cNvPr id="58"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endParaRPr lang="en-US" sz="1200" dirty="0">
                  <a:effectLst/>
                  <a:latin typeface="Calibri"/>
                  <a:ea typeface="Calibri"/>
                  <a:cs typeface="Times New Roman"/>
                </a:endParaRPr>
              </a:p>
            </p:txBody>
          </p:sp>
        </p:grpSp>
        <p:sp>
          <p:nvSpPr>
            <p:cNvPr id="59" name="Oval 58"/>
            <p:cNvSpPr/>
            <p:nvPr/>
          </p:nvSpPr>
          <p:spPr>
            <a:xfrm>
              <a:off x="8411390" y="907008"/>
              <a:ext cx="533400" cy="439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411390" y="919360"/>
              <a:ext cx="533400" cy="369332"/>
            </a:xfrm>
            <a:prstGeom prst="rect">
              <a:avLst/>
            </a:prstGeom>
            <a:noFill/>
          </p:spPr>
          <p:txBody>
            <a:bodyPr wrap="square" rtlCol="0">
              <a:spAutoFit/>
            </a:bodyPr>
            <a:lstStyle/>
            <a:p>
              <a:pPr algn="ctr"/>
              <a:r>
                <a:rPr lang="en-US" dirty="0" smtClean="0"/>
                <a:t>E</a:t>
              </a:r>
              <a:endParaRPr lang="en-US" dirty="0"/>
            </a:p>
          </p:txBody>
        </p:sp>
        <p:sp>
          <p:nvSpPr>
            <p:cNvPr id="61" name="Oval 60"/>
            <p:cNvSpPr/>
            <p:nvPr/>
          </p:nvSpPr>
          <p:spPr>
            <a:xfrm>
              <a:off x="8388530" y="2148329"/>
              <a:ext cx="533400" cy="439433"/>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8388530" y="2160681"/>
              <a:ext cx="533400" cy="369332"/>
            </a:xfrm>
            <a:prstGeom prst="rect">
              <a:avLst/>
            </a:prstGeom>
            <a:noFill/>
          </p:spPr>
          <p:txBody>
            <a:bodyPr wrap="square" rtlCol="0">
              <a:spAutoFit/>
            </a:bodyPr>
            <a:lstStyle/>
            <a:p>
              <a:pPr algn="ctr"/>
              <a:r>
                <a:rPr lang="en-US" dirty="0" smtClean="0"/>
                <a:t>A</a:t>
              </a:r>
              <a:endParaRPr lang="en-US" dirty="0"/>
            </a:p>
          </p:txBody>
        </p:sp>
        <p:sp>
          <p:nvSpPr>
            <p:cNvPr id="63" name="Oval 62"/>
            <p:cNvSpPr/>
            <p:nvPr/>
          </p:nvSpPr>
          <p:spPr>
            <a:xfrm>
              <a:off x="8388530" y="3299114"/>
              <a:ext cx="533400" cy="43943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8388530" y="3311466"/>
              <a:ext cx="533400" cy="369332"/>
            </a:xfrm>
            <a:prstGeom prst="rect">
              <a:avLst/>
            </a:prstGeom>
            <a:noFill/>
          </p:spPr>
          <p:txBody>
            <a:bodyPr wrap="square" rtlCol="0">
              <a:spAutoFit/>
            </a:bodyPr>
            <a:lstStyle/>
            <a:p>
              <a:pPr algn="ctr"/>
              <a:r>
                <a:rPr lang="en-US" dirty="0" smtClean="0"/>
                <a:t>C</a:t>
              </a:r>
              <a:endParaRPr lang="en-US" dirty="0"/>
            </a:p>
          </p:txBody>
        </p:sp>
        <p:sp>
          <p:nvSpPr>
            <p:cNvPr id="65" name="Oval 64"/>
            <p:cNvSpPr/>
            <p:nvPr/>
          </p:nvSpPr>
          <p:spPr>
            <a:xfrm>
              <a:off x="8388530" y="4519588"/>
              <a:ext cx="533400" cy="43943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8388530" y="4531940"/>
              <a:ext cx="533400" cy="369332"/>
            </a:xfrm>
            <a:prstGeom prst="rect">
              <a:avLst/>
            </a:prstGeom>
            <a:noFill/>
          </p:spPr>
          <p:txBody>
            <a:bodyPr wrap="square" rtlCol="0">
              <a:spAutoFit/>
            </a:bodyPr>
            <a:lstStyle/>
            <a:p>
              <a:pPr algn="ctr"/>
              <a:r>
                <a:rPr lang="en-US" dirty="0" smtClean="0"/>
                <a:t>S</a:t>
              </a:r>
              <a:endParaRPr lang="en-US" dirty="0"/>
            </a:p>
          </p:txBody>
        </p:sp>
        <p:sp>
          <p:nvSpPr>
            <p:cNvPr id="67" name="Oval 66"/>
            <p:cNvSpPr/>
            <p:nvPr/>
          </p:nvSpPr>
          <p:spPr>
            <a:xfrm>
              <a:off x="8388530" y="5627090"/>
              <a:ext cx="533400" cy="43943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8388530" y="5639442"/>
              <a:ext cx="533400" cy="369332"/>
            </a:xfrm>
            <a:prstGeom prst="rect">
              <a:avLst/>
            </a:prstGeom>
            <a:noFill/>
          </p:spPr>
          <p:txBody>
            <a:bodyPr wrap="square" rtlCol="0">
              <a:spAutoFit/>
            </a:bodyPr>
            <a:lstStyle/>
            <a:p>
              <a:pPr algn="ctr"/>
              <a:r>
                <a:rPr lang="en-US" dirty="0" smtClean="0"/>
                <a:t>O</a:t>
              </a:r>
              <a:endParaRPr lang="en-US" dirty="0"/>
            </a:p>
          </p:txBody>
        </p:sp>
        <p:grpSp>
          <p:nvGrpSpPr>
            <p:cNvPr id="69" name="Group 68"/>
            <p:cNvGrpSpPr/>
            <p:nvPr/>
          </p:nvGrpSpPr>
          <p:grpSpPr>
            <a:xfrm>
              <a:off x="7744640" y="621195"/>
              <a:ext cx="666750" cy="5763192"/>
              <a:chOff x="6419850" y="546315"/>
              <a:chExt cx="666750" cy="5763192"/>
            </a:xfrm>
          </p:grpSpPr>
          <p:cxnSp>
            <p:nvCxnSpPr>
              <p:cNvPr id="70" name="Straight Arrow Connector 69"/>
              <p:cNvCxnSpPr>
                <a:stCxn id="60" idx="1"/>
                <a:endCxn id="5"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0" idx="1"/>
                <a:endCxn id="6"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0" idx="1"/>
                <a:endCxn id="7"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0" idx="1"/>
                <a:endCxn id="8"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0" idx="1"/>
                <a:endCxn id="9"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0" idx="1"/>
                <a:endCxn id="10"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0" idx="1"/>
                <a:endCxn id="11"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0" idx="1"/>
                <a:endCxn id="12"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0" idx="1"/>
                <a:endCxn id="13"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0" idx="1"/>
                <a:endCxn id="14"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6419850" y="1740967"/>
                <a:ext cx="643890" cy="4568540"/>
                <a:chOff x="6419850" y="1740967"/>
                <a:chExt cx="643890" cy="4568540"/>
              </a:xfrm>
            </p:grpSpPr>
            <p:cxnSp>
              <p:nvCxnSpPr>
                <p:cNvPr id="81" name="Straight Arrow Connector 80"/>
                <p:cNvCxnSpPr>
                  <a:stCxn id="62" idx="1"/>
                  <a:endCxn id="16"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2" idx="1"/>
                  <a:endCxn id="17"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2" idx="1"/>
                  <a:endCxn id="18"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2" idx="1"/>
                  <a:endCxn id="19"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2" idx="1"/>
                  <a:endCxn id="20"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2" idx="1"/>
                  <a:endCxn id="21"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2" idx="1"/>
                  <a:endCxn id="22"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62" idx="1"/>
                  <a:endCxn id="23"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2" idx="1"/>
                  <a:endCxn id="24"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2" idx="1"/>
                  <a:endCxn id="25"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64" idx="1"/>
                  <a:endCxn id="27"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4" idx="1"/>
                  <a:endCxn id="28"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64" idx="1"/>
                  <a:endCxn id="29"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4" idx="1"/>
                  <a:endCxn id="30"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4" idx="1"/>
                  <a:endCxn id="31"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64" idx="1"/>
                  <a:endCxn id="32"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64" idx="1"/>
                  <a:endCxn id="33"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64" idx="1"/>
                  <a:endCxn id="34"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64" idx="1"/>
                  <a:endCxn id="35"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4" idx="1"/>
                  <a:endCxn id="36"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66" idx="1"/>
                  <a:endCxn id="38"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66" idx="1"/>
                  <a:endCxn id="39"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66" idx="1"/>
                  <a:endCxn id="40"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66" idx="1"/>
                  <a:endCxn id="41"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42"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66" idx="1"/>
                  <a:endCxn id="43"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66" idx="1"/>
                  <a:endCxn id="44"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66" idx="1"/>
                  <a:endCxn id="45"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66" idx="1"/>
                  <a:endCxn id="46"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66" idx="1"/>
                  <a:endCxn id="47"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8" idx="1"/>
                  <a:endCxn id="49"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68" idx="1"/>
                  <a:endCxn id="50"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68" idx="1"/>
                  <a:endCxn id="51"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68" idx="1"/>
                  <a:endCxn id="52"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68" idx="1"/>
                  <a:endCxn id="53"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68" idx="1"/>
                  <a:endCxn id="54"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68" idx="1"/>
                  <a:endCxn id="55"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68" idx="1"/>
                  <a:endCxn id="56"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68" idx="1"/>
                  <a:endCxn id="57"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68" idx="1"/>
                  <a:endCxn id="58"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21" name="Oval 120"/>
            <p:cNvSpPr/>
            <p:nvPr/>
          </p:nvSpPr>
          <p:spPr>
            <a:xfrm>
              <a:off x="5791200" y="3397840"/>
              <a:ext cx="533400" cy="439433"/>
            </a:xfrm>
            <a:prstGeom prst="ellips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5791200" y="3410192"/>
              <a:ext cx="533400" cy="338554"/>
            </a:xfrm>
            <a:prstGeom prst="rect">
              <a:avLst/>
            </a:prstGeom>
            <a:noFill/>
          </p:spPr>
          <p:txBody>
            <a:bodyPr wrap="square" rtlCol="0">
              <a:spAutoFit/>
            </a:bodyPr>
            <a:lstStyle/>
            <a:p>
              <a:pPr algn="ctr"/>
              <a:r>
                <a:rPr lang="en-US" sz="1600" dirty="0" smtClean="0"/>
                <a:t>GFP</a:t>
              </a:r>
              <a:endParaRPr lang="en-US" sz="1600" dirty="0"/>
            </a:p>
          </p:txBody>
        </p:sp>
        <p:grpSp>
          <p:nvGrpSpPr>
            <p:cNvPr id="123" name="Group 122"/>
            <p:cNvGrpSpPr/>
            <p:nvPr/>
          </p:nvGrpSpPr>
          <p:grpSpPr>
            <a:xfrm>
              <a:off x="6324600" y="621195"/>
              <a:ext cx="870765" cy="5763192"/>
              <a:chOff x="6324600" y="621195"/>
              <a:chExt cx="870765" cy="5763192"/>
            </a:xfrm>
          </p:grpSpPr>
          <p:cxnSp>
            <p:nvCxnSpPr>
              <p:cNvPr id="124" name="Straight Arrow Connector 123"/>
              <p:cNvCxnSpPr>
                <a:stCxn id="121" idx="6"/>
                <a:endCxn id="5" idx="1"/>
              </p:cNvCxnSpPr>
              <p:nvPr/>
            </p:nvCxnSpPr>
            <p:spPr>
              <a:xfrm flipV="1">
                <a:off x="6324600" y="621195"/>
                <a:ext cx="870765" cy="299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21" idx="6"/>
                <a:endCxn id="6" idx="1"/>
              </p:cNvCxnSpPr>
              <p:nvPr/>
            </p:nvCxnSpPr>
            <p:spPr>
              <a:xfrm flipV="1">
                <a:off x="6324600" y="730772"/>
                <a:ext cx="870765" cy="288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21" idx="6"/>
                <a:endCxn id="7" idx="1"/>
              </p:cNvCxnSpPr>
              <p:nvPr/>
            </p:nvCxnSpPr>
            <p:spPr>
              <a:xfrm flipV="1">
                <a:off x="6324600" y="840348"/>
                <a:ext cx="870765" cy="2777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1" idx="6"/>
                <a:endCxn id="8" idx="1"/>
              </p:cNvCxnSpPr>
              <p:nvPr/>
            </p:nvCxnSpPr>
            <p:spPr>
              <a:xfrm flipV="1">
                <a:off x="6324600" y="955804"/>
                <a:ext cx="867590" cy="2661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2" idx="3"/>
                <a:endCxn id="9" idx="1"/>
              </p:cNvCxnSpPr>
              <p:nvPr/>
            </p:nvCxnSpPr>
            <p:spPr>
              <a:xfrm flipV="1">
                <a:off x="6324600" y="1067519"/>
                <a:ext cx="870765" cy="251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21" idx="6"/>
                <a:endCxn id="10" idx="1"/>
              </p:cNvCxnSpPr>
              <p:nvPr/>
            </p:nvCxnSpPr>
            <p:spPr>
              <a:xfrm flipV="1">
                <a:off x="6324600" y="1177096"/>
                <a:ext cx="870765" cy="2440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1" idx="6"/>
                <a:endCxn id="11" idx="1"/>
              </p:cNvCxnSpPr>
              <p:nvPr/>
            </p:nvCxnSpPr>
            <p:spPr>
              <a:xfrm flipV="1">
                <a:off x="6324600" y="1286672"/>
                <a:ext cx="870765" cy="233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2" idx="3"/>
                <a:endCxn id="12" idx="1"/>
              </p:cNvCxnSpPr>
              <p:nvPr/>
            </p:nvCxnSpPr>
            <p:spPr>
              <a:xfrm flipV="1">
                <a:off x="6324600" y="1396249"/>
                <a:ext cx="870765" cy="2183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1" idx="6"/>
                <a:endCxn id="13" idx="1"/>
              </p:cNvCxnSpPr>
              <p:nvPr/>
            </p:nvCxnSpPr>
            <p:spPr>
              <a:xfrm flipV="1">
                <a:off x="6324600" y="1509567"/>
                <a:ext cx="870765" cy="2107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2" idx="3"/>
                <a:endCxn id="14" idx="1"/>
              </p:cNvCxnSpPr>
              <p:nvPr/>
            </p:nvCxnSpPr>
            <p:spPr>
              <a:xfrm flipV="1">
                <a:off x="6324600" y="1629834"/>
                <a:ext cx="870765" cy="19496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21" idx="6"/>
                <a:endCxn id="16" idx="1"/>
              </p:cNvCxnSpPr>
              <p:nvPr/>
            </p:nvCxnSpPr>
            <p:spPr>
              <a:xfrm flipV="1">
                <a:off x="6324600" y="1815847"/>
                <a:ext cx="870765" cy="1801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1" idx="6"/>
                <a:endCxn id="17" idx="1"/>
              </p:cNvCxnSpPr>
              <p:nvPr/>
            </p:nvCxnSpPr>
            <p:spPr>
              <a:xfrm flipV="1">
                <a:off x="6324600" y="1925424"/>
                <a:ext cx="870765" cy="1692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21" idx="6"/>
                <a:endCxn id="18" idx="1"/>
              </p:cNvCxnSpPr>
              <p:nvPr/>
            </p:nvCxnSpPr>
            <p:spPr>
              <a:xfrm flipV="1">
                <a:off x="6324600" y="2035000"/>
                <a:ext cx="870765" cy="1582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2" idx="3"/>
                <a:endCxn id="19" idx="1"/>
              </p:cNvCxnSpPr>
              <p:nvPr/>
            </p:nvCxnSpPr>
            <p:spPr>
              <a:xfrm flipV="1">
                <a:off x="6324600" y="2150456"/>
                <a:ext cx="867590" cy="1429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22" idx="3"/>
                <a:endCxn id="20" idx="1"/>
              </p:cNvCxnSpPr>
              <p:nvPr/>
            </p:nvCxnSpPr>
            <p:spPr>
              <a:xfrm flipV="1">
                <a:off x="6324600" y="2262171"/>
                <a:ext cx="870765" cy="1317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21" idx="6"/>
                <a:endCxn id="21" idx="1"/>
              </p:cNvCxnSpPr>
              <p:nvPr/>
            </p:nvCxnSpPr>
            <p:spPr>
              <a:xfrm flipV="1">
                <a:off x="6324600" y="2371748"/>
                <a:ext cx="870765" cy="1245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22" idx="3"/>
                <a:endCxn id="22" idx="1"/>
              </p:cNvCxnSpPr>
              <p:nvPr/>
            </p:nvCxnSpPr>
            <p:spPr>
              <a:xfrm flipV="1">
                <a:off x="6324600" y="2481324"/>
                <a:ext cx="870765" cy="1098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1" idx="6"/>
                <a:endCxn id="23" idx="1"/>
              </p:cNvCxnSpPr>
              <p:nvPr/>
            </p:nvCxnSpPr>
            <p:spPr>
              <a:xfrm flipV="1">
                <a:off x="6324600" y="2590901"/>
                <a:ext cx="870765" cy="1026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22" idx="3"/>
                <a:endCxn id="24" idx="1"/>
              </p:cNvCxnSpPr>
              <p:nvPr/>
            </p:nvCxnSpPr>
            <p:spPr>
              <a:xfrm flipV="1">
                <a:off x="6324600" y="2704219"/>
                <a:ext cx="870765" cy="875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2" idx="3"/>
                <a:endCxn id="25" idx="1"/>
              </p:cNvCxnSpPr>
              <p:nvPr/>
            </p:nvCxnSpPr>
            <p:spPr>
              <a:xfrm flipV="1">
                <a:off x="6324600" y="2824486"/>
                <a:ext cx="870765" cy="754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21" idx="6"/>
                <a:endCxn id="27" idx="1"/>
              </p:cNvCxnSpPr>
              <p:nvPr/>
            </p:nvCxnSpPr>
            <p:spPr>
              <a:xfrm flipV="1">
                <a:off x="6324600" y="3010498"/>
                <a:ext cx="870765" cy="607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21" idx="6"/>
                <a:endCxn id="28" idx="1"/>
              </p:cNvCxnSpPr>
              <p:nvPr/>
            </p:nvCxnSpPr>
            <p:spPr>
              <a:xfrm flipV="1">
                <a:off x="6324600" y="3120075"/>
                <a:ext cx="870765" cy="497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22" idx="3"/>
                <a:endCxn id="29" idx="1"/>
              </p:cNvCxnSpPr>
              <p:nvPr/>
            </p:nvCxnSpPr>
            <p:spPr>
              <a:xfrm flipV="1">
                <a:off x="6324600" y="3229651"/>
                <a:ext cx="870765" cy="349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21" idx="6"/>
                <a:endCxn id="30" idx="1"/>
              </p:cNvCxnSpPr>
              <p:nvPr/>
            </p:nvCxnSpPr>
            <p:spPr>
              <a:xfrm flipV="1">
                <a:off x="6324600" y="3345107"/>
                <a:ext cx="867590" cy="27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22" idx="3"/>
                <a:endCxn id="31" idx="1"/>
              </p:cNvCxnSpPr>
              <p:nvPr/>
            </p:nvCxnSpPr>
            <p:spPr>
              <a:xfrm flipV="1">
                <a:off x="6324600" y="3456822"/>
                <a:ext cx="870765" cy="122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21" idx="6"/>
                <a:endCxn id="32" idx="1"/>
              </p:cNvCxnSpPr>
              <p:nvPr/>
            </p:nvCxnSpPr>
            <p:spPr>
              <a:xfrm flipV="1">
                <a:off x="6324600" y="3566399"/>
                <a:ext cx="870765" cy="511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22" idx="3"/>
                <a:endCxn id="33" idx="1"/>
              </p:cNvCxnSpPr>
              <p:nvPr/>
            </p:nvCxnSpPr>
            <p:spPr>
              <a:xfrm>
                <a:off x="6324600" y="3579469"/>
                <a:ext cx="870765" cy="9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22" idx="3"/>
                <a:endCxn id="34" idx="1"/>
              </p:cNvCxnSpPr>
              <p:nvPr/>
            </p:nvCxnSpPr>
            <p:spPr>
              <a:xfrm>
                <a:off x="6324600" y="3579469"/>
                <a:ext cx="870765" cy="206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21" idx="6"/>
                <a:endCxn id="35" idx="1"/>
              </p:cNvCxnSpPr>
              <p:nvPr/>
            </p:nvCxnSpPr>
            <p:spPr>
              <a:xfrm>
                <a:off x="6324600" y="3617557"/>
                <a:ext cx="870765" cy="281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21" idx="6"/>
                <a:endCxn id="36" idx="1"/>
              </p:cNvCxnSpPr>
              <p:nvPr/>
            </p:nvCxnSpPr>
            <p:spPr>
              <a:xfrm>
                <a:off x="6324600" y="3617557"/>
                <a:ext cx="870765" cy="4015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22" idx="3"/>
                <a:endCxn id="38" idx="1"/>
              </p:cNvCxnSpPr>
              <p:nvPr/>
            </p:nvCxnSpPr>
            <p:spPr>
              <a:xfrm>
                <a:off x="6324600" y="3579469"/>
                <a:ext cx="870765" cy="609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22" idx="3"/>
                <a:endCxn id="39" idx="1"/>
              </p:cNvCxnSpPr>
              <p:nvPr/>
            </p:nvCxnSpPr>
            <p:spPr>
              <a:xfrm>
                <a:off x="6324600" y="3579469"/>
                <a:ext cx="870765" cy="719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1" idx="6"/>
                <a:endCxn id="40" idx="1"/>
              </p:cNvCxnSpPr>
              <p:nvPr/>
            </p:nvCxnSpPr>
            <p:spPr>
              <a:xfrm>
                <a:off x="6324600" y="3617557"/>
                <a:ext cx="870765" cy="79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22" idx="3"/>
                <a:endCxn id="41" idx="1"/>
              </p:cNvCxnSpPr>
              <p:nvPr/>
            </p:nvCxnSpPr>
            <p:spPr>
              <a:xfrm>
                <a:off x="6324600" y="3579469"/>
                <a:ext cx="867590" cy="944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21" idx="6"/>
                <a:endCxn id="42" idx="1"/>
              </p:cNvCxnSpPr>
              <p:nvPr/>
            </p:nvCxnSpPr>
            <p:spPr>
              <a:xfrm>
                <a:off x="6324600" y="3617557"/>
                <a:ext cx="870765" cy="1017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21" idx="6"/>
                <a:endCxn id="43" idx="1"/>
              </p:cNvCxnSpPr>
              <p:nvPr/>
            </p:nvCxnSpPr>
            <p:spPr>
              <a:xfrm>
                <a:off x="6324600" y="3617557"/>
                <a:ext cx="870765" cy="1127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21" idx="6"/>
                <a:endCxn id="44" idx="1"/>
              </p:cNvCxnSpPr>
              <p:nvPr/>
            </p:nvCxnSpPr>
            <p:spPr>
              <a:xfrm>
                <a:off x="6324600" y="3617557"/>
                <a:ext cx="870765" cy="123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21" idx="6"/>
                <a:endCxn id="45" idx="1"/>
              </p:cNvCxnSpPr>
              <p:nvPr/>
            </p:nvCxnSpPr>
            <p:spPr>
              <a:xfrm>
                <a:off x="6324600" y="3617557"/>
                <a:ext cx="870765" cy="1346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22" idx="3"/>
                <a:endCxn id="46" idx="1"/>
              </p:cNvCxnSpPr>
              <p:nvPr/>
            </p:nvCxnSpPr>
            <p:spPr>
              <a:xfrm>
                <a:off x="6324600" y="3579469"/>
                <a:ext cx="870765" cy="149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22" idx="3"/>
                <a:endCxn id="47" idx="1"/>
              </p:cNvCxnSpPr>
              <p:nvPr/>
            </p:nvCxnSpPr>
            <p:spPr>
              <a:xfrm>
                <a:off x="6324600" y="3579469"/>
                <a:ext cx="870765" cy="1618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21" idx="6"/>
                <a:endCxn id="49" idx="1"/>
              </p:cNvCxnSpPr>
              <p:nvPr/>
            </p:nvCxnSpPr>
            <p:spPr>
              <a:xfrm>
                <a:off x="6324600" y="3617557"/>
                <a:ext cx="870765" cy="1758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22" idx="3"/>
                <a:endCxn id="50" idx="1"/>
              </p:cNvCxnSpPr>
              <p:nvPr/>
            </p:nvCxnSpPr>
            <p:spPr>
              <a:xfrm>
                <a:off x="6324600" y="3579469"/>
                <a:ext cx="870765" cy="1905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22" idx="3"/>
                <a:endCxn id="51" idx="1"/>
              </p:cNvCxnSpPr>
              <p:nvPr/>
            </p:nvCxnSpPr>
            <p:spPr>
              <a:xfrm>
                <a:off x="6324600" y="3579469"/>
                <a:ext cx="870765" cy="2015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122" idx="3"/>
                <a:endCxn id="52" idx="1"/>
              </p:cNvCxnSpPr>
              <p:nvPr/>
            </p:nvCxnSpPr>
            <p:spPr>
              <a:xfrm>
                <a:off x="6324600" y="3579469"/>
                <a:ext cx="867590" cy="2130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122" idx="3"/>
                <a:endCxn id="53" idx="1"/>
              </p:cNvCxnSpPr>
              <p:nvPr/>
            </p:nvCxnSpPr>
            <p:spPr>
              <a:xfrm>
                <a:off x="6324600" y="3579469"/>
                <a:ext cx="870765" cy="2242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22" idx="3"/>
                <a:endCxn id="54" idx="1"/>
              </p:cNvCxnSpPr>
              <p:nvPr/>
            </p:nvCxnSpPr>
            <p:spPr>
              <a:xfrm>
                <a:off x="6324600" y="3579469"/>
                <a:ext cx="870765" cy="23521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22" idx="3"/>
                <a:endCxn id="55" idx="1"/>
              </p:cNvCxnSpPr>
              <p:nvPr/>
            </p:nvCxnSpPr>
            <p:spPr>
              <a:xfrm>
                <a:off x="6324600" y="3579469"/>
                <a:ext cx="870765" cy="2461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22" idx="3"/>
                <a:endCxn id="56" idx="1"/>
              </p:cNvCxnSpPr>
              <p:nvPr/>
            </p:nvCxnSpPr>
            <p:spPr>
              <a:xfrm>
                <a:off x="6324600" y="3579469"/>
                <a:ext cx="870765" cy="2571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22" idx="3"/>
                <a:endCxn id="57" idx="1"/>
              </p:cNvCxnSpPr>
              <p:nvPr/>
            </p:nvCxnSpPr>
            <p:spPr>
              <a:xfrm>
                <a:off x="6324600" y="3579469"/>
                <a:ext cx="870765" cy="2684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22" idx="3"/>
                <a:endCxn id="58" idx="1"/>
              </p:cNvCxnSpPr>
              <p:nvPr/>
            </p:nvCxnSpPr>
            <p:spPr>
              <a:xfrm>
                <a:off x="6324600" y="3579469"/>
                <a:ext cx="870765" cy="28049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4" name="Rectangle 173"/>
            <p:cNvSpPr/>
            <p:nvPr/>
          </p:nvSpPr>
          <p:spPr>
            <a:xfrm>
              <a:off x="7196001" y="584619"/>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7196001" y="694196"/>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7196000" y="803772"/>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7196000" y="917399"/>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7196000" y="1029915"/>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7196001" y="1143923"/>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7196000" y="1253753"/>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7196000" y="1359673"/>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7196000" y="1472991"/>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7196000" y="1593258"/>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7467600" y="584619"/>
              <a:ext cx="2722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7543800" y="1593258"/>
              <a:ext cx="1960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7543800" y="696401"/>
              <a:ext cx="1960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7543800" y="805364"/>
              <a:ext cx="190320"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587816" y="917399"/>
              <a:ext cx="141912"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7467600" y="1032477"/>
              <a:ext cx="2722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7543800" y="1147655"/>
              <a:ext cx="195506"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7467600" y="1253753"/>
              <a:ext cx="266901"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7543800" y="1363449"/>
              <a:ext cx="1960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467600" y="1472991"/>
              <a:ext cx="272235" cy="731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196001" y="1787397"/>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7196001" y="1896974"/>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7196000" y="2006550"/>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7196000" y="2120177"/>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7196000" y="2232693"/>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7196001" y="2346701"/>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7196000" y="2456531"/>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7196000" y="2562451"/>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7196000" y="2675769"/>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7196000" y="2796036"/>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543800" y="1787397"/>
              <a:ext cx="1960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7467600" y="2796036"/>
              <a:ext cx="2722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7543800" y="1899179"/>
              <a:ext cx="1960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7467600" y="2008142"/>
              <a:ext cx="266520"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7543800" y="2120177"/>
              <a:ext cx="185928"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7467600" y="2235255"/>
              <a:ext cx="2722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7467600" y="2350433"/>
              <a:ext cx="271706"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7543800" y="2456531"/>
              <a:ext cx="190701"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7543800" y="2566227"/>
              <a:ext cx="1960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467600" y="2675769"/>
              <a:ext cx="272235" cy="731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196001" y="2981369"/>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7196001" y="3090946"/>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7196000" y="3200522"/>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7196000" y="3314149"/>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7196000" y="3426665"/>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7196001" y="3540673"/>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7196000" y="3650503"/>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7196000" y="3756423"/>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7196000" y="3869741"/>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7196000" y="3990008"/>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7391400" y="2981369"/>
              <a:ext cx="3484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7543800" y="3990008"/>
              <a:ext cx="1960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7467600" y="3093151"/>
              <a:ext cx="2722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7543800" y="3202114"/>
              <a:ext cx="190320"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7471590" y="3314149"/>
              <a:ext cx="258138"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7543800" y="3429227"/>
              <a:ext cx="1960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7543800" y="3544405"/>
              <a:ext cx="195506"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7391400" y="3650503"/>
              <a:ext cx="343101"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7471590" y="3760199"/>
              <a:ext cx="26824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7467600" y="3869741"/>
              <a:ext cx="272235" cy="73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7196001" y="4154760"/>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7196001" y="4264337"/>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7196000" y="4373913"/>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7196000" y="4487540"/>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7196000" y="4600056"/>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7196001" y="4714064"/>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7196000" y="4823894"/>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7196000" y="4929814"/>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7196000" y="5043132"/>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7196000" y="5163399"/>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7562950" y="4154760"/>
              <a:ext cx="17688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7467600" y="5163399"/>
              <a:ext cx="2722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7467600" y="4266542"/>
              <a:ext cx="2722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7467600" y="4375505"/>
              <a:ext cx="266520"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7587816" y="4487540"/>
              <a:ext cx="141912"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7467600" y="4602618"/>
              <a:ext cx="2722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7471590" y="4717796"/>
              <a:ext cx="267716"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7543800" y="4823894"/>
              <a:ext cx="190701"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7467600" y="4933590"/>
              <a:ext cx="2722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7543800" y="5043132"/>
              <a:ext cx="196035" cy="73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7196001" y="5345175"/>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7196001" y="5454752"/>
              <a:ext cx="16459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7196000" y="5564328"/>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7196000" y="5677955"/>
              <a:ext cx="118872"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7196000" y="5790471"/>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7196001" y="5904479"/>
              <a:ext cx="119200"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7196000" y="6014309"/>
              <a:ext cx="82297"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7196000" y="6120229"/>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7196000" y="6233547"/>
              <a:ext cx="164593"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7196000" y="6353814"/>
              <a:ext cx="196035" cy="73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7543800" y="5345175"/>
              <a:ext cx="196035"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7543800" y="6353814"/>
              <a:ext cx="196035"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7565617" y="5456957"/>
              <a:ext cx="174218"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7543800" y="5565920"/>
              <a:ext cx="190320"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7543800" y="5677955"/>
              <a:ext cx="185928"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7543800" y="5793033"/>
              <a:ext cx="196035"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7465197" y="5898300"/>
              <a:ext cx="271706"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7565617" y="6014309"/>
              <a:ext cx="168884"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7600659" y="6124005"/>
              <a:ext cx="139176"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7467600" y="6233547"/>
              <a:ext cx="272235" cy="7315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TextBox 373"/>
          <p:cNvSpPr txBox="1"/>
          <p:nvPr/>
        </p:nvSpPr>
        <p:spPr>
          <a:xfrm>
            <a:off x="533399" y="413209"/>
            <a:ext cx="4038601" cy="4616648"/>
          </a:xfrm>
          <a:prstGeom prst="rect">
            <a:avLst/>
          </a:prstGeom>
          <a:noFill/>
        </p:spPr>
        <p:txBody>
          <a:bodyPr wrap="square" rtlCol="0">
            <a:spAutoFit/>
          </a:bodyPr>
          <a:lstStyle/>
          <a:p>
            <a:r>
              <a:rPr lang="en-US" sz="2400" dirty="0" smtClean="0"/>
              <a:t>Freedom from contamination!!</a:t>
            </a:r>
          </a:p>
          <a:p>
            <a:endParaRPr lang="en-US" dirty="0"/>
          </a:p>
          <a:p>
            <a:r>
              <a:rPr lang="en-US" dirty="0" smtClean="0"/>
              <a:t>The solution to the dilemma is to apply a bifactor model to Big Five data and perform analyses involving the Big Five</a:t>
            </a:r>
          </a:p>
          <a:p>
            <a:r>
              <a:rPr lang="en-US" dirty="0" smtClean="0"/>
              <a:t>factors in the model.</a:t>
            </a:r>
          </a:p>
          <a:p>
            <a:endParaRPr lang="en-US" dirty="0"/>
          </a:p>
          <a:p>
            <a:r>
              <a:rPr lang="en-US" dirty="0" smtClean="0"/>
              <a:t>If the bifactor model fits, the </a:t>
            </a:r>
            <a:r>
              <a:rPr lang="en-US" b="1" dirty="0" smtClean="0"/>
              <a:t>group factors</a:t>
            </a:r>
            <a:r>
              <a:rPr lang="en-US" dirty="0" smtClean="0"/>
              <a:t> in the bifactor model </a:t>
            </a:r>
          </a:p>
          <a:p>
            <a:r>
              <a:rPr lang="en-US" dirty="0" smtClean="0"/>
              <a:t>represent purer estimates of </a:t>
            </a:r>
          </a:p>
          <a:p>
            <a:r>
              <a:rPr lang="en-US" dirty="0" smtClean="0"/>
              <a:t>each trait than do scale </a:t>
            </a:r>
          </a:p>
          <a:p>
            <a:r>
              <a:rPr lang="en-US" dirty="0" smtClean="0"/>
              <a:t>scores for each domain.</a:t>
            </a:r>
          </a:p>
          <a:p>
            <a:endParaRPr lang="en-US" dirty="0"/>
          </a:p>
          <a:p>
            <a:r>
              <a:rPr lang="en-US" dirty="0" smtClean="0"/>
              <a:t>Plus we get a free “sixth” </a:t>
            </a:r>
          </a:p>
          <a:p>
            <a:r>
              <a:rPr lang="en-US" dirty="0" smtClean="0"/>
              <a:t>Score from the data – the</a:t>
            </a:r>
          </a:p>
          <a:p>
            <a:r>
              <a:rPr lang="en-US" dirty="0" smtClean="0"/>
              <a:t>Bifactor score.</a:t>
            </a:r>
          </a:p>
        </p:txBody>
      </p:sp>
      <p:sp>
        <p:nvSpPr>
          <p:cNvPr id="375" name="Rectangular Callout 374"/>
          <p:cNvSpPr/>
          <p:nvPr/>
        </p:nvSpPr>
        <p:spPr>
          <a:xfrm>
            <a:off x="6858000" y="629199"/>
            <a:ext cx="1981200" cy="613463"/>
          </a:xfrm>
          <a:prstGeom prst="wedgeRectCallout">
            <a:avLst>
              <a:gd name="adj1" fmla="val -72371"/>
              <a:gd name="adj2" fmla="val 26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Purer </a:t>
            </a:r>
            <a:r>
              <a:rPr lang="en-US" dirty="0" err="1" smtClean="0">
                <a:solidFill>
                  <a:schemeClr val="tx1"/>
                </a:solidFill>
              </a:rPr>
              <a:t>Extraversion</a:t>
            </a:r>
            <a:r>
              <a:rPr lang="en-US" dirty="0" err="1" smtClean="0"/>
              <a:t>tion</a:t>
            </a:r>
            <a:endParaRPr lang="en-US" dirty="0"/>
          </a:p>
        </p:txBody>
      </p:sp>
      <p:sp>
        <p:nvSpPr>
          <p:cNvPr id="376" name="Rectangular Callout 375"/>
          <p:cNvSpPr/>
          <p:nvPr/>
        </p:nvSpPr>
        <p:spPr>
          <a:xfrm>
            <a:off x="6858000" y="1834362"/>
            <a:ext cx="1981200" cy="613463"/>
          </a:xfrm>
          <a:prstGeom prst="wedgeRectCallout">
            <a:avLst>
              <a:gd name="adj1" fmla="val -72371"/>
              <a:gd name="adj2" fmla="val 26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Purer </a:t>
            </a:r>
            <a:r>
              <a:rPr lang="en-US" dirty="0" err="1" smtClean="0">
                <a:solidFill>
                  <a:schemeClr val="tx1"/>
                </a:solidFill>
              </a:rPr>
              <a:t>Agreeableness</a:t>
            </a:r>
            <a:r>
              <a:rPr lang="en-US" dirty="0" err="1" smtClean="0"/>
              <a:t>tion</a:t>
            </a:r>
            <a:endParaRPr lang="en-US" dirty="0"/>
          </a:p>
        </p:txBody>
      </p:sp>
      <p:sp>
        <p:nvSpPr>
          <p:cNvPr id="377" name="Rectangular Callout 376"/>
          <p:cNvSpPr/>
          <p:nvPr/>
        </p:nvSpPr>
        <p:spPr>
          <a:xfrm>
            <a:off x="6858000" y="3000245"/>
            <a:ext cx="1981200" cy="613463"/>
          </a:xfrm>
          <a:prstGeom prst="wedgeRectCallout">
            <a:avLst>
              <a:gd name="adj1" fmla="val -72371"/>
              <a:gd name="adj2" fmla="val 26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Purer Conscientiousness</a:t>
            </a:r>
            <a:endParaRPr lang="en-US" dirty="0"/>
          </a:p>
        </p:txBody>
      </p:sp>
      <p:sp>
        <p:nvSpPr>
          <p:cNvPr id="378" name="Rectangular Callout 377"/>
          <p:cNvSpPr/>
          <p:nvPr/>
        </p:nvSpPr>
        <p:spPr>
          <a:xfrm>
            <a:off x="6858000" y="4235264"/>
            <a:ext cx="1981200" cy="613463"/>
          </a:xfrm>
          <a:prstGeom prst="wedgeRectCallout">
            <a:avLst>
              <a:gd name="adj1" fmla="val -72371"/>
              <a:gd name="adj2" fmla="val 26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Purer </a:t>
            </a:r>
          </a:p>
          <a:p>
            <a:r>
              <a:rPr lang="en-US" dirty="0" smtClean="0">
                <a:solidFill>
                  <a:schemeClr val="tx1"/>
                </a:solidFill>
              </a:rPr>
              <a:t>Stability</a:t>
            </a:r>
            <a:endParaRPr lang="en-US" dirty="0"/>
          </a:p>
        </p:txBody>
      </p:sp>
      <p:sp>
        <p:nvSpPr>
          <p:cNvPr id="379" name="Rectangular Callout 378"/>
          <p:cNvSpPr/>
          <p:nvPr/>
        </p:nvSpPr>
        <p:spPr>
          <a:xfrm>
            <a:off x="6858000" y="5347996"/>
            <a:ext cx="1981200" cy="613463"/>
          </a:xfrm>
          <a:prstGeom prst="wedgeRectCallout">
            <a:avLst>
              <a:gd name="adj1" fmla="val -72371"/>
              <a:gd name="adj2" fmla="val 26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Purer </a:t>
            </a:r>
          </a:p>
          <a:p>
            <a:r>
              <a:rPr lang="en-US" dirty="0" smtClean="0">
                <a:solidFill>
                  <a:schemeClr val="tx1"/>
                </a:solidFill>
              </a:rPr>
              <a:t>Openness</a:t>
            </a:r>
            <a:endParaRPr lang="en-US" dirty="0"/>
          </a:p>
        </p:txBody>
      </p:sp>
      <p:sp>
        <p:nvSpPr>
          <p:cNvPr id="281" name="Rectangular Callout 280"/>
          <p:cNvSpPr/>
          <p:nvPr/>
        </p:nvSpPr>
        <p:spPr>
          <a:xfrm>
            <a:off x="1676400" y="5451168"/>
            <a:ext cx="1981200" cy="613463"/>
          </a:xfrm>
          <a:prstGeom prst="wedgeRectCallout">
            <a:avLst>
              <a:gd name="adj1" fmla="val 45676"/>
              <a:gd name="adj2" fmla="val -3160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Pure Whatever</a:t>
            </a:r>
            <a:endParaRPr lang="en-US" dirty="0"/>
          </a:p>
        </p:txBody>
      </p:sp>
      <p:sp>
        <p:nvSpPr>
          <p:cNvPr id="274" name="Footer Placeholder 273"/>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2696521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B117F-0FED-4641-AA36-5D2BB94DACBA}"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a:t>
            </a:fld>
            <a:endParaRPr lang="en-US"/>
          </a:p>
        </p:txBody>
      </p:sp>
      <p:sp>
        <p:nvSpPr>
          <p:cNvPr id="4" name="TextBox 3"/>
          <p:cNvSpPr txBox="1"/>
          <p:nvPr/>
        </p:nvSpPr>
        <p:spPr>
          <a:xfrm>
            <a:off x="1295400" y="1151792"/>
            <a:ext cx="6553200" cy="4339650"/>
          </a:xfrm>
          <a:prstGeom prst="rect">
            <a:avLst/>
          </a:prstGeom>
          <a:noFill/>
        </p:spPr>
        <p:txBody>
          <a:bodyPr wrap="square" rtlCol="0">
            <a:spAutoFit/>
          </a:bodyPr>
          <a:lstStyle/>
          <a:p>
            <a:pPr algn="ctr"/>
            <a:r>
              <a:rPr lang="en-US" sz="2400" dirty="0" smtClean="0"/>
              <a:t>Bifactor Model</a:t>
            </a:r>
          </a:p>
          <a:p>
            <a:endParaRPr lang="en-US" dirty="0"/>
          </a:p>
          <a:p>
            <a:r>
              <a:rPr lang="en-US" dirty="0" smtClean="0"/>
              <a:t>Confirmatory Factor Analysis (CFA) or Exploratory Factor Analysis (EFA) model applicable to a dataset which may represent both a </a:t>
            </a:r>
            <a:r>
              <a:rPr lang="en-US" b="1" dirty="0" smtClean="0"/>
              <a:t>single overarching construct</a:t>
            </a:r>
            <a:r>
              <a:rPr lang="en-US" dirty="0" smtClean="0"/>
              <a:t> and </a:t>
            </a:r>
            <a:r>
              <a:rPr lang="en-US" b="1" dirty="0" smtClean="0"/>
              <a:t>multiple subconstructs</a:t>
            </a:r>
          </a:p>
          <a:p>
            <a:endParaRPr lang="en-US" dirty="0"/>
          </a:p>
          <a:p>
            <a:r>
              <a:rPr lang="en-US" dirty="0" smtClean="0"/>
              <a:t>The model contains </a:t>
            </a:r>
            <a:r>
              <a:rPr lang="en-US" dirty="0"/>
              <a:t>one </a:t>
            </a:r>
            <a:r>
              <a:rPr lang="en-US" b="1" dirty="0"/>
              <a:t>general factor</a:t>
            </a:r>
            <a:r>
              <a:rPr lang="en-US" dirty="0"/>
              <a:t> and </a:t>
            </a:r>
            <a:r>
              <a:rPr lang="en-US" dirty="0" smtClean="0"/>
              <a:t>multiple </a:t>
            </a:r>
            <a:r>
              <a:rPr lang="en-US" b="1" dirty="0"/>
              <a:t>group </a:t>
            </a:r>
            <a:r>
              <a:rPr lang="en-US" b="1" dirty="0" smtClean="0"/>
              <a:t>factors</a:t>
            </a:r>
            <a:r>
              <a:rPr lang="en-US" dirty="0" smtClean="0"/>
              <a:t>.</a:t>
            </a:r>
            <a:endParaRPr lang="en-US" dirty="0"/>
          </a:p>
          <a:p>
            <a:endParaRPr lang="en-US" dirty="0"/>
          </a:p>
          <a:p>
            <a:r>
              <a:rPr lang="en-US" dirty="0" smtClean="0"/>
              <a:t>The general factor represents the overarching construct and each group factor represents one of the subconstructs.</a:t>
            </a:r>
          </a:p>
          <a:p>
            <a:endParaRPr lang="en-US" dirty="0" smtClean="0"/>
          </a:p>
          <a:p>
            <a:r>
              <a:rPr lang="en-US" dirty="0" smtClean="0"/>
              <a:t>The general factor influences all indicators.</a:t>
            </a:r>
            <a:endParaRPr lang="en-US" dirty="0"/>
          </a:p>
          <a:p>
            <a:r>
              <a:rPr lang="en-US" dirty="0" smtClean="0"/>
              <a:t>Each group factor influences only the indicators for a subconstruct.</a:t>
            </a:r>
          </a:p>
          <a:p>
            <a:endParaRPr lang="en-US" dirty="0"/>
          </a:p>
          <a:p>
            <a:r>
              <a:rPr lang="en-US" dirty="0" smtClean="0"/>
              <a:t>Bifactor models are also called </a:t>
            </a:r>
            <a:r>
              <a:rPr lang="en-US" b="1" dirty="0" smtClean="0"/>
              <a:t>nested models</a:t>
            </a:r>
            <a:r>
              <a:rPr lang="en-US" dirty="0" smtClean="0"/>
              <a:t>.</a:t>
            </a:r>
          </a:p>
        </p:txBody>
      </p:sp>
      <p:sp>
        <p:nvSpPr>
          <p:cNvPr id="5" name="Footer Placeholder 4"/>
          <p:cNvSpPr>
            <a:spLocks noGrp="1"/>
          </p:cNvSpPr>
          <p:nvPr>
            <p:ph type="ftr" sz="quarter" idx="11"/>
          </p:nvPr>
        </p:nvSpPr>
        <p:spPr/>
        <p:txBody>
          <a:bodyPr/>
          <a:lstStyle/>
          <a:p>
            <a:r>
              <a:rPr lang="en-US" dirty="0" smtClean="0"/>
              <a:t>www.utc.edu/michael-biderman</a:t>
            </a:r>
            <a:endParaRPr lang="en-US" dirty="0"/>
          </a:p>
        </p:txBody>
      </p:sp>
    </p:spTree>
    <p:extLst>
      <p:ext uri="{BB962C8B-B14F-4D97-AF65-F5344CB8AC3E}">
        <p14:creationId xmlns:p14="http://schemas.microsoft.com/office/powerpoint/2010/main" val="1468436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F2429-AED1-4BCB-BC1F-E62FB47B196C}"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30</a:t>
            </a:fld>
            <a:endParaRPr lang="en-US"/>
          </a:p>
        </p:txBody>
      </p:sp>
      <p:sp>
        <p:nvSpPr>
          <p:cNvPr id="4" name="TextBox 3"/>
          <p:cNvSpPr txBox="1"/>
          <p:nvPr/>
        </p:nvSpPr>
        <p:spPr>
          <a:xfrm>
            <a:off x="1219200" y="533400"/>
            <a:ext cx="7086600" cy="5170646"/>
          </a:xfrm>
          <a:prstGeom prst="rect">
            <a:avLst/>
          </a:prstGeom>
          <a:noFill/>
        </p:spPr>
        <p:txBody>
          <a:bodyPr wrap="square" rtlCol="0">
            <a:spAutoFit/>
          </a:bodyPr>
          <a:lstStyle/>
          <a:p>
            <a:r>
              <a:rPr lang="en-US" sz="2400" dirty="0" smtClean="0"/>
              <a:t>Applying Bifactor Models</a:t>
            </a:r>
          </a:p>
          <a:p>
            <a:endParaRPr lang="en-US" dirty="0" smtClean="0"/>
          </a:p>
          <a:p>
            <a:r>
              <a:rPr lang="en-US" dirty="0" smtClean="0"/>
              <a:t>Specifically, a bifactor </a:t>
            </a:r>
            <a:r>
              <a:rPr lang="en-US" b="1" dirty="0" smtClean="0"/>
              <a:t>measurement model</a:t>
            </a:r>
            <a:r>
              <a:rPr lang="en-US" dirty="0" smtClean="0"/>
              <a:t> must first be applied.</a:t>
            </a:r>
          </a:p>
          <a:p>
            <a:endParaRPr lang="en-US" dirty="0"/>
          </a:p>
          <a:p>
            <a:r>
              <a:rPr lang="en-US" dirty="0" smtClean="0"/>
              <a:t>Then a </a:t>
            </a:r>
            <a:r>
              <a:rPr lang="en-US" b="1" dirty="0" smtClean="0"/>
              <a:t>structural model</a:t>
            </a:r>
            <a:r>
              <a:rPr lang="en-US" dirty="0" smtClean="0"/>
              <a:t> – a set of correlations or regressions involving factors from the measurement model – is computed to test whatever hypotheses we might have regarding the Big Five factors.</a:t>
            </a:r>
          </a:p>
          <a:p>
            <a:endParaRPr lang="en-US" dirty="0" smtClean="0"/>
          </a:p>
          <a:p>
            <a:r>
              <a:rPr lang="en-US" b="1" u="sng" dirty="0" smtClean="0"/>
              <a:t>Measurement models</a:t>
            </a:r>
            <a:endParaRPr lang="en-US" b="1" u="sng" dirty="0"/>
          </a:p>
          <a:p>
            <a:endParaRPr lang="en-US" dirty="0" smtClean="0"/>
          </a:p>
          <a:p>
            <a:r>
              <a:rPr lang="en-US" dirty="0" smtClean="0"/>
              <a:t>Amos Graphics</a:t>
            </a:r>
          </a:p>
          <a:p>
            <a:r>
              <a:rPr lang="en-US" dirty="0" smtClean="0"/>
              <a:t>Amos Program Editor</a:t>
            </a:r>
          </a:p>
          <a:p>
            <a:r>
              <a:rPr lang="en-US" dirty="0" smtClean="0"/>
              <a:t>EQS</a:t>
            </a:r>
            <a:endParaRPr lang="en-US" dirty="0"/>
          </a:p>
          <a:p>
            <a:r>
              <a:rPr lang="en-US" dirty="0" err="1" smtClean="0"/>
              <a:t>Mplus</a:t>
            </a:r>
            <a:endParaRPr lang="en-US" dirty="0" smtClean="0"/>
          </a:p>
          <a:p>
            <a:endParaRPr lang="en-US" dirty="0"/>
          </a:p>
          <a:p>
            <a:r>
              <a:rPr lang="en-US" b="1" u="sng" dirty="0" smtClean="0"/>
              <a:t>Structural Models</a:t>
            </a:r>
          </a:p>
          <a:p>
            <a:r>
              <a:rPr lang="en-US" dirty="0" smtClean="0"/>
              <a:t>Amos</a:t>
            </a:r>
          </a:p>
          <a:p>
            <a:r>
              <a:rPr lang="en-US" dirty="0" err="1" smtClean="0"/>
              <a:t>Mplus</a:t>
            </a:r>
            <a:endParaRPr lang="en-US"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
        <p:nvSpPr>
          <p:cNvPr id="6" name="TextBox 5"/>
          <p:cNvSpPr txBox="1"/>
          <p:nvPr/>
        </p:nvSpPr>
        <p:spPr>
          <a:xfrm>
            <a:off x="4752436" y="3200400"/>
            <a:ext cx="3172364" cy="1200329"/>
          </a:xfrm>
          <a:prstGeom prst="rect">
            <a:avLst/>
          </a:prstGeom>
          <a:noFill/>
        </p:spPr>
        <p:txBody>
          <a:bodyPr wrap="square" rtlCol="0">
            <a:spAutoFit/>
          </a:bodyPr>
          <a:lstStyle/>
          <a:p>
            <a:r>
              <a:rPr lang="en-US" dirty="0" smtClean="0"/>
              <a:t>Caution – some of the following slides are pretty dense.  Don’t worry, the test over them will be multiple choice.</a:t>
            </a:r>
            <a:endParaRPr lang="en-US" dirty="0"/>
          </a:p>
        </p:txBody>
      </p:sp>
    </p:spTree>
    <p:extLst>
      <p:ext uri="{BB962C8B-B14F-4D97-AF65-F5344CB8AC3E}">
        <p14:creationId xmlns:p14="http://schemas.microsoft.com/office/powerpoint/2010/main" val="2652307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36A30-CC06-4D26-9433-93C5804E726C}"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31</a:t>
            </a:fld>
            <a:endParaRPr lang="en-US"/>
          </a:p>
        </p:txBody>
      </p:sp>
      <p:sp>
        <p:nvSpPr>
          <p:cNvPr id="4" name="Rectangle 3"/>
          <p:cNvSpPr/>
          <p:nvPr/>
        </p:nvSpPr>
        <p:spPr>
          <a:xfrm>
            <a:off x="304800" y="424934"/>
            <a:ext cx="8686800" cy="461665"/>
          </a:xfrm>
          <a:prstGeom prst="rect">
            <a:avLst/>
          </a:prstGeom>
        </p:spPr>
        <p:txBody>
          <a:bodyPr wrap="square">
            <a:spAutoFit/>
          </a:bodyPr>
          <a:lstStyle/>
          <a:p>
            <a:pPr algn="ctr"/>
            <a:r>
              <a:rPr lang="en-US" sz="2400" dirty="0" smtClean="0"/>
              <a:t>Bifactor measurement model – in Amos Graphics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5486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654566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22625-C6EF-4575-BF19-6B84D72F936A}"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32</a:t>
            </a:fld>
            <a:endParaRPr lang="en-US"/>
          </a:p>
        </p:txBody>
      </p:sp>
      <p:sp>
        <p:nvSpPr>
          <p:cNvPr id="5" name="Rectangle 4"/>
          <p:cNvSpPr/>
          <p:nvPr/>
        </p:nvSpPr>
        <p:spPr>
          <a:xfrm>
            <a:off x="304800" y="230862"/>
            <a:ext cx="8686800" cy="461665"/>
          </a:xfrm>
          <a:prstGeom prst="rect">
            <a:avLst/>
          </a:prstGeom>
        </p:spPr>
        <p:txBody>
          <a:bodyPr wrap="square">
            <a:spAutoFit/>
          </a:bodyPr>
          <a:lstStyle/>
          <a:p>
            <a:r>
              <a:rPr lang="en-US" sz="2400" dirty="0" smtClean="0"/>
              <a:t>Bifactor measurement model – in Amos Program Editor</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6672"/>
            <a:ext cx="5684837"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www.utc.edu/michael-biderman</a:t>
            </a: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272" y="1126672"/>
            <a:ext cx="2659063" cy="230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078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5C3CF-485C-4DC9-BDC7-E3EF47FC371F}"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33</a:t>
            </a:fld>
            <a:endParaRPr lang="en-US"/>
          </a:p>
        </p:txBody>
      </p:sp>
      <p:sp>
        <p:nvSpPr>
          <p:cNvPr id="4" name="Rectangle 3"/>
          <p:cNvSpPr/>
          <p:nvPr/>
        </p:nvSpPr>
        <p:spPr>
          <a:xfrm>
            <a:off x="1524000" y="309756"/>
            <a:ext cx="5867400" cy="461665"/>
          </a:xfrm>
          <a:prstGeom prst="rect">
            <a:avLst/>
          </a:prstGeom>
        </p:spPr>
        <p:txBody>
          <a:bodyPr wrap="square">
            <a:spAutoFit/>
          </a:bodyPr>
          <a:lstStyle/>
          <a:p>
            <a:r>
              <a:rPr lang="en-US" sz="2400" dirty="0" smtClean="0"/>
              <a:t>Bifactor measurement </a:t>
            </a:r>
            <a:r>
              <a:rPr lang="en-US" sz="2400" dirty="0"/>
              <a:t>model - </a:t>
            </a:r>
            <a:r>
              <a:rPr lang="en-US" sz="2400" dirty="0" smtClean="0"/>
              <a:t>EQS</a:t>
            </a:r>
            <a:endParaRPr lang="en-US" sz="2400"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313" y="914400"/>
            <a:ext cx="7855442" cy="507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81328" y="2819400"/>
            <a:ext cx="381000" cy="297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914400"/>
            <a:ext cx="381000" cy="495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1828800"/>
            <a:ext cx="5334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652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C1984-442D-4A23-B87D-FBC77ACFCA24}"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34</a:t>
            </a:fld>
            <a:endParaRPr lang="en-US"/>
          </a:p>
        </p:txBody>
      </p:sp>
      <p:sp>
        <p:nvSpPr>
          <p:cNvPr id="4" name="TextBox 3"/>
          <p:cNvSpPr txBox="1"/>
          <p:nvPr/>
        </p:nvSpPr>
        <p:spPr>
          <a:xfrm>
            <a:off x="876632" y="381000"/>
            <a:ext cx="7315200" cy="738664"/>
          </a:xfrm>
          <a:prstGeom prst="rect">
            <a:avLst/>
          </a:prstGeom>
          <a:noFill/>
        </p:spPr>
        <p:txBody>
          <a:bodyPr wrap="square" rtlCol="0">
            <a:spAutoFit/>
          </a:bodyPr>
          <a:lstStyle/>
          <a:p>
            <a:pPr algn="ctr"/>
            <a:r>
              <a:rPr lang="en-US" sz="2400" dirty="0" smtClean="0"/>
              <a:t>Bifactor measurement model - </a:t>
            </a:r>
            <a:r>
              <a:rPr lang="en-US" sz="2400" dirty="0" err="1" smtClean="0"/>
              <a:t>Mplus</a:t>
            </a:r>
            <a:endParaRPr lang="en-US" sz="2400" dirty="0" smtClean="0"/>
          </a:p>
          <a:p>
            <a:endParaRPr lang="en-US" dirty="0"/>
          </a:p>
        </p:txBody>
      </p:sp>
      <p:sp>
        <p:nvSpPr>
          <p:cNvPr id="8" name="Footer Placeholder 7"/>
          <p:cNvSpPr>
            <a:spLocks noGrp="1"/>
          </p:cNvSpPr>
          <p:nvPr>
            <p:ph type="ftr" sz="quarter" idx="11"/>
          </p:nvPr>
        </p:nvSpPr>
        <p:spPr/>
        <p:txBody>
          <a:bodyPr/>
          <a:lstStyle/>
          <a:p>
            <a:r>
              <a:rPr lang="en-US" smtClean="0"/>
              <a:t>www.utc.edu/michael-biderman</a:t>
            </a:r>
            <a:endParaRPr lang="en-US"/>
          </a:p>
        </p:txBody>
      </p:sp>
      <p:sp>
        <p:nvSpPr>
          <p:cNvPr id="10" name="Rectangle 9"/>
          <p:cNvSpPr/>
          <p:nvPr/>
        </p:nvSpPr>
        <p:spPr>
          <a:xfrm>
            <a:off x="375407" y="1371600"/>
            <a:ext cx="4343400" cy="3970318"/>
          </a:xfrm>
          <a:prstGeom prst="rect">
            <a:avLst/>
          </a:prstGeom>
        </p:spPr>
        <p:txBody>
          <a:bodyPr wrap="square">
            <a:spAutoFit/>
          </a:bodyPr>
          <a:lstStyle/>
          <a:p>
            <a:r>
              <a:rPr lang="en-US" sz="1200" dirty="0">
                <a:latin typeface="Arial" pitchFamily="34" charset="0"/>
                <a:cs typeface="Arial" pitchFamily="34" charset="0"/>
              </a:rPr>
              <a:t>TITLE:  Bifactor </a:t>
            </a:r>
            <a:r>
              <a:rPr lang="en-US" sz="1200" dirty="0" smtClean="0">
                <a:latin typeface="Arial" pitchFamily="34" charset="0"/>
                <a:cs typeface="Arial" pitchFamily="34" charset="0"/>
              </a:rPr>
              <a:t>GFP </a:t>
            </a:r>
            <a:r>
              <a:rPr lang="en-US" sz="1200" dirty="0">
                <a:latin typeface="Arial" pitchFamily="34" charset="0"/>
                <a:cs typeface="Arial" pitchFamily="34" charset="0"/>
              </a:rPr>
              <a:t>model with items as indicators; </a:t>
            </a:r>
          </a:p>
          <a:p>
            <a:endParaRPr lang="en-US" sz="1200" dirty="0" smtClean="0">
              <a:solidFill>
                <a:schemeClr val="accent1"/>
              </a:solidFill>
              <a:latin typeface="Arial" pitchFamily="34" charset="0"/>
              <a:cs typeface="Arial" pitchFamily="34" charset="0"/>
            </a:endParaRPr>
          </a:p>
          <a:p>
            <a:r>
              <a:rPr lang="en-US" sz="1200" dirty="0" smtClean="0">
                <a:solidFill>
                  <a:schemeClr val="accent1"/>
                </a:solidFill>
                <a:latin typeface="Arial" pitchFamily="34" charset="0"/>
                <a:cs typeface="Arial" pitchFamily="34" charset="0"/>
              </a:rPr>
              <a:t>data</a:t>
            </a:r>
            <a:r>
              <a:rPr lang="en-US" sz="1200" dirty="0">
                <a:latin typeface="Arial" pitchFamily="34" charset="0"/>
                <a:cs typeface="Arial" pitchFamily="34" charset="0"/>
              </a:rPr>
              <a:t>:   FILE IS </a:t>
            </a:r>
          </a:p>
          <a:p>
            <a:r>
              <a:rPr lang="en-US" sz="1200" dirty="0">
                <a:latin typeface="Arial" pitchFamily="34" charset="0"/>
                <a:cs typeface="Arial" pitchFamily="34" charset="0"/>
              </a:rPr>
              <a:t>        'G:\</a:t>
            </a:r>
            <a:r>
              <a:rPr lang="en-US" sz="1200" dirty="0" err="1">
                <a:latin typeface="Arial" pitchFamily="34" charset="0"/>
                <a:cs typeface="Arial" pitchFamily="34" charset="0"/>
              </a:rPr>
              <a:t>MdbR</a:t>
            </a:r>
            <a:r>
              <a:rPr lang="en-US" sz="1200" dirty="0">
                <a:latin typeface="Arial" pitchFamily="34" charset="0"/>
                <a:cs typeface="Arial" pitchFamily="34" charset="0"/>
              </a:rPr>
              <a:t>\1BalancedScaleStudy\GFP </a:t>
            </a:r>
            <a:r>
              <a:rPr lang="en-US" sz="1200" dirty="0" smtClean="0">
                <a:latin typeface="Arial" pitchFamily="34" charset="0"/>
                <a:cs typeface="Arial" pitchFamily="34" charset="0"/>
              </a:rPr>
              <a:t>Paper</a:t>
            </a:r>
          </a:p>
          <a:p>
            <a:r>
              <a:rPr lang="en-US" sz="1200" dirty="0">
                <a:latin typeface="Arial" pitchFamily="34" charset="0"/>
                <a:cs typeface="Arial" pitchFamily="34" charset="0"/>
              </a:rPr>
              <a:t> </a:t>
            </a:r>
            <a:r>
              <a:rPr lang="en-US" sz="1200" dirty="0" smtClean="0">
                <a:latin typeface="Arial" pitchFamily="34" charset="0"/>
                <a:cs typeface="Arial" pitchFamily="34" charset="0"/>
              </a:rPr>
              <a:t>       \</a:t>
            </a:r>
            <a:r>
              <a:rPr lang="en-US" sz="1200" dirty="0">
                <a:latin typeface="Arial" pitchFamily="34" charset="0"/>
                <a:cs typeface="Arial" pitchFamily="34" charset="0"/>
              </a:rPr>
              <a:t>GFP </a:t>
            </a:r>
            <a:r>
              <a:rPr lang="en-US" sz="1200" dirty="0" err="1">
                <a:latin typeface="Arial" pitchFamily="34" charset="0"/>
                <a:cs typeface="Arial" pitchFamily="34" charset="0"/>
              </a:rPr>
              <a:t>Mplus</a:t>
            </a:r>
            <a:r>
              <a:rPr lang="en-US" sz="1200" dirty="0">
                <a:latin typeface="Arial" pitchFamily="34" charset="0"/>
                <a:cs typeface="Arial" pitchFamily="34" charset="0"/>
              </a:rPr>
              <a:t>\GFPData_120907.dat';</a:t>
            </a:r>
          </a:p>
          <a:p>
            <a:r>
              <a:rPr lang="en-US" sz="1200" dirty="0">
                <a:latin typeface="Arial" pitchFamily="34" charset="0"/>
                <a:cs typeface="Arial" pitchFamily="34" charset="0"/>
              </a:rPr>
              <a:t>        </a:t>
            </a:r>
            <a:r>
              <a:rPr lang="en-US" sz="1200" dirty="0" err="1">
                <a:latin typeface="Arial" pitchFamily="34" charset="0"/>
                <a:cs typeface="Arial" pitchFamily="34" charset="0"/>
              </a:rPr>
              <a:t>listwise</a:t>
            </a:r>
            <a:r>
              <a:rPr lang="en-US" sz="1200" dirty="0">
                <a:latin typeface="Arial" pitchFamily="34" charset="0"/>
                <a:cs typeface="Arial" pitchFamily="34" charset="0"/>
              </a:rPr>
              <a:t>=on;</a:t>
            </a:r>
          </a:p>
          <a:p>
            <a:endParaRPr lang="en-US" sz="1200" dirty="0" smtClean="0">
              <a:solidFill>
                <a:schemeClr val="accent1"/>
              </a:solidFill>
              <a:latin typeface="Arial" pitchFamily="34" charset="0"/>
              <a:cs typeface="Arial" pitchFamily="34" charset="0"/>
            </a:endParaRPr>
          </a:p>
          <a:p>
            <a:r>
              <a:rPr lang="en-US" sz="1200" dirty="0" smtClean="0">
                <a:solidFill>
                  <a:schemeClr val="accent1"/>
                </a:solidFill>
                <a:latin typeface="Arial" pitchFamily="34" charset="0"/>
                <a:cs typeface="Arial" pitchFamily="34" charset="0"/>
              </a:rPr>
              <a:t>variable</a:t>
            </a:r>
            <a:r>
              <a:rPr lang="en-US" sz="1200" dirty="0">
                <a:latin typeface="Arial" pitchFamily="34" charset="0"/>
                <a:cs typeface="Arial" pitchFamily="34" charset="0"/>
              </a:rPr>
              <a:t>:   names </a:t>
            </a:r>
            <a:r>
              <a:rPr lang="en-US" sz="1200" dirty="0" smtClean="0">
                <a:latin typeface="Arial" pitchFamily="34" charset="0"/>
                <a:cs typeface="Arial" pitchFamily="34" charset="0"/>
              </a:rPr>
              <a:t>are</a:t>
            </a:r>
            <a:endParaRPr lang="en-US" sz="1200" dirty="0">
              <a:latin typeface="Arial" pitchFamily="34" charset="0"/>
              <a:cs typeface="Arial" pitchFamily="34" charset="0"/>
            </a:endParaRPr>
          </a:p>
          <a:p>
            <a:r>
              <a:rPr lang="en-US" sz="1200" dirty="0" smtClean="0">
                <a:latin typeface="Arial" pitchFamily="34" charset="0"/>
                <a:cs typeface="Arial" pitchFamily="34" charset="0"/>
              </a:rPr>
              <a:t>Id </a:t>
            </a:r>
            <a:r>
              <a:rPr lang="en-US" sz="1200" dirty="0" err="1" smtClean="0">
                <a:latin typeface="Arial" pitchFamily="34" charset="0"/>
                <a:cs typeface="Arial" pitchFamily="34" charset="0"/>
              </a:rPr>
              <a:t>wpt</a:t>
            </a:r>
            <a:r>
              <a:rPr lang="en-US" sz="1200" dirty="0" smtClean="0">
                <a:latin typeface="Arial" pitchFamily="34" charset="0"/>
                <a:cs typeface="Arial" pitchFamily="34" charset="0"/>
              </a:rPr>
              <a:t> </a:t>
            </a:r>
            <a:r>
              <a:rPr lang="en-US" sz="1200" dirty="0">
                <a:latin typeface="Arial" pitchFamily="34" charset="0"/>
                <a:cs typeface="Arial" pitchFamily="34" charset="0"/>
              </a:rPr>
              <a:t>age gender ethnic </a:t>
            </a:r>
            <a:r>
              <a:rPr lang="en-US" sz="1200" dirty="0" err="1">
                <a:latin typeface="Arial" pitchFamily="34" charset="0"/>
                <a:cs typeface="Arial" pitchFamily="34" charset="0"/>
              </a:rPr>
              <a:t>filenum</a:t>
            </a:r>
            <a:r>
              <a:rPr lang="en-US" sz="1200" dirty="0">
                <a:latin typeface="Arial" pitchFamily="34" charset="0"/>
                <a:cs typeface="Arial" pitchFamily="34" charset="0"/>
              </a:rPr>
              <a:t> </a:t>
            </a:r>
            <a:r>
              <a:rPr lang="en-US" sz="1200" dirty="0" err="1">
                <a:latin typeface="Arial" pitchFamily="34" charset="0"/>
                <a:cs typeface="Arial" pitchFamily="34" charset="0"/>
              </a:rPr>
              <a:t>crit</a:t>
            </a:r>
            <a:endParaRPr lang="en-US" sz="1200" dirty="0">
              <a:latin typeface="Arial" pitchFamily="34" charset="0"/>
              <a:cs typeface="Arial" pitchFamily="34" charset="0"/>
            </a:endParaRPr>
          </a:p>
          <a:p>
            <a:r>
              <a:rPr lang="en-US" sz="1200" dirty="0" err="1">
                <a:latin typeface="Arial" pitchFamily="34" charset="0"/>
                <a:cs typeface="Arial" pitchFamily="34" charset="0"/>
              </a:rPr>
              <a:t>ext</a:t>
            </a:r>
            <a:r>
              <a:rPr lang="en-US" sz="1200" dirty="0">
                <a:latin typeface="Arial" pitchFamily="34" charset="0"/>
                <a:cs typeface="Arial" pitchFamily="34" charset="0"/>
              </a:rPr>
              <a:t> </a:t>
            </a:r>
            <a:r>
              <a:rPr lang="en-US" sz="1200" dirty="0" err="1">
                <a:latin typeface="Arial" pitchFamily="34" charset="0"/>
                <a:cs typeface="Arial" pitchFamily="34" charset="0"/>
              </a:rPr>
              <a:t>agr</a:t>
            </a:r>
            <a:r>
              <a:rPr lang="en-US" sz="1200" dirty="0">
                <a:latin typeface="Arial" pitchFamily="34" charset="0"/>
                <a:cs typeface="Arial" pitchFamily="34" charset="0"/>
              </a:rPr>
              <a:t> con </a:t>
            </a:r>
            <a:r>
              <a:rPr lang="en-US" sz="1200" dirty="0" err="1">
                <a:latin typeface="Arial" pitchFamily="34" charset="0"/>
                <a:cs typeface="Arial" pitchFamily="34" charset="0"/>
              </a:rPr>
              <a:t>sta</a:t>
            </a:r>
            <a:r>
              <a:rPr lang="en-US" sz="1200" dirty="0">
                <a:latin typeface="Arial" pitchFamily="34" charset="0"/>
                <a:cs typeface="Arial" pitchFamily="34" charset="0"/>
              </a:rPr>
              <a:t> </a:t>
            </a:r>
            <a:r>
              <a:rPr lang="en-US" sz="1200" dirty="0" err="1">
                <a:latin typeface="Arial" pitchFamily="34" charset="0"/>
                <a:cs typeface="Arial" pitchFamily="34" charset="0"/>
              </a:rPr>
              <a:t>opn</a:t>
            </a:r>
            <a:endParaRPr lang="en-US" sz="1200" dirty="0">
              <a:latin typeface="Arial" pitchFamily="34" charset="0"/>
              <a:cs typeface="Arial" pitchFamily="34" charset="0"/>
            </a:endParaRPr>
          </a:p>
          <a:p>
            <a:r>
              <a:rPr lang="en-US" sz="1200" dirty="0">
                <a:latin typeface="Arial" pitchFamily="34" charset="0"/>
                <a:cs typeface="Arial" pitchFamily="34" charset="0"/>
              </a:rPr>
              <a:t>e1 - e10</a:t>
            </a:r>
          </a:p>
          <a:p>
            <a:r>
              <a:rPr lang="en-US" sz="1200" dirty="0">
                <a:latin typeface="Arial" pitchFamily="34" charset="0"/>
                <a:cs typeface="Arial" pitchFamily="34" charset="0"/>
              </a:rPr>
              <a:t>a1 - a10</a:t>
            </a:r>
          </a:p>
          <a:p>
            <a:r>
              <a:rPr lang="en-US" sz="1200" dirty="0">
                <a:latin typeface="Arial" pitchFamily="34" charset="0"/>
                <a:cs typeface="Arial" pitchFamily="34" charset="0"/>
              </a:rPr>
              <a:t>c1 - c10</a:t>
            </a:r>
          </a:p>
          <a:p>
            <a:r>
              <a:rPr lang="en-US" sz="1200" dirty="0">
                <a:latin typeface="Arial" pitchFamily="34" charset="0"/>
                <a:cs typeface="Arial" pitchFamily="34" charset="0"/>
              </a:rPr>
              <a:t>s1 - s10</a:t>
            </a:r>
          </a:p>
          <a:p>
            <a:r>
              <a:rPr lang="en-US" sz="1200" dirty="0">
                <a:latin typeface="Arial" pitchFamily="34" charset="0"/>
                <a:cs typeface="Arial" pitchFamily="34" charset="0"/>
              </a:rPr>
              <a:t>o1 - o10</a:t>
            </a:r>
          </a:p>
          <a:p>
            <a:r>
              <a:rPr lang="en-US" sz="1200" dirty="0" err="1">
                <a:latin typeface="Arial" pitchFamily="34" charset="0"/>
                <a:cs typeface="Arial" pitchFamily="34" charset="0"/>
              </a:rPr>
              <a:t>dep</a:t>
            </a:r>
            <a:r>
              <a:rPr lang="en-US" sz="1200" dirty="0">
                <a:latin typeface="Arial" pitchFamily="34" charset="0"/>
                <a:cs typeface="Arial" pitchFamily="34" charset="0"/>
              </a:rPr>
              <a:t> </a:t>
            </a:r>
            <a:r>
              <a:rPr lang="en-US" sz="1200" dirty="0" err="1">
                <a:latin typeface="Arial" pitchFamily="34" charset="0"/>
                <a:cs typeface="Arial" pitchFamily="34" charset="0"/>
              </a:rPr>
              <a:t>rse</a:t>
            </a:r>
            <a:r>
              <a:rPr lang="en-US" sz="1200" dirty="0">
                <a:latin typeface="Arial" pitchFamily="34" charset="0"/>
                <a:cs typeface="Arial" pitchFamily="34" charset="0"/>
              </a:rPr>
              <a:t>;</a:t>
            </a:r>
          </a:p>
          <a:p>
            <a:r>
              <a:rPr lang="en-US" sz="1200" dirty="0" err="1">
                <a:latin typeface="Arial" pitchFamily="34" charset="0"/>
                <a:cs typeface="Arial" pitchFamily="34" charset="0"/>
              </a:rPr>
              <a:t>usevariables</a:t>
            </a:r>
            <a:r>
              <a:rPr lang="en-US" sz="1200" dirty="0">
                <a:latin typeface="Arial" pitchFamily="34" charset="0"/>
                <a:cs typeface="Arial" pitchFamily="34" charset="0"/>
              </a:rPr>
              <a:t> are e1-o10;</a:t>
            </a:r>
          </a:p>
          <a:p>
            <a:endParaRPr lang="en-US" sz="1200" dirty="0" smtClean="0">
              <a:solidFill>
                <a:schemeClr val="accent1"/>
              </a:solidFill>
              <a:latin typeface="Arial" pitchFamily="34" charset="0"/>
              <a:cs typeface="Arial" pitchFamily="34" charset="0"/>
            </a:endParaRPr>
          </a:p>
          <a:p>
            <a:r>
              <a:rPr lang="en-US" sz="1200" dirty="0" smtClean="0">
                <a:solidFill>
                  <a:schemeClr val="accent1"/>
                </a:solidFill>
                <a:latin typeface="Arial" pitchFamily="34" charset="0"/>
                <a:cs typeface="Arial" pitchFamily="34" charset="0"/>
              </a:rPr>
              <a:t>analysis</a:t>
            </a:r>
            <a:r>
              <a:rPr lang="en-US" sz="1200" dirty="0">
                <a:latin typeface="Arial" pitchFamily="34" charset="0"/>
                <a:cs typeface="Arial" pitchFamily="34" charset="0"/>
              </a:rPr>
              <a:t>:   type =  general ;</a:t>
            </a:r>
          </a:p>
          <a:p>
            <a:r>
              <a:rPr lang="en-US" sz="1200" dirty="0">
                <a:latin typeface="Arial" pitchFamily="34" charset="0"/>
                <a:cs typeface="Arial" pitchFamily="34" charset="0"/>
              </a:rPr>
              <a:t>            </a:t>
            </a:r>
            <a:r>
              <a:rPr lang="en-US" sz="1200" dirty="0" smtClean="0">
                <a:latin typeface="Arial" pitchFamily="34" charset="0"/>
                <a:cs typeface="Arial" pitchFamily="34" charset="0"/>
              </a:rPr>
              <a:t>     INFORMATION=EXPECTED</a:t>
            </a:r>
            <a:r>
              <a:rPr lang="en-US" sz="1200" dirty="0">
                <a:latin typeface="Arial" pitchFamily="34" charset="0"/>
                <a:cs typeface="Arial" pitchFamily="34" charset="0"/>
              </a:rPr>
              <a:t>;</a:t>
            </a:r>
          </a:p>
          <a:p>
            <a:r>
              <a:rPr lang="en-US" sz="1200" dirty="0" smtClean="0">
                <a:latin typeface="Arial" pitchFamily="34" charset="0"/>
                <a:cs typeface="Arial" pitchFamily="34" charset="0"/>
              </a:rPr>
              <a:t>      </a:t>
            </a:r>
            <a:endParaRPr lang="en-US" sz="1200" dirty="0">
              <a:latin typeface="Arial" pitchFamily="34" charset="0"/>
              <a:cs typeface="Arial" pitchFamily="34" charset="0"/>
            </a:endParaRPr>
          </a:p>
        </p:txBody>
      </p:sp>
      <p:sp>
        <p:nvSpPr>
          <p:cNvPr id="11" name="TextBox 10"/>
          <p:cNvSpPr txBox="1"/>
          <p:nvPr/>
        </p:nvSpPr>
        <p:spPr>
          <a:xfrm>
            <a:off x="4638413" y="1386515"/>
            <a:ext cx="3962400" cy="3231654"/>
          </a:xfrm>
          <a:prstGeom prst="rect">
            <a:avLst/>
          </a:prstGeom>
          <a:noFill/>
        </p:spPr>
        <p:txBody>
          <a:bodyPr wrap="square" rtlCol="0">
            <a:spAutoFit/>
          </a:bodyPr>
          <a:lstStyle/>
          <a:p>
            <a:r>
              <a:rPr lang="en-US" sz="1200" dirty="0">
                <a:solidFill>
                  <a:schemeClr val="accent1"/>
                </a:solidFill>
                <a:latin typeface="Arial" pitchFamily="34" charset="0"/>
                <a:cs typeface="Arial" pitchFamily="34" charset="0"/>
              </a:rPr>
              <a:t>model</a:t>
            </a:r>
            <a:r>
              <a:rPr lang="en-US" sz="1200" dirty="0">
                <a:latin typeface="Arial" pitchFamily="34" charset="0"/>
                <a:cs typeface="Arial" pitchFamily="34" charset="0"/>
              </a:rPr>
              <a:t>:      </a:t>
            </a:r>
          </a:p>
          <a:p>
            <a:r>
              <a:rPr lang="en-US" sz="1200" dirty="0">
                <a:latin typeface="Arial" pitchFamily="34" charset="0"/>
                <a:cs typeface="Arial" pitchFamily="34" charset="0"/>
              </a:rPr>
              <a:t>     </a:t>
            </a:r>
            <a:r>
              <a:rPr lang="en-US" sz="1200" dirty="0" smtClean="0">
                <a:latin typeface="Arial" pitchFamily="34" charset="0"/>
                <a:cs typeface="Arial" pitchFamily="34" charset="0"/>
              </a:rPr>
              <a:t>e </a:t>
            </a:r>
            <a:r>
              <a:rPr lang="en-US" sz="1200" dirty="0">
                <a:latin typeface="Arial" pitchFamily="34" charset="0"/>
                <a:cs typeface="Arial" pitchFamily="34" charset="0"/>
              </a:rPr>
              <a:t>by e1-e10*1;</a:t>
            </a:r>
          </a:p>
          <a:p>
            <a:r>
              <a:rPr lang="en-US" sz="1200" dirty="0">
                <a:latin typeface="Arial" pitchFamily="34" charset="0"/>
                <a:cs typeface="Arial" pitchFamily="34" charset="0"/>
              </a:rPr>
              <a:t>     </a:t>
            </a:r>
            <a:r>
              <a:rPr lang="en-US" sz="1200" dirty="0" smtClean="0">
                <a:latin typeface="Arial" pitchFamily="34" charset="0"/>
                <a:cs typeface="Arial" pitchFamily="34" charset="0"/>
              </a:rPr>
              <a:t>a </a:t>
            </a:r>
            <a:r>
              <a:rPr lang="en-US" sz="1200" dirty="0">
                <a:latin typeface="Arial" pitchFamily="34" charset="0"/>
                <a:cs typeface="Arial" pitchFamily="34" charset="0"/>
              </a:rPr>
              <a:t>by a1-a10*1;</a:t>
            </a:r>
          </a:p>
          <a:p>
            <a:r>
              <a:rPr lang="en-US" sz="1200" dirty="0">
                <a:latin typeface="Arial" pitchFamily="34" charset="0"/>
                <a:cs typeface="Arial" pitchFamily="34" charset="0"/>
              </a:rPr>
              <a:t>     </a:t>
            </a:r>
            <a:r>
              <a:rPr lang="en-US" sz="1200" dirty="0" smtClean="0">
                <a:latin typeface="Arial" pitchFamily="34" charset="0"/>
                <a:cs typeface="Arial" pitchFamily="34" charset="0"/>
              </a:rPr>
              <a:t>c </a:t>
            </a:r>
            <a:r>
              <a:rPr lang="en-US" sz="1200" dirty="0">
                <a:latin typeface="Arial" pitchFamily="34" charset="0"/>
                <a:cs typeface="Arial" pitchFamily="34" charset="0"/>
              </a:rPr>
              <a:t>by c1-c10*1;</a:t>
            </a:r>
          </a:p>
          <a:p>
            <a:r>
              <a:rPr lang="en-US" sz="1200" dirty="0">
                <a:latin typeface="Arial" pitchFamily="34" charset="0"/>
                <a:cs typeface="Arial" pitchFamily="34" charset="0"/>
              </a:rPr>
              <a:t>     </a:t>
            </a:r>
            <a:r>
              <a:rPr lang="en-US" sz="1200" dirty="0" smtClean="0">
                <a:latin typeface="Arial" pitchFamily="34" charset="0"/>
                <a:cs typeface="Arial" pitchFamily="34" charset="0"/>
              </a:rPr>
              <a:t>s </a:t>
            </a:r>
            <a:r>
              <a:rPr lang="en-US" sz="1200" dirty="0">
                <a:latin typeface="Arial" pitchFamily="34" charset="0"/>
                <a:cs typeface="Arial" pitchFamily="34" charset="0"/>
              </a:rPr>
              <a:t>by s1-s10*1;</a:t>
            </a:r>
          </a:p>
          <a:p>
            <a:r>
              <a:rPr lang="en-US" sz="1200" dirty="0">
                <a:latin typeface="Arial" pitchFamily="34" charset="0"/>
                <a:cs typeface="Arial" pitchFamily="34" charset="0"/>
              </a:rPr>
              <a:t>     </a:t>
            </a:r>
            <a:r>
              <a:rPr lang="en-US" sz="1200" dirty="0" smtClean="0">
                <a:latin typeface="Arial" pitchFamily="34" charset="0"/>
                <a:cs typeface="Arial" pitchFamily="34" charset="0"/>
              </a:rPr>
              <a:t>o </a:t>
            </a:r>
            <a:r>
              <a:rPr lang="en-US" sz="1200" dirty="0">
                <a:latin typeface="Arial" pitchFamily="34" charset="0"/>
                <a:cs typeface="Arial" pitchFamily="34" charset="0"/>
              </a:rPr>
              <a:t>by o1-o10*1;</a:t>
            </a:r>
          </a:p>
          <a:p>
            <a:r>
              <a:rPr lang="en-US" sz="1200" dirty="0">
                <a:latin typeface="Arial" pitchFamily="34" charset="0"/>
                <a:cs typeface="Arial" pitchFamily="34" charset="0"/>
              </a:rPr>
              <a:t>     </a:t>
            </a:r>
            <a:r>
              <a:rPr lang="en-US" sz="1200" dirty="0" err="1" smtClean="0">
                <a:solidFill>
                  <a:srgbClr val="FF0000"/>
                </a:solidFill>
                <a:latin typeface="Arial" pitchFamily="34" charset="0"/>
                <a:cs typeface="Arial" pitchFamily="34" charset="0"/>
              </a:rPr>
              <a:t>gfp</a:t>
            </a:r>
            <a:r>
              <a:rPr lang="en-US" sz="1200" dirty="0" smtClean="0">
                <a:solidFill>
                  <a:srgbClr val="FF0000"/>
                </a:solidFill>
                <a:latin typeface="Arial" pitchFamily="34" charset="0"/>
                <a:cs typeface="Arial" pitchFamily="34" charset="0"/>
              </a:rPr>
              <a:t> </a:t>
            </a:r>
            <a:r>
              <a:rPr lang="en-US" sz="1200" dirty="0">
                <a:solidFill>
                  <a:srgbClr val="FF0000"/>
                </a:solidFill>
                <a:latin typeface="Arial" pitchFamily="34" charset="0"/>
                <a:cs typeface="Arial" pitchFamily="34" charset="0"/>
              </a:rPr>
              <a:t>by e1-o10*1;</a:t>
            </a:r>
          </a:p>
          <a:p>
            <a:r>
              <a:rPr lang="en-US" sz="1200" dirty="0">
                <a:latin typeface="Arial" pitchFamily="34" charset="0"/>
                <a:cs typeface="Arial" pitchFamily="34" charset="0"/>
              </a:rPr>
              <a:t>     </a:t>
            </a:r>
            <a:r>
              <a:rPr lang="en-US" sz="1200" dirty="0" smtClean="0">
                <a:latin typeface="Arial" pitchFamily="34" charset="0"/>
                <a:cs typeface="Arial" pitchFamily="34" charset="0"/>
              </a:rPr>
              <a:t>e@1</a:t>
            </a:r>
            <a:r>
              <a:rPr lang="en-US" sz="1200" dirty="0">
                <a:latin typeface="Arial" pitchFamily="34" charset="0"/>
                <a:cs typeface="Arial" pitchFamily="34" charset="0"/>
              </a:rPr>
              <a:t>; a@1; c@1; s@1; o@1; </a:t>
            </a:r>
            <a:r>
              <a:rPr lang="en-US" sz="1200" dirty="0">
                <a:solidFill>
                  <a:srgbClr val="FF0000"/>
                </a:solidFill>
                <a:latin typeface="Arial" pitchFamily="34" charset="0"/>
                <a:cs typeface="Arial" pitchFamily="34" charset="0"/>
              </a:rPr>
              <a:t>gfp@1</a:t>
            </a:r>
            <a:r>
              <a:rPr lang="en-US" sz="1200" dirty="0">
                <a:latin typeface="Arial" pitchFamily="34" charset="0"/>
                <a:cs typeface="Arial" pitchFamily="34" charset="0"/>
              </a:rPr>
              <a:t>;</a:t>
            </a:r>
          </a:p>
          <a:p>
            <a:r>
              <a:rPr lang="en-US" sz="1200" dirty="0">
                <a:latin typeface="Arial" pitchFamily="34" charset="0"/>
                <a:cs typeface="Arial" pitchFamily="34" charset="0"/>
              </a:rPr>
              <a:t>     </a:t>
            </a:r>
            <a:r>
              <a:rPr lang="en-US" sz="1200" dirty="0" err="1" smtClean="0">
                <a:solidFill>
                  <a:srgbClr val="FF0000"/>
                </a:solidFill>
                <a:latin typeface="Arial" pitchFamily="34" charset="0"/>
                <a:cs typeface="Arial" pitchFamily="34" charset="0"/>
              </a:rPr>
              <a:t>gfp</a:t>
            </a:r>
            <a:r>
              <a:rPr lang="en-US" sz="1200" dirty="0" smtClean="0">
                <a:solidFill>
                  <a:srgbClr val="FF0000"/>
                </a:solidFill>
                <a:latin typeface="Arial" pitchFamily="34" charset="0"/>
                <a:cs typeface="Arial" pitchFamily="34" charset="0"/>
              </a:rPr>
              <a:t> </a:t>
            </a:r>
            <a:r>
              <a:rPr lang="en-US" sz="1200" dirty="0">
                <a:solidFill>
                  <a:srgbClr val="FF0000"/>
                </a:solidFill>
                <a:latin typeface="Arial" pitchFamily="34" charset="0"/>
                <a:cs typeface="Arial" pitchFamily="34" charset="0"/>
              </a:rPr>
              <a:t>with e-o@0;</a:t>
            </a:r>
          </a:p>
          <a:p>
            <a:r>
              <a:rPr lang="en-US" sz="1200" dirty="0">
                <a:latin typeface="Arial" pitchFamily="34" charset="0"/>
                <a:cs typeface="Arial" pitchFamily="34" charset="0"/>
              </a:rPr>
              <a:t>    </a:t>
            </a:r>
            <a:r>
              <a:rPr lang="en-US" sz="1200" dirty="0">
                <a:solidFill>
                  <a:srgbClr val="FF0000"/>
                </a:solidFill>
                <a:latin typeface="Arial" pitchFamily="34" charset="0"/>
                <a:cs typeface="Arial" pitchFamily="34" charset="0"/>
              </a:rPr>
              <a:t> </a:t>
            </a:r>
            <a:r>
              <a:rPr lang="en-US" sz="1200" dirty="0" smtClean="0">
                <a:solidFill>
                  <a:srgbClr val="FF0000"/>
                </a:solidFill>
                <a:latin typeface="Arial" pitchFamily="34" charset="0"/>
                <a:cs typeface="Arial" pitchFamily="34" charset="0"/>
              </a:rPr>
              <a:t>e-o </a:t>
            </a:r>
            <a:r>
              <a:rPr lang="en-US" sz="1200" dirty="0">
                <a:solidFill>
                  <a:srgbClr val="FF0000"/>
                </a:solidFill>
                <a:latin typeface="Arial" pitchFamily="34" charset="0"/>
                <a:cs typeface="Arial" pitchFamily="34" charset="0"/>
              </a:rPr>
              <a:t>with e-o@0;</a:t>
            </a:r>
          </a:p>
          <a:p>
            <a:endParaRPr lang="en-US" sz="1200" dirty="0" smtClean="0">
              <a:solidFill>
                <a:schemeClr val="accent1"/>
              </a:solidFill>
              <a:latin typeface="Arial" pitchFamily="34" charset="0"/>
              <a:cs typeface="Arial" pitchFamily="34" charset="0"/>
            </a:endParaRPr>
          </a:p>
          <a:p>
            <a:r>
              <a:rPr lang="en-US" sz="1200" dirty="0" smtClean="0">
                <a:solidFill>
                  <a:schemeClr val="accent1"/>
                </a:solidFill>
                <a:latin typeface="Arial" pitchFamily="34" charset="0"/>
                <a:cs typeface="Arial" pitchFamily="34" charset="0"/>
              </a:rPr>
              <a:t>output</a:t>
            </a:r>
            <a:r>
              <a:rPr lang="en-US" sz="1200" dirty="0">
                <a:latin typeface="Arial" pitchFamily="34" charset="0"/>
                <a:cs typeface="Arial" pitchFamily="34" charset="0"/>
              </a:rPr>
              <a:t>:     </a:t>
            </a:r>
            <a:r>
              <a:rPr lang="en-US" sz="1200" dirty="0" err="1">
                <a:latin typeface="Arial" pitchFamily="34" charset="0"/>
                <a:cs typeface="Arial" pitchFamily="34" charset="0"/>
              </a:rPr>
              <a:t>modindices</a:t>
            </a:r>
            <a:r>
              <a:rPr lang="en-US" sz="1200" dirty="0">
                <a:latin typeface="Arial" pitchFamily="34" charset="0"/>
                <a:cs typeface="Arial" pitchFamily="34" charset="0"/>
              </a:rPr>
              <a:t>(20) standardized  </a:t>
            </a:r>
            <a:r>
              <a:rPr lang="en-US" sz="1200" dirty="0" err="1">
                <a:latin typeface="Arial" pitchFamily="34" charset="0"/>
                <a:cs typeface="Arial" pitchFamily="34" charset="0"/>
              </a:rPr>
              <a:t>fsdeterminacy</a:t>
            </a:r>
            <a:r>
              <a:rPr lang="en-US" sz="1200" dirty="0">
                <a:latin typeface="Arial" pitchFamily="34" charset="0"/>
                <a:cs typeface="Arial" pitchFamily="34" charset="0"/>
              </a:rPr>
              <a:t>;</a:t>
            </a:r>
          </a:p>
          <a:p>
            <a:endParaRPr lang="en-US" sz="1200" dirty="0" smtClean="0">
              <a:solidFill>
                <a:schemeClr val="accent1"/>
              </a:solidFill>
              <a:latin typeface="Arial" pitchFamily="34" charset="0"/>
              <a:cs typeface="Arial" pitchFamily="34" charset="0"/>
            </a:endParaRPr>
          </a:p>
          <a:p>
            <a:r>
              <a:rPr lang="en-US" sz="1200" dirty="0" err="1" smtClean="0">
                <a:solidFill>
                  <a:schemeClr val="accent1"/>
                </a:solidFill>
                <a:latin typeface="Arial" pitchFamily="34" charset="0"/>
                <a:cs typeface="Arial" pitchFamily="34" charset="0"/>
              </a:rPr>
              <a:t>savedata</a:t>
            </a:r>
            <a:r>
              <a:rPr lang="en-US" sz="1200" dirty="0">
                <a:latin typeface="Arial" pitchFamily="34" charset="0"/>
                <a:cs typeface="Arial" pitchFamily="34" charset="0"/>
              </a:rPr>
              <a:t>:   file is </a:t>
            </a:r>
          </a:p>
          <a:p>
            <a:r>
              <a:rPr lang="en-US" sz="1200" dirty="0" smtClean="0">
                <a:latin typeface="Arial" pitchFamily="34" charset="0"/>
                <a:cs typeface="Arial" pitchFamily="34" charset="0"/>
              </a:rPr>
              <a:t>              'G</a:t>
            </a:r>
            <a:r>
              <a:rPr lang="en-US" sz="1200" dirty="0">
                <a:latin typeface="Arial" pitchFamily="34" charset="0"/>
                <a:cs typeface="Arial" pitchFamily="34" charset="0"/>
              </a:rPr>
              <a:t>:\</a:t>
            </a:r>
            <a:r>
              <a:rPr lang="en-US" sz="1200" dirty="0" err="1">
                <a:latin typeface="Arial" pitchFamily="34" charset="0"/>
                <a:cs typeface="Arial" pitchFamily="34" charset="0"/>
              </a:rPr>
              <a:t>MdbR</a:t>
            </a:r>
            <a:r>
              <a:rPr lang="en-US" sz="1200" dirty="0">
                <a:latin typeface="Arial" pitchFamily="34" charset="0"/>
                <a:cs typeface="Arial" pitchFamily="34" charset="0"/>
              </a:rPr>
              <a:t>\1BalancedScaleStudy\GFP Paper</a:t>
            </a:r>
          </a:p>
          <a:p>
            <a:r>
              <a:rPr lang="en-US" sz="1200" dirty="0">
                <a:latin typeface="Arial" pitchFamily="34" charset="0"/>
                <a:cs typeface="Arial" pitchFamily="34" charset="0"/>
              </a:rPr>
              <a:t>               \GFP </a:t>
            </a:r>
            <a:r>
              <a:rPr lang="en-US" sz="1200" dirty="0" err="1">
                <a:latin typeface="Arial" pitchFamily="34" charset="0"/>
                <a:cs typeface="Arial" pitchFamily="34" charset="0"/>
              </a:rPr>
              <a:t>Mplus</a:t>
            </a:r>
            <a:r>
              <a:rPr lang="en-US" sz="1200" dirty="0">
                <a:latin typeface="Arial" pitchFamily="34" charset="0"/>
                <a:cs typeface="Arial" pitchFamily="34" charset="0"/>
              </a:rPr>
              <a:t>\</a:t>
            </a:r>
            <a:r>
              <a:rPr lang="en-US" sz="1200" dirty="0" err="1">
                <a:latin typeface="Arial" pitchFamily="34" charset="0"/>
                <a:cs typeface="Arial" pitchFamily="34" charset="0"/>
              </a:rPr>
              <a:t>ZFS_BifactorModel.inp</a:t>
            </a:r>
            <a:r>
              <a:rPr lang="en-US" sz="1200" dirty="0">
                <a:latin typeface="Arial" pitchFamily="34" charset="0"/>
                <a:cs typeface="Arial" pitchFamily="34" charset="0"/>
              </a:rPr>
              <a:t>';</a:t>
            </a:r>
          </a:p>
          <a:p>
            <a:r>
              <a:rPr lang="en-US" sz="1200" dirty="0">
                <a:latin typeface="Arial" pitchFamily="34" charset="0"/>
                <a:cs typeface="Arial" pitchFamily="34" charset="0"/>
              </a:rPr>
              <a:t>      </a:t>
            </a:r>
            <a:r>
              <a:rPr lang="en-US" sz="1200" dirty="0" smtClean="0">
                <a:latin typeface="Arial" pitchFamily="34" charset="0"/>
                <a:cs typeface="Arial" pitchFamily="34" charset="0"/>
              </a:rPr>
              <a:t>save=</a:t>
            </a:r>
            <a:r>
              <a:rPr lang="en-US" sz="1200" dirty="0" err="1" smtClean="0">
                <a:latin typeface="Arial" pitchFamily="34" charset="0"/>
                <a:cs typeface="Arial" pitchFamily="34" charset="0"/>
              </a:rPr>
              <a:t>fscores</a:t>
            </a:r>
            <a:r>
              <a:rPr lang="en-US" sz="1200" dirty="0">
                <a:latin typeface="Arial" pitchFamily="34" charset="0"/>
                <a:cs typeface="Arial" pitchFamily="34" charset="0"/>
              </a:rPr>
              <a:t>;</a:t>
            </a:r>
            <a:endParaRPr lang="en-US" sz="1200" dirty="0"/>
          </a:p>
        </p:txBody>
      </p:sp>
    </p:spTree>
    <p:extLst>
      <p:ext uri="{BB962C8B-B14F-4D97-AF65-F5344CB8AC3E}">
        <p14:creationId xmlns:p14="http://schemas.microsoft.com/office/powerpoint/2010/main" val="4106963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D9A6-7C6D-40F1-AB19-0C5B49F39A0B}"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35</a:t>
            </a:fld>
            <a:endParaRPr lang="en-US"/>
          </a:p>
        </p:txBody>
      </p:sp>
      <p:sp>
        <p:nvSpPr>
          <p:cNvPr id="4" name="TextBox 3"/>
          <p:cNvSpPr txBox="1"/>
          <p:nvPr/>
        </p:nvSpPr>
        <p:spPr>
          <a:xfrm>
            <a:off x="838200" y="304800"/>
            <a:ext cx="7086600" cy="4616648"/>
          </a:xfrm>
          <a:prstGeom prst="rect">
            <a:avLst/>
          </a:prstGeom>
          <a:noFill/>
        </p:spPr>
        <p:txBody>
          <a:bodyPr wrap="square" rtlCol="0">
            <a:spAutoFit/>
          </a:bodyPr>
          <a:lstStyle/>
          <a:p>
            <a:r>
              <a:rPr lang="en-US" sz="2400" dirty="0"/>
              <a:t>Applying Bifactor </a:t>
            </a:r>
            <a:r>
              <a:rPr lang="en-US" sz="2400" dirty="0" smtClean="0"/>
              <a:t>Models - Structural Models </a:t>
            </a:r>
            <a:endParaRPr lang="en-US" sz="2400" dirty="0"/>
          </a:p>
          <a:p>
            <a:endParaRPr lang="en-US" dirty="0"/>
          </a:p>
          <a:p>
            <a:r>
              <a:rPr lang="en-US" b="1" dirty="0" smtClean="0"/>
              <a:t>Within-the-program method</a:t>
            </a:r>
          </a:p>
          <a:p>
            <a:endParaRPr lang="en-US" dirty="0"/>
          </a:p>
          <a:p>
            <a:pPr marL="457200"/>
            <a:r>
              <a:rPr lang="en-US" dirty="0" smtClean="0"/>
              <a:t>Assess the structural model from within the program that applied the model.</a:t>
            </a:r>
          </a:p>
          <a:p>
            <a:endParaRPr lang="en-US" dirty="0"/>
          </a:p>
          <a:p>
            <a:endParaRPr lang="en-US" b="1" dirty="0" smtClean="0"/>
          </a:p>
          <a:p>
            <a:r>
              <a:rPr lang="en-US" b="1" dirty="0" smtClean="0"/>
              <a:t>Factor score method</a:t>
            </a:r>
            <a:endParaRPr lang="en-US" dirty="0" smtClean="0"/>
          </a:p>
          <a:p>
            <a:endParaRPr lang="en-US" dirty="0"/>
          </a:p>
          <a:p>
            <a:pPr marL="457200"/>
            <a:r>
              <a:rPr lang="en-US" dirty="0" smtClean="0"/>
              <a:t>Use a program to applied the model to create </a:t>
            </a:r>
            <a:r>
              <a:rPr lang="en-US" b="1" dirty="0" smtClean="0"/>
              <a:t>factor scores</a:t>
            </a:r>
            <a:r>
              <a:rPr lang="en-US" dirty="0" smtClean="0"/>
              <a:t> of the latent variables in the measurement model.</a:t>
            </a:r>
          </a:p>
          <a:p>
            <a:pPr marL="457200"/>
            <a:endParaRPr lang="en-US" dirty="0"/>
          </a:p>
          <a:p>
            <a:pPr marL="457200"/>
            <a:r>
              <a:rPr lang="en-US" dirty="0" smtClean="0"/>
              <a:t>Put the factor scores in your favorite statistical package.</a:t>
            </a:r>
          </a:p>
          <a:p>
            <a:pPr marL="457200"/>
            <a:endParaRPr lang="en-US" dirty="0"/>
          </a:p>
          <a:p>
            <a:pPr marL="457200"/>
            <a:r>
              <a:rPr lang="en-US" dirty="0" smtClean="0"/>
              <a:t>Perform the regressions using your statistical package.</a:t>
            </a:r>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968922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54829-72C9-4345-83D9-6140D11C8A34}"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290" y="1295400"/>
            <a:ext cx="59859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8675" y="381000"/>
            <a:ext cx="7620000" cy="1015663"/>
          </a:xfrm>
          <a:prstGeom prst="rect">
            <a:avLst/>
          </a:prstGeom>
          <a:noFill/>
        </p:spPr>
        <p:txBody>
          <a:bodyPr wrap="square" rtlCol="0">
            <a:spAutoFit/>
          </a:bodyPr>
          <a:lstStyle/>
          <a:p>
            <a:r>
              <a:rPr lang="en-US" sz="2400" dirty="0" smtClean="0"/>
              <a:t>Assessing a structural model from within Amos Graphics</a:t>
            </a:r>
          </a:p>
          <a:p>
            <a:r>
              <a:rPr lang="en-US" dirty="0" smtClean="0"/>
              <a:t>Assessing criterion related validity of Big Five factors + Bifactor</a:t>
            </a:r>
          </a:p>
          <a:p>
            <a:r>
              <a:rPr lang="en-US" dirty="0" smtClean="0"/>
              <a:t>Criterion (Overall) is supervisor ratings of job performance. N=764.</a:t>
            </a:r>
            <a:endParaRPr lang="en-US"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308450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CFA09-BDAD-4576-8ED0-BC92282D65F1}"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37</a:t>
            </a:fld>
            <a:endParaRPr lang="en-US"/>
          </a:p>
        </p:txBody>
      </p:sp>
      <p:sp>
        <p:nvSpPr>
          <p:cNvPr id="4" name="TextBox 3"/>
          <p:cNvSpPr txBox="1"/>
          <p:nvPr/>
        </p:nvSpPr>
        <p:spPr>
          <a:xfrm>
            <a:off x="838200" y="533400"/>
            <a:ext cx="7467600" cy="461665"/>
          </a:xfrm>
          <a:prstGeom prst="rect">
            <a:avLst/>
          </a:prstGeom>
          <a:noFill/>
        </p:spPr>
        <p:txBody>
          <a:bodyPr wrap="square" rtlCol="0">
            <a:spAutoFit/>
          </a:bodyPr>
          <a:lstStyle/>
          <a:p>
            <a:r>
              <a:rPr lang="en-US" sz="2400" dirty="0" smtClean="0"/>
              <a:t>Assessing a structural model within Amos Program Editor</a:t>
            </a:r>
            <a:endParaRPr lang="en-US" sz="2400"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492" y="1066800"/>
            <a:ext cx="7238308" cy="53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029200" y="4462272"/>
            <a:ext cx="2743200" cy="128016"/>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23868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5747D-D26E-4FDC-913B-C7859313C551}"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38</a:t>
            </a:fld>
            <a:endParaRPr lang="en-US"/>
          </a:p>
        </p:txBody>
      </p:sp>
      <p:sp>
        <p:nvSpPr>
          <p:cNvPr id="4" name="TextBox 3"/>
          <p:cNvSpPr txBox="1"/>
          <p:nvPr/>
        </p:nvSpPr>
        <p:spPr>
          <a:xfrm>
            <a:off x="1371600" y="535549"/>
            <a:ext cx="6400800" cy="738664"/>
          </a:xfrm>
          <a:prstGeom prst="rect">
            <a:avLst/>
          </a:prstGeom>
          <a:noFill/>
        </p:spPr>
        <p:txBody>
          <a:bodyPr wrap="square" rtlCol="0">
            <a:spAutoFit/>
          </a:bodyPr>
          <a:lstStyle/>
          <a:p>
            <a:r>
              <a:rPr lang="en-US" sz="2400" dirty="0" smtClean="0"/>
              <a:t>Assessing a structural model from within </a:t>
            </a:r>
            <a:r>
              <a:rPr lang="en-US" sz="2400" dirty="0" err="1" smtClean="0"/>
              <a:t>M</a:t>
            </a:r>
            <a:r>
              <a:rPr lang="en-US" sz="2400" i="1" dirty="0" err="1" smtClean="0"/>
              <a:t>plus</a:t>
            </a:r>
            <a:endParaRPr lang="en-US" sz="2400" i="1" dirty="0" smtClean="0"/>
          </a:p>
          <a:p>
            <a:r>
              <a:rPr lang="en-US" dirty="0" smtClean="0"/>
              <a:t>The data are the same as in the previous slide.</a:t>
            </a:r>
            <a:endParaRPr lang="en-US" dirty="0"/>
          </a:p>
        </p:txBody>
      </p:sp>
      <p:sp>
        <p:nvSpPr>
          <p:cNvPr id="5" name="TextBox 4"/>
          <p:cNvSpPr txBox="1"/>
          <p:nvPr/>
        </p:nvSpPr>
        <p:spPr>
          <a:xfrm>
            <a:off x="838200" y="1371600"/>
            <a:ext cx="2971800" cy="2862322"/>
          </a:xfrm>
          <a:prstGeom prst="rect">
            <a:avLst/>
          </a:prstGeom>
          <a:noFill/>
        </p:spPr>
        <p:txBody>
          <a:bodyPr wrap="square" rtlCol="0">
            <a:spAutoFit/>
          </a:bodyPr>
          <a:lstStyle/>
          <a:p>
            <a:r>
              <a:rPr lang="en-US" u="sng" dirty="0" smtClean="0"/>
              <a:t>The model statements</a:t>
            </a:r>
          </a:p>
          <a:p>
            <a:r>
              <a:rPr lang="en-US" sz="1200" b="1" dirty="0">
                <a:solidFill>
                  <a:schemeClr val="accent1"/>
                </a:solidFill>
                <a:latin typeface="Courier New" pitchFamily="49" charset="0"/>
                <a:cs typeface="Courier New" pitchFamily="49" charset="0"/>
              </a:rPr>
              <a:t>model:</a:t>
            </a:r>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e </a:t>
            </a:r>
            <a:r>
              <a:rPr lang="en-US" sz="1200" b="1" dirty="0">
                <a:latin typeface="Courier New" pitchFamily="49" charset="0"/>
                <a:cs typeface="Courier New" pitchFamily="49" charset="0"/>
              </a:rPr>
              <a:t>by  </a:t>
            </a:r>
            <a:r>
              <a:rPr lang="en-US" sz="1200" b="1" dirty="0" smtClean="0">
                <a:latin typeface="Courier New" pitchFamily="49" charset="0"/>
                <a:cs typeface="Courier New" pitchFamily="49" charset="0"/>
              </a:rPr>
              <a:t>e1-e10*1;</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 </a:t>
            </a:r>
            <a:r>
              <a:rPr lang="en-US" sz="1200" b="1" dirty="0">
                <a:latin typeface="Courier New" pitchFamily="49" charset="0"/>
                <a:cs typeface="Courier New" pitchFamily="49" charset="0"/>
              </a:rPr>
              <a:t>by  a1-a10*1;</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c </a:t>
            </a:r>
            <a:r>
              <a:rPr lang="en-US" sz="1200" b="1" dirty="0">
                <a:latin typeface="Courier New" pitchFamily="49" charset="0"/>
                <a:cs typeface="Courier New" pitchFamily="49" charset="0"/>
              </a:rPr>
              <a:t>by  c1-c10*1;</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s </a:t>
            </a:r>
            <a:r>
              <a:rPr lang="en-US" sz="1200" b="1" dirty="0">
                <a:latin typeface="Courier New" pitchFamily="49" charset="0"/>
                <a:cs typeface="Courier New" pitchFamily="49" charset="0"/>
              </a:rPr>
              <a:t>by  s1-s10*1;</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o </a:t>
            </a:r>
            <a:r>
              <a:rPr lang="en-US" sz="1200" b="1" dirty="0">
                <a:latin typeface="Courier New" pitchFamily="49" charset="0"/>
                <a:cs typeface="Courier New" pitchFamily="49" charset="0"/>
              </a:rPr>
              <a:t>by  o1-o10*1;</a:t>
            </a:r>
          </a:p>
          <a:p>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gfp</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by e1-o10*1</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e@0;a@0;c@0;s@0;o@0;</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gfp@0;</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gfp</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with e-o@0;</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e-o </a:t>
            </a:r>
            <a:r>
              <a:rPr lang="en-US" sz="1200" b="1" dirty="0">
                <a:latin typeface="Courier New" pitchFamily="49" charset="0"/>
                <a:cs typeface="Courier New" pitchFamily="49" charset="0"/>
              </a:rPr>
              <a:t>with e-o@0;            </a:t>
            </a:r>
          </a:p>
          <a:p>
            <a:r>
              <a:rPr lang="en-US" sz="1200" b="1" dirty="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Overall </a:t>
            </a:r>
            <a:r>
              <a:rPr lang="en-US" sz="1200" b="1" dirty="0">
                <a:solidFill>
                  <a:srgbClr val="FF0000"/>
                </a:solidFill>
                <a:latin typeface="Courier New" pitchFamily="49" charset="0"/>
                <a:cs typeface="Courier New" pitchFamily="49" charset="0"/>
              </a:rPr>
              <a:t>on e-o </a:t>
            </a:r>
            <a:r>
              <a:rPr lang="en-US" sz="1200" b="1" dirty="0" err="1" smtClean="0">
                <a:solidFill>
                  <a:srgbClr val="FF0000"/>
                </a:solidFill>
                <a:latin typeface="Courier New" pitchFamily="49" charset="0"/>
                <a:cs typeface="Courier New" pitchFamily="49" charset="0"/>
              </a:rPr>
              <a:t>gfp</a:t>
            </a:r>
            <a:r>
              <a:rPr lang="en-US" sz="1200" b="1" dirty="0" smtClean="0">
                <a:solidFill>
                  <a:srgbClr val="FF0000"/>
                </a:solidFill>
                <a:latin typeface="Courier New" pitchFamily="49" charset="0"/>
                <a:cs typeface="Courier New" pitchFamily="49" charset="0"/>
              </a:rPr>
              <a:t>;</a:t>
            </a:r>
            <a:endParaRPr lang="en-US" sz="1200" b="1" dirty="0">
              <a:solidFill>
                <a:srgbClr val="FF0000"/>
              </a:solidFill>
              <a:latin typeface="Courier New" pitchFamily="49" charset="0"/>
              <a:cs typeface="Courier New" pitchFamily="49" charset="0"/>
            </a:endParaRPr>
          </a:p>
          <a:p>
            <a:endParaRPr lang="en-US" dirty="0" smtClean="0"/>
          </a:p>
        </p:txBody>
      </p:sp>
      <p:sp>
        <p:nvSpPr>
          <p:cNvPr id="6" name="TextBox 5"/>
          <p:cNvSpPr txBox="1"/>
          <p:nvPr/>
        </p:nvSpPr>
        <p:spPr>
          <a:xfrm>
            <a:off x="3962400" y="1371600"/>
            <a:ext cx="4953000" cy="1908215"/>
          </a:xfrm>
          <a:prstGeom prst="rect">
            <a:avLst/>
          </a:prstGeom>
          <a:noFill/>
        </p:spPr>
        <p:txBody>
          <a:bodyPr wrap="square" rtlCol="0">
            <a:spAutoFit/>
          </a:bodyPr>
          <a:lstStyle/>
          <a:p>
            <a:r>
              <a:rPr lang="en-US" u="sng" dirty="0"/>
              <a:t>Key portions of the </a:t>
            </a:r>
            <a:r>
              <a:rPr lang="en-US" u="sng" dirty="0" err="1" smtClean="0"/>
              <a:t>M</a:t>
            </a:r>
            <a:r>
              <a:rPr lang="en-US" i="1" u="sng" dirty="0" err="1" smtClean="0"/>
              <a:t>plus</a:t>
            </a:r>
            <a:r>
              <a:rPr lang="en-US" u="sng" dirty="0" smtClean="0"/>
              <a:t> output</a:t>
            </a:r>
            <a:endParaRPr lang="en-US" u="sng" dirty="0"/>
          </a:p>
          <a:p>
            <a:endParaRPr lang="en-US" sz="1000" dirty="0">
              <a:latin typeface="Courier New" pitchFamily="49" charset="0"/>
              <a:cs typeface="Courier New" pitchFamily="49" charset="0"/>
            </a:endParaRPr>
          </a:p>
          <a:p>
            <a:r>
              <a:rPr lang="pt-BR" sz="1000" b="1" dirty="0" smtClean="0">
                <a:latin typeface="Courier New" pitchFamily="49" charset="0"/>
                <a:cs typeface="Courier New" pitchFamily="49" charset="0"/>
              </a:rPr>
              <a:t>Two-tailed</a:t>
            </a:r>
          </a:p>
          <a:p>
            <a:r>
              <a:rPr lang="pt-BR" sz="1000" b="1" u="sng" dirty="0" smtClean="0">
                <a:latin typeface="Courier New" pitchFamily="49" charset="0"/>
                <a:cs typeface="Courier New" pitchFamily="49" charset="0"/>
              </a:rPr>
              <a:t>OVERALL  ON</a:t>
            </a:r>
            <a:r>
              <a:rPr lang="pt-BR" sz="1000" b="1" dirty="0" smtClean="0">
                <a:latin typeface="Courier New" pitchFamily="49" charset="0"/>
                <a:cs typeface="Courier New" pitchFamily="49" charset="0"/>
              </a:rPr>
              <a:t>          </a:t>
            </a:r>
            <a:r>
              <a:rPr lang="pt-BR" sz="1000" b="1" u="sng" dirty="0" smtClean="0">
                <a:latin typeface="Courier New" pitchFamily="49" charset="0"/>
                <a:cs typeface="Courier New" pitchFamily="49" charset="0"/>
              </a:rPr>
              <a:t>Estimate</a:t>
            </a:r>
            <a:r>
              <a:rPr lang="pt-BR" sz="1000" b="1" dirty="0" smtClean="0">
                <a:latin typeface="Courier New" pitchFamily="49" charset="0"/>
                <a:cs typeface="Courier New" pitchFamily="49" charset="0"/>
              </a:rPr>
              <a:t>      </a:t>
            </a:r>
            <a:r>
              <a:rPr lang="pt-BR" sz="1000" b="1" u="sng" dirty="0" smtClean="0">
                <a:latin typeface="Courier New" pitchFamily="49" charset="0"/>
                <a:cs typeface="Courier New" pitchFamily="49" charset="0"/>
              </a:rPr>
              <a:t>S.E.</a:t>
            </a:r>
            <a:r>
              <a:rPr lang="pt-BR" sz="1000" b="1" dirty="0" smtClean="0">
                <a:latin typeface="Courier New" pitchFamily="49" charset="0"/>
                <a:cs typeface="Courier New" pitchFamily="49" charset="0"/>
              </a:rPr>
              <a:t>    </a:t>
            </a:r>
            <a:r>
              <a:rPr lang="pt-BR" sz="1000" b="1" u="sng" dirty="0" smtClean="0">
                <a:latin typeface="Courier New" pitchFamily="49" charset="0"/>
                <a:cs typeface="Courier New" pitchFamily="49" charset="0"/>
              </a:rPr>
              <a:t>Est/S.E.</a:t>
            </a:r>
            <a:r>
              <a:rPr lang="pt-BR" sz="1000" b="1" dirty="0" smtClean="0">
                <a:latin typeface="Courier New" pitchFamily="49" charset="0"/>
                <a:cs typeface="Courier New" pitchFamily="49" charset="0"/>
              </a:rPr>
              <a:t>  </a:t>
            </a:r>
            <a:r>
              <a:rPr lang="pt-BR" sz="1000" b="1" dirty="0">
                <a:latin typeface="Courier New" pitchFamily="49" charset="0"/>
                <a:cs typeface="Courier New" pitchFamily="49" charset="0"/>
              </a:rPr>
              <a:t> </a:t>
            </a:r>
            <a:r>
              <a:rPr lang="pt-BR" sz="1000" b="1" dirty="0" smtClean="0">
                <a:latin typeface="Courier New" pitchFamily="49" charset="0"/>
                <a:cs typeface="Courier New" pitchFamily="49" charset="0"/>
              </a:rPr>
              <a:t> </a:t>
            </a:r>
            <a:r>
              <a:rPr lang="pt-BR" sz="1000" b="1" u="sng" dirty="0" smtClean="0">
                <a:latin typeface="Courier New" pitchFamily="49" charset="0"/>
                <a:cs typeface="Courier New" pitchFamily="49" charset="0"/>
              </a:rPr>
              <a:t>P-Value</a:t>
            </a:r>
            <a:endParaRPr lang="pt-BR" sz="1000" b="1" u="sng" dirty="0">
              <a:latin typeface="Courier New" pitchFamily="49" charset="0"/>
              <a:cs typeface="Courier New" pitchFamily="49" charset="0"/>
            </a:endParaRPr>
          </a:p>
          <a:p>
            <a:r>
              <a:rPr lang="pt-BR" sz="1000" b="1" dirty="0">
                <a:latin typeface="Courier New" pitchFamily="49" charset="0"/>
                <a:cs typeface="Courier New" pitchFamily="49" charset="0"/>
              </a:rPr>
              <a:t>    E                  0.033      0.048      0.701      0.483</a:t>
            </a:r>
          </a:p>
          <a:p>
            <a:r>
              <a:rPr lang="pt-BR" sz="1000" b="1" dirty="0">
                <a:latin typeface="Courier New" pitchFamily="49" charset="0"/>
                <a:cs typeface="Courier New" pitchFamily="49" charset="0"/>
              </a:rPr>
              <a:t>    A                 -0.002      0.045     -0.049      0.961</a:t>
            </a:r>
          </a:p>
          <a:p>
            <a:r>
              <a:rPr lang="pt-BR" sz="1000" b="1" dirty="0">
                <a:latin typeface="Courier New" pitchFamily="49" charset="0"/>
                <a:cs typeface="Courier New" pitchFamily="49" charset="0"/>
              </a:rPr>
              <a:t>    C                 -0.059      0.056     -1.059      0.290</a:t>
            </a:r>
          </a:p>
          <a:p>
            <a:r>
              <a:rPr lang="pt-BR" sz="1000" b="1" dirty="0">
                <a:latin typeface="Courier New" pitchFamily="49" charset="0"/>
                <a:cs typeface="Courier New" pitchFamily="49" charset="0"/>
              </a:rPr>
              <a:t>    S                 -0.063      0.049     -1.286      0.198</a:t>
            </a:r>
          </a:p>
          <a:p>
            <a:r>
              <a:rPr lang="pt-BR" sz="1000" b="1" dirty="0">
                <a:latin typeface="Courier New" pitchFamily="49" charset="0"/>
                <a:cs typeface="Courier New" pitchFamily="49" charset="0"/>
              </a:rPr>
              <a:t>    </a:t>
            </a:r>
            <a:r>
              <a:rPr lang="pt-BR" sz="1000" b="1" dirty="0">
                <a:solidFill>
                  <a:srgbClr val="FF0000"/>
                </a:solidFill>
                <a:latin typeface="Courier New" pitchFamily="49" charset="0"/>
                <a:cs typeface="Courier New" pitchFamily="49" charset="0"/>
              </a:rPr>
              <a:t>O                 -0.158      0.047     -3.388      0.001</a:t>
            </a:r>
          </a:p>
          <a:p>
            <a:r>
              <a:rPr lang="pt-BR" sz="1000" b="1" dirty="0">
                <a:solidFill>
                  <a:srgbClr val="FF0000"/>
                </a:solidFill>
                <a:latin typeface="Courier New" pitchFamily="49" charset="0"/>
                <a:cs typeface="Courier New" pitchFamily="49" charset="0"/>
              </a:rPr>
              <a:t>  </a:t>
            </a:r>
            <a:r>
              <a:rPr lang="pt-BR" sz="1000" b="1" dirty="0" smtClean="0">
                <a:solidFill>
                  <a:srgbClr val="FF0000"/>
                </a:solidFill>
                <a:latin typeface="Courier New" pitchFamily="49" charset="0"/>
                <a:cs typeface="Courier New" pitchFamily="49" charset="0"/>
              </a:rPr>
              <a:t>GFP                  </a:t>
            </a:r>
            <a:r>
              <a:rPr lang="pt-BR" sz="1000" b="1" dirty="0">
                <a:solidFill>
                  <a:srgbClr val="FF0000"/>
                </a:solidFill>
                <a:latin typeface="Courier New" pitchFamily="49" charset="0"/>
                <a:cs typeface="Courier New" pitchFamily="49" charset="0"/>
              </a:rPr>
              <a:t>0.104      0.045      2.321      0.020</a:t>
            </a:r>
            <a:endParaRPr lang="en-US" sz="1000" b="1" dirty="0">
              <a:solidFill>
                <a:srgbClr val="FF0000"/>
              </a:solidFill>
              <a:latin typeface="Courier New" pitchFamily="49" charset="0"/>
              <a:cs typeface="Courier New" pitchFamily="49" charset="0"/>
            </a:endParaRPr>
          </a:p>
          <a:p>
            <a:endParaRPr lang="en-US" sz="1000" b="1" dirty="0">
              <a:latin typeface="Courier New" pitchFamily="49" charset="0"/>
              <a:cs typeface="Courier New" pitchFamily="49" charset="0"/>
            </a:endParaRPr>
          </a:p>
        </p:txBody>
      </p:sp>
      <p:sp>
        <p:nvSpPr>
          <p:cNvPr id="7" name="Left Brace 6"/>
          <p:cNvSpPr/>
          <p:nvPr/>
        </p:nvSpPr>
        <p:spPr>
          <a:xfrm>
            <a:off x="1368669" y="1931176"/>
            <a:ext cx="274319" cy="17287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52400" y="2533944"/>
            <a:ext cx="1219200" cy="523220"/>
          </a:xfrm>
          <a:prstGeom prst="rect">
            <a:avLst/>
          </a:prstGeom>
          <a:noFill/>
        </p:spPr>
        <p:txBody>
          <a:bodyPr wrap="square" rtlCol="0">
            <a:spAutoFit/>
          </a:bodyPr>
          <a:lstStyle/>
          <a:p>
            <a:pPr algn="ctr"/>
            <a:r>
              <a:rPr lang="en-US" sz="1400" dirty="0" smtClean="0"/>
              <a:t>Measurement Model</a:t>
            </a:r>
            <a:endParaRPr lang="en-US" sz="1400" dirty="0"/>
          </a:p>
        </p:txBody>
      </p:sp>
      <p:sp>
        <p:nvSpPr>
          <p:cNvPr id="9" name="TextBox 8"/>
          <p:cNvSpPr txBox="1"/>
          <p:nvPr/>
        </p:nvSpPr>
        <p:spPr>
          <a:xfrm>
            <a:off x="149469" y="3548390"/>
            <a:ext cx="1219200" cy="523220"/>
          </a:xfrm>
          <a:prstGeom prst="rect">
            <a:avLst/>
          </a:prstGeom>
          <a:noFill/>
        </p:spPr>
        <p:txBody>
          <a:bodyPr wrap="square" rtlCol="0">
            <a:spAutoFit/>
          </a:bodyPr>
          <a:lstStyle/>
          <a:p>
            <a:pPr algn="ctr"/>
            <a:r>
              <a:rPr lang="en-US" sz="1400" dirty="0" smtClean="0">
                <a:solidFill>
                  <a:srgbClr val="FF0000"/>
                </a:solidFill>
              </a:rPr>
              <a:t>Structural Model</a:t>
            </a:r>
            <a:endParaRPr lang="en-US" sz="1400" dirty="0">
              <a:solidFill>
                <a:srgbClr val="FF0000"/>
              </a:solidFill>
            </a:endParaRPr>
          </a:p>
        </p:txBody>
      </p:sp>
      <p:cxnSp>
        <p:nvCxnSpPr>
          <p:cNvPr id="11" name="Straight Arrow Connector 10"/>
          <p:cNvCxnSpPr/>
          <p:nvPr/>
        </p:nvCxnSpPr>
        <p:spPr>
          <a:xfrm>
            <a:off x="1143000" y="3810000"/>
            <a:ext cx="50291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049158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960FC-C987-452A-BC0A-422E35387482}"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39</a:t>
            </a:fld>
            <a:endParaRPr lang="en-US" dirty="0"/>
          </a:p>
        </p:txBody>
      </p:sp>
      <p:sp>
        <p:nvSpPr>
          <p:cNvPr id="4" name="TextBox 3"/>
          <p:cNvSpPr txBox="1"/>
          <p:nvPr/>
        </p:nvSpPr>
        <p:spPr>
          <a:xfrm>
            <a:off x="533400" y="271550"/>
            <a:ext cx="8077200" cy="3847207"/>
          </a:xfrm>
          <a:prstGeom prst="rect">
            <a:avLst/>
          </a:prstGeom>
          <a:noFill/>
        </p:spPr>
        <p:txBody>
          <a:bodyPr wrap="square" rtlCol="0">
            <a:spAutoFit/>
          </a:bodyPr>
          <a:lstStyle/>
          <a:p>
            <a:r>
              <a:rPr lang="en-US" sz="2400" dirty="0" smtClean="0"/>
              <a:t>Assessing a structural model using </a:t>
            </a:r>
            <a:r>
              <a:rPr lang="en-US" sz="2400" b="1" dirty="0" smtClean="0"/>
              <a:t>factor scores </a:t>
            </a:r>
            <a:r>
              <a:rPr lang="en-US" sz="2400" dirty="0" smtClean="0"/>
              <a:t>from </a:t>
            </a:r>
            <a:r>
              <a:rPr lang="en-US" sz="2400" dirty="0" err="1" smtClean="0"/>
              <a:t>M</a:t>
            </a:r>
            <a:r>
              <a:rPr lang="en-US" sz="2400" i="1" dirty="0" err="1" smtClean="0"/>
              <a:t>plus</a:t>
            </a:r>
            <a:r>
              <a:rPr lang="en-US" sz="2400" i="1" dirty="0" smtClean="0"/>
              <a:t> </a:t>
            </a:r>
            <a:r>
              <a:rPr lang="en-US" sz="2400" dirty="0" smtClean="0"/>
              <a:t>- 1</a:t>
            </a:r>
          </a:p>
          <a:p>
            <a:endParaRPr lang="en-US" dirty="0"/>
          </a:p>
          <a:p>
            <a:r>
              <a:rPr lang="en-US" u="sng" dirty="0" smtClean="0"/>
              <a:t>Key portions of the </a:t>
            </a:r>
            <a:r>
              <a:rPr lang="en-US" u="sng" dirty="0" err="1" smtClean="0"/>
              <a:t>Mplus</a:t>
            </a:r>
            <a:r>
              <a:rPr lang="en-US" u="sng" dirty="0" smtClean="0"/>
              <a:t> program measurement model</a:t>
            </a:r>
          </a:p>
          <a:p>
            <a:endParaRPr lang="en-US" sz="1000" b="1" dirty="0" smtClean="0">
              <a:solidFill>
                <a:schemeClr val="tx2">
                  <a:lumMod val="60000"/>
                  <a:lumOff val="40000"/>
                </a:schemeClr>
              </a:solidFill>
              <a:latin typeface="Courier New" pitchFamily="49" charset="0"/>
              <a:cs typeface="Courier New" pitchFamily="49" charset="0"/>
            </a:endParaRPr>
          </a:p>
          <a:p>
            <a:r>
              <a:rPr lang="en-US" sz="1000" b="1" dirty="0" smtClean="0">
                <a:solidFill>
                  <a:schemeClr val="tx2">
                    <a:lumMod val="60000"/>
                    <a:lumOff val="40000"/>
                  </a:schemeClr>
                </a:solidFill>
                <a:latin typeface="Courier New" pitchFamily="49" charset="0"/>
                <a:cs typeface="Courier New" pitchFamily="49" charset="0"/>
              </a:rPr>
              <a:t>model</a:t>
            </a:r>
            <a:r>
              <a:rPr lang="en-US" sz="1000" b="1" dirty="0">
                <a:solidFill>
                  <a:schemeClr val="tx2">
                    <a:lumMod val="60000"/>
                    <a:lumOff val="40000"/>
                  </a:schemeClr>
                </a:solidFill>
                <a:latin typeface="Courier New" pitchFamily="49" charset="0"/>
                <a:cs typeface="Courier New" pitchFamily="49" charset="0"/>
              </a:rPr>
              <a:t>:</a:t>
            </a:r>
            <a:r>
              <a:rPr lang="en-US" sz="1000" b="1" dirty="0">
                <a:latin typeface="Courier New" pitchFamily="49" charset="0"/>
                <a:cs typeface="Courier New" pitchFamily="49" charset="0"/>
              </a:rPr>
              <a:t>      </a:t>
            </a:r>
          </a:p>
          <a:p>
            <a:r>
              <a:rPr lang="en-US" sz="1000" b="1" dirty="0">
                <a:latin typeface="Courier New" pitchFamily="49" charset="0"/>
                <a:cs typeface="Courier New" pitchFamily="49" charset="0"/>
              </a:rPr>
              <a:t>            e by  e1-e10;</a:t>
            </a:r>
          </a:p>
          <a:p>
            <a:r>
              <a:rPr lang="en-US" sz="1000" b="1" dirty="0">
                <a:latin typeface="Courier New" pitchFamily="49" charset="0"/>
                <a:cs typeface="Courier New" pitchFamily="49" charset="0"/>
              </a:rPr>
              <a:t>            a by  a1-a10;</a:t>
            </a:r>
          </a:p>
          <a:p>
            <a:r>
              <a:rPr lang="en-US" sz="1000" b="1" dirty="0">
                <a:latin typeface="Courier New" pitchFamily="49" charset="0"/>
                <a:cs typeface="Courier New" pitchFamily="49" charset="0"/>
              </a:rPr>
              <a:t>            c by  c1-c10;</a:t>
            </a:r>
          </a:p>
          <a:p>
            <a:r>
              <a:rPr lang="en-US" sz="1000" b="1" dirty="0">
                <a:latin typeface="Courier New" pitchFamily="49" charset="0"/>
                <a:cs typeface="Courier New" pitchFamily="49" charset="0"/>
              </a:rPr>
              <a:t>            s by  s1-s10;</a:t>
            </a:r>
          </a:p>
          <a:p>
            <a:r>
              <a:rPr lang="en-US" sz="1000" b="1" dirty="0">
                <a:latin typeface="Courier New" pitchFamily="49" charset="0"/>
                <a:cs typeface="Courier New" pitchFamily="49" charset="0"/>
              </a:rPr>
              <a:t>            o by  o1-o10;</a:t>
            </a:r>
          </a:p>
          <a:p>
            <a:r>
              <a:rPr lang="en-US" sz="1000" b="1" dirty="0">
                <a:latin typeface="Courier New" pitchFamily="49" charset="0"/>
                <a:cs typeface="Courier New" pitchFamily="49" charset="0"/>
              </a:rPr>
              <a:t>            </a:t>
            </a:r>
            <a:r>
              <a:rPr lang="en-US" sz="1000" b="1" dirty="0" err="1">
                <a:latin typeface="Courier New" pitchFamily="49" charset="0"/>
                <a:cs typeface="Courier New" pitchFamily="49" charset="0"/>
              </a:rPr>
              <a:t>gfp</a:t>
            </a:r>
            <a:r>
              <a:rPr lang="en-US" sz="1000" b="1" dirty="0">
                <a:latin typeface="Courier New" pitchFamily="49" charset="0"/>
                <a:cs typeface="Courier New" pitchFamily="49" charset="0"/>
              </a:rPr>
              <a:t> by e1-o10;</a:t>
            </a:r>
          </a:p>
          <a:p>
            <a:r>
              <a:rPr lang="en-US" sz="1000" b="1" dirty="0">
                <a:latin typeface="Courier New" pitchFamily="49" charset="0"/>
                <a:cs typeface="Courier New" pitchFamily="49" charset="0"/>
              </a:rPr>
              <a:t>            </a:t>
            </a:r>
            <a:r>
              <a:rPr lang="en-US" sz="1000" b="1" dirty="0" err="1">
                <a:latin typeface="Courier New" pitchFamily="49" charset="0"/>
                <a:cs typeface="Courier New" pitchFamily="49" charset="0"/>
              </a:rPr>
              <a:t>gfp</a:t>
            </a:r>
            <a:r>
              <a:rPr lang="en-US" sz="1000" b="1" dirty="0">
                <a:latin typeface="Courier New" pitchFamily="49" charset="0"/>
                <a:cs typeface="Courier New" pitchFamily="49" charset="0"/>
              </a:rPr>
              <a:t> with e-o@0;</a:t>
            </a:r>
          </a:p>
          <a:p>
            <a:r>
              <a:rPr lang="en-US" sz="1000" b="1" dirty="0">
                <a:latin typeface="Courier New" pitchFamily="49" charset="0"/>
                <a:cs typeface="Courier New" pitchFamily="49" charset="0"/>
              </a:rPr>
              <a:t>            e-o with e-o@0;</a:t>
            </a:r>
          </a:p>
          <a:p>
            <a:r>
              <a:rPr lang="en-US" sz="1000" b="1" dirty="0">
                <a:solidFill>
                  <a:schemeClr val="tx2">
                    <a:lumMod val="60000"/>
                    <a:lumOff val="40000"/>
                  </a:schemeClr>
                </a:solidFill>
                <a:latin typeface="Courier New" pitchFamily="49" charset="0"/>
                <a:cs typeface="Courier New" pitchFamily="49" charset="0"/>
              </a:rPr>
              <a:t>output:</a:t>
            </a:r>
            <a:r>
              <a:rPr lang="en-US" sz="1000" b="1" dirty="0">
                <a:latin typeface="Courier New" pitchFamily="49" charset="0"/>
                <a:cs typeface="Courier New" pitchFamily="49" charset="0"/>
              </a:rPr>
              <a:t>     </a:t>
            </a:r>
            <a:r>
              <a:rPr lang="en-US" sz="1000" b="1" dirty="0" err="1">
                <a:latin typeface="Courier New" pitchFamily="49" charset="0"/>
                <a:cs typeface="Courier New" pitchFamily="49" charset="0"/>
              </a:rPr>
              <a:t>modindices</a:t>
            </a:r>
            <a:r>
              <a:rPr lang="en-US" sz="1000" b="1" dirty="0">
                <a:latin typeface="Courier New" pitchFamily="49" charset="0"/>
                <a:cs typeface="Courier New" pitchFamily="49" charset="0"/>
              </a:rPr>
              <a:t>(20) standardized  </a:t>
            </a:r>
            <a:r>
              <a:rPr lang="en-US" sz="1000" b="1" dirty="0" err="1">
                <a:latin typeface="Courier New" pitchFamily="49" charset="0"/>
                <a:cs typeface="Courier New" pitchFamily="49" charset="0"/>
              </a:rPr>
              <a:t>fsdeterminacy</a:t>
            </a:r>
            <a:r>
              <a:rPr lang="en-US" sz="1000" b="1" dirty="0">
                <a:latin typeface="Courier New" pitchFamily="49" charset="0"/>
                <a:cs typeface="Courier New" pitchFamily="49" charset="0"/>
              </a:rPr>
              <a:t>;</a:t>
            </a:r>
          </a:p>
          <a:p>
            <a:r>
              <a:rPr lang="en-US" sz="1000" b="1" dirty="0" err="1">
                <a:solidFill>
                  <a:srgbClr val="FF0000"/>
                </a:solidFill>
                <a:latin typeface="Courier New" pitchFamily="49" charset="0"/>
                <a:cs typeface="Courier New" pitchFamily="49" charset="0"/>
              </a:rPr>
              <a:t>savedata</a:t>
            </a:r>
            <a:r>
              <a:rPr lang="en-US" sz="1000" b="1" dirty="0">
                <a:solidFill>
                  <a:srgbClr val="FF0000"/>
                </a:solidFill>
                <a:latin typeface="Courier New" pitchFamily="49" charset="0"/>
                <a:cs typeface="Courier New" pitchFamily="49" charset="0"/>
              </a:rPr>
              <a:t>:   file is </a:t>
            </a:r>
            <a:r>
              <a:rPr lang="en-US" sz="1000" b="1" dirty="0" smtClean="0">
                <a:solidFill>
                  <a:srgbClr val="FF0000"/>
                </a:solidFill>
                <a:latin typeface="Courier New" pitchFamily="49" charset="0"/>
                <a:cs typeface="Courier New" pitchFamily="49" charset="0"/>
              </a:rPr>
              <a:t>'G</a:t>
            </a:r>
            <a:r>
              <a:rPr lang="en-US" sz="1000" b="1" dirty="0">
                <a:solidFill>
                  <a:srgbClr val="FF0000"/>
                </a:solidFill>
                <a:latin typeface="Courier New" pitchFamily="49" charset="0"/>
                <a:cs typeface="Courier New" pitchFamily="49" charset="0"/>
              </a:rPr>
              <a:t>:\</a:t>
            </a:r>
            <a:r>
              <a:rPr lang="en-US" sz="1000" b="1" dirty="0" err="1" smtClean="0">
                <a:solidFill>
                  <a:srgbClr val="FF0000"/>
                </a:solidFill>
                <a:latin typeface="Courier New" pitchFamily="49" charset="0"/>
                <a:cs typeface="Courier New" pitchFamily="49" charset="0"/>
              </a:rPr>
              <a:t>MdbR</a:t>
            </a:r>
            <a:r>
              <a:rPr lang="en-US" sz="1000" b="1" dirty="0" smtClean="0">
                <a:solidFill>
                  <a:srgbClr val="FF0000"/>
                </a:solidFill>
                <a:latin typeface="Courier New" pitchFamily="49" charset="0"/>
                <a:cs typeface="Courier New" pitchFamily="49" charset="0"/>
              </a:rPr>
              <a:t>\1Vikus\FS_1CP10_M_OrthB5.inp</a:t>
            </a:r>
            <a:r>
              <a:rPr lang="en-US" sz="1000" b="1" dirty="0">
                <a:solidFill>
                  <a:srgbClr val="FF0000"/>
                </a:solidFill>
                <a:latin typeface="Courier New" pitchFamily="49" charset="0"/>
                <a:cs typeface="Courier New" pitchFamily="49" charset="0"/>
              </a:rPr>
              <a:t>';</a:t>
            </a:r>
          </a:p>
          <a:p>
            <a:r>
              <a:rPr lang="en-US" sz="1000" b="1" dirty="0">
                <a:solidFill>
                  <a:srgbClr val="FF0000"/>
                </a:solidFill>
                <a:latin typeface="Courier New" pitchFamily="49" charset="0"/>
                <a:cs typeface="Courier New" pitchFamily="49" charset="0"/>
              </a:rPr>
              <a:t>            save=</a:t>
            </a:r>
            <a:r>
              <a:rPr lang="en-US" sz="1000" b="1" dirty="0" err="1">
                <a:solidFill>
                  <a:srgbClr val="FF0000"/>
                </a:solidFill>
                <a:latin typeface="Courier New" pitchFamily="49" charset="0"/>
                <a:cs typeface="Courier New" pitchFamily="49" charset="0"/>
              </a:rPr>
              <a:t>fscores</a:t>
            </a:r>
            <a:r>
              <a:rPr lang="en-US" sz="1000" b="1" dirty="0">
                <a:solidFill>
                  <a:srgbClr val="FF0000"/>
                </a:solidFill>
                <a:latin typeface="Courier New" pitchFamily="49" charset="0"/>
                <a:cs typeface="Courier New" pitchFamily="49" charset="0"/>
              </a:rPr>
              <a:t>;</a:t>
            </a:r>
          </a:p>
          <a:p>
            <a:endParaRPr lang="en-US" dirty="0"/>
          </a:p>
          <a:p>
            <a:r>
              <a:rPr lang="en-US" dirty="0"/>
              <a:t>A factor score file saved by </a:t>
            </a:r>
            <a:r>
              <a:rPr lang="en-US" dirty="0" err="1"/>
              <a:t>Mplus</a:t>
            </a:r>
            <a:r>
              <a:rPr lang="en-US" dirty="0"/>
              <a:t> with </a:t>
            </a:r>
            <a:endParaRPr lang="en-US" dirty="0" smtClean="0"/>
          </a:p>
          <a:p>
            <a:r>
              <a:rPr lang="en-US" dirty="0" smtClean="0"/>
              <a:t>1</a:t>
            </a:r>
            <a:r>
              <a:rPr lang="en-US" dirty="0"/>
              <a:t>) the raw data, 2) the factor scores, and 3) the standard errors of the factor scores</a:t>
            </a:r>
            <a:r>
              <a:rPr lang="en-US" dirty="0" smtClean="0"/>
              <a:t>.</a:t>
            </a:r>
            <a:endParaRPr lang="en-US" dirty="0"/>
          </a:p>
        </p:txBody>
      </p:sp>
      <p:grpSp>
        <p:nvGrpSpPr>
          <p:cNvPr id="11" name="Group 10"/>
          <p:cNvGrpSpPr/>
          <p:nvPr/>
        </p:nvGrpSpPr>
        <p:grpSpPr>
          <a:xfrm>
            <a:off x="2763473" y="1595690"/>
            <a:ext cx="3657600" cy="1143000"/>
            <a:chOff x="3581400" y="2133600"/>
            <a:chExt cx="3657600" cy="1143000"/>
          </a:xfrm>
        </p:grpSpPr>
        <p:sp>
          <p:nvSpPr>
            <p:cNvPr id="5" name="Right Brace 4"/>
            <p:cNvSpPr/>
            <p:nvPr/>
          </p:nvSpPr>
          <p:spPr>
            <a:xfrm>
              <a:off x="3581400" y="2133600"/>
              <a:ext cx="2286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886200" y="2551211"/>
              <a:ext cx="3352800" cy="369332"/>
            </a:xfrm>
            <a:prstGeom prst="rect">
              <a:avLst/>
            </a:prstGeom>
            <a:noFill/>
          </p:spPr>
          <p:txBody>
            <a:bodyPr wrap="square" rtlCol="0">
              <a:spAutoFit/>
            </a:bodyPr>
            <a:lstStyle/>
            <a:p>
              <a:r>
                <a:rPr lang="en-US" dirty="0" smtClean="0"/>
                <a:t>Note:  Measurement model only</a:t>
              </a:r>
              <a:endParaRPr lang="en-US" dirty="0"/>
            </a:p>
          </p:txBody>
        </p:sp>
      </p:grpSp>
      <p:sp>
        <p:nvSpPr>
          <p:cNvPr id="8" name="Footer Placeholder 7"/>
          <p:cNvSpPr>
            <a:spLocks noGrp="1"/>
          </p:cNvSpPr>
          <p:nvPr>
            <p:ph type="ftr" sz="quarter" idx="11"/>
          </p:nvPr>
        </p:nvSpPr>
        <p:spPr/>
        <p:txBody>
          <a:bodyPr/>
          <a:lstStyle/>
          <a:p>
            <a:r>
              <a:rPr lang="en-US" smtClean="0"/>
              <a:t>www.utc.edu/michael-biderman</a:t>
            </a:r>
            <a:endParaRPr lang="en-US"/>
          </a:p>
        </p:txBody>
      </p:sp>
      <p:grpSp>
        <p:nvGrpSpPr>
          <p:cNvPr id="21" name="Group 20"/>
          <p:cNvGrpSpPr/>
          <p:nvPr/>
        </p:nvGrpSpPr>
        <p:grpSpPr>
          <a:xfrm>
            <a:off x="5181600" y="2857414"/>
            <a:ext cx="3429000" cy="369332"/>
            <a:chOff x="5181600" y="3042080"/>
            <a:chExt cx="3429000" cy="369332"/>
          </a:xfrm>
        </p:grpSpPr>
        <p:sp>
          <p:nvSpPr>
            <p:cNvPr id="7" name="TextBox 6"/>
            <p:cNvSpPr txBox="1"/>
            <p:nvPr/>
          </p:nvSpPr>
          <p:spPr>
            <a:xfrm>
              <a:off x="5410200" y="3042080"/>
              <a:ext cx="3200400" cy="369332"/>
            </a:xfrm>
            <a:prstGeom prst="rect">
              <a:avLst/>
            </a:prstGeom>
            <a:noFill/>
          </p:spPr>
          <p:txBody>
            <a:bodyPr wrap="square" rtlCol="0">
              <a:spAutoFit/>
            </a:bodyPr>
            <a:lstStyle/>
            <a:p>
              <a:r>
                <a:rPr lang="en-US" dirty="0" smtClean="0"/>
                <a:t>Commands to save factor scores</a:t>
              </a:r>
              <a:endParaRPr lang="en-US" dirty="0"/>
            </a:p>
          </p:txBody>
        </p:sp>
        <p:sp>
          <p:nvSpPr>
            <p:cNvPr id="10" name="Right Brace 9"/>
            <p:cNvSpPr/>
            <p:nvPr/>
          </p:nvSpPr>
          <p:spPr>
            <a:xfrm>
              <a:off x="5181600" y="3124200"/>
              <a:ext cx="228600" cy="2286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914400" y="3962400"/>
            <a:ext cx="6546850" cy="2378075"/>
            <a:chOff x="1219200" y="2362200"/>
            <a:chExt cx="6546850" cy="2378075"/>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65468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H="1">
              <a:off x="3162300" y="2362200"/>
              <a:ext cx="6096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962400" y="2362200"/>
              <a:ext cx="27432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05000" y="2438400"/>
              <a:ext cx="381000" cy="990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543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4</a:t>
            </a:fld>
            <a:endParaRPr lang="en-US"/>
          </a:p>
        </p:txBody>
      </p:sp>
      <p:sp>
        <p:nvSpPr>
          <p:cNvPr id="5" name="TextBox 4"/>
          <p:cNvSpPr txBox="1"/>
          <p:nvPr/>
        </p:nvSpPr>
        <p:spPr>
          <a:xfrm>
            <a:off x="683895" y="381000"/>
            <a:ext cx="7543800" cy="1569660"/>
          </a:xfrm>
          <a:prstGeom prst="rect">
            <a:avLst/>
          </a:prstGeom>
          <a:noFill/>
        </p:spPr>
        <p:txBody>
          <a:bodyPr wrap="square" rtlCol="0">
            <a:spAutoFit/>
          </a:bodyPr>
          <a:lstStyle/>
          <a:p>
            <a:pPr algn="ctr"/>
            <a:r>
              <a:rPr lang="en-US" sz="2400" dirty="0" smtClean="0"/>
              <a:t>Why are we here?</a:t>
            </a:r>
          </a:p>
          <a:p>
            <a:endParaRPr lang="en-US" dirty="0"/>
          </a:p>
          <a:p>
            <a:r>
              <a:rPr lang="en-US" dirty="0" smtClean="0"/>
              <a:t>Application of bifactor models has increased dramatically in past 10 years.</a:t>
            </a:r>
          </a:p>
          <a:p>
            <a:endParaRPr lang="en-US" dirty="0"/>
          </a:p>
          <a:p>
            <a:pPr algn="ctr"/>
            <a:r>
              <a:rPr lang="en-US" dirty="0" smtClean="0"/>
              <a:t>Number of hits in PsycINFO for “bifactor” through 2012</a:t>
            </a:r>
            <a:endParaRPr lang="en-US" dirty="0"/>
          </a:p>
        </p:txBody>
      </p:sp>
      <p:grpSp>
        <p:nvGrpSpPr>
          <p:cNvPr id="59" name="Group 58"/>
          <p:cNvGrpSpPr/>
          <p:nvPr/>
        </p:nvGrpSpPr>
        <p:grpSpPr>
          <a:xfrm>
            <a:off x="1878330" y="1855663"/>
            <a:ext cx="4823460" cy="3832860"/>
            <a:chOff x="2209800" y="2186940"/>
            <a:chExt cx="4823460" cy="3832860"/>
          </a:xfrm>
        </p:grpSpPr>
        <p:grpSp>
          <p:nvGrpSpPr>
            <p:cNvPr id="6" name="Group 5"/>
            <p:cNvGrpSpPr/>
            <p:nvPr/>
          </p:nvGrpSpPr>
          <p:grpSpPr>
            <a:xfrm>
              <a:off x="2406015" y="2186940"/>
              <a:ext cx="4526280" cy="3543300"/>
              <a:chOff x="0" y="0"/>
              <a:chExt cx="4526280" cy="3543300"/>
            </a:xfrm>
          </p:grpSpPr>
          <p:pic>
            <p:nvPicPr>
              <p:cNvPr id="7" name="Picture 6"/>
              <p:cNvPicPr>
                <a:picLocks noChangeAspect="1"/>
              </p:cNvPicPr>
              <p:nvPr/>
            </p:nvPicPr>
            <p:blipFill>
              <a:blip r:embed="rId2"/>
              <a:stretch>
                <a:fillRect/>
              </a:stretch>
            </p:blipFill>
            <p:spPr>
              <a:xfrm>
                <a:off x="0" y="0"/>
                <a:ext cx="4526280" cy="3543300"/>
              </a:xfrm>
              <a:prstGeom prst="rect">
                <a:avLst/>
              </a:prstGeom>
            </p:spPr>
          </p:pic>
          <p:grpSp>
            <p:nvGrpSpPr>
              <p:cNvPr id="8" name="Group 7"/>
              <p:cNvGrpSpPr/>
              <p:nvPr/>
            </p:nvGrpSpPr>
            <p:grpSpPr>
              <a:xfrm>
                <a:off x="1211580" y="746760"/>
                <a:ext cx="2766060" cy="2468880"/>
                <a:chOff x="0" y="0"/>
                <a:chExt cx="2766060" cy="2468880"/>
              </a:xfrm>
            </p:grpSpPr>
            <p:cxnSp>
              <p:nvCxnSpPr>
                <p:cNvPr id="9" name="Straight Connector 8"/>
                <p:cNvCxnSpPr/>
                <p:nvPr/>
              </p:nvCxnSpPr>
              <p:spPr>
                <a:xfrm flipV="1">
                  <a:off x="2545080" y="2019300"/>
                  <a:ext cx="34290" cy="2971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579370" y="1870710"/>
                  <a:ext cx="38100" cy="148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17470" y="1870710"/>
                  <a:ext cx="3429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51760" y="1417320"/>
                  <a:ext cx="41910" cy="529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93670" y="678180"/>
                  <a:ext cx="38100" cy="7391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31770" y="0"/>
                  <a:ext cx="34290" cy="6781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0" y="2316480"/>
                  <a:ext cx="2545080" cy="152400"/>
                  <a:chOff x="0" y="0"/>
                  <a:chExt cx="2545080" cy="152400"/>
                </a:xfrm>
              </p:grpSpPr>
              <p:cxnSp>
                <p:nvCxnSpPr>
                  <p:cNvPr id="16" name="Straight Connector 15"/>
                  <p:cNvCxnSpPr/>
                  <p:nvPr/>
                </p:nvCxnSpPr>
                <p:spPr>
                  <a:xfrm>
                    <a:off x="1611630" y="76200"/>
                    <a:ext cx="34290" cy="72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5520" y="152400"/>
                    <a:ext cx="30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45870" y="76200"/>
                    <a:ext cx="1905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10640" y="0"/>
                    <a:ext cx="34290" cy="148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5990" y="76200"/>
                    <a:ext cx="4953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286000" y="76200"/>
                    <a:ext cx="3429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20290" y="76200"/>
                    <a:ext cx="3429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354580" y="0"/>
                    <a:ext cx="4191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96490" y="0"/>
                    <a:ext cx="2667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10790" y="0"/>
                    <a:ext cx="3429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23160" y="152400"/>
                    <a:ext cx="876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131570" y="76200"/>
                    <a:ext cx="3048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62050" y="76200"/>
                    <a:ext cx="381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00150" y="76200"/>
                    <a:ext cx="2667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44930" y="148590"/>
                    <a:ext cx="2362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581150" y="76200"/>
                    <a:ext cx="30480" cy="72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45920" y="148590"/>
                    <a:ext cx="5410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186940" y="76200"/>
                    <a:ext cx="1905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0" y="0"/>
                    <a:ext cx="1131570" cy="152400"/>
                    <a:chOff x="0" y="0"/>
                    <a:chExt cx="1131570" cy="152400"/>
                  </a:xfrm>
                </p:grpSpPr>
                <p:cxnSp>
                  <p:nvCxnSpPr>
                    <p:cNvPr id="36" name="Straight Connector 35"/>
                    <p:cNvCxnSpPr/>
                    <p:nvPr/>
                  </p:nvCxnSpPr>
                  <p:spPr>
                    <a:xfrm>
                      <a:off x="712470" y="76200"/>
                      <a:ext cx="7239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 y="76200"/>
                      <a:ext cx="2667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480" y="0"/>
                      <a:ext cx="2667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150" y="148590"/>
                      <a:ext cx="2019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27660" y="76200"/>
                      <a:ext cx="5334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1000" y="76200"/>
                      <a:ext cx="2667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7670" y="152400"/>
                      <a:ext cx="274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81990" y="76200"/>
                      <a:ext cx="3048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84860" y="76200"/>
                      <a:ext cx="3048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15340" y="152400"/>
                      <a:ext cx="3162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59080" y="76200"/>
                      <a:ext cx="41910" cy="72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0" y="0"/>
                      <a:ext cx="30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V="1">
                    <a:off x="1264920" y="0"/>
                    <a:ext cx="4572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8" name="TextBox 47"/>
            <p:cNvSpPr txBox="1"/>
            <p:nvPr/>
          </p:nvSpPr>
          <p:spPr>
            <a:xfrm>
              <a:off x="2590800" y="5638800"/>
              <a:ext cx="685800" cy="381000"/>
            </a:xfrm>
            <a:prstGeom prst="rect">
              <a:avLst/>
            </a:prstGeom>
            <a:solidFill>
              <a:schemeClr val="bg1"/>
            </a:solidFill>
          </p:spPr>
          <p:txBody>
            <a:bodyPr wrap="square" rtlCol="0">
              <a:spAutoFit/>
            </a:bodyPr>
            <a:lstStyle/>
            <a:p>
              <a:r>
                <a:rPr lang="en-US" dirty="0" smtClean="0"/>
                <a:t>1920</a:t>
              </a:r>
              <a:endParaRPr lang="en-US" dirty="0"/>
            </a:p>
          </p:txBody>
        </p:sp>
        <p:sp>
          <p:nvSpPr>
            <p:cNvPr id="49" name="TextBox 48"/>
            <p:cNvSpPr txBox="1"/>
            <p:nvPr/>
          </p:nvSpPr>
          <p:spPr>
            <a:xfrm>
              <a:off x="3342731" y="5638800"/>
              <a:ext cx="685800" cy="381000"/>
            </a:xfrm>
            <a:prstGeom prst="rect">
              <a:avLst/>
            </a:prstGeom>
            <a:solidFill>
              <a:schemeClr val="bg1"/>
            </a:solidFill>
          </p:spPr>
          <p:txBody>
            <a:bodyPr wrap="square" rtlCol="0">
              <a:spAutoFit/>
            </a:bodyPr>
            <a:lstStyle/>
            <a:p>
              <a:r>
                <a:rPr lang="en-US" dirty="0" smtClean="0"/>
                <a:t>1940</a:t>
              </a:r>
              <a:endParaRPr lang="en-US" dirty="0"/>
            </a:p>
          </p:txBody>
        </p:sp>
        <p:sp>
          <p:nvSpPr>
            <p:cNvPr id="50" name="TextBox 49"/>
            <p:cNvSpPr txBox="1"/>
            <p:nvPr/>
          </p:nvSpPr>
          <p:spPr>
            <a:xfrm>
              <a:off x="4112895" y="5638800"/>
              <a:ext cx="685800" cy="381000"/>
            </a:xfrm>
            <a:prstGeom prst="rect">
              <a:avLst/>
            </a:prstGeom>
            <a:solidFill>
              <a:schemeClr val="bg1"/>
            </a:solidFill>
          </p:spPr>
          <p:txBody>
            <a:bodyPr wrap="square" rtlCol="0">
              <a:spAutoFit/>
            </a:bodyPr>
            <a:lstStyle/>
            <a:p>
              <a:r>
                <a:rPr lang="en-US" dirty="0" smtClean="0"/>
                <a:t>1960</a:t>
              </a:r>
              <a:endParaRPr lang="en-US" dirty="0"/>
            </a:p>
          </p:txBody>
        </p:sp>
        <p:sp>
          <p:nvSpPr>
            <p:cNvPr id="51" name="TextBox 50"/>
            <p:cNvSpPr txBox="1"/>
            <p:nvPr/>
          </p:nvSpPr>
          <p:spPr>
            <a:xfrm>
              <a:off x="4855845" y="5638800"/>
              <a:ext cx="685800" cy="381000"/>
            </a:xfrm>
            <a:prstGeom prst="rect">
              <a:avLst/>
            </a:prstGeom>
            <a:solidFill>
              <a:schemeClr val="bg1"/>
            </a:solidFill>
          </p:spPr>
          <p:txBody>
            <a:bodyPr wrap="square" rtlCol="0">
              <a:spAutoFit/>
            </a:bodyPr>
            <a:lstStyle/>
            <a:p>
              <a:r>
                <a:rPr lang="en-US" dirty="0" smtClean="0"/>
                <a:t>1980</a:t>
              </a:r>
              <a:endParaRPr lang="en-US" dirty="0"/>
            </a:p>
          </p:txBody>
        </p:sp>
        <p:sp>
          <p:nvSpPr>
            <p:cNvPr id="52" name="TextBox 51"/>
            <p:cNvSpPr txBox="1"/>
            <p:nvPr/>
          </p:nvSpPr>
          <p:spPr>
            <a:xfrm>
              <a:off x="5612130" y="5638800"/>
              <a:ext cx="685800" cy="381000"/>
            </a:xfrm>
            <a:prstGeom prst="rect">
              <a:avLst/>
            </a:prstGeom>
            <a:solidFill>
              <a:schemeClr val="bg1"/>
            </a:solidFill>
          </p:spPr>
          <p:txBody>
            <a:bodyPr wrap="square" rtlCol="0">
              <a:spAutoFit/>
            </a:bodyPr>
            <a:lstStyle/>
            <a:p>
              <a:r>
                <a:rPr lang="en-US" dirty="0" smtClean="0"/>
                <a:t>2000</a:t>
              </a:r>
              <a:endParaRPr lang="en-US" dirty="0"/>
            </a:p>
          </p:txBody>
        </p:sp>
        <p:sp>
          <p:nvSpPr>
            <p:cNvPr id="53" name="TextBox 52"/>
            <p:cNvSpPr txBox="1"/>
            <p:nvPr/>
          </p:nvSpPr>
          <p:spPr>
            <a:xfrm>
              <a:off x="6347460" y="5638800"/>
              <a:ext cx="685800" cy="381000"/>
            </a:xfrm>
            <a:prstGeom prst="rect">
              <a:avLst/>
            </a:prstGeom>
            <a:solidFill>
              <a:schemeClr val="bg1"/>
            </a:solidFill>
          </p:spPr>
          <p:txBody>
            <a:bodyPr wrap="square" rtlCol="0">
              <a:spAutoFit/>
            </a:bodyPr>
            <a:lstStyle/>
            <a:p>
              <a:r>
                <a:rPr lang="en-US" dirty="0" smtClean="0"/>
                <a:t>2020</a:t>
              </a:r>
              <a:endParaRPr lang="en-US" dirty="0"/>
            </a:p>
          </p:txBody>
        </p:sp>
        <p:sp>
          <p:nvSpPr>
            <p:cNvPr id="54" name="TextBox 53"/>
            <p:cNvSpPr txBox="1"/>
            <p:nvPr/>
          </p:nvSpPr>
          <p:spPr>
            <a:xfrm>
              <a:off x="2209800" y="2202180"/>
              <a:ext cx="465364" cy="381000"/>
            </a:xfrm>
            <a:prstGeom prst="rect">
              <a:avLst/>
            </a:prstGeom>
            <a:solidFill>
              <a:schemeClr val="bg1"/>
            </a:solidFill>
          </p:spPr>
          <p:txBody>
            <a:bodyPr wrap="square" rtlCol="0">
              <a:spAutoFit/>
            </a:bodyPr>
            <a:lstStyle/>
            <a:p>
              <a:pPr algn="r"/>
              <a:r>
                <a:rPr lang="en-US" dirty="0" smtClean="0"/>
                <a:t>40</a:t>
              </a:r>
              <a:endParaRPr lang="en-US" dirty="0"/>
            </a:p>
          </p:txBody>
        </p:sp>
        <p:sp>
          <p:nvSpPr>
            <p:cNvPr id="55" name="TextBox 54"/>
            <p:cNvSpPr txBox="1"/>
            <p:nvPr/>
          </p:nvSpPr>
          <p:spPr>
            <a:xfrm>
              <a:off x="2209800" y="2948396"/>
              <a:ext cx="465364" cy="381000"/>
            </a:xfrm>
            <a:prstGeom prst="rect">
              <a:avLst/>
            </a:prstGeom>
            <a:solidFill>
              <a:schemeClr val="bg1"/>
            </a:solidFill>
          </p:spPr>
          <p:txBody>
            <a:bodyPr wrap="square" rtlCol="0">
              <a:spAutoFit/>
            </a:bodyPr>
            <a:lstStyle/>
            <a:p>
              <a:pPr algn="r"/>
              <a:r>
                <a:rPr lang="en-US" dirty="0" smtClean="0"/>
                <a:t>30</a:t>
              </a:r>
              <a:endParaRPr lang="en-US" dirty="0"/>
            </a:p>
          </p:txBody>
        </p:sp>
        <p:sp>
          <p:nvSpPr>
            <p:cNvPr id="56" name="TextBox 55"/>
            <p:cNvSpPr txBox="1"/>
            <p:nvPr/>
          </p:nvSpPr>
          <p:spPr>
            <a:xfrm>
              <a:off x="2209800" y="3717471"/>
              <a:ext cx="465364" cy="381000"/>
            </a:xfrm>
            <a:prstGeom prst="rect">
              <a:avLst/>
            </a:prstGeom>
            <a:solidFill>
              <a:schemeClr val="bg1"/>
            </a:solidFill>
          </p:spPr>
          <p:txBody>
            <a:bodyPr wrap="square" rtlCol="0">
              <a:spAutoFit/>
            </a:bodyPr>
            <a:lstStyle/>
            <a:p>
              <a:pPr algn="r"/>
              <a:r>
                <a:rPr lang="en-US" dirty="0" smtClean="0"/>
                <a:t>20</a:t>
              </a:r>
              <a:endParaRPr lang="en-US" dirty="0"/>
            </a:p>
          </p:txBody>
        </p:sp>
        <p:sp>
          <p:nvSpPr>
            <p:cNvPr id="57" name="TextBox 56"/>
            <p:cNvSpPr txBox="1"/>
            <p:nvPr/>
          </p:nvSpPr>
          <p:spPr>
            <a:xfrm>
              <a:off x="2209800" y="4461510"/>
              <a:ext cx="465364" cy="381000"/>
            </a:xfrm>
            <a:prstGeom prst="rect">
              <a:avLst/>
            </a:prstGeom>
            <a:solidFill>
              <a:schemeClr val="bg1"/>
            </a:solidFill>
          </p:spPr>
          <p:txBody>
            <a:bodyPr wrap="square" rtlCol="0">
              <a:spAutoFit/>
            </a:bodyPr>
            <a:lstStyle/>
            <a:p>
              <a:pPr algn="r"/>
              <a:r>
                <a:rPr lang="en-US" dirty="0" smtClean="0"/>
                <a:t>10</a:t>
              </a:r>
              <a:endParaRPr lang="en-US" dirty="0"/>
            </a:p>
          </p:txBody>
        </p:sp>
        <p:sp>
          <p:nvSpPr>
            <p:cNvPr id="58" name="TextBox 57"/>
            <p:cNvSpPr txBox="1"/>
            <p:nvPr/>
          </p:nvSpPr>
          <p:spPr>
            <a:xfrm>
              <a:off x="2209800" y="5212080"/>
              <a:ext cx="465364" cy="381000"/>
            </a:xfrm>
            <a:prstGeom prst="rect">
              <a:avLst/>
            </a:prstGeom>
            <a:solidFill>
              <a:schemeClr val="bg1"/>
            </a:solidFill>
          </p:spPr>
          <p:txBody>
            <a:bodyPr wrap="square" rtlCol="0">
              <a:spAutoFit/>
            </a:bodyPr>
            <a:lstStyle/>
            <a:p>
              <a:pPr algn="r"/>
              <a:r>
                <a:rPr lang="en-US" dirty="0" smtClean="0"/>
                <a:t>0</a:t>
              </a:r>
              <a:endParaRPr lang="en-US" dirty="0"/>
            </a:p>
          </p:txBody>
        </p:sp>
      </p:grpSp>
    </p:spTree>
    <p:extLst>
      <p:ext uri="{BB962C8B-B14F-4D97-AF65-F5344CB8AC3E}">
        <p14:creationId xmlns:p14="http://schemas.microsoft.com/office/powerpoint/2010/main" val="3563020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3B13D-0D18-4BFA-9DF9-F02411AED8CF}"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40</a:t>
            </a:fld>
            <a:endParaRPr lang="en-US"/>
          </a:p>
        </p:txBody>
      </p:sp>
      <p:sp>
        <p:nvSpPr>
          <p:cNvPr id="4" name="Rectangle 3"/>
          <p:cNvSpPr/>
          <p:nvPr/>
        </p:nvSpPr>
        <p:spPr>
          <a:xfrm>
            <a:off x="719454" y="1219200"/>
            <a:ext cx="7891146" cy="5078313"/>
          </a:xfrm>
          <a:prstGeom prst="rect">
            <a:avLst/>
          </a:prstGeom>
        </p:spPr>
        <p:txBody>
          <a:bodyPr wrap="square">
            <a:spAutoFit/>
          </a:bodyPr>
          <a:lstStyle/>
          <a:p>
            <a:r>
              <a:rPr lang="en-US" dirty="0" smtClean="0"/>
              <a:t>“Alt-copy” each factor score column.</a:t>
            </a:r>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Paste the column </a:t>
            </a:r>
            <a:r>
              <a:rPr lang="en-US" dirty="0"/>
              <a:t>into </a:t>
            </a:r>
            <a:r>
              <a:rPr lang="en-US" dirty="0" smtClean="0"/>
              <a:t>a statistical package data editor window.</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Continue to “alt-copy” and paste until all data have been moved.</a:t>
            </a:r>
            <a:endParaRPr lang="en-US" dirty="0"/>
          </a:p>
        </p:txBody>
      </p:sp>
      <p:sp>
        <p:nvSpPr>
          <p:cNvPr id="5" name="Rectangle 4"/>
          <p:cNvSpPr/>
          <p:nvPr/>
        </p:nvSpPr>
        <p:spPr>
          <a:xfrm>
            <a:off x="381000" y="403610"/>
            <a:ext cx="8229600" cy="461665"/>
          </a:xfrm>
          <a:prstGeom prst="rect">
            <a:avLst/>
          </a:prstGeom>
        </p:spPr>
        <p:txBody>
          <a:bodyPr wrap="square">
            <a:spAutoFit/>
          </a:bodyPr>
          <a:lstStyle/>
          <a:p>
            <a:r>
              <a:rPr lang="en-US" sz="2400" dirty="0"/>
              <a:t>Assessing a structural model using factor scores from </a:t>
            </a:r>
            <a:r>
              <a:rPr lang="en-US" sz="2400" dirty="0" err="1"/>
              <a:t>M</a:t>
            </a:r>
            <a:r>
              <a:rPr lang="en-US" sz="2400" i="1" dirty="0" err="1"/>
              <a:t>plus</a:t>
            </a:r>
            <a:r>
              <a:rPr lang="en-US" sz="2400" i="1" dirty="0"/>
              <a:t> </a:t>
            </a:r>
            <a:r>
              <a:rPr lang="en-US" sz="2400" dirty="0"/>
              <a:t>- </a:t>
            </a:r>
            <a:r>
              <a:rPr lang="en-US" sz="2400" dirty="0" smtClean="0"/>
              <a:t>2</a:t>
            </a:r>
            <a:endParaRPr lang="en-US" sz="2400" dirty="0"/>
          </a:p>
        </p:txBody>
      </p:sp>
      <p:sp>
        <p:nvSpPr>
          <p:cNvPr id="6" name="Footer Placeholder 5"/>
          <p:cNvSpPr>
            <a:spLocks noGrp="1"/>
          </p:cNvSpPr>
          <p:nvPr>
            <p:ph type="ftr" sz="quarter" idx="11"/>
          </p:nvPr>
        </p:nvSpPr>
        <p:spPr/>
        <p:txBody>
          <a:bodyPr/>
          <a:lstStyle/>
          <a:p>
            <a:r>
              <a:rPr lang="en-US" smtClean="0"/>
              <a:t>www.utc.edu/michael-biderman</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3936"/>
            <a:ext cx="61118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38600"/>
            <a:ext cx="5091113" cy="17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433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BB7B5-21AC-4A3F-AAAA-FBA249031DE3}"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41</a:t>
            </a:fld>
            <a:endParaRPr lang="en-US"/>
          </a:p>
        </p:txBody>
      </p:sp>
      <p:sp>
        <p:nvSpPr>
          <p:cNvPr id="4" name="Rectangle 3"/>
          <p:cNvSpPr/>
          <p:nvPr/>
        </p:nvSpPr>
        <p:spPr>
          <a:xfrm>
            <a:off x="457200" y="685800"/>
            <a:ext cx="8119426" cy="3231654"/>
          </a:xfrm>
          <a:prstGeom prst="rect">
            <a:avLst/>
          </a:prstGeom>
        </p:spPr>
        <p:txBody>
          <a:bodyPr wrap="square">
            <a:spAutoFit/>
          </a:bodyPr>
          <a:lstStyle/>
          <a:p>
            <a:r>
              <a:rPr lang="en-US" sz="2400" dirty="0"/>
              <a:t>Assessing a structural model using </a:t>
            </a:r>
            <a:r>
              <a:rPr lang="en-US" sz="2400" b="1" dirty="0"/>
              <a:t>factor scores </a:t>
            </a:r>
            <a:r>
              <a:rPr lang="en-US" sz="2400" dirty="0"/>
              <a:t>from </a:t>
            </a:r>
            <a:r>
              <a:rPr lang="en-US" sz="2400" dirty="0" err="1"/>
              <a:t>M</a:t>
            </a:r>
            <a:r>
              <a:rPr lang="en-US" sz="2400" i="1" dirty="0" err="1"/>
              <a:t>plus</a:t>
            </a:r>
            <a:r>
              <a:rPr lang="en-US" sz="2400" i="1" dirty="0"/>
              <a:t> </a:t>
            </a:r>
            <a:r>
              <a:rPr lang="en-US" sz="2400" dirty="0" smtClean="0"/>
              <a:t>– 3</a:t>
            </a:r>
          </a:p>
          <a:p>
            <a:endParaRPr lang="en-US" dirty="0" smtClean="0"/>
          </a:p>
          <a:p>
            <a:r>
              <a:rPr lang="en-US" dirty="0" smtClean="0"/>
              <a:t>The factor Scores in an SPSS data file . . .(renamed as </a:t>
            </a:r>
            <a:r>
              <a:rPr lang="en-US" dirty="0" err="1" smtClean="0"/>
              <a:t>efs</a:t>
            </a:r>
            <a:r>
              <a:rPr lang="en-US" dirty="0" smtClean="0"/>
              <a:t>, </a:t>
            </a:r>
            <a:r>
              <a:rPr lang="en-US" dirty="0" err="1" smtClean="0"/>
              <a:t>afs</a:t>
            </a:r>
            <a:r>
              <a:rPr lang="en-US" dirty="0" smtClean="0"/>
              <a:t>, etc.)</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key output from the SPSS analysis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88" y="3810000"/>
            <a:ext cx="5365912"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15" y="1676400"/>
            <a:ext cx="6530975" cy="176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371600" y="5623560"/>
            <a:ext cx="4572000" cy="365760"/>
            <a:chOff x="1600200" y="5532120"/>
            <a:chExt cx="4572000" cy="365760"/>
          </a:xfrm>
        </p:grpSpPr>
        <p:sp>
          <p:nvSpPr>
            <p:cNvPr id="8" name="Rounded Rectangle 7"/>
            <p:cNvSpPr/>
            <p:nvPr/>
          </p:nvSpPr>
          <p:spPr>
            <a:xfrm>
              <a:off x="1600200" y="5532120"/>
              <a:ext cx="4572000" cy="1828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00200" y="5715000"/>
              <a:ext cx="4572000" cy="1828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ooter Placeholder 6"/>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191839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18456-58CA-437C-8F08-B79E0688EB8B}"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42</a:t>
            </a:fld>
            <a:endParaRPr lang="en-US"/>
          </a:p>
        </p:txBody>
      </p:sp>
      <p:sp>
        <p:nvSpPr>
          <p:cNvPr id="4" name="TextBox 3"/>
          <p:cNvSpPr txBox="1"/>
          <p:nvPr/>
        </p:nvSpPr>
        <p:spPr>
          <a:xfrm>
            <a:off x="914400" y="533400"/>
            <a:ext cx="7086600" cy="2769989"/>
          </a:xfrm>
          <a:prstGeom prst="rect">
            <a:avLst/>
          </a:prstGeom>
          <a:noFill/>
        </p:spPr>
        <p:txBody>
          <a:bodyPr wrap="square" rtlCol="0">
            <a:spAutoFit/>
          </a:bodyPr>
          <a:lstStyle/>
          <a:p>
            <a:r>
              <a:rPr lang="en-US" sz="2400" dirty="0" smtClean="0"/>
              <a:t>Issues surrounding bifactor models</a:t>
            </a:r>
          </a:p>
          <a:p>
            <a:r>
              <a:rPr lang="en-US" sz="2400" dirty="0"/>
              <a:t> </a:t>
            </a:r>
            <a:endParaRPr lang="en-US" sz="2400" dirty="0" smtClean="0"/>
          </a:p>
          <a:p>
            <a:r>
              <a:rPr lang="en-US" dirty="0" smtClean="0"/>
              <a:t>1) Relationship to common method factors</a:t>
            </a:r>
          </a:p>
          <a:p>
            <a:endParaRPr lang="en-US" dirty="0" smtClean="0"/>
          </a:p>
          <a:p>
            <a:r>
              <a:rPr lang="en-US" dirty="0" smtClean="0"/>
              <a:t>2) Whether factors should be uncorrelated</a:t>
            </a:r>
          </a:p>
          <a:p>
            <a:endParaRPr lang="en-US" dirty="0" smtClean="0"/>
          </a:p>
          <a:p>
            <a:r>
              <a:rPr lang="en-US" dirty="0" smtClean="0"/>
              <a:t>3) What the indicators should </a:t>
            </a:r>
            <a:r>
              <a:rPr lang="en-US" dirty="0"/>
              <a:t>be</a:t>
            </a:r>
            <a:endParaRPr lang="en-US" dirty="0" smtClean="0"/>
          </a:p>
          <a:p>
            <a:endParaRPr lang="en-US" dirty="0" smtClean="0"/>
          </a:p>
          <a:p>
            <a:r>
              <a:rPr lang="en-US" dirty="0" smtClean="0"/>
              <a:t>4) Whether the model has to be a CFA</a:t>
            </a:r>
            <a:endParaRPr lang="en-US"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2845936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164D3-AF48-4096-97D8-7E3E68ABC1B5}"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43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13095"/>
            <a:ext cx="4533900"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 y="1371600"/>
            <a:ext cx="3619500" cy="3539430"/>
          </a:xfrm>
          <a:prstGeom prst="rect">
            <a:avLst/>
          </a:prstGeom>
          <a:noFill/>
        </p:spPr>
        <p:txBody>
          <a:bodyPr wrap="square" rtlCol="0">
            <a:spAutoFit/>
          </a:bodyPr>
          <a:lstStyle/>
          <a:p>
            <a:r>
              <a:rPr lang="en-US" dirty="0"/>
              <a:t>The bifactor is </a:t>
            </a:r>
            <a:r>
              <a:rPr lang="en-US" dirty="0" smtClean="0"/>
              <a:t>a form of </a:t>
            </a:r>
            <a:r>
              <a:rPr lang="en-US" dirty="0"/>
              <a:t>common method factor.</a:t>
            </a:r>
          </a:p>
          <a:p>
            <a:endParaRPr lang="en-US" dirty="0"/>
          </a:p>
          <a:p>
            <a:r>
              <a:rPr lang="en-US" dirty="0"/>
              <a:t>It is a factor that influences all behavior collected in administration of the questionnaire.</a:t>
            </a:r>
          </a:p>
          <a:p>
            <a:endParaRPr lang="en-US" dirty="0"/>
          </a:p>
          <a:p>
            <a:r>
              <a:rPr lang="en-US" dirty="0"/>
              <a:t>Example of </a:t>
            </a:r>
            <a:r>
              <a:rPr lang="en-US" dirty="0" smtClean="0"/>
              <a:t>a </a:t>
            </a:r>
            <a:r>
              <a:rPr lang="en-US" dirty="0"/>
              <a:t>classic </a:t>
            </a:r>
            <a:r>
              <a:rPr lang="en-US" dirty="0" smtClean="0"/>
              <a:t>model –</a:t>
            </a:r>
            <a:r>
              <a:rPr lang="en-US" sz="1600" dirty="0" smtClean="0"/>
              <a:t>Johnson, R. E., Rosen, C. C., &amp; </a:t>
            </a:r>
            <a:r>
              <a:rPr lang="en-US" sz="1600" dirty="0" err="1" smtClean="0"/>
              <a:t>Djurdjevic</a:t>
            </a:r>
            <a:r>
              <a:rPr lang="en-US" sz="1600" dirty="0" smtClean="0"/>
              <a:t>, E.  </a:t>
            </a:r>
            <a:r>
              <a:rPr lang="en-US" sz="1600" dirty="0"/>
              <a:t>(2011</a:t>
            </a:r>
            <a:r>
              <a:rPr lang="en-US" sz="1600" dirty="0" smtClean="0"/>
              <a:t>).  Assessing the impact of common method variance on higher order multidimensional constructs.  </a:t>
            </a:r>
            <a:r>
              <a:rPr lang="en-US" sz="1600" i="1" dirty="0" smtClean="0"/>
              <a:t>Journal of Applied Psychology, 96,</a:t>
            </a:r>
            <a:r>
              <a:rPr lang="en-US" sz="1600" dirty="0" smtClean="0"/>
              <a:t> 744-761.</a:t>
            </a:r>
            <a:endParaRPr lang="en-US" sz="1600" dirty="0"/>
          </a:p>
        </p:txBody>
      </p:sp>
      <p:sp>
        <p:nvSpPr>
          <p:cNvPr id="4" name="TextBox 3"/>
          <p:cNvSpPr txBox="1"/>
          <p:nvPr/>
        </p:nvSpPr>
        <p:spPr>
          <a:xfrm>
            <a:off x="457200" y="685800"/>
            <a:ext cx="6705600" cy="461665"/>
          </a:xfrm>
          <a:prstGeom prst="rect">
            <a:avLst/>
          </a:prstGeom>
          <a:noFill/>
        </p:spPr>
        <p:txBody>
          <a:bodyPr wrap="square" rtlCol="0">
            <a:spAutoFit/>
          </a:bodyPr>
          <a:lstStyle/>
          <a:p>
            <a:r>
              <a:rPr lang="en-US" sz="2400" dirty="0" smtClean="0"/>
              <a:t>Issues – 1:  Relationship to common method factors</a:t>
            </a:r>
          </a:p>
        </p:txBody>
      </p:sp>
      <p:sp>
        <p:nvSpPr>
          <p:cNvPr id="6" name="Footer Placeholder 5"/>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671288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6BFB2-B75D-48A3-9A29-FCFFDECE8632}"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44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9" y="144556"/>
            <a:ext cx="3763963" cy="389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rot="16200000">
            <a:off x="4496668" y="2642769"/>
            <a:ext cx="2620190" cy="5363105"/>
            <a:chOff x="5410200" y="658221"/>
            <a:chExt cx="3153590" cy="5855664"/>
          </a:xfrm>
          <a:noFill/>
        </p:grpSpPr>
        <p:grpSp>
          <p:nvGrpSpPr>
            <p:cNvPr id="6" name="Group 5"/>
            <p:cNvGrpSpPr>
              <a:grpSpLocks/>
            </p:cNvGrpSpPr>
            <p:nvPr/>
          </p:nvGrpSpPr>
          <p:grpSpPr bwMode="auto">
            <a:xfrm>
              <a:off x="6811190" y="658221"/>
              <a:ext cx="555625" cy="5855664"/>
              <a:chOff x="6620" y="1815"/>
              <a:chExt cx="875" cy="10955"/>
            </a:xfrm>
            <a:grpFill/>
          </p:grpSpPr>
          <p:grpSp>
            <p:nvGrpSpPr>
              <p:cNvPr id="129" name="Group 128"/>
              <p:cNvGrpSpPr>
                <a:grpSpLocks/>
              </p:cNvGrpSpPr>
              <p:nvPr/>
            </p:nvGrpSpPr>
            <p:grpSpPr bwMode="auto">
              <a:xfrm>
                <a:off x="6620" y="1815"/>
                <a:ext cx="875" cy="2060"/>
                <a:chOff x="1955" y="1520"/>
                <a:chExt cx="875" cy="2060"/>
              </a:xfrm>
              <a:grpFill/>
            </p:grpSpPr>
            <p:sp>
              <p:nvSpPr>
                <p:cNvPr id="174" name="Text Box 6"/>
                <p:cNvSpPr txBox="1">
                  <a:spLocks noChangeArrowheads="1"/>
                </p:cNvSpPr>
                <p:nvPr/>
              </p:nvSpPr>
              <p:spPr bwMode="auto">
                <a:xfrm>
                  <a:off x="1960" y="152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75" name="Text Box 7"/>
                <p:cNvSpPr txBox="1">
                  <a:spLocks noChangeArrowheads="1"/>
                </p:cNvSpPr>
                <p:nvPr/>
              </p:nvSpPr>
              <p:spPr bwMode="auto">
                <a:xfrm>
                  <a:off x="1960" y="172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176" name="Text Box 8"/>
                <p:cNvSpPr txBox="1">
                  <a:spLocks noChangeArrowheads="1"/>
                </p:cNvSpPr>
                <p:nvPr/>
              </p:nvSpPr>
              <p:spPr bwMode="auto">
                <a:xfrm>
                  <a:off x="1960" y="193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Extrav3</a:t>
                  </a:r>
                  <a:endParaRPr lang="en-US" sz="1200" dirty="0">
                    <a:effectLst/>
                    <a:latin typeface="Calibri"/>
                    <a:ea typeface="Calibri"/>
                    <a:cs typeface="Times New Roman"/>
                  </a:endParaRPr>
                </a:p>
              </p:txBody>
            </p:sp>
            <p:sp>
              <p:nvSpPr>
                <p:cNvPr id="177" name="Text Box 9"/>
                <p:cNvSpPr txBox="1">
                  <a:spLocks noChangeArrowheads="1"/>
                </p:cNvSpPr>
                <p:nvPr/>
              </p:nvSpPr>
              <p:spPr bwMode="auto">
                <a:xfrm>
                  <a:off x="1955" y="2146"/>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Extrav4</a:t>
                  </a:r>
                  <a:endParaRPr lang="en-US" sz="1200" dirty="0">
                    <a:effectLst/>
                    <a:latin typeface="Calibri"/>
                    <a:ea typeface="Calibri"/>
                    <a:cs typeface="Times New Roman"/>
                  </a:endParaRPr>
                </a:p>
              </p:txBody>
            </p:sp>
            <p:sp>
              <p:nvSpPr>
                <p:cNvPr id="178" name="Text Box 10"/>
                <p:cNvSpPr txBox="1">
                  <a:spLocks noChangeArrowheads="1"/>
                </p:cNvSpPr>
                <p:nvPr/>
              </p:nvSpPr>
              <p:spPr bwMode="auto">
                <a:xfrm>
                  <a:off x="1960" y="235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79" name="Text Box 11"/>
                <p:cNvSpPr txBox="1">
                  <a:spLocks noChangeArrowheads="1"/>
                </p:cNvSpPr>
                <p:nvPr/>
              </p:nvSpPr>
              <p:spPr bwMode="auto">
                <a:xfrm>
                  <a:off x="1960" y="256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80" name="Text Box 12"/>
                <p:cNvSpPr txBox="1">
                  <a:spLocks noChangeArrowheads="1"/>
                </p:cNvSpPr>
                <p:nvPr/>
              </p:nvSpPr>
              <p:spPr bwMode="auto">
                <a:xfrm>
                  <a:off x="1960" y="276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81" name="Text Box 13"/>
                <p:cNvSpPr txBox="1">
                  <a:spLocks noChangeArrowheads="1"/>
                </p:cNvSpPr>
                <p:nvPr/>
              </p:nvSpPr>
              <p:spPr bwMode="auto">
                <a:xfrm>
                  <a:off x="1960" y="297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82" name="Text Box 14"/>
                <p:cNvSpPr txBox="1">
                  <a:spLocks noChangeArrowheads="1"/>
                </p:cNvSpPr>
                <p:nvPr/>
              </p:nvSpPr>
              <p:spPr bwMode="auto">
                <a:xfrm>
                  <a:off x="1960" y="3182"/>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183" name="Text Box 15"/>
                <p:cNvSpPr txBox="1">
                  <a:spLocks noChangeArrowheads="1"/>
                </p:cNvSpPr>
                <p:nvPr/>
              </p:nvSpPr>
              <p:spPr bwMode="auto">
                <a:xfrm>
                  <a:off x="1960" y="3407"/>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130" name="Group 129"/>
              <p:cNvGrpSpPr>
                <a:grpSpLocks/>
              </p:cNvGrpSpPr>
              <p:nvPr/>
            </p:nvGrpSpPr>
            <p:grpSpPr bwMode="auto">
              <a:xfrm>
                <a:off x="6620" y="4050"/>
                <a:ext cx="875" cy="2060"/>
                <a:chOff x="1955" y="1520"/>
                <a:chExt cx="875" cy="2060"/>
              </a:xfrm>
              <a:grpFill/>
            </p:grpSpPr>
            <p:sp>
              <p:nvSpPr>
                <p:cNvPr id="164" name="Text Box 17"/>
                <p:cNvSpPr txBox="1">
                  <a:spLocks noChangeArrowheads="1"/>
                </p:cNvSpPr>
                <p:nvPr/>
              </p:nvSpPr>
              <p:spPr bwMode="auto">
                <a:xfrm>
                  <a:off x="1960" y="152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165" name="Text Box 18"/>
                <p:cNvSpPr txBox="1">
                  <a:spLocks noChangeArrowheads="1"/>
                </p:cNvSpPr>
                <p:nvPr/>
              </p:nvSpPr>
              <p:spPr bwMode="auto">
                <a:xfrm>
                  <a:off x="1960" y="172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166" name="Text Box 19"/>
                <p:cNvSpPr txBox="1">
                  <a:spLocks noChangeArrowheads="1"/>
                </p:cNvSpPr>
                <p:nvPr/>
              </p:nvSpPr>
              <p:spPr bwMode="auto">
                <a:xfrm>
                  <a:off x="1960" y="193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167" name="Text Box 20"/>
                <p:cNvSpPr txBox="1">
                  <a:spLocks noChangeArrowheads="1"/>
                </p:cNvSpPr>
                <p:nvPr/>
              </p:nvSpPr>
              <p:spPr bwMode="auto">
                <a:xfrm>
                  <a:off x="1955" y="2146"/>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168" name="Text Box 21"/>
                <p:cNvSpPr txBox="1">
                  <a:spLocks noChangeArrowheads="1"/>
                </p:cNvSpPr>
                <p:nvPr/>
              </p:nvSpPr>
              <p:spPr bwMode="auto">
                <a:xfrm>
                  <a:off x="1960" y="235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69" name="Text Box 22"/>
                <p:cNvSpPr txBox="1">
                  <a:spLocks noChangeArrowheads="1"/>
                </p:cNvSpPr>
                <p:nvPr/>
              </p:nvSpPr>
              <p:spPr bwMode="auto">
                <a:xfrm>
                  <a:off x="1960" y="256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170" name="Text Box 23"/>
                <p:cNvSpPr txBox="1">
                  <a:spLocks noChangeArrowheads="1"/>
                </p:cNvSpPr>
                <p:nvPr/>
              </p:nvSpPr>
              <p:spPr bwMode="auto">
                <a:xfrm>
                  <a:off x="1960" y="276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Agree7</a:t>
                  </a:r>
                  <a:endParaRPr lang="en-US" sz="1200" dirty="0">
                    <a:effectLst/>
                    <a:latin typeface="Calibri"/>
                    <a:ea typeface="Calibri"/>
                    <a:cs typeface="Times New Roman"/>
                  </a:endParaRPr>
                </a:p>
              </p:txBody>
            </p:sp>
            <p:sp>
              <p:nvSpPr>
                <p:cNvPr id="171" name="Text Box 24"/>
                <p:cNvSpPr txBox="1">
                  <a:spLocks noChangeArrowheads="1"/>
                </p:cNvSpPr>
                <p:nvPr/>
              </p:nvSpPr>
              <p:spPr bwMode="auto">
                <a:xfrm>
                  <a:off x="1960" y="297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172" name="Text Box 25"/>
                <p:cNvSpPr txBox="1">
                  <a:spLocks noChangeArrowheads="1"/>
                </p:cNvSpPr>
                <p:nvPr/>
              </p:nvSpPr>
              <p:spPr bwMode="auto">
                <a:xfrm>
                  <a:off x="1960" y="3182"/>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73" name="Text Box 26"/>
                <p:cNvSpPr txBox="1">
                  <a:spLocks noChangeArrowheads="1"/>
                </p:cNvSpPr>
                <p:nvPr/>
              </p:nvSpPr>
              <p:spPr bwMode="auto">
                <a:xfrm>
                  <a:off x="1960" y="3407"/>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131" name="Group 130"/>
              <p:cNvGrpSpPr>
                <a:grpSpLocks/>
              </p:cNvGrpSpPr>
              <p:nvPr/>
            </p:nvGrpSpPr>
            <p:grpSpPr bwMode="auto">
              <a:xfrm>
                <a:off x="6620" y="6285"/>
                <a:ext cx="875" cy="2060"/>
                <a:chOff x="1955" y="1520"/>
                <a:chExt cx="875" cy="2060"/>
              </a:xfrm>
              <a:grpFill/>
            </p:grpSpPr>
            <p:sp>
              <p:nvSpPr>
                <p:cNvPr id="154" name="Text Box 28"/>
                <p:cNvSpPr txBox="1">
                  <a:spLocks noChangeArrowheads="1"/>
                </p:cNvSpPr>
                <p:nvPr/>
              </p:nvSpPr>
              <p:spPr bwMode="auto">
                <a:xfrm>
                  <a:off x="1960" y="152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155" name="Text Box 29"/>
                <p:cNvSpPr txBox="1">
                  <a:spLocks noChangeArrowheads="1"/>
                </p:cNvSpPr>
                <p:nvPr/>
              </p:nvSpPr>
              <p:spPr bwMode="auto">
                <a:xfrm>
                  <a:off x="1960" y="172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156" name="Text Box 30"/>
                <p:cNvSpPr txBox="1">
                  <a:spLocks noChangeArrowheads="1"/>
                </p:cNvSpPr>
                <p:nvPr/>
              </p:nvSpPr>
              <p:spPr bwMode="auto">
                <a:xfrm>
                  <a:off x="1960" y="193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157" name="Text Box 31"/>
                <p:cNvSpPr txBox="1">
                  <a:spLocks noChangeArrowheads="1"/>
                </p:cNvSpPr>
                <p:nvPr/>
              </p:nvSpPr>
              <p:spPr bwMode="auto">
                <a:xfrm>
                  <a:off x="1955" y="2146"/>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158" name="Text Box 32"/>
                <p:cNvSpPr txBox="1">
                  <a:spLocks noChangeArrowheads="1"/>
                </p:cNvSpPr>
                <p:nvPr/>
              </p:nvSpPr>
              <p:spPr bwMode="auto">
                <a:xfrm>
                  <a:off x="1960" y="235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159" name="Text Box 33"/>
                <p:cNvSpPr txBox="1">
                  <a:spLocks noChangeArrowheads="1"/>
                </p:cNvSpPr>
                <p:nvPr/>
              </p:nvSpPr>
              <p:spPr bwMode="auto">
                <a:xfrm>
                  <a:off x="1960" y="256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160" name="Text Box 34"/>
                <p:cNvSpPr txBox="1">
                  <a:spLocks noChangeArrowheads="1"/>
                </p:cNvSpPr>
                <p:nvPr/>
              </p:nvSpPr>
              <p:spPr bwMode="auto">
                <a:xfrm>
                  <a:off x="1960" y="276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Consc7</a:t>
                  </a:r>
                  <a:endParaRPr lang="en-US" sz="1200" dirty="0">
                    <a:effectLst/>
                    <a:latin typeface="Calibri"/>
                    <a:ea typeface="Calibri"/>
                    <a:cs typeface="Times New Roman"/>
                  </a:endParaRPr>
                </a:p>
              </p:txBody>
            </p:sp>
            <p:sp>
              <p:nvSpPr>
                <p:cNvPr id="161" name="Text Box 35"/>
                <p:cNvSpPr txBox="1">
                  <a:spLocks noChangeArrowheads="1"/>
                </p:cNvSpPr>
                <p:nvPr/>
              </p:nvSpPr>
              <p:spPr bwMode="auto">
                <a:xfrm>
                  <a:off x="1960" y="297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162" name="Text Box 36"/>
                <p:cNvSpPr txBox="1">
                  <a:spLocks noChangeArrowheads="1"/>
                </p:cNvSpPr>
                <p:nvPr/>
              </p:nvSpPr>
              <p:spPr bwMode="auto">
                <a:xfrm>
                  <a:off x="1960" y="3182"/>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Consc9</a:t>
                  </a:r>
                  <a:endParaRPr lang="en-US" sz="1200" dirty="0">
                    <a:effectLst/>
                    <a:latin typeface="Calibri"/>
                    <a:ea typeface="Calibri"/>
                    <a:cs typeface="Times New Roman"/>
                  </a:endParaRPr>
                </a:p>
              </p:txBody>
            </p:sp>
            <p:sp>
              <p:nvSpPr>
                <p:cNvPr id="163" name="Text Box 37"/>
                <p:cNvSpPr txBox="1">
                  <a:spLocks noChangeArrowheads="1"/>
                </p:cNvSpPr>
                <p:nvPr/>
              </p:nvSpPr>
              <p:spPr bwMode="auto">
                <a:xfrm>
                  <a:off x="1960" y="3407"/>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Consc10</a:t>
                  </a:r>
                  <a:endParaRPr lang="en-US" sz="1200" dirty="0">
                    <a:effectLst/>
                    <a:latin typeface="Calibri"/>
                    <a:ea typeface="Calibri"/>
                    <a:cs typeface="Times New Roman"/>
                  </a:endParaRPr>
                </a:p>
              </p:txBody>
            </p:sp>
          </p:grpSp>
          <p:grpSp>
            <p:nvGrpSpPr>
              <p:cNvPr id="132" name="Group 131"/>
              <p:cNvGrpSpPr>
                <a:grpSpLocks/>
              </p:cNvGrpSpPr>
              <p:nvPr/>
            </p:nvGrpSpPr>
            <p:grpSpPr bwMode="auto">
              <a:xfrm>
                <a:off x="6620" y="8490"/>
                <a:ext cx="875" cy="2060"/>
                <a:chOff x="1955" y="1520"/>
                <a:chExt cx="875" cy="2060"/>
              </a:xfrm>
              <a:grpFill/>
            </p:grpSpPr>
            <p:sp>
              <p:nvSpPr>
                <p:cNvPr id="144" name="Text Box 39"/>
                <p:cNvSpPr txBox="1">
                  <a:spLocks noChangeArrowheads="1"/>
                </p:cNvSpPr>
                <p:nvPr/>
              </p:nvSpPr>
              <p:spPr bwMode="auto">
                <a:xfrm>
                  <a:off x="1960" y="152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145" name="Text Box 40"/>
                <p:cNvSpPr txBox="1">
                  <a:spLocks noChangeArrowheads="1"/>
                </p:cNvSpPr>
                <p:nvPr/>
              </p:nvSpPr>
              <p:spPr bwMode="auto">
                <a:xfrm>
                  <a:off x="1960" y="172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146" name="Text Box 41"/>
                <p:cNvSpPr txBox="1">
                  <a:spLocks noChangeArrowheads="1"/>
                </p:cNvSpPr>
                <p:nvPr/>
              </p:nvSpPr>
              <p:spPr bwMode="auto">
                <a:xfrm>
                  <a:off x="1960" y="193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147" name="Text Box 42"/>
                <p:cNvSpPr txBox="1">
                  <a:spLocks noChangeArrowheads="1"/>
                </p:cNvSpPr>
                <p:nvPr/>
              </p:nvSpPr>
              <p:spPr bwMode="auto">
                <a:xfrm>
                  <a:off x="1955" y="2146"/>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148" name="Text Box 43"/>
                <p:cNvSpPr txBox="1">
                  <a:spLocks noChangeArrowheads="1"/>
                </p:cNvSpPr>
                <p:nvPr/>
              </p:nvSpPr>
              <p:spPr bwMode="auto">
                <a:xfrm>
                  <a:off x="1960" y="235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149" name="Text Box 44"/>
                <p:cNvSpPr txBox="1">
                  <a:spLocks noChangeArrowheads="1"/>
                </p:cNvSpPr>
                <p:nvPr/>
              </p:nvSpPr>
              <p:spPr bwMode="auto">
                <a:xfrm>
                  <a:off x="1960" y="256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150" name="Text Box 45"/>
                <p:cNvSpPr txBox="1">
                  <a:spLocks noChangeArrowheads="1"/>
                </p:cNvSpPr>
                <p:nvPr/>
              </p:nvSpPr>
              <p:spPr bwMode="auto">
                <a:xfrm>
                  <a:off x="1960" y="276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151" name="Text Box 46"/>
                <p:cNvSpPr txBox="1">
                  <a:spLocks noChangeArrowheads="1"/>
                </p:cNvSpPr>
                <p:nvPr/>
              </p:nvSpPr>
              <p:spPr bwMode="auto">
                <a:xfrm>
                  <a:off x="1960" y="297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152" name="Text Box 47"/>
                <p:cNvSpPr txBox="1">
                  <a:spLocks noChangeArrowheads="1"/>
                </p:cNvSpPr>
                <p:nvPr/>
              </p:nvSpPr>
              <p:spPr bwMode="auto">
                <a:xfrm>
                  <a:off x="1960" y="3182"/>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153" name="Text Box 48"/>
                <p:cNvSpPr txBox="1">
                  <a:spLocks noChangeArrowheads="1"/>
                </p:cNvSpPr>
                <p:nvPr/>
              </p:nvSpPr>
              <p:spPr bwMode="auto">
                <a:xfrm>
                  <a:off x="1960" y="3407"/>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133" name="Group 132"/>
              <p:cNvGrpSpPr>
                <a:grpSpLocks/>
              </p:cNvGrpSpPr>
              <p:nvPr/>
            </p:nvGrpSpPr>
            <p:grpSpPr bwMode="auto">
              <a:xfrm>
                <a:off x="6620" y="10710"/>
                <a:ext cx="875" cy="2060"/>
                <a:chOff x="1955" y="1520"/>
                <a:chExt cx="875" cy="2060"/>
              </a:xfrm>
              <a:grpFill/>
            </p:grpSpPr>
            <p:sp>
              <p:nvSpPr>
                <p:cNvPr id="134" name="Text Box 50"/>
                <p:cNvSpPr txBox="1">
                  <a:spLocks noChangeArrowheads="1"/>
                </p:cNvSpPr>
                <p:nvPr/>
              </p:nvSpPr>
              <p:spPr bwMode="auto">
                <a:xfrm>
                  <a:off x="1960" y="152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135" name="Text Box 51"/>
                <p:cNvSpPr txBox="1">
                  <a:spLocks noChangeArrowheads="1"/>
                </p:cNvSpPr>
                <p:nvPr/>
              </p:nvSpPr>
              <p:spPr bwMode="auto">
                <a:xfrm>
                  <a:off x="1960" y="172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136" name="Text Box 52"/>
                <p:cNvSpPr txBox="1">
                  <a:spLocks noChangeArrowheads="1"/>
                </p:cNvSpPr>
                <p:nvPr/>
              </p:nvSpPr>
              <p:spPr bwMode="auto">
                <a:xfrm>
                  <a:off x="1960" y="193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137" name="Text Box 53"/>
                <p:cNvSpPr txBox="1">
                  <a:spLocks noChangeArrowheads="1"/>
                </p:cNvSpPr>
                <p:nvPr/>
              </p:nvSpPr>
              <p:spPr bwMode="auto">
                <a:xfrm>
                  <a:off x="1955" y="2146"/>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138" name="Text Box 54"/>
                <p:cNvSpPr txBox="1">
                  <a:spLocks noChangeArrowheads="1"/>
                </p:cNvSpPr>
                <p:nvPr/>
              </p:nvSpPr>
              <p:spPr bwMode="auto">
                <a:xfrm>
                  <a:off x="1960" y="235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139" name="Text Box 55"/>
                <p:cNvSpPr txBox="1">
                  <a:spLocks noChangeArrowheads="1"/>
                </p:cNvSpPr>
                <p:nvPr/>
              </p:nvSpPr>
              <p:spPr bwMode="auto">
                <a:xfrm>
                  <a:off x="1960" y="256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140" name="Text Box 56"/>
                <p:cNvSpPr txBox="1">
                  <a:spLocks noChangeArrowheads="1"/>
                </p:cNvSpPr>
                <p:nvPr/>
              </p:nvSpPr>
              <p:spPr bwMode="auto">
                <a:xfrm>
                  <a:off x="1960" y="2765"/>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141" name="Text Box 57"/>
                <p:cNvSpPr txBox="1">
                  <a:spLocks noChangeArrowheads="1"/>
                </p:cNvSpPr>
                <p:nvPr/>
              </p:nvSpPr>
              <p:spPr bwMode="auto">
                <a:xfrm>
                  <a:off x="1960" y="2970"/>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142" name="Text Box 58"/>
                <p:cNvSpPr txBox="1">
                  <a:spLocks noChangeArrowheads="1"/>
                </p:cNvSpPr>
                <p:nvPr/>
              </p:nvSpPr>
              <p:spPr bwMode="auto">
                <a:xfrm>
                  <a:off x="1960" y="3182"/>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143" name="Text Box 59"/>
                <p:cNvSpPr txBox="1">
                  <a:spLocks noChangeArrowheads="1"/>
                </p:cNvSpPr>
                <p:nvPr/>
              </p:nvSpPr>
              <p:spPr bwMode="auto">
                <a:xfrm>
                  <a:off x="1960" y="3407"/>
                  <a:ext cx="870" cy="173"/>
                </a:xfrm>
                <a:prstGeom prst="rect">
                  <a:avLst/>
                </a:prstGeom>
                <a:grp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7" name="Group 6"/>
            <p:cNvGrpSpPr/>
            <p:nvPr/>
          </p:nvGrpSpPr>
          <p:grpSpPr>
            <a:xfrm>
              <a:off x="8007530" y="990270"/>
              <a:ext cx="556260" cy="5159515"/>
              <a:chOff x="7063740" y="832128"/>
              <a:chExt cx="556260" cy="5159515"/>
            </a:xfrm>
            <a:grpFill/>
          </p:grpSpPr>
          <p:grpSp>
            <p:nvGrpSpPr>
              <p:cNvPr id="114" name="Group 113"/>
              <p:cNvGrpSpPr/>
              <p:nvPr/>
            </p:nvGrpSpPr>
            <p:grpSpPr>
              <a:xfrm>
                <a:off x="7086600" y="832128"/>
                <a:ext cx="533400" cy="439433"/>
                <a:chOff x="1828800" y="1678244"/>
                <a:chExt cx="533400" cy="439433"/>
              </a:xfrm>
              <a:grpFill/>
            </p:grpSpPr>
            <p:sp>
              <p:nvSpPr>
                <p:cNvPr id="127" name="Oval 126"/>
                <p:cNvSpPr/>
                <p:nvPr/>
              </p:nvSpPr>
              <p:spPr>
                <a:xfrm>
                  <a:off x="1828800" y="1678244"/>
                  <a:ext cx="533400" cy="43943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1828800" y="1690597"/>
                  <a:ext cx="533400" cy="369332"/>
                </a:xfrm>
                <a:prstGeom prst="rect">
                  <a:avLst/>
                </a:prstGeom>
                <a:grpFill/>
              </p:spPr>
              <p:txBody>
                <a:bodyPr wrap="square" rtlCol="0">
                  <a:spAutoFit/>
                </a:bodyPr>
                <a:lstStyle/>
                <a:p>
                  <a:pPr algn="ctr"/>
                  <a:r>
                    <a:rPr lang="en-US" dirty="0" smtClean="0"/>
                    <a:t>E</a:t>
                  </a:r>
                  <a:endParaRPr lang="en-US" dirty="0"/>
                </a:p>
              </p:txBody>
            </p:sp>
          </p:grpSp>
          <p:grpSp>
            <p:nvGrpSpPr>
              <p:cNvPr id="115" name="Group 114"/>
              <p:cNvGrpSpPr/>
              <p:nvPr/>
            </p:nvGrpSpPr>
            <p:grpSpPr>
              <a:xfrm>
                <a:off x="7063740" y="2073449"/>
                <a:ext cx="533400" cy="439433"/>
                <a:chOff x="1828800" y="1678244"/>
                <a:chExt cx="533400" cy="439433"/>
              </a:xfrm>
              <a:grpFill/>
            </p:grpSpPr>
            <p:sp>
              <p:nvSpPr>
                <p:cNvPr id="125" name="Oval 124"/>
                <p:cNvSpPr/>
                <p:nvPr/>
              </p:nvSpPr>
              <p:spPr>
                <a:xfrm>
                  <a:off x="1828800" y="1678244"/>
                  <a:ext cx="533400" cy="43943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28800" y="1690596"/>
                  <a:ext cx="533400" cy="369332"/>
                </a:xfrm>
                <a:prstGeom prst="rect">
                  <a:avLst/>
                </a:prstGeom>
                <a:grpFill/>
              </p:spPr>
              <p:txBody>
                <a:bodyPr wrap="square" rtlCol="0">
                  <a:spAutoFit/>
                </a:bodyPr>
                <a:lstStyle/>
                <a:p>
                  <a:pPr algn="ctr"/>
                  <a:r>
                    <a:rPr lang="en-US" dirty="0" smtClean="0"/>
                    <a:t>A</a:t>
                  </a:r>
                  <a:endParaRPr lang="en-US" dirty="0"/>
                </a:p>
              </p:txBody>
            </p:sp>
          </p:grpSp>
          <p:grpSp>
            <p:nvGrpSpPr>
              <p:cNvPr id="116" name="Group 115"/>
              <p:cNvGrpSpPr/>
              <p:nvPr/>
            </p:nvGrpSpPr>
            <p:grpSpPr>
              <a:xfrm>
                <a:off x="7063740" y="3224234"/>
                <a:ext cx="533400" cy="439433"/>
                <a:chOff x="1828800" y="1678244"/>
                <a:chExt cx="533400" cy="439433"/>
              </a:xfrm>
              <a:grpFill/>
            </p:grpSpPr>
            <p:sp>
              <p:nvSpPr>
                <p:cNvPr id="123" name="Oval 122"/>
                <p:cNvSpPr/>
                <p:nvPr/>
              </p:nvSpPr>
              <p:spPr>
                <a:xfrm>
                  <a:off x="1828800" y="1678244"/>
                  <a:ext cx="533400" cy="43943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1828800" y="1690596"/>
                  <a:ext cx="533400" cy="369332"/>
                </a:xfrm>
                <a:prstGeom prst="rect">
                  <a:avLst/>
                </a:prstGeom>
                <a:grpFill/>
              </p:spPr>
              <p:txBody>
                <a:bodyPr wrap="square" rtlCol="0">
                  <a:spAutoFit/>
                </a:bodyPr>
                <a:lstStyle/>
                <a:p>
                  <a:pPr algn="ctr"/>
                  <a:r>
                    <a:rPr lang="en-US" dirty="0" smtClean="0"/>
                    <a:t>C</a:t>
                  </a:r>
                  <a:endParaRPr lang="en-US" dirty="0"/>
                </a:p>
              </p:txBody>
            </p:sp>
          </p:grpSp>
          <p:grpSp>
            <p:nvGrpSpPr>
              <p:cNvPr id="117" name="Group 116"/>
              <p:cNvGrpSpPr/>
              <p:nvPr/>
            </p:nvGrpSpPr>
            <p:grpSpPr>
              <a:xfrm>
                <a:off x="7063740" y="4444708"/>
                <a:ext cx="533400" cy="439433"/>
                <a:chOff x="1828800" y="1678244"/>
                <a:chExt cx="533400" cy="439433"/>
              </a:xfrm>
              <a:grpFill/>
            </p:grpSpPr>
            <p:sp>
              <p:nvSpPr>
                <p:cNvPr id="121" name="Oval 120"/>
                <p:cNvSpPr/>
                <p:nvPr/>
              </p:nvSpPr>
              <p:spPr>
                <a:xfrm>
                  <a:off x="1828800" y="1678244"/>
                  <a:ext cx="533400" cy="43943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1828800" y="1690596"/>
                  <a:ext cx="533400" cy="369332"/>
                </a:xfrm>
                <a:prstGeom prst="rect">
                  <a:avLst/>
                </a:prstGeom>
                <a:grpFill/>
              </p:spPr>
              <p:txBody>
                <a:bodyPr wrap="square" rtlCol="0">
                  <a:spAutoFit/>
                </a:bodyPr>
                <a:lstStyle/>
                <a:p>
                  <a:pPr algn="ctr"/>
                  <a:r>
                    <a:rPr lang="en-US" dirty="0" smtClean="0"/>
                    <a:t>S</a:t>
                  </a:r>
                  <a:endParaRPr lang="en-US" dirty="0"/>
                </a:p>
              </p:txBody>
            </p:sp>
          </p:grpSp>
          <p:grpSp>
            <p:nvGrpSpPr>
              <p:cNvPr id="118" name="Group 117"/>
              <p:cNvGrpSpPr/>
              <p:nvPr/>
            </p:nvGrpSpPr>
            <p:grpSpPr>
              <a:xfrm>
                <a:off x="7063740" y="5552210"/>
                <a:ext cx="533400" cy="439433"/>
                <a:chOff x="1828800" y="1678244"/>
                <a:chExt cx="533400" cy="439433"/>
              </a:xfrm>
              <a:grpFill/>
            </p:grpSpPr>
            <p:sp>
              <p:nvSpPr>
                <p:cNvPr id="119" name="Oval 118"/>
                <p:cNvSpPr/>
                <p:nvPr/>
              </p:nvSpPr>
              <p:spPr>
                <a:xfrm>
                  <a:off x="1828800" y="1678244"/>
                  <a:ext cx="533400" cy="43943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1828800" y="1690596"/>
                  <a:ext cx="533400" cy="369332"/>
                </a:xfrm>
                <a:prstGeom prst="rect">
                  <a:avLst/>
                </a:prstGeom>
                <a:grpFill/>
              </p:spPr>
              <p:txBody>
                <a:bodyPr wrap="square" rtlCol="0">
                  <a:spAutoFit/>
                </a:bodyPr>
                <a:lstStyle/>
                <a:p>
                  <a:pPr algn="ctr"/>
                  <a:r>
                    <a:rPr lang="en-US" dirty="0" smtClean="0"/>
                    <a:t>O</a:t>
                  </a:r>
                  <a:endParaRPr lang="en-US" dirty="0"/>
                </a:p>
              </p:txBody>
            </p:sp>
          </p:grpSp>
        </p:grpSp>
        <p:grpSp>
          <p:nvGrpSpPr>
            <p:cNvPr id="8" name="Group 7"/>
            <p:cNvGrpSpPr/>
            <p:nvPr/>
          </p:nvGrpSpPr>
          <p:grpSpPr>
            <a:xfrm>
              <a:off x="7363640" y="704457"/>
              <a:ext cx="666752" cy="5763192"/>
              <a:chOff x="6419850" y="546315"/>
              <a:chExt cx="666752" cy="5763192"/>
            </a:xfrm>
            <a:grpFill/>
          </p:grpSpPr>
          <p:cxnSp>
            <p:nvCxnSpPr>
              <p:cNvPr id="63" name="Straight Arrow Connector 62"/>
              <p:cNvCxnSpPr>
                <a:stCxn id="128" idx="1"/>
                <a:endCxn id="174" idx="3"/>
              </p:cNvCxnSpPr>
              <p:nvPr/>
            </p:nvCxnSpPr>
            <p:spPr>
              <a:xfrm flipH="1" flipV="1">
                <a:off x="6423025" y="546315"/>
                <a:ext cx="663575" cy="48283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28" idx="1"/>
                <a:endCxn id="175" idx="3"/>
              </p:cNvCxnSpPr>
              <p:nvPr/>
            </p:nvCxnSpPr>
            <p:spPr>
              <a:xfrm flipH="1" flipV="1">
                <a:off x="6423025" y="655892"/>
                <a:ext cx="663575" cy="373254"/>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28" idx="1"/>
                <a:endCxn id="176" idx="3"/>
              </p:cNvCxnSpPr>
              <p:nvPr/>
            </p:nvCxnSpPr>
            <p:spPr>
              <a:xfrm flipH="1" flipV="1">
                <a:off x="6423025" y="765468"/>
                <a:ext cx="663575" cy="26367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28" idx="1"/>
                <a:endCxn id="177" idx="3"/>
              </p:cNvCxnSpPr>
              <p:nvPr/>
            </p:nvCxnSpPr>
            <p:spPr>
              <a:xfrm flipH="1" flipV="1">
                <a:off x="6419850" y="880924"/>
                <a:ext cx="666750" cy="148222"/>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28" idx="1"/>
                <a:endCxn id="178" idx="3"/>
              </p:cNvCxnSpPr>
              <p:nvPr/>
            </p:nvCxnSpPr>
            <p:spPr>
              <a:xfrm flipH="1" flipV="1">
                <a:off x="6423025" y="992639"/>
                <a:ext cx="663575" cy="36507"/>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28" idx="1"/>
                <a:endCxn id="179" idx="3"/>
              </p:cNvCxnSpPr>
              <p:nvPr/>
            </p:nvCxnSpPr>
            <p:spPr>
              <a:xfrm flipH="1">
                <a:off x="6423025" y="1029146"/>
                <a:ext cx="663575" cy="7307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28" idx="1"/>
                <a:endCxn id="180" idx="3"/>
              </p:cNvCxnSpPr>
              <p:nvPr/>
            </p:nvCxnSpPr>
            <p:spPr>
              <a:xfrm flipH="1">
                <a:off x="6423025" y="1029146"/>
                <a:ext cx="663575" cy="18264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28" idx="1"/>
                <a:endCxn id="181" idx="3"/>
              </p:cNvCxnSpPr>
              <p:nvPr/>
            </p:nvCxnSpPr>
            <p:spPr>
              <a:xfrm flipH="1">
                <a:off x="6423025" y="1029146"/>
                <a:ext cx="663575" cy="292223"/>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28" idx="1"/>
                <a:endCxn id="182" idx="3"/>
              </p:cNvCxnSpPr>
              <p:nvPr/>
            </p:nvCxnSpPr>
            <p:spPr>
              <a:xfrm flipH="1">
                <a:off x="6423025" y="1029146"/>
                <a:ext cx="663575" cy="40554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28" idx="1"/>
                <a:endCxn id="183" idx="3"/>
              </p:cNvCxnSpPr>
              <p:nvPr/>
            </p:nvCxnSpPr>
            <p:spPr>
              <a:xfrm flipH="1">
                <a:off x="6423025" y="1029146"/>
                <a:ext cx="663575" cy="52580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6419850" y="1740967"/>
                <a:ext cx="643890" cy="4568540"/>
                <a:chOff x="6419850" y="1740967"/>
                <a:chExt cx="643890" cy="4568540"/>
              </a:xfrm>
              <a:grpFill/>
            </p:grpSpPr>
            <p:cxnSp>
              <p:nvCxnSpPr>
                <p:cNvPr id="74" name="Straight Arrow Connector 73"/>
                <p:cNvCxnSpPr>
                  <a:stCxn id="126" idx="1"/>
                  <a:endCxn id="164" idx="3"/>
                </p:cNvCxnSpPr>
                <p:nvPr/>
              </p:nvCxnSpPr>
              <p:spPr>
                <a:xfrm flipH="1" flipV="1">
                  <a:off x="6423025" y="1740967"/>
                  <a:ext cx="640715" cy="52950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26" idx="1"/>
                  <a:endCxn id="165" idx="3"/>
                </p:cNvCxnSpPr>
                <p:nvPr/>
              </p:nvCxnSpPr>
              <p:spPr>
                <a:xfrm flipH="1" flipV="1">
                  <a:off x="6423025" y="1850544"/>
                  <a:ext cx="640715" cy="419923"/>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6" idx="1"/>
                  <a:endCxn id="166" idx="3"/>
                </p:cNvCxnSpPr>
                <p:nvPr/>
              </p:nvCxnSpPr>
              <p:spPr>
                <a:xfrm flipH="1" flipV="1">
                  <a:off x="6423025" y="1960120"/>
                  <a:ext cx="640715" cy="310347"/>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26" idx="1"/>
                  <a:endCxn id="167" idx="3"/>
                </p:cNvCxnSpPr>
                <p:nvPr/>
              </p:nvCxnSpPr>
              <p:spPr>
                <a:xfrm flipH="1" flipV="1">
                  <a:off x="6419850" y="2075576"/>
                  <a:ext cx="643890" cy="19489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26" idx="1"/>
                  <a:endCxn id="168" idx="3"/>
                </p:cNvCxnSpPr>
                <p:nvPr/>
              </p:nvCxnSpPr>
              <p:spPr>
                <a:xfrm flipH="1" flipV="1">
                  <a:off x="6423025" y="2187291"/>
                  <a:ext cx="640715" cy="8317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26" idx="1"/>
                  <a:endCxn id="169" idx="3"/>
                </p:cNvCxnSpPr>
                <p:nvPr/>
              </p:nvCxnSpPr>
              <p:spPr>
                <a:xfrm flipH="1">
                  <a:off x="6423025" y="2270467"/>
                  <a:ext cx="640715" cy="2640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26" idx="1"/>
                  <a:endCxn id="170" idx="3"/>
                </p:cNvCxnSpPr>
                <p:nvPr/>
              </p:nvCxnSpPr>
              <p:spPr>
                <a:xfrm flipH="1">
                  <a:off x="6423025" y="2270467"/>
                  <a:ext cx="640715" cy="135977"/>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26" idx="1"/>
                  <a:endCxn id="171" idx="3"/>
                </p:cNvCxnSpPr>
                <p:nvPr/>
              </p:nvCxnSpPr>
              <p:spPr>
                <a:xfrm flipH="1">
                  <a:off x="6423025" y="2270467"/>
                  <a:ext cx="640715" cy="245554"/>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26" idx="1"/>
                  <a:endCxn id="172" idx="3"/>
                </p:cNvCxnSpPr>
                <p:nvPr/>
              </p:nvCxnSpPr>
              <p:spPr>
                <a:xfrm flipH="1">
                  <a:off x="6423025" y="2270467"/>
                  <a:ext cx="640715" cy="358872"/>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26" idx="1"/>
                  <a:endCxn id="173" idx="3"/>
                </p:cNvCxnSpPr>
                <p:nvPr/>
              </p:nvCxnSpPr>
              <p:spPr>
                <a:xfrm flipH="1">
                  <a:off x="6423025" y="2270467"/>
                  <a:ext cx="640715" cy="479139"/>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24" idx="1"/>
                  <a:endCxn id="154" idx="3"/>
                </p:cNvCxnSpPr>
                <p:nvPr/>
              </p:nvCxnSpPr>
              <p:spPr>
                <a:xfrm flipH="1" flipV="1">
                  <a:off x="6423025" y="2935618"/>
                  <a:ext cx="640715" cy="485634"/>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24" idx="1"/>
                  <a:endCxn id="155" idx="3"/>
                </p:cNvCxnSpPr>
                <p:nvPr/>
              </p:nvCxnSpPr>
              <p:spPr>
                <a:xfrm flipH="1" flipV="1">
                  <a:off x="6423025" y="3045195"/>
                  <a:ext cx="640715" cy="376057"/>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24" idx="1"/>
                  <a:endCxn id="156" idx="3"/>
                </p:cNvCxnSpPr>
                <p:nvPr/>
              </p:nvCxnSpPr>
              <p:spPr>
                <a:xfrm flipH="1" flipV="1">
                  <a:off x="6423025" y="3154771"/>
                  <a:ext cx="640715" cy="26648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24" idx="1"/>
                  <a:endCxn id="157" idx="3"/>
                </p:cNvCxnSpPr>
                <p:nvPr/>
              </p:nvCxnSpPr>
              <p:spPr>
                <a:xfrm flipH="1" flipV="1">
                  <a:off x="6419850" y="3270227"/>
                  <a:ext cx="643890" cy="151025"/>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24" idx="1"/>
                  <a:endCxn id="158" idx="3"/>
                </p:cNvCxnSpPr>
                <p:nvPr/>
              </p:nvCxnSpPr>
              <p:spPr>
                <a:xfrm flipH="1" flipV="1">
                  <a:off x="6423025" y="3381942"/>
                  <a:ext cx="640715" cy="3931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24" idx="1"/>
                  <a:endCxn id="159" idx="3"/>
                </p:cNvCxnSpPr>
                <p:nvPr/>
              </p:nvCxnSpPr>
              <p:spPr>
                <a:xfrm flipH="1">
                  <a:off x="6423025" y="3421252"/>
                  <a:ext cx="640715" cy="70267"/>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4" idx="1"/>
                  <a:endCxn id="160" idx="3"/>
                </p:cNvCxnSpPr>
                <p:nvPr/>
              </p:nvCxnSpPr>
              <p:spPr>
                <a:xfrm flipH="1">
                  <a:off x="6423025" y="3421252"/>
                  <a:ext cx="640715" cy="179843"/>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24" idx="1"/>
                  <a:endCxn id="161" idx="3"/>
                </p:cNvCxnSpPr>
                <p:nvPr/>
              </p:nvCxnSpPr>
              <p:spPr>
                <a:xfrm flipH="1">
                  <a:off x="6423025" y="3421252"/>
                  <a:ext cx="640715" cy="28942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24" idx="1"/>
                  <a:endCxn id="162" idx="3"/>
                </p:cNvCxnSpPr>
                <p:nvPr/>
              </p:nvCxnSpPr>
              <p:spPr>
                <a:xfrm flipH="1">
                  <a:off x="6423025" y="3421252"/>
                  <a:ext cx="640715" cy="40273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24" idx="1"/>
                  <a:endCxn id="163" idx="3"/>
                </p:cNvCxnSpPr>
                <p:nvPr/>
              </p:nvCxnSpPr>
              <p:spPr>
                <a:xfrm flipH="1">
                  <a:off x="6423025" y="3421252"/>
                  <a:ext cx="640715" cy="523005"/>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2" idx="1"/>
                  <a:endCxn id="144" idx="3"/>
                </p:cNvCxnSpPr>
                <p:nvPr/>
              </p:nvCxnSpPr>
              <p:spPr>
                <a:xfrm flipH="1" flipV="1">
                  <a:off x="6423025" y="4114234"/>
                  <a:ext cx="640715" cy="527492"/>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22" idx="1"/>
                  <a:endCxn id="145" idx="3"/>
                </p:cNvCxnSpPr>
                <p:nvPr/>
              </p:nvCxnSpPr>
              <p:spPr>
                <a:xfrm flipH="1" flipV="1">
                  <a:off x="6423025" y="4223811"/>
                  <a:ext cx="640715" cy="417915"/>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22" idx="1"/>
                  <a:endCxn id="146" idx="3"/>
                </p:cNvCxnSpPr>
                <p:nvPr/>
              </p:nvCxnSpPr>
              <p:spPr>
                <a:xfrm flipH="1" flipV="1">
                  <a:off x="6423025" y="4333387"/>
                  <a:ext cx="640715" cy="308339"/>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22" idx="1"/>
                  <a:endCxn id="147" idx="3"/>
                </p:cNvCxnSpPr>
                <p:nvPr/>
              </p:nvCxnSpPr>
              <p:spPr>
                <a:xfrm flipH="1" flipV="1">
                  <a:off x="6419850" y="4448843"/>
                  <a:ext cx="643890" cy="192883"/>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48" idx="3"/>
                </p:cNvCxnSpPr>
                <p:nvPr/>
              </p:nvCxnSpPr>
              <p:spPr>
                <a:xfrm flipH="1" flipV="1">
                  <a:off x="6423025" y="4560558"/>
                  <a:ext cx="587375" cy="8116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22" idx="1"/>
                  <a:endCxn id="149" idx="3"/>
                </p:cNvCxnSpPr>
                <p:nvPr/>
              </p:nvCxnSpPr>
              <p:spPr>
                <a:xfrm flipH="1">
                  <a:off x="6423025" y="4641726"/>
                  <a:ext cx="640715" cy="28409"/>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22" idx="1"/>
                  <a:endCxn id="150" idx="3"/>
                </p:cNvCxnSpPr>
                <p:nvPr/>
              </p:nvCxnSpPr>
              <p:spPr>
                <a:xfrm flipH="1">
                  <a:off x="6423025" y="4641726"/>
                  <a:ext cx="640715" cy="137985"/>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22" idx="1"/>
                  <a:endCxn id="151" idx="3"/>
                </p:cNvCxnSpPr>
                <p:nvPr/>
              </p:nvCxnSpPr>
              <p:spPr>
                <a:xfrm flipH="1">
                  <a:off x="6423025" y="4641726"/>
                  <a:ext cx="640715" cy="247562"/>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22" idx="1"/>
                  <a:endCxn id="152" idx="3"/>
                </p:cNvCxnSpPr>
                <p:nvPr/>
              </p:nvCxnSpPr>
              <p:spPr>
                <a:xfrm flipH="1">
                  <a:off x="6423025" y="4641726"/>
                  <a:ext cx="640715" cy="36088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22" idx="1"/>
                  <a:endCxn id="153" idx="3"/>
                </p:cNvCxnSpPr>
                <p:nvPr/>
              </p:nvCxnSpPr>
              <p:spPr>
                <a:xfrm flipH="1">
                  <a:off x="6423025" y="4641726"/>
                  <a:ext cx="640715" cy="481147"/>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20" idx="1"/>
                  <a:endCxn id="134" idx="3"/>
                </p:cNvCxnSpPr>
                <p:nvPr/>
              </p:nvCxnSpPr>
              <p:spPr>
                <a:xfrm flipH="1" flipV="1">
                  <a:off x="6423025" y="5300868"/>
                  <a:ext cx="640715" cy="44836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20" idx="1"/>
                  <a:endCxn id="135" idx="3"/>
                </p:cNvCxnSpPr>
                <p:nvPr/>
              </p:nvCxnSpPr>
              <p:spPr>
                <a:xfrm flipH="1" flipV="1">
                  <a:off x="6423025" y="5410445"/>
                  <a:ext cx="640715" cy="338783"/>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20" idx="1"/>
                  <a:endCxn id="136" idx="3"/>
                </p:cNvCxnSpPr>
                <p:nvPr/>
              </p:nvCxnSpPr>
              <p:spPr>
                <a:xfrm flipH="1" flipV="1">
                  <a:off x="6423025" y="5520021"/>
                  <a:ext cx="640715" cy="229207"/>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20" idx="1"/>
                  <a:endCxn id="137" idx="3"/>
                </p:cNvCxnSpPr>
                <p:nvPr/>
              </p:nvCxnSpPr>
              <p:spPr>
                <a:xfrm flipH="1" flipV="1">
                  <a:off x="6419850" y="5635477"/>
                  <a:ext cx="643890" cy="11375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20" idx="1"/>
                  <a:endCxn id="138" idx="3"/>
                </p:cNvCxnSpPr>
                <p:nvPr/>
              </p:nvCxnSpPr>
              <p:spPr>
                <a:xfrm flipH="1" flipV="1">
                  <a:off x="6423025" y="5747192"/>
                  <a:ext cx="640715" cy="203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20" idx="1"/>
                  <a:endCxn id="139" idx="3"/>
                </p:cNvCxnSpPr>
                <p:nvPr/>
              </p:nvCxnSpPr>
              <p:spPr>
                <a:xfrm flipH="1">
                  <a:off x="6423025" y="5749228"/>
                  <a:ext cx="640715" cy="10754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20" idx="1"/>
                  <a:endCxn id="140" idx="3"/>
                </p:cNvCxnSpPr>
                <p:nvPr/>
              </p:nvCxnSpPr>
              <p:spPr>
                <a:xfrm flipH="1">
                  <a:off x="6423025" y="5749228"/>
                  <a:ext cx="640715" cy="217117"/>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20" idx="1"/>
                  <a:endCxn id="141" idx="3"/>
                </p:cNvCxnSpPr>
                <p:nvPr/>
              </p:nvCxnSpPr>
              <p:spPr>
                <a:xfrm flipH="1">
                  <a:off x="6423025" y="5749228"/>
                  <a:ext cx="640715" cy="326694"/>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0" idx="1"/>
                  <a:endCxn id="142" idx="3"/>
                </p:cNvCxnSpPr>
                <p:nvPr/>
              </p:nvCxnSpPr>
              <p:spPr>
                <a:xfrm flipH="1">
                  <a:off x="6423025" y="5749228"/>
                  <a:ext cx="640715" cy="440012"/>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20" idx="1"/>
                  <a:endCxn id="143" idx="3"/>
                </p:cNvCxnSpPr>
                <p:nvPr/>
              </p:nvCxnSpPr>
              <p:spPr>
                <a:xfrm flipH="1">
                  <a:off x="6423025" y="5749228"/>
                  <a:ext cx="640715" cy="560279"/>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5410200" y="3477905"/>
              <a:ext cx="648026" cy="442630"/>
              <a:chOff x="1828800" y="1675047"/>
              <a:chExt cx="648026" cy="442630"/>
            </a:xfrm>
            <a:grpFill/>
          </p:grpSpPr>
          <p:sp>
            <p:nvSpPr>
              <p:cNvPr id="61" name="Oval 60"/>
              <p:cNvSpPr/>
              <p:nvPr/>
            </p:nvSpPr>
            <p:spPr>
              <a:xfrm>
                <a:off x="1828800" y="1678244"/>
                <a:ext cx="533400" cy="43943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28801" y="1675047"/>
                <a:ext cx="648025" cy="369649"/>
              </a:xfrm>
              <a:prstGeom prst="rect">
                <a:avLst/>
              </a:prstGeom>
              <a:grpFill/>
            </p:spPr>
            <p:txBody>
              <a:bodyPr wrap="square" rtlCol="0">
                <a:spAutoFit/>
              </a:bodyPr>
              <a:lstStyle/>
              <a:p>
                <a:pPr algn="ctr">
                  <a:spcBef>
                    <a:spcPts val="600"/>
                  </a:spcBef>
                </a:pPr>
                <a:r>
                  <a:rPr lang="en-US" sz="1600" dirty="0" smtClean="0"/>
                  <a:t>GFP</a:t>
                </a:r>
                <a:endParaRPr lang="en-US" sz="1600" dirty="0"/>
              </a:p>
            </p:txBody>
          </p:sp>
        </p:grpSp>
        <p:grpSp>
          <p:nvGrpSpPr>
            <p:cNvPr id="10" name="Group 9"/>
            <p:cNvGrpSpPr/>
            <p:nvPr/>
          </p:nvGrpSpPr>
          <p:grpSpPr>
            <a:xfrm>
              <a:off x="5943600" y="704457"/>
              <a:ext cx="870765" cy="5763194"/>
              <a:chOff x="6324600" y="621195"/>
              <a:chExt cx="870765" cy="5763194"/>
            </a:xfrm>
            <a:grpFill/>
          </p:grpSpPr>
          <p:cxnSp>
            <p:nvCxnSpPr>
              <p:cNvPr id="11" name="Straight Arrow Connector 10"/>
              <p:cNvCxnSpPr>
                <a:stCxn id="61" idx="6"/>
                <a:endCxn id="174" idx="1"/>
              </p:cNvCxnSpPr>
              <p:nvPr/>
            </p:nvCxnSpPr>
            <p:spPr>
              <a:xfrm flipV="1">
                <a:off x="6324600" y="621195"/>
                <a:ext cx="870765" cy="2996362"/>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1" idx="6"/>
                <a:endCxn id="175" idx="1"/>
              </p:cNvCxnSpPr>
              <p:nvPr/>
            </p:nvCxnSpPr>
            <p:spPr>
              <a:xfrm flipV="1">
                <a:off x="6324600" y="730772"/>
                <a:ext cx="870765" cy="2886785"/>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1" idx="6"/>
                <a:endCxn id="176" idx="1"/>
              </p:cNvCxnSpPr>
              <p:nvPr/>
            </p:nvCxnSpPr>
            <p:spPr>
              <a:xfrm flipV="1">
                <a:off x="6324600" y="840348"/>
                <a:ext cx="870765" cy="2777209"/>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1" idx="6"/>
                <a:endCxn id="177" idx="1"/>
              </p:cNvCxnSpPr>
              <p:nvPr/>
            </p:nvCxnSpPr>
            <p:spPr>
              <a:xfrm flipV="1">
                <a:off x="6324600" y="955804"/>
                <a:ext cx="867590" cy="2661753"/>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2" idx="3"/>
                <a:endCxn id="178" idx="1"/>
              </p:cNvCxnSpPr>
              <p:nvPr/>
            </p:nvCxnSpPr>
            <p:spPr>
              <a:xfrm rot="5400000" flipH="1" flipV="1">
                <a:off x="5561320" y="1945424"/>
                <a:ext cx="2511949"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1" idx="6"/>
                <a:endCxn id="179" idx="1"/>
              </p:cNvCxnSpPr>
              <p:nvPr/>
            </p:nvCxnSpPr>
            <p:spPr>
              <a:xfrm flipV="1">
                <a:off x="6324600" y="1177096"/>
                <a:ext cx="870765" cy="244046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1" idx="6"/>
                <a:endCxn id="180" idx="1"/>
              </p:cNvCxnSpPr>
              <p:nvPr/>
            </p:nvCxnSpPr>
            <p:spPr>
              <a:xfrm flipV="1">
                <a:off x="6324600" y="1286672"/>
                <a:ext cx="870765" cy="2330885"/>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2" idx="3"/>
                <a:endCxn id="181" idx="1"/>
              </p:cNvCxnSpPr>
              <p:nvPr/>
            </p:nvCxnSpPr>
            <p:spPr>
              <a:xfrm rot="5400000" flipH="1" flipV="1">
                <a:off x="5725685" y="2109789"/>
                <a:ext cx="2183219"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1" idx="6"/>
                <a:endCxn id="182" idx="1"/>
              </p:cNvCxnSpPr>
              <p:nvPr/>
            </p:nvCxnSpPr>
            <p:spPr>
              <a:xfrm flipV="1">
                <a:off x="6324600" y="1509567"/>
                <a:ext cx="870765" cy="210799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2" idx="3"/>
                <a:endCxn id="183" idx="1"/>
              </p:cNvCxnSpPr>
              <p:nvPr/>
            </p:nvCxnSpPr>
            <p:spPr>
              <a:xfrm rot="5400000" flipH="1" flipV="1">
                <a:off x="5842477" y="2226582"/>
                <a:ext cx="1949634"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1" idx="6"/>
                <a:endCxn id="164" idx="1"/>
              </p:cNvCxnSpPr>
              <p:nvPr/>
            </p:nvCxnSpPr>
            <p:spPr>
              <a:xfrm flipV="1">
                <a:off x="6324600" y="1815847"/>
                <a:ext cx="870765" cy="180171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1" idx="6"/>
                <a:endCxn id="165" idx="1"/>
              </p:cNvCxnSpPr>
              <p:nvPr/>
            </p:nvCxnSpPr>
            <p:spPr>
              <a:xfrm flipV="1">
                <a:off x="6324600" y="1925424"/>
                <a:ext cx="870765" cy="1692133"/>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1" idx="6"/>
                <a:endCxn id="166" idx="1"/>
              </p:cNvCxnSpPr>
              <p:nvPr/>
            </p:nvCxnSpPr>
            <p:spPr>
              <a:xfrm flipV="1">
                <a:off x="6324600" y="2035000"/>
                <a:ext cx="870765" cy="1582557"/>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2" idx="3"/>
                <a:endCxn id="167" idx="1"/>
              </p:cNvCxnSpPr>
              <p:nvPr/>
            </p:nvCxnSpPr>
            <p:spPr>
              <a:xfrm rot="5400000" flipH="1" flipV="1">
                <a:off x="6101201" y="2488480"/>
                <a:ext cx="1429012" cy="752965"/>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2" idx="3"/>
                <a:endCxn id="168" idx="1"/>
              </p:cNvCxnSpPr>
              <p:nvPr/>
            </p:nvCxnSpPr>
            <p:spPr>
              <a:xfrm rot="5400000" flipH="1" flipV="1">
                <a:off x="6158646" y="2542750"/>
                <a:ext cx="1317297"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1" idx="6"/>
                <a:endCxn id="169" idx="1"/>
              </p:cNvCxnSpPr>
              <p:nvPr/>
            </p:nvCxnSpPr>
            <p:spPr>
              <a:xfrm flipV="1">
                <a:off x="6324600" y="2371748"/>
                <a:ext cx="870765" cy="1245809"/>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2" idx="3"/>
                <a:endCxn id="170" idx="1"/>
              </p:cNvCxnSpPr>
              <p:nvPr/>
            </p:nvCxnSpPr>
            <p:spPr>
              <a:xfrm rot="5400000" flipH="1" flipV="1">
                <a:off x="6268223" y="2652327"/>
                <a:ext cx="1098143"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1" idx="6"/>
                <a:endCxn id="171" idx="1"/>
              </p:cNvCxnSpPr>
              <p:nvPr/>
            </p:nvCxnSpPr>
            <p:spPr>
              <a:xfrm flipV="1">
                <a:off x="6324600" y="2590901"/>
                <a:ext cx="870765" cy="102665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2" idx="3"/>
                <a:endCxn id="172" idx="1"/>
              </p:cNvCxnSpPr>
              <p:nvPr/>
            </p:nvCxnSpPr>
            <p:spPr>
              <a:xfrm rot="5400000" flipH="1" flipV="1">
                <a:off x="6379670" y="2763774"/>
                <a:ext cx="875249"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2" idx="3"/>
                <a:endCxn id="173" idx="1"/>
              </p:cNvCxnSpPr>
              <p:nvPr/>
            </p:nvCxnSpPr>
            <p:spPr>
              <a:xfrm rot="5400000" flipH="1" flipV="1">
                <a:off x="6439803" y="2823908"/>
                <a:ext cx="754982"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1" idx="6"/>
                <a:endCxn id="154" idx="1"/>
              </p:cNvCxnSpPr>
              <p:nvPr/>
            </p:nvCxnSpPr>
            <p:spPr>
              <a:xfrm flipV="1">
                <a:off x="6324600" y="3010498"/>
                <a:ext cx="870765" cy="607059"/>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1" idx="6"/>
                <a:endCxn id="155" idx="1"/>
              </p:cNvCxnSpPr>
              <p:nvPr/>
            </p:nvCxnSpPr>
            <p:spPr>
              <a:xfrm flipV="1">
                <a:off x="6324600" y="3120075"/>
                <a:ext cx="870765" cy="497482"/>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2" idx="3"/>
                <a:endCxn id="156" idx="1"/>
              </p:cNvCxnSpPr>
              <p:nvPr/>
            </p:nvCxnSpPr>
            <p:spPr>
              <a:xfrm rot="5400000" flipH="1" flipV="1">
                <a:off x="6642386" y="3026491"/>
                <a:ext cx="349816"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1" idx="6"/>
                <a:endCxn id="157" idx="1"/>
              </p:cNvCxnSpPr>
              <p:nvPr/>
            </p:nvCxnSpPr>
            <p:spPr>
              <a:xfrm flipV="1">
                <a:off x="6324600" y="3345107"/>
                <a:ext cx="867590" cy="27245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2" idx="3"/>
                <a:endCxn id="158" idx="1"/>
              </p:cNvCxnSpPr>
              <p:nvPr/>
            </p:nvCxnSpPr>
            <p:spPr>
              <a:xfrm rot="5400000" flipH="1" flipV="1">
                <a:off x="6755971" y="3140076"/>
                <a:ext cx="122646"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1" idx="6"/>
                <a:endCxn id="159" idx="1"/>
              </p:cNvCxnSpPr>
              <p:nvPr/>
            </p:nvCxnSpPr>
            <p:spPr>
              <a:xfrm flipV="1">
                <a:off x="6324600" y="3566399"/>
                <a:ext cx="870765" cy="5115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2" idx="3"/>
                <a:endCxn id="160" idx="1"/>
              </p:cNvCxnSpPr>
              <p:nvPr/>
            </p:nvCxnSpPr>
            <p:spPr>
              <a:xfrm rot="5400000" flipV="1">
                <a:off x="6769040" y="3249653"/>
                <a:ext cx="96508"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2" idx="3"/>
                <a:endCxn id="161" idx="1"/>
              </p:cNvCxnSpPr>
              <p:nvPr/>
            </p:nvCxnSpPr>
            <p:spPr>
              <a:xfrm rot="5400000" flipV="1">
                <a:off x="6714252" y="3304441"/>
                <a:ext cx="206084"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1" idx="6"/>
                <a:endCxn id="162" idx="1"/>
              </p:cNvCxnSpPr>
              <p:nvPr/>
            </p:nvCxnSpPr>
            <p:spPr>
              <a:xfrm>
                <a:off x="6324600" y="3617557"/>
                <a:ext cx="870765" cy="281313"/>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1" idx="6"/>
                <a:endCxn id="163" idx="1"/>
              </p:cNvCxnSpPr>
              <p:nvPr/>
            </p:nvCxnSpPr>
            <p:spPr>
              <a:xfrm>
                <a:off x="6324600" y="3617557"/>
                <a:ext cx="870765" cy="40158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2" idx="3"/>
                <a:endCxn id="144" idx="1"/>
              </p:cNvCxnSpPr>
              <p:nvPr/>
            </p:nvCxnSpPr>
            <p:spPr>
              <a:xfrm rot="5400000" flipV="1">
                <a:off x="6512471" y="3506222"/>
                <a:ext cx="609646"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2" idx="3"/>
                <a:endCxn id="145" idx="1"/>
              </p:cNvCxnSpPr>
              <p:nvPr/>
            </p:nvCxnSpPr>
            <p:spPr>
              <a:xfrm rot="5400000" flipV="1">
                <a:off x="6457682" y="3561011"/>
                <a:ext cx="719224"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1" idx="6"/>
                <a:endCxn id="146" idx="1"/>
              </p:cNvCxnSpPr>
              <p:nvPr/>
            </p:nvCxnSpPr>
            <p:spPr>
              <a:xfrm>
                <a:off x="6324600" y="3617557"/>
                <a:ext cx="870765" cy="79071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2" idx="3"/>
                <a:endCxn id="147" idx="1"/>
              </p:cNvCxnSpPr>
              <p:nvPr/>
            </p:nvCxnSpPr>
            <p:spPr>
              <a:xfrm rot="5400000" flipV="1">
                <a:off x="6343579" y="3675114"/>
                <a:ext cx="944256" cy="752965"/>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1" idx="6"/>
                <a:endCxn id="148" idx="1"/>
              </p:cNvCxnSpPr>
              <p:nvPr/>
            </p:nvCxnSpPr>
            <p:spPr>
              <a:xfrm>
                <a:off x="6324600" y="3617557"/>
                <a:ext cx="870765" cy="101788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1" idx="6"/>
                <a:endCxn id="149" idx="1"/>
              </p:cNvCxnSpPr>
              <p:nvPr/>
            </p:nvCxnSpPr>
            <p:spPr>
              <a:xfrm>
                <a:off x="6324600" y="3617557"/>
                <a:ext cx="870765" cy="112745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1" idx="6"/>
                <a:endCxn id="150" idx="1"/>
              </p:cNvCxnSpPr>
              <p:nvPr/>
            </p:nvCxnSpPr>
            <p:spPr>
              <a:xfrm>
                <a:off x="6324600" y="3617557"/>
                <a:ext cx="870765" cy="1237034"/>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1" idx="6"/>
                <a:endCxn id="151" idx="1"/>
              </p:cNvCxnSpPr>
              <p:nvPr/>
            </p:nvCxnSpPr>
            <p:spPr>
              <a:xfrm>
                <a:off x="6324600" y="3617557"/>
                <a:ext cx="870765" cy="134661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2" idx="3"/>
                <a:endCxn id="152" idx="1"/>
              </p:cNvCxnSpPr>
              <p:nvPr/>
            </p:nvCxnSpPr>
            <p:spPr>
              <a:xfrm rot="5400000" flipV="1">
                <a:off x="6068285" y="3950408"/>
                <a:ext cx="1498018"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2" idx="3"/>
                <a:endCxn id="153" idx="1"/>
              </p:cNvCxnSpPr>
              <p:nvPr/>
            </p:nvCxnSpPr>
            <p:spPr>
              <a:xfrm rot="5400000" flipV="1">
                <a:off x="6008151" y="4010542"/>
                <a:ext cx="1618286"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1" idx="6"/>
                <a:endCxn id="134" idx="1"/>
              </p:cNvCxnSpPr>
              <p:nvPr/>
            </p:nvCxnSpPr>
            <p:spPr>
              <a:xfrm>
                <a:off x="6324600" y="3617557"/>
                <a:ext cx="870765" cy="175819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2" idx="3"/>
                <a:endCxn id="135" idx="1"/>
              </p:cNvCxnSpPr>
              <p:nvPr/>
            </p:nvCxnSpPr>
            <p:spPr>
              <a:xfrm rot="5400000" flipV="1">
                <a:off x="5864366" y="4154327"/>
                <a:ext cx="1905858"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2" idx="3"/>
                <a:endCxn id="136" idx="1"/>
              </p:cNvCxnSpPr>
              <p:nvPr/>
            </p:nvCxnSpPr>
            <p:spPr>
              <a:xfrm rot="5400000" flipV="1">
                <a:off x="5809577" y="4209116"/>
                <a:ext cx="2015434"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62" idx="3"/>
                <a:endCxn id="137" idx="1"/>
              </p:cNvCxnSpPr>
              <p:nvPr/>
            </p:nvCxnSpPr>
            <p:spPr>
              <a:xfrm rot="5400000" flipV="1">
                <a:off x="5750262" y="4268431"/>
                <a:ext cx="2130889" cy="752965"/>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62" idx="3"/>
                <a:endCxn id="138" idx="1"/>
              </p:cNvCxnSpPr>
              <p:nvPr/>
            </p:nvCxnSpPr>
            <p:spPr>
              <a:xfrm rot="5400000" flipV="1">
                <a:off x="5695992" y="4322701"/>
                <a:ext cx="2242605"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2" idx="3"/>
                <a:endCxn id="139" idx="1"/>
              </p:cNvCxnSpPr>
              <p:nvPr/>
            </p:nvCxnSpPr>
            <p:spPr>
              <a:xfrm rot="5400000" flipV="1">
                <a:off x="5641204" y="4377489"/>
                <a:ext cx="2352181"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2" idx="3"/>
                <a:endCxn id="140" idx="1"/>
              </p:cNvCxnSpPr>
              <p:nvPr/>
            </p:nvCxnSpPr>
            <p:spPr>
              <a:xfrm rot="5400000" flipV="1">
                <a:off x="5586415" y="4432278"/>
                <a:ext cx="2461758"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2" idx="3"/>
                <a:endCxn id="141" idx="1"/>
              </p:cNvCxnSpPr>
              <p:nvPr/>
            </p:nvCxnSpPr>
            <p:spPr>
              <a:xfrm rot="5400000" flipV="1">
                <a:off x="5531627" y="4487066"/>
                <a:ext cx="2571334"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2" idx="3"/>
                <a:endCxn id="142" idx="1"/>
              </p:cNvCxnSpPr>
              <p:nvPr/>
            </p:nvCxnSpPr>
            <p:spPr>
              <a:xfrm rot="5400000" flipV="1">
                <a:off x="5474968" y="4543725"/>
                <a:ext cx="2684652"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2" idx="3"/>
                <a:endCxn id="143" idx="1"/>
              </p:cNvCxnSpPr>
              <p:nvPr/>
            </p:nvCxnSpPr>
            <p:spPr>
              <a:xfrm rot="5400000" flipV="1">
                <a:off x="5414834" y="4603859"/>
                <a:ext cx="2804920" cy="75614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079" name="Rectangle 1078"/>
          <p:cNvSpPr/>
          <p:nvPr/>
        </p:nvSpPr>
        <p:spPr>
          <a:xfrm>
            <a:off x="304312" y="304800"/>
            <a:ext cx="3573104" cy="4801314"/>
          </a:xfrm>
          <a:prstGeom prst="rect">
            <a:avLst/>
          </a:prstGeom>
        </p:spPr>
        <p:txBody>
          <a:bodyPr wrap="square">
            <a:spAutoFit/>
          </a:bodyPr>
          <a:lstStyle/>
          <a:p>
            <a:r>
              <a:rPr lang="en-US" sz="2400" dirty="0"/>
              <a:t>Issues – 1:  Relationship to </a:t>
            </a:r>
            <a:endParaRPr lang="en-US" sz="2400" dirty="0" smtClean="0"/>
          </a:p>
          <a:p>
            <a:r>
              <a:rPr lang="en-US" sz="2400" dirty="0" smtClean="0"/>
              <a:t>common method factors</a:t>
            </a:r>
          </a:p>
          <a:p>
            <a:endParaRPr lang="en-US" sz="2400" dirty="0"/>
          </a:p>
          <a:p>
            <a:r>
              <a:rPr lang="en-US" dirty="0" smtClean="0"/>
              <a:t>Common method factor model:  </a:t>
            </a:r>
            <a:r>
              <a:rPr lang="en-US" dirty="0"/>
              <a:t>May be structural relationships between group factors</a:t>
            </a:r>
          </a:p>
          <a:p>
            <a:endParaRPr lang="en-US" dirty="0"/>
          </a:p>
          <a:p>
            <a:endParaRPr lang="en-US" dirty="0" smtClean="0"/>
          </a:p>
          <a:p>
            <a:r>
              <a:rPr lang="en-US" dirty="0" smtClean="0"/>
              <a:t>Bifactor:  Group factors often uncorrelated and exogenous.</a:t>
            </a:r>
          </a:p>
          <a:p>
            <a:endParaRPr lang="en-US" dirty="0"/>
          </a:p>
          <a:p>
            <a:r>
              <a:rPr lang="en-US" dirty="0" smtClean="0"/>
              <a:t>Bottom line:  Much of</a:t>
            </a:r>
          </a:p>
          <a:p>
            <a:r>
              <a:rPr lang="en-US" dirty="0" smtClean="0"/>
              <a:t>what we know about</a:t>
            </a:r>
          </a:p>
          <a:p>
            <a:r>
              <a:rPr lang="en-US" dirty="0" smtClean="0"/>
              <a:t>common method factors </a:t>
            </a:r>
          </a:p>
          <a:p>
            <a:r>
              <a:rPr lang="en-US" dirty="0" smtClean="0"/>
              <a:t>applies to bifactor</a:t>
            </a:r>
          </a:p>
          <a:p>
            <a:r>
              <a:rPr lang="en-US" dirty="0" smtClean="0"/>
              <a:t>models</a:t>
            </a:r>
          </a:p>
        </p:txBody>
      </p:sp>
      <p:sp>
        <p:nvSpPr>
          <p:cNvPr id="4" name="Footer Placeholder 3"/>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983868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249A1-4593-4F23-B451-A7E70F818B4E}"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45</a:t>
            </a:fld>
            <a:endParaRPr lang="en-US" dirty="0"/>
          </a:p>
        </p:txBody>
      </p:sp>
      <p:sp>
        <p:nvSpPr>
          <p:cNvPr id="4" name="TextBox 3"/>
          <p:cNvSpPr txBox="1"/>
          <p:nvPr/>
        </p:nvSpPr>
        <p:spPr>
          <a:xfrm>
            <a:off x="533400" y="762000"/>
            <a:ext cx="8229600" cy="1569660"/>
          </a:xfrm>
          <a:prstGeom prst="rect">
            <a:avLst/>
          </a:prstGeom>
          <a:noFill/>
        </p:spPr>
        <p:txBody>
          <a:bodyPr wrap="square" rtlCol="0">
            <a:spAutoFit/>
          </a:bodyPr>
          <a:lstStyle/>
          <a:p>
            <a:r>
              <a:rPr lang="en-US" sz="2400" dirty="0" smtClean="0"/>
              <a:t>Issues – 2 continued:   Should the factors be uncorrelated?</a:t>
            </a:r>
          </a:p>
          <a:p>
            <a:endParaRPr lang="en-US" dirty="0"/>
          </a:p>
          <a:p>
            <a:r>
              <a:rPr lang="en-US" dirty="0" smtClean="0"/>
              <a:t>The </a:t>
            </a:r>
            <a:r>
              <a:rPr lang="en-US" dirty="0"/>
              <a:t>general factor must be uncorrelated with the group </a:t>
            </a:r>
            <a:r>
              <a:rPr lang="en-US" dirty="0" smtClean="0"/>
              <a:t>factors – for identification. </a:t>
            </a:r>
            <a:endParaRPr lang="en-US" dirty="0"/>
          </a:p>
          <a:p>
            <a:endParaRPr lang="en-US" dirty="0"/>
          </a:p>
          <a:p>
            <a:endParaRPr lang="en-US" dirty="0" smtClean="0"/>
          </a:p>
        </p:txBody>
      </p:sp>
      <p:sp>
        <p:nvSpPr>
          <p:cNvPr id="5" name="Footer Placeholder 4"/>
          <p:cNvSpPr>
            <a:spLocks noGrp="1"/>
          </p:cNvSpPr>
          <p:nvPr>
            <p:ph type="ftr" sz="quarter" idx="11"/>
          </p:nvPr>
        </p:nvSpPr>
        <p:spPr/>
        <p:txBody>
          <a:bodyPr/>
          <a:lstStyle/>
          <a:p>
            <a:r>
              <a:rPr lang="en-US" smtClean="0"/>
              <a:t>www.utc.edu/michael-biderman</a:t>
            </a:r>
            <a:endParaRPr lang="en-US"/>
          </a:p>
        </p:txBody>
      </p:sp>
      <p:grpSp>
        <p:nvGrpSpPr>
          <p:cNvPr id="6" name="Group 5"/>
          <p:cNvGrpSpPr/>
          <p:nvPr/>
        </p:nvGrpSpPr>
        <p:grpSpPr>
          <a:xfrm>
            <a:off x="1142999" y="1983817"/>
            <a:ext cx="2404924" cy="4505199"/>
            <a:chOff x="5307010" y="658221"/>
            <a:chExt cx="3256780" cy="5855664"/>
          </a:xfrm>
        </p:grpSpPr>
        <p:grpSp>
          <p:nvGrpSpPr>
            <p:cNvPr id="7" name="Group 6"/>
            <p:cNvGrpSpPr>
              <a:grpSpLocks/>
            </p:cNvGrpSpPr>
            <p:nvPr/>
          </p:nvGrpSpPr>
          <p:grpSpPr bwMode="auto">
            <a:xfrm>
              <a:off x="6811190" y="658221"/>
              <a:ext cx="555625" cy="5855664"/>
              <a:chOff x="6620" y="1815"/>
              <a:chExt cx="875" cy="10955"/>
            </a:xfrm>
          </p:grpSpPr>
          <p:grpSp>
            <p:nvGrpSpPr>
              <p:cNvPr id="130" name="Group 129"/>
              <p:cNvGrpSpPr>
                <a:grpSpLocks/>
              </p:cNvGrpSpPr>
              <p:nvPr/>
            </p:nvGrpSpPr>
            <p:grpSpPr bwMode="auto">
              <a:xfrm>
                <a:off x="6620" y="1815"/>
                <a:ext cx="875" cy="2060"/>
                <a:chOff x="1955" y="1520"/>
                <a:chExt cx="875" cy="2060"/>
              </a:xfrm>
            </p:grpSpPr>
            <p:sp>
              <p:nvSpPr>
                <p:cNvPr id="17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7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17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Extrav3</a:t>
                  </a:r>
                  <a:endParaRPr lang="en-US" sz="1200" dirty="0">
                    <a:effectLst/>
                    <a:latin typeface="Calibri"/>
                    <a:ea typeface="Calibri"/>
                    <a:cs typeface="Times New Roman"/>
                  </a:endParaRPr>
                </a:p>
              </p:txBody>
            </p:sp>
            <p:sp>
              <p:nvSpPr>
                <p:cNvPr id="17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Extrav4</a:t>
                  </a:r>
                  <a:endParaRPr lang="en-US" sz="1200" dirty="0">
                    <a:effectLst/>
                    <a:latin typeface="Calibri"/>
                    <a:ea typeface="Calibri"/>
                    <a:cs typeface="Times New Roman"/>
                  </a:endParaRPr>
                </a:p>
              </p:txBody>
            </p:sp>
            <p:sp>
              <p:nvSpPr>
                <p:cNvPr id="17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8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8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8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8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18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131" name="Group 130"/>
              <p:cNvGrpSpPr>
                <a:grpSpLocks/>
              </p:cNvGrpSpPr>
              <p:nvPr/>
            </p:nvGrpSpPr>
            <p:grpSpPr bwMode="auto">
              <a:xfrm>
                <a:off x="6620" y="4050"/>
                <a:ext cx="875" cy="2060"/>
                <a:chOff x="1955" y="1520"/>
                <a:chExt cx="875" cy="2060"/>
              </a:xfrm>
            </p:grpSpPr>
            <p:sp>
              <p:nvSpPr>
                <p:cNvPr id="16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Agree1</a:t>
                  </a:r>
                  <a:endParaRPr lang="en-US" sz="1200" dirty="0">
                    <a:effectLst/>
                    <a:latin typeface="Calibri"/>
                    <a:ea typeface="Calibri"/>
                    <a:cs typeface="Times New Roman"/>
                  </a:endParaRPr>
                </a:p>
              </p:txBody>
            </p:sp>
            <p:sp>
              <p:nvSpPr>
                <p:cNvPr id="16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16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16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16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7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17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Agree7</a:t>
                  </a:r>
                  <a:endParaRPr lang="en-US" sz="1200" dirty="0">
                    <a:effectLst/>
                    <a:latin typeface="Calibri"/>
                    <a:ea typeface="Calibri"/>
                    <a:cs typeface="Times New Roman"/>
                  </a:endParaRPr>
                </a:p>
              </p:txBody>
            </p:sp>
            <p:sp>
              <p:nvSpPr>
                <p:cNvPr id="17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17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7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132" name="Group 131"/>
              <p:cNvGrpSpPr>
                <a:grpSpLocks/>
              </p:cNvGrpSpPr>
              <p:nvPr/>
            </p:nvGrpSpPr>
            <p:grpSpPr bwMode="auto">
              <a:xfrm>
                <a:off x="6620" y="6285"/>
                <a:ext cx="875" cy="2060"/>
                <a:chOff x="1955" y="1520"/>
                <a:chExt cx="875" cy="2060"/>
              </a:xfrm>
            </p:grpSpPr>
            <p:sp>
              <p:nvSpPr>
                <p:cNvPr id="15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15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15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15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15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16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16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16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16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16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133" name="Group 132"/>
              <p:cNvGrpSpPr>
                <a:grpSpLocks/>
              </p:cNvGrpSpPr>
              <p:nvPr/>
            </p:nvGrpSpPr>
            <p:grpSpPr bwMode="auto">
              <a:xfrm>
                <a:off x="6620" y="8490"/>
                <a:ext cx="875" cy="2060"/>
                <a:chOff x="1955" y="1520"/>
                <a:chExt cx="875" cy="2060"/>
              </a:xfrm>
            </p:grpSpPr>
            <p:sp>
              <p:nvSpPr>
                <p:cNvPr id="14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14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14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14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14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15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15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15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15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15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134" name="Group 133"/>
              <p:cNvGrpSpPr>
                <a:grpSpLocks/>
              </p:cNvGrpSpPr>
              <p:nvPr/>
            </p:nvGrpSpPr>
            <p:grpSpPr bwMode="auto">
              <a:xfrm>
                <a:off x="6620" y="10710"/>
                <a:ext cx="875" cy="2060"/>
                <a:chOff x="1955" y="1520"/>
                <a:chExt cx="875" cy="2060"/>
              </a:xfrm>
            </p:grpSpPr>
            <p:sp>
              <p:nvSpPr>
                <p:cNvPr id="13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13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13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13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13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14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14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14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14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14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8" name="Group 7"/>
            <p:cNvGrpSpPr/>
            <p:nvPr/>
          </p:nvGrpSpPr>
          <p:grpSpPr>
            <a:xfrm>
              <a:off x="8007530" y="990270"/>
              <a:ext cx="556260" cy="5159515"/>
              <a:chOff x="7063740" y="832128"/>
              <a:chExt cx="556260" cy="5159515"/>
            </a:xfrm>
          </p:grpSpPr>
          <p:grpSp>
            <p:nvGrpSpPr>
              <p:cNvPr id="115" name="Group 114"/>
              <p:cNvGrpSpPr/>
              <p:nvPr/>
            </p:nvGrpSpPr>
            <p:grpSpPr>
              <a:xfrm>
                <a:off x="7086600" y="832128"/>
                <a:ext cx="533400" cy="439433"/>
                <a:chOff x="1828800" y="1678244"/>
                <a:chExt cx="533400" cy="439433"/>
              </a:xfrm>
            </p:grpSpPr>
            <p:sp>
              <p:nvSpPr>
                <p:cNvPr id="128" name="Oval 12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828800" y="1690596"/>
                  <a:ext cx="533400" cy="369332"/>
                </a:xfrm>
                <a:prstGeom prst="rect">
                  <a:avLst/>
                </a:prstGeom>
                <a:noFill/>
              </p:spPr>
              <p:txBody>
                <a:bodyPr wrap="square" rtlCol="0">
                  <a:spAutoFit/>
                </a:bodyPr>
                <a:lstStyle/>
                <a:p>
                  <a:pPr algn="ctr"/>
                  <a:r>
                    <a:rPr lang="en-US" dirty="0" smtClean="0"/>
                    <a:t>E</a:t>
                  </a:r>
                  <a:endParaRPr lang="en-US" dirty="0"/>
                </a:p>
              </p:txBody>
            </p:sp>
          </p:grpSp>
          <p:grpSp>
            <p:nvGrpSpPr>
              <p:cNvPr id="116" name="Group 115"/>
              <p:cNvGrpSpPr/>
              <p:nvPr/>
            </p:nvGrpSpPr>
            <p:grpSpPr>
              <a:xfrm>
                <a:off x="7063740" y="2073449"/>
                <a:ext cx="533400" cy="439433"/>
                <a:chOff x="1828800" y="1678244"/>
                <a:chExt cx="533400" cy="439433"/>
              </a:xfrm>
            </p:grpSpPr>
            <p:sp>
              <p:nvSpPr>
                <p:cNvPr id="126" name="Oval 125"/>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117" name="Group 116"/>
              <p:cNvGrpSpPr/>
              <p:nvPr/>
            </p:nvGrpSpPr>
            <p:grpSpPr>
              <a:xfrm>
                <a:off x="7063740" y="3224234"/>
                <a:ext cx="533400" cy="439433"/>
                <a:chOff x="1828800" y="1678244"/>
                <a:chExt cx="533400" cy="439433"/>
              </a:xfrm>
            </p:grpSpPr>
            <p:sp>
              <p:nvSpPr>
                <p:cNvPr id="124" name="Oval 123"/>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1828800" y="1690596"/>
                  <a:ext cx="533400" cy="369332"/>
                </a:xfrm>
                <a:prstGeom prst="rect">
                  <a:avLst/>
                </a:prstGeom>
                <a:noFill/>
              </p:spPr>
              <p:txBody>
                <a:bodyPr wrap="square" rtlCol="0">
                  <a:spAutoFit/>
                </a:bodyPr>
                <a:lstStyle/>
                <a:p>
                  <a:pPr algn="ctr"/>
                  <a:r>
                    <a:rPr lang="en-US" dirty="0" smtClean="0"/>
                    <a:t>C</a:t>
                  </a:r>
                  <a:endParaRPr lang="en-US" dirty="0"/>
                </a:p>
              </p:txBody>
            </p:sp>
          </p:grpSp>
          <p:grpSp>
            <p:nvGrpSpPr>
              <p:cNvPr id="118" name="Group 117"/>
              <p:cNvGrpSpPr/>
              <p:nvPr/>
            </p:nvGrpSpPr>
            <p:grpSpPr>
              <a:xfrm>
                <a:off x="7063740" y="4444708"/>
                <a:ext cx="533400" cy="439433"/>
                <a:chOff x="1828800" y="1678244"/>
                <a:chExt cx="533400" cy="439433"/>
              </a:xfrm>
            </p:grpSpPr>
            <p:sp>
              <p:nvSpPr>
                <p:cNvPr id="122" name="Oval 12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119" name="Group 118"/>
              <p:cNvGrpSpPr/>
              <p:nvPr/>
            </p:nvGrpSpPr>
            <p:grpSpPr>
              <a:xfrm>
                <a:off x="7063740" y="5552210"/>
                <a:ext cx="533400" cy="439433"/>
                <a:chOff x="1828800" y="1678244"/>
                <a:chExt cx="533400" cy="439433"/>
              </a:xfrm>
            </p:grpSpPr>
            <p:sp>
              <p:nvSpPr>
                <p:cNvPr id="120" name="Oval 11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828800" y="1690596"/>
                  <a:ext cx="533400" cy="369332"/>
                </a:xfrm>
                <a:prstGeom prst="rect">
                  <a:avLst/>
                </a:prstGeom>
                <a:noFill/>
              </p:spPr>
              <p:txBody>
                <a:bodyPr wrap="square" rtlCol="0">
                  <a:spAutoFit/>
                </a:bodyPr>
                <a:lstStyle/>
                <a:p>
                  <a:pPr algn="ctr"/>
                  <a:r>
                    <a:rPr lang="en-US" dirty="0" smtClean="0"/>
                    <a:t>O</a:t>
                  </a:r>
                  <a:endParaRPr lang="en-US" dirty="0"/>
                </a:p>
              </p:txBody>
            </p:sp>
          </p:grpSp>
        </p:grpSp>
        <p:grpSp>
          <p:nvGrpSpPr>
            <p:cNvPr id="9" name="Group 8"/>
            <p:cNvGrpSpPr/>
            <p:nvPr/>
          </p:nvGrpSpPr>
          <p:grpSpPr>
            <a:xfrm>
              <a:off x="7363640" y="704457"/>
              <a:ext cx="666750" cy="5763192"/>
              <a:chOff x="6419850" y="546315"/>
              <a:chExt cx="666750" cy="5763192"/>
            </a:xfrm>
          </p:grpSpPr>
          <p:cxnSp>
            <p:nvCxnSpPr>
              <p:cNvPr id="64" name="Straight Arrow Connector 63"/>
              <p:cNvCxnSpPr>
                <a:stCxn id="129" idx="1"/>
                <a:endCxn id="175"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29" idx="1"/>
                <a:endCxn id="176"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29" idx="1"/>
                <a:endCxn id="177"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29" idx="1"/>
                <a:endCxn id="178"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29" idx="1"/>
                <a:endCxn id="179"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29" idx="1"/>
                <a:endCxn id="180"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29" idx="1"/>
                <a:endCxn id="181"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29" idx="1"/>
                <a:endCxn id="182"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29" idx="1"/>
                <a:endCxn id="183"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29" idx="1"/>
                <a:endCxn id="184"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6419850" y="1740967"/>
                <a:ext cx="643890" cy="4568540"/>
                <a:chOff x="6419850" y="1740967"/>
                <a:chExt cx="643890" cy="4568540"/>
              </a:xfrm>
            </p:grpSpPr>
            <p:cxnSp>
              <p:nvCxnSpPr>
                <p:cNvPr id="75" name="Straight Arrow Connector 74"/>
                <p:cNvCxnSpPr>
                  <a:stCxn id="127" idx="1"/>
                  <a:endCxn id="165"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7" idx="1"/>
                  <a:endCxn id="166"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27" idx="1"/>
                  <a:endCxn id="167"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27" idx="1"/>
                  <a:endCxn id="168"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27" idx="1"/>
                  <a:endCxn id="169"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27" idx="1"/>
                  <a:endCxn id="170"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27" idx="1"/>
                  <a:endCxn id="171"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27" idx="1"/>
                  <a:endCxn id="172"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27" idx="1"/>
                  <a:endCxn id="173"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27" idx="1"/>
                  <a:endCxn id="174"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25" idx="1"/>
                  <a:endCxn id="155"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25" idx="1"/>
                  <a:endCxn id="156"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25" idx="1"/>
                  <a:endCxn id="157"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25" idx="1"/>
                  <a:endCxn id="158"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25" idx="1"/>
                  <a:endCxn id="159"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5" idx="1"/>
                  <a:endCxn id="160"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25" idx="1"/>
                  <a:endCxn id="161"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25" idx="1"/>
                  <a:endCxn id="162"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25" idx="1"/>
                  <a:endCxn id="163"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5" idx="1"/>
                  <a:endCxn id="164"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23" idx="1"/>
                  <a:endCxn id="145"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23" idx="1"/>
                  <a:endCxn id="146"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23" idx="1"/>
                  <a:endCxn id="147"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23" idx="1"/>
                  <a:endCxn id="148"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49"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23" idx="1"/>
                  <a:endCxn id="150"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23" idx="1"/>
                  <a:endCxn id="151"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23" idx="1"/>
                  <a:endCxn id="152"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23" idx="1"/>
                  <a:endCxn id="153"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23" idx="1"/>
                  <a:endCxn id="154"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21" idx="1"/>
                  <a:endCxn id="135"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21" idx="1"/>
                  <a:endCxn id="136"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21" idx="1"/>
                  <a:endCxn id="137"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21" idx="1"/>
                  <a:endCxn id="138"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21" idx="1"/>
                  <a:endCxn id="139"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21" idx="1"/>
                  <a:endCxn id="140"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21" idx="1"/>
                  <a:endCxn id="141"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1" idx="1"/>
                  <a:endCxn id="142"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21" idx="1"/>
                  <a:endCxn id="143"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21" idx="1"/>
                  <a:endCxn id="144"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5307010" y="3481102"/>
              <a:ext cx="636590" cy="439433"/>
              <a:chOff x="1725610" y="1678244"/>
              <a:chExt cx="636590" cy="439433"/>
            </a:xfrm>
          </p:grpSpPr>
          <p:sp>
            <p:nvSpPr>
              <p:cNvPr id="62" name="Oval 6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725610" y="1690596"/>
                <a:ext cx="636590" cy="360031"/>
              </a:xfrm>
              <a:prstGeom prst="rect">
                <a:avLst/>
              </a:prstGeom>
              <a:noFill/>
            </p:spPr>
            <p:txBody>
              <a:bodyPr wrap="square" rtlCol="0">
                <a:spAutoFit/>
              </a:bodyPr>
              <a:lstStyle/>
              <a:p>
                <a:pPr algn="ctr"/>
                <a:r>
                  <a:rPr lang="en-US" sz="1200" dirty="0" smtClean="0"/>
                  <a:t>GFP</a:t>
                </a:r>
                <a:endParaRPr lang="en-US" sz="1200" dirty="0"/>
              </a:p>
            </p:txBody>
          </p:sp>
        </p:grpSp>
        <p:grpSp>
          <p:nvGrpSpPr>
            <p:cNvPr id="11" name="Group 10"/>
            <p:cNvGrpSpPr/>
            <p:nvPr/>
          </p:nvGrpSpPr>
          <p:grpSpPr>
            <a:xfrm>
              <a:off x="5943600" y="704457"/>
              <a:ext cx="870766" cy="5763192"/>
              <a:chOff x="6324600" y="621195"/>
              <a:chExt cx="870766" cy="5763192"/>
            </a:xfrm>
          </p:grpSpPr>
          <p:cxnSp>
            <p:nvCxnSpPr>
              <p:cNvPr id="12" name="Straight Arrow Connector 11"/>
              <p:cNvCxnSpPr>
                <a:stCxn id="62" idx="6"/>
                <a:endCxn id="175" idx="1"/>
              </p:cNvCxnSpPr>
              <p:nvPr/>
            </p:nvCxnSpPr>
            <p:spPr>
              <a:xfrm flipV="1">
                <a:off x="6324600" y="621195"/>
                <a:ext cx="870765" cy="299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2" idx="6"/>
                <a:endCxn id="176" idx="1"/>
              </p:cNvCxnSpPr>
              <p:nvPr/>
            </p:nvCxnSpPr>
            <p:spPr>
              <a:xfrm flipV="1">
                <a:off x="6324600" y="730772"/>
                <a:ext cx="870765" cy="288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2" idx="6"/>
                <a:endCxn id="177" idx="1"/>
              </p:cNvCxnSpPr>
              <p:nvPr/>
            </p:nvCxnSpPr>
            <p:spPr>
              <a:xfrm flipV="1">
                <a:off x="6324600" y="840348"/>
                <a:ext cx="870765" cy="2777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2" idx="6"/>
                <a:endCxn id="178" idx="1"/>
              </p:cNvCxnSpPr>
              <p:nvPr/>
            </p:nvCxnSpPr>
            <p:spPr>
              <a:xfrm flipV="1">
                <a:off x="6324600" y="955804"/>
                <a:ext cx="867590" cy="2661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3" idx="3"/>
                <a:endCxn id="179" idx="1"/>
              </p:cNvCxnSpPr>
              <p:nvPr/>
            </p:nvCxnSpPr>
            <p:spPr>
              <a:xfrm flipV="1">
                <a:off x="6324600" y="1067520"/>
                <a:ext cx="870766" cy="2522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2" idx="6"/>
                <a:endCxn id="180" idx="1"/>
              </p:cNvCxnSpPr>
              <p:nvPr/>
            </p:nvCxnSpPr>
            <p:spPr>
              <a:xfrm flipV="1">
                <a:off x="6324600" y="1177096"/>
                <a:ext cx="870765" cy="2440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2" idx="6"/>
                <a:endCxn id="181" idx="1"/>
              </p:cNvCxnSpPr>
              <p:nvPr/>
            </p:nvCxnSpPr>
            <p:spPr>
              <a:xfrm flipV="1">
                <a:off x="6324600" y="1286672"/>
                <a:ext cx="870765" cy="233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3" idx="3"/>
                <a:endCxn id="182" idx="1"/>
              </p:cNvCxnSpPr>
              <p:nvPr/>
            </p:nvCxnSpPr>
            <p:spPr>
              <a:xfrm flipV="1">
                <a:off x="6324600" y="1396249"/>
                <a:ext cx="870766" cy="2193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2" idx="6"/>
                <a:endCxn id="183" idx="1"/>
              </p:cNvCxnSpPr>
              <p:nvPr/>
            </p:nvCxnSpPr>
            <p:spPr>
              <a:xfrm flipV="1">
                <a:off x="6324600" y="1509567"/>
                <a:ext cx="870765" cy="2107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3" idx="3"/>
                <a:endCxn id="184" idx="1"/>
              </p:cNvCxnSpPr>
              <p:nvPr/>
            </p:nvCxnSpPr>
            <p:spPr>
              <a:xfrm flipV="1">
                <a:off x="6324600" y="1629834"/>
                <a:ext cx="870766" cy="1960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2" idx="6"/>
                <a:endCxn id="165" idx="1"/>
              </p:cNvCxnSpPr>
              <p:nvPr/>
            </p:nvCxnSpPr>
            <p:spPr>
              <a:xfrm flipV="1">
                <a:off x="6324600" y="1815847"/>
                <a:ext cx="870765" cy="1801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2" idx="6"/>
                <a:endCxn id="166" idx="1"/>
              </p:cNvCxnSpPr>
              <p:nvPr/>
            </p:nvCxnSpPr>
            <p:spPr>
              <a:xfrm flipV="1">
                <a:off x="6324600" y="1925424"/>
                <a:ext cx="870765" cy="1692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2" idx="6"/>
                <a:endCxn id="167" idx="1"/>
              </p:cNvCxnSpPr>
              <p:nvPr/>
            </p:nvCxnSpPr>
            <p:spPr>
              <a:xfrm flipV="1">
                <a:off x="6324600" y="2035000"/>
                <a:ext cx="870765" cy="1582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3" idx="3"/>
                <a:endCxn id="168" idx="1"/>
              </p:cNvCxnSpPr>
              <p:nvPr/>
            </p:nvCxnSpPr>
            <p:spPr>
              <a:xfrm flipV="1">
                <a:off x="6324600" y="2150457"/>
                <a:ext cx="867590" cy="1439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3" idx="3"/>
                <a:endCxn id="169" idx="1"/>
              </p:cNvCxnSpPr>
              <p:nvPr/>
            </p:nvCxnSpPr>
            <p:spPr>
              <a:xfrm flipV="1">
                <a:off x="6324600" y="2262172"/>
                <a:ext cx="870766" cy="1328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2" idx="6"/>
                <a:endCxn id="170" idx="1"/>
              </p:cNvCxnSpPr>
              <p:nvPr/>
            </p:nvCxnSpPr>
            <p:spPr>
              <a:xfrm flipV="1">
                <a:off x="6324600" y="2371748"/>
                <a:ext cx="870765" cy="1245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3" idx="3"/>
                <a:endCxn id="171" idx="1"/>
              </p:cNvCxnSpPr>
              <p:nvPr/>
            </p:nvCxnSpPr>
            <p:spPr>
              <a:xfrm flipV="1">
                <a:off x="6324600" y="2481324"/>
                <a:ext cx="870766" cy="11088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2" idx="6"/>
                <a:endCxn id="172" idx="1"/>
              </p:cNvCxnSpPr>
              <p:nvPr/>
            </p:nvCxnSpPr>
            <p:spPr>
              <a:xfrm flipV="1">
                <a:off x="6324600" y="2590901"/>
                <a:ext cx="870765" cy="1026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3" idx="3"/>
                <a:endCxn id="173" idx="1"/>
              </p:cNvCxnSpPr>
              <p:nvPr/>
            </p:nvCxnSpPr>
            <p:spPr>
              <a:xfrm flipV="1">
                <a:off x="6324600" y="2704220"/>
                <a:ext cx="870766" cy="8859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3" idx="3"/>
                <a:endCxn id="174" idx="1"/>
              </p:cNvCxnSpPr>
              <p:nvPr/>
            </p:nvCxnSpPr>
            <p:spPr>
              <a:xfrm flipV="1">
                <a:off x="6324600" y="2824486"/>
                <a:ext cx="870766" cy="7657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2" idx="6"/>
                <a:endCxn id="155" idx="1"/>
              </p:cNvCxnSpPr>
              <p:nvPr/>
            </p:nvCxnSpPr>
            <p:spPr>
              <a:xfrm flipV="1">
                <a:off x="6324600" y="3010498"/>
                <a:ext cx="870765" cy="607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2" idx="6"/>
                <a:endCxn id="156" idx="1"/>
              </p:cNvCxnSpPr>
              <p:nvPr/>
            </p:nvCxnSpPr>
            <p:spPr>
              <a:xfrm flipV="1">
                <a:off x="6324600" y="3120075"/>
                <a:ext cx="870765" cy="497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3" idx="3"/>
                <a:endCxn id="157" idx="1"/>
              </p:cNvCxnSpPr>
              <p:nvPr/>
            </p:nvCxnSpPr>
            <p:spPr>
              <a:xfrm flipV="1">
                <a:off x="6324600" y="3229652"/>
                <a:ext cx="870766" cy="360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2" idx="6"/>
                <a:endCxn id="158" idx="1"/>
              </p:cNvCxnSpPr>
              <p:nvPr/>
            </p:nvCxnSpPr>
            <p:spPr>
              <a:xfrm flipV="1">
                <a:off x="6324600" y="3345107"/>
                <a:ext cx="867590" cy="27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3" idx="3"/>
                <a:endCxn id="159" idx="1"/>
              </p:cNvCxnSpPr>
              <p:nvPr/>
            </p:nvCxnSpPr>
            <p:spPr>
              <a:xfrm flipV="1">
                <a:off x="6324600" y="3456823"/>
                <a:ext cx="870766" cy="1333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2" idx="6"/>
                <a:endCxn id="160" idx="1"/>
              </p:cNvCxnSpPr>
              <p:nvPr/>
            </p:nvCxnSpPr>
            <p:spPr>
              <a:xfrm flipV="1">
                <a:off x="6324600" y="3566399"/>
                <a:ext cx="870765" cy="511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3" idx="3"/>
                <a:endCxn id="161" idx="1"/>
              </p:cNvCxnSpPr>
              <p:nvPr/>
            </p:nvCxnSpPr>
            <p:spPr>
              <a:xfrm>
                <a:off x="6324600" y="3590208"/>
                <a:ext cx="870766" cy="857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3" idx="3"/>
                <a:endCxn id="162" idx="1"/>
              </p:cNvCxnSpPr>
              <p:nvPr/>
            </p:nvCxnSpPr>
            <p:spPr>
              <a:xfrm>
                <a:off x="6324600" y="3590208"/>
                <a:ext cx="870766" cy="1953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2" idx="6"/>
                <a:endCxn id="163" idx="1"/>
              </p:cNvCxnSpPr>
              <p:nvPr/>
            </p:nvCxnSpPr>
            <p:spPr>
              <a:xfrm>
                <a:off x="6324600" y="3617557"/>
                <a:ext cx="870765" cy="281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2" idx="6"/>
                <a:endCxn id="164" idx="1"/>
              </p:cNvCxnSpPr>
              <p:nvPr/>
            </p:nvCxnSpPr>
            <p:spPr>
              <a:xfrm>
                <a:off x="6324600" y="3617557"/>
                <a:ext cx="870765" cy="4015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3" idx="3"/>
                <a:endCxn id="145" idx="1"/>
              </p:cNvCxnSpPr>
              <p:nvPr/>
            </p:nvCxnSpPr>
            <p:spPr>
              <a:xfrm>
                <a:off x="6324600" y="3590208"/>
                <a:ext cx="870766" cy="5989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3" idx="3"/>
                <a:endCxn id="146" idx="1"/>
              </p:cNvCxnSpPr>
              <p:nvPr/>
            </p:nvCxnSpPr>
            <p:spPr>
              <a:xfrm>
                <a:off x="6324600" y="3590208"/>
                <a:ext cx="870766" cy="708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2" idx="6"/>
                <a:endCxn id="147" idx="1"/>
              </p:cNvCxnSpPr>
              <p:nvPr/>
            </p:nvCxnSpPr>
            <p:spPr>
              <a:xfrm>
                <a:off x="6324600" y="3617557"/>
                <a:ext cx="870765" cy="79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3" idx="3"/>
                <a:endCxn id="148" idx="1"/>
              </p:cNvCxnSpPr>
              <p:nvPr/>
            </p:nvCxnSpPr>
            <p:spPr>
              <a:xfrm>
                <a:off x="6324600" y="3590208"/>
                <a:ext cx="867590" cy="9335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2" idx="6"/>
                <a:endCxn id="149" idx="1"/>
              </p:cNvCxnSpPr>
              <p:nvPr/>
            </p:nvCxnSpPr>
            <p:spPr>
              <a:xfrm>
                <a:off x="6324600" y="3617557"/>
                <a:ext cx="870765" cy="1017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2" idx="6"/>
                <a:endCxn id="150" idx="1"/>
              </p:cNvCxnSpPr>
              <p:nvPr/>
            </p:nvCxnSpPr>
            <p:spPr>
              <a:xfrm>
                <a:off x="6324600" y="3617557"/>
                <a:ext cx="870765" cy="1127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2" idx="6"/>
                <a:endCxn id="151" idx="1"/>
              </p:cNvCxnSpPr>
              <p:nvPr/>
            </p:nvCxnSpPr>
            <p:spPr>
              <a:xfrm>
                <a:off x="6324600" y="3617557"/>
                <a:ext cx="870765" cy="123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2" idx="6"/>
                <a:endCxn id="152" idx="1"/>
              </p:cNvCxnSpPr>
              <p:nvPr/>
            </p:nvCxnSpPr>
            <p:spPr>
              <a:xfrm>
                <a:off x="6324600" y="3617557"/>
                <a:ext cx="870765" cy="1346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3" idx="3"/>
                <a:endCxn id="153" idx="1"/>
              </p:cNvCxnSpPr>
              <p:nvPr/>
            </p:nvCxnSpPr>
            <p:spPr>
              <a:xfrm>
                <a:off x="6324600" y="3590208"/>
                <a:ext cx="870766" cy="14872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3" idx="3"/>
                <a:endCxn id="154" idx="1"/>
              </p:cNvCxnSpPr>
              <p:nvPr/>
            </p:nvCxnSpPr>
            <p:spPr>
              <a:xfrm>
                <a:off x="6324600" y="3590208"/>
                <a:ext cx="870766" cy="16075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2" idx="6"/>
                <a:endCxn id="135" idx="1"/>
              </p:cNvCxnSpPr>
              <p:nvPr/>
            </p:nvCxnSpPr>
            <p:spPr>
              <a:xfrm>
                <a:off x="6324600" y="3617557"/>
                <a:ext cx="870765" cy="1758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3" idx="3"/>
                <a:endCxn id="136" idx="1"/>
              </p:cNvCxnSpPr>
              <p:nvPr/>
            </p:nvCxnSpPr>
            <p:spPr>
              <a:xfrm>
                <a:off x="6324600" y="3590208"/>
                <a:ext cx="870766" cy="18951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63" idx="3"/>
                <a:endCxn id="137" idx="1"/>
              </p:cNvCxnSpPr>
              <p:nvPr/>
            </p:nvCxnSpPr>
            <p:spPr>
              <a:xfrm>
                <a:off x="6324600" y="3590208"/>
                <a:ext cx="870766" cy="20046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63" idx="3"/>
                <a:endCxn id="138" idx="1"/>
              </p:cNvCxnSpPr>
              <p:nvPr/>
            </p:nvCxnSpPr>
            <p:spPr>
              <a:xfrm>
                <a:off x="6324600" y="3590208"/>
                <a:ext cx="867590" cy="2120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3" idx="3"/>
                <a:endCxn id="139" idx="1"/>
              </p:cNvCxnSpPr>
              <p:nvPr/>
            </p:nvCxnSpPr>
            <p:spPr>
              <a:xfrm>
                <a:off x="6324600" y="3590208"/>
                <a:ext cx="870766" cy="2231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3" idx="3"/>
                <a:endCxn id="140" idx="1"/>
              </p:cNvCxnSpPr>
              <p:nvPr/>
            </p:nvCxnSpPr>
            <p:spPr>
              <a:xfrm>
                <a:off x="6324600" y="3590208"/>
                <a:ext cx="870766" cy="23414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3" idx="3"/>
                <a:endCxn id="141" idx="1"/>
              </p:cNvCxnSpPr>
              <p:nvPr/>
            </p:nvCxnSpPr>
            <p:spPr>
              <a:xfrm>
                <a:off x="6324600" y="3590208"/>
                <a:ext cx="870766" cy="2451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3" idx="3"/>
                <a:endCxn id="142" idx="1"/>
              </p:cNvCxnSpPr>
              <p:nvPr/>
            </p:nvCxnSpPr>
            <p:spPr>
              <a:xfrm>
                <a:off x="6324600" y="3590208"/>
                <a:ext cx="870766" cy="25605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3" idx="3"/>
                <a:endCxn id="143" idx="1"/>
              </p:cNvCxnSpPr>
              <p:nvPr/>
            </p:nvCxnSpPr>
            <p:spPr>
              <a:xfrm>
                <a:off x="6324600" y="3590208"/>
                <a:ext cx="870766" cy="26739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63" idx="3"/>
                <a:endCxn id="144" idx="1"/>
              </p:cNvCxnSpPr>
              <p:nvPr/>
            </p:nvCxnSpPr>
            <p:spPr>
              <a:xfrm>
                <a:off x="6324600" y="3590208"/>
                <a:ext cx="870766" cy="27941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11" name="Freeform 210"/>
          <p:cNvSpPr/>
          <p:nvPr/>
        </p:nvSpPr>
        <p:spPr>
          <a:xfrm>
            <a:off x="1452432" y="3023372"/>
            <a:ext cx="1764297" cy="1132249"/>
          </a:xfrm>
          <a:custGeom>
            <a:avLst/>
            <a:gdLst>
              <a:gd name="connsiteX0" fmla="*/ 811 w 1764297"/>
              <a:gd name="connsiteY0" fmla="*/ 1132249 h 1132249"/>
              <a:gd name="connsiteX1" fmla="*/ 115111 w 1764297"/>
              <a:gd name="connsiteY1" fmla="*/ 519928 h 1132249"/>
              <a:gd name="connsiteX2" fmla="*/ 719268 w 1764297"/>
              <a:gd name="connsiteY2" fmla="*/ 13742 h 1132249"/>
              <a:gd name="connsiteX3" fmla="*/ 1764297 w 1764297"/>
              <a:gd name="connsiteY3" fmla="*/ 193357 h 1132249"/>
            </a:gdLst>
            <a:ahLst/>
            <a:cxnLst>
              <a:cxn ang="0">
                <a:pos x="connsiteX0" y="connsiteY0"/>
              </a:cxn>
              <a:cxn ang="0">
                <a:pos x="connsiteX1" y="connsiteY1"/>
              </a:cxn>
              <a:cxn ang="0">
                <a:pos x="connsiteX2" y="connsiteY2"/>
              </a:cxn>
              <a:cxn ang="0">
                <a:pos x="connsiteX3" y="connsiteY3"/>
              </a:cxn>
            </a:cxnLst>
            <a:rect l="l" t="t" r="r" b="b"/>
            <a:pathLst>
              <a:path w="1764297" h="1132249">
                <a:moveTo>
                  <a:pt x="811" y="1132249"/>
                </a:moveTo>
                <a:cubicBezTo>
                  <a:pt x="-1911" y="919297"/>
                  <a:pt x="-4632" y="706346"/>
                  <a:pt x="115111" y="519928"/>
                </a:cubicBezTo>
                <a:cubicBezTo>
                  <a:pt x="234854" y="333510"/>
                  <a:pt x="444404" y="68170"/>
                  <a:pt x="719268" y="13742"/>
                </a:cubicBezTo>
                <a:cubicBezTo>
                  <a:pt x="994132" y="-40686"/>
                  <a:pt x="1379214" y="76335"/>
                  <a:pt x="1764297" y="193357"/>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p:cNvSpPr txBox="1"/>
          <p:nvPr/>
        </p:nvSpPr>
        <p:spPr>
          <a:xfrm>
            <a:off x="1580012" y="2938525"/>
            <a:ext cx="838200" cy="646331"/>
          </a:xfrm>
          <a:prstGeom prst="rect">
            <a:avLst/>
          </a:prstGeom>
          <a:noFill/>
        </p:spPr>
        <p:txBody>
          <a:bodyPr wrap="square" rtlCol="0">
            <a:spAutoFit/>
          </a:bodyPr>
          <a:lstStyle/>
          <a:p>
            <a:r>
              <a:rPr lang="en-US" sz="3600" dirty="0" smtClean="0">
                <a:solidFill>
                  <a:srgbClr val="FF0000"/>
                </a:solidFill>
              </a:rPr>
              <a:t>X</a:t>
            </a:r>
            <a:endParaRPr lang="en-US" sz="3600" dirty="0">
              <a:solidFill>
                <a:srgbClr val="FF0000"/>
              </a:solidFill>
            </a:endParaRPr>
          </a:p>
        </p:txBody>
      </p:sp>
    </p:spTree>
    <p:extLst>
      <p:ext uri="{BB962C8B-B14F-4D97-AF65-F5344CB8AC3E}">
        <p14:creationId xmlns:p14="http://schemas.microsoft.com/office/powerpoint/2010/main" val="4263470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0CE35-E2D1-4F3C-B66B-CA110FE130BA}"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46</a:t>
            </a:fld>
            <a:endParaRPr lang="en-US"/>
          </a:p>
        </p:txBody>
      </p:sp>
      <p:sp>
        <p:nvSpPr>
          <p:cNvPr id="4" name="TextBox 3"/>
          <p:cNvSpPr txBox="1"/>
          <p:nvPr/>
        </p:nvSpPr>
        <p:spPr>
          <a:xfrm>
            <a:off x="3553232" y="365334"/>
            <a:ext cx="2570935" cy="5262979"/>
          </a:xfrm>
          <a:prstGeom prst="rect">
            <a:avLst/>
          </a:prstGeom>
          <a:noFill/>
        </p:spPr>
        <p:txBody>
          <a:bodyPr wrap="square" rtlCol="0">
            <a:spAutoFit/>
          </a:bodyPr>
          <a:lstStyle/>
          <a:p>
            <a:r>
              <a:rPr lang="en-US" sz="2400" dirty="0" smtClean="0"/>
              <a:t>Issues – 2 continued:  </a:t>
            </a:r>
          </a:p>
          <a:p>
            <a:r>
              <a:rPr lang="en-US" sz="2400" dirty="0" smtClean="0"/>
              <a:t>Should the group</a:t>
            </a:r>
          </a:p>
          <a:p>
            <a:r>
              <a:rPr lang="en-US" sz="2400" dirty="0" smtClean="0"/>
              <a:t>factors be uncorrelated?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Hmm.</a:t>
            </a:r>
          </a:p>
        </p:txBody>
      </p:sp>
      <p:grpSp>
        <p:nvGrpSpPr>
          <p:cNvPr id="5" name="Group 4"/>
          <p:cNvGrpSpPr/>
          <p:nvPr/>
        </p:nvGrpSpPr>
        <p:grpSpPr>
          <a:xfrm>
            <a:off x="394335" y="633353"/>
            <a:ext cx="3153590" cy="5855664"/>
            <a:chOff x="5410200" y="658221"/>
            <a:chExt cx="3153590" cy="5855664"/>
          </a:xfrm>
        </p:grpSpPr>
        <p:grpSp>
          <p:nvGrpSpPr>
            <p:cNvPr id="6" name="Group 5"/>
            <p:cNvGrpSpPr>
              <a:grpSpLocks/>
            </p:cNvGrpSpPr>
            <p:nvPr/>
          </p:nvGrpSpPr>
          <p:grpSpPr bwMode="auto">
            <a:xfrm>
              <a:off x="6811190" y="658221"/>
              <a:ext cx="555625" cy="5855664"/>
              <a:chOff x="6620" y="1815"/>
              <a:chExt cx="875" cy="10955"/>
            </a:xfrm>
          </p:grpSpPr>
          <p:grpSp>
            <p:nvGrpSpPr>
              <p:cNvPr id="129" name="Group 128"/>
              <p:cNvGrpSpPr>
                <a:grpSpLocks/>
              </p:cNvGrpSpPr>
              <p:nvPr/>
            </p:nvGrpSpPr>
            <p:grpSpPr bwMode="auto">
              <a:xfrm>
                <a:off x="6620" y="1815"/>
                <a:ext cx="875" cy="2060"/>
                <a:chOff x="1955" y="1520"/>
                <a:chExt cx="875" cy="2060"/>
              </a:xfrm>
            </p:grpSpPr>
            <p:sp>
              <p:nvSpPr>
                <p:cNvPr id="174"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75"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176"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Extrav3</a:t>
                  </a:r>
                  <a:endParaRPr lang="en-US" sz="1200" dirty="0">
                    <a:effectLst/>
                    <a:latin typeface="Calibri"/>
                    <a:ea typeface="Calibri"/>
                    <a:cs typeface="Times New Roman"/>
                  </a:endParaRPr>
                </a:p>
              </p:txBody>
            </p:sp>
            <p:sp>
              <p:nvSpPr>
                <p:cNvPr id="177"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Extrav4</a:t>
                  </a:r>
                  <a:endParaRPr lang="en-US" sz="1200" dirty="0">
                    <a:effectLst/>
                    <a:latin typeface="Calibri"/>
                    <a:ea typeface="Calibri"/>
                    <a:cs typeface="Times New Roman"/>
                  </a:endParaRPr>
                </a:p>
              </p:txBody>
            </p:sp>
            <p:sp>
              <p:nvSpPr>
                <p:cNvPr id="178"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79"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80"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81"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82"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183"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130" name="Group 129"/>
              <p:cNvGrpSpPr>
                <a:grpSpLocks/>
              </p:cNvGrpSpPr>
              <p:nvPr/>
            </p:nvGrpSpPr>
            <p:grpSpPr bwMode="auto">
              <a:xfrm>
                <a:off x="6620" y="4050"/>
                <a:ext cx="875" cy="2060"/>
                <a:chOff x="1955" y="1520"/>
                <a:chExt cx="875" cy="2060"/>
              </a:xfrm>
            </p:grpSpPr>
            <p:sp>
              <p:nvSpPr>
                <p:cNvPr id="164"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Agree1</a:t>
                  </a:r>
                  <a:endParaRPr lang="en-US" sz="1200" dirty="0">
                    <a:effectLst/>
                    <a:latin typeface="Calibri"/>
                    <a:ea typeface="Calibri"/>
                    <a:cs typeface="Times New Roman"/>
                  </a:endParaRPr>
                </a:p>
              </p:txBody>
            </p:sp>
            <p:sp>
              <p:nvSpPr>
                <p:cNvPr id="165"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166"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167"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168"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69"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170"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Agree7</a:t>
                  </a:r>
                  <a:endParaRPr lang="en-US" sz="1200" dirty="0">
                    <a:effectLst/>
                    <a:latin typeface="Calibri"/>
                    <a:ea typeface="Calibri"/>
                    <a:cs typeface="Times New Roman"/>
                  </a:endParaRPr>
                </a:p>
              </p:txBody>
            </p:sp>
            <p:sp>
              <p:nvSpPr>
                <p:cNvPr id="171"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172"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73"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131" name="Group 130"/>
              <p:cNvGrpSpPr>
                <a:grpSpLocks/>
              </p:cNvGrpSpPr>
              <p:nvPr/>
            </p:nvGrpSpPr>
            <p:grpSpPr bwMode="auto">
              <a:xfrm>
                <a:off x="6620" y="6285"/>
                <a:ext cx="875" cy="2060"/>
                <a:chOff x="1955" y="1520"/>
                <a:chExt cx="875" cy="2060"/>
              </a:xfrm>
            </p:grpSpPr>
            <p:sp>
              <p:nvSpPr>
                <p:cNvPr id="154"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155"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156"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157"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158"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159"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160"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161"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162"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163"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132" name="Group 131"/>
              <p:cNvGrpSpPr>
                <a:grpSpLocks/>
              </p:cNvGrpSpPr>
              <p:nvPr/>
            </p:nvGrpSpPr>
            <p:grpSpPr bwMode="auto">
              <a:xfrm>
                <a:off x="6620" y="8490"/>
                <a:ext cx="875" cy="2060"/>
                <a:chOff x="1955" y="1520"/>
                <a:chExt cx="875" cy="2060"/>
              </a:xfrm>
            </p:grpSpPr>
            <p:sp>
              <p:nvSpPr>
                <p:cNvPr id="144"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145"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146"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147"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148"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149"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150"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151"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152"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153"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133" name="Group 132"/>
              <p:cNvGrpSpPr>
                <a:grpSpLocks/>
              </p:cNvGrpSpPr>
              <p:nvPr/>
            </p:nvGrpSpPr>
            <p:grpSpPr bwMode="auto">
              <a:xfrm>
                <a:off x="6620" y="10710"/>
                <a:ext cx="875" cy="2060"/>
                <a:chOff x="1955" y="1520"/>
                <a:chExt cx="875" cy="2060"/>
              </a:xfrm>
            </p:grpSpPr>
            <p:sp>
              <p:nvSpPr>
                <p:cNvPr id="134"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135"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136"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137"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138"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139"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140"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141"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142"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143"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7" name="Group 6"/>
            <p:cNvGrpSpPr/>
            <p:nvPr/>
          </p:nvGrpSpPr>
          <p:grpSpPr>
            <a:xfrm>
              <a:off x="8007530" y="990270"/>
              <a:ext cx="556260" cy="5159515"/>
              <a:chOff x="7063740" y="832128"/>
              <a:chExt cx="556260" cy="5159515"/>
            </a:xfrm>
          </p:grpSpPr>
          <p:grpSp>
            <p:nvGrpSpPr>
              <p:cNvPr id="114" name="Group 113"/>
              <p:cNvGrpSpPr/>
              <p:nvPr/>
            </p:nvGrpSpPr>
            <p:grpSpPr>
              <a:xfrm>
                <a:off x="7086600" y="832128"/>
                <a:ext cx="533400" cy="439433"/>
                <a:chOff x="1828800" y="1678244"/>
                <a:chExt cx="533400" cy="439433"/>
              </a:xfrm>
            </p:grpSpPr>
            <p:sp>
              <p:nvSpPr>
                <p:cNvPr id="127" name="Oval 126"/>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1828800" y="1690596"/>
                  <a:ext cx="533400" cy="369332"/>
                </a:xfrm>
                <a:prstGeom prst="rect">
                  <a:avLst/>
                </a:prstGeom>
                <a:noFill/>
              </p:spPr>
              <p:txBody>
                <a:bodyPr wrap="square" rtlCol="0">
                  <a:spAutoFit/>
                </a:bodyPr>
                <a:lstStyle/>
                <a:p>
                  <a:pPr algn="ctr"/>
                  <a:r>
                    <a:rPr lang="en-US" dirty="0" smtClean="0"/>
                    <a:t>E</a:t>
                  </a:r>
                  <a:endParaRPr lang="en-US" dirty="0"/>
                </a:p>
              </p:txBody>
            </p:sp>
          </p:grpSp>
          <p:grpSp>
            <p:nvGrpSpPr>
              <p:cNvPr id="115" name="Group 114"/>
              <p:cNvGrpSpPr/>
              <p:nvPr/>
            </p:nvGrpSpPr>
            <p:grpSpPr>
              <a:xfrm>
                <a:off x="7063740" y="2073449"/>
                <a:ext cx="533400" cy="439433"/>
                <a:chOff x="1828800" y="1678244"/>
                <a:chExt cx="533400" cy="439433"/>
              </a:xfrm>
            </p:grpSpPr>
            <p:sp>
              <p:nvSpPr>
                <p:cNvPr id="125" name="Oval 12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116" name="Group 115"/>
              <p:cNvGrpSpPr/>
              <p:nvPr/>
            </p:nvGrpSpPr>
            <p:grpSpPr>
              <a:xfrm>
                <a:off x="7063740" y="3224234"/>
                <a:ext cx="533400" cy="439433"/>
                <a:chOff x="1828800" y="1678244"/>
                <a:chExt cx="533400" cy="439433"/>
              </a:xfrm>
            </p:grpSpPr>
            <p:sp>
              <p:nvSpPr>
                <p:cNvPr id="123" name="Oval 122"/>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1828800" y="1690596"/>
                  <a:ext cx="533400" cy="369332"/>
                </a:xfrm>
                <a:prstGeom prst="rect">
                  <a:avLst/>
                </a:prstGeom>
                <a:noFill/>
              </p:spPr>
              <p:txBody>
                <a:bodyPr wrap="square" rtlCol="0">
                  <a:spAutoFit/>
                </a:bodyPr>
                <a:lstStyle/>
                <a:p>
                  <a:pPr algn="ctr"/>
                  <a:r>
                    <a:rPr lang="en-US" dirty="0" smtClean="0"/>
                    <a:t>C</a:t>
                  </a:r>
                  <a:endParaRPr lang="en-US" dirty="0"/>
                </a:p>
              </p:txBody>
            </p:sp>
          </p:grpSp>
          <p:grpSp>
            <p:nvGrpSpPr>
              <p:cNvPr id="117" name="Group 116"/>
              <p:cNvGrpSpPr/>
              <p:nvPr/>
            </p:nvGrpSpPr>
            <p:grpSpPr>
              <a:xfrm>
                <a:off x="7063740" y="4444708"/>
                <a:ext cx="533400" cy="439433"/>
                <a:chOff x="1828800" y="1678244"/>
                <a:chExt cx="533400" cy="439433"/>
              </a:xfrm>
            </p:grpSpPr>
            <p:sp>
              <p:nvSpPr>
                <p:cNvPr id="121" name="Oval 12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118" name="Group 117"/>
              <p:cNvGrpSpPr/>
              <p:nvPr/>
            </p:nvGrpSpPr>
            <p:grpSpPr>
              <a:xfrm>
                <a:off x="7063740" y="5552210"/>
                <a:ext cx="533400" cy="439433"/>
                <a:chOff x="1828800" y="1678244"/>
                <a:chExt cx="533400" cy="439433"/>
              </a:xfrm>
            </p:grpSpPr>
            <p:sp>
              <p:nvSpPr>
                <p:cNvPr id="119" name="Oval 118"/>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1828800" y="1690596"/>
                  <a:ext cx="533400" cy="369332"/>
                </a:xfrm>
                <a:prstGeom prst="rect">
                  <a:avLst/>
                </a:prstGeom>
                <a:noFill/>
              </p:spPr>
              <p:txBody>
                <a:bodyPr wrap="square" rtlCol="0">
                  <a:spAutoFit/>
                </a:bodyPr>
                <a:lstStyle/>
                <a:p>
                  <a:pPr algn="ctr"/>
                  <a:r>
                    <a:rPr lang="en-US" dirty="0" smtClean="0"/>
                    <a:t>O</a:t>
                  </a:r>
                  <a:endParaRPr lang="en-US" dirty="0"/>
                </a:p>
              </p:txBody>
            </p:sp>
          </p:grpSp>
        </p:grpSp>
        <p:grpSp>
          <p:nvGrpSpPr>
            <p:cNvPr id="8" name="Group 7"/>
            <p:cNvGrpSpPr/>
            <p:nvPr/>
          </p:nvGrpSpPr>
          <p:grpSpPr>
            <a:xfrm>
              <a:off x="7363640" y="704457"/>
              <a:ext cx="666750" cy="5763192"/>
              <a:chOff x="6419850" y="546315"/>
              <a:chExt cx="666750" cy="5763192"/>
            </a:xfrm>
          </p:grpSpPr>
          <p:cxnSp>
            <p:nvCxnSpPr>
              <p:cNvPr id="63" name="Straight Arrow Connector 62"/>
              <p:cNvCxnSpPr>
                <a:stCxn id="128" idx="1"/>
                <a:endCxn id="174"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28" idx="1"/>
                <a:endCxn id="175"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28" idx="1"/>
                <a:endCxn id="176"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28" idx="1"/>
                <a:endCxn id="177"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28" idx="1"/>
                <a:endCxn id="178"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28" idx="1"/>
                <a:endCxn id="179"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28" idx="1"/>
                <a:endCxn id="180"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28" idx="1"/>
                <a:endCxn id="181"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28" idx="1"/>
                <a:endCxn id="182"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28" idx="1"/>
                <a:endCxn id="183"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6419850" y="1740967"/>
                <a:ext cx="643890" cy="4568540"/>
                <a:chOff x="6419850" y="1740967"/>
                <a:chExt cx="643890" cy="4568540"/>
              </a:xfrm>
            </p:grpSpPr>
            <p:cxnSp>
              <p:nvCxnSpPr>
                <p:cNvPr id="74" name="Straight Arrow Connector 73"/>
                <p:cNvCxnSpPr>
                  <a:stCxn id="126" idx="1"/>
                  <a:endCxn id="164"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26" idx="1"/>
                  <a:endCxn id="165"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6" idx="1"/>
                  <a:endCxn id="166"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26" idx="1"/>
                  <a:endCxn id="167"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26" idx="1"/>
                  <a:endCxn id="168"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26" idx="1"/>
                  <a:endCxn id="169"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26" idx="1"/>
                  <a:endCxn id="170"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26" idx="1"/>
                  <a:endCxn id="171"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26" idx="1"/>
                  <a:endCxn id="172"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26" idx="1"/>
                  <a:endCxn id="173"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24" idx="1"/>
                  <a:endCxn id="154"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24" idx="1"/>
                  <a:endCxn id="155"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24" idx="1"/>
                  <a:endCxn id="156"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24" idx="1"/>
                  <a:endCxn id="157"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24" idx="1"/>
                  <a:endCxn id="158"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24" idx="1"/>
                  <a:endCxn id="159"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4" idx="1"/>
                  <a:endCxn id="160"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24" idx="1"/>
                  <a:endCxn id="161"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24" idx="1"/>
                  <a:endCxn id="162"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24" idx="1"/>
                  <a:endCxn id="163"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2" idx="1"/>
                  <a:endCxn id="144"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22" idx="1"/>
                  <a:endCxn id="145"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22" idx="1"/>
                  <a:endCxn id="146"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22" idx="1"/>
                  <a:endCxn id="147"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48"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22" idx="1"/>
                  <a:endCxn id="149"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22" idx="1"/>
                  <a:endCxn id="150"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22" idx="1"/>
                  <a:endCxn id="151"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22" idx="1"/>
                  <a:endCxn id="152"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22" idx="1"/>
                  <a:endCxn id="153"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20" idx="1"/>
                  <a:endCxn id="134"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20" idx="1"/>
                  <a:endCxn id="135"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20" idx="1"/>
                  <a:endCxn id="136"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20" idx="1"/>
                  <a:endCxn id="137"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20" idx="1"/>
                  <a:endCxn id="138"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20" idx="1"/>
                  <a:endCxn id="139"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20" idx="1"/>
                  <a:endCxn id="140"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20" idx="1"/>
                  <a:endCxn id="141"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0" idx="1"/>
                  <a:endCxn id="142"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20" idx="1"/>
                  <a:endCxn id="143"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5410200" y="3481102"/>
              <a:ext cx="533400" cy="439433"/>
              <a:chOff x="1828800" y="1678244"/>
              <a:chExt cx="533400" cy="439433"/>
            </a:xfrm>
          </p:grpSpPr>
          <p:sp>
            <p:nvSpPr>
              <p:cNvPr id="61" name="Oval 6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28800" y="1690596"/>
                <a:ext cx="533400" cy="338554"/>
              </a:xfrm>
              <a:prstGeom prst="rect">
                <a:avLst/>
              </a:prstGeom>
              <a:noFill/>
            </p:spPr>
            <p:txBody>
              <a:bodyPr wrap="square" rtlCol="0">
                <a:spAutoFit/>
              </a:bodyPr>
              <a:lstStyle/>
              <a:p>
                <a:pPr algn="ctr"/>
                <a:r>
                  <a:rPr lang="en-US" sz="1600" dirty="0" smtClean="0"/>
                  <a:t>GFP</a:t>
                </a:r>
                <a:endParaRPr lang="en-US" sz="1600" dirty="0"/>
              </a:p>
            </p:txBody>
          </p:sp>
        </p:grpSp>
        <p:grpSp>
          <p:nvGrpSpPr>
            <p:cNvPr id="10" name="Group 9"/>
            <p:cNvGrpSpPr/>
            <p:nvPr/>
          </p:nvGrpSpPr>
          <p:grpSpPr>
            <a:xfrm>
              <a:off x="5943600" y="704457"/>
              <a:ext cx="870765" cy="5763192"/>
              <a:chOff x="6324600" y="621195"/>
              <a:chExt cx="870765" cy="5763192"/>
            </a:xfrm>
          </p:grpSpPr>
          <p:cxnSp>
            <p:nvCxnSpPr>
              <p:cNvPr id="11" name="Straight Arrow Connector 10"/>
              <p:cNvCxnSpPr>
                <a:stCxn id="61" idx="6"/>
                <a:endCxn id="174" idx="1"/>
              </p:cNvCxnSpPr>
              <p:nvPr/>
            </p:nvCxnSpPr>
            <p:spPr>
              <a:xfrm flipV="1">
                <a:off x="6324600" y="621195"/>
                <a:ext cx="870765" cy="299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1" idx="6"/>
                <a:endCxn id="175" idx="1"/>
              </p:cNvCxnSpPr>
              <p:nvPr/>
            </p:nvCxnSpPr>
            <p:spPr>
              <a:xfrm flipV="1">
                <a:off x="6324600" y="730772"/>
                <a:ext cx="870765" cy="288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1" idx="6"/>
                <a:endCxn id="176" idx="1"/>
              </p:cNvCxnSpPr>
              <p:nvPr/>
            </p:nvCxnSpPr>
            <p:spPr>
              <a:xfrm flipV="1">
                <a:off x="6324600" y="840348"/>
                <a:ext cx="870765" cy="2777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1" idx="6"/>
                <a:endCxn id="177" idx="1"/>
              </p:cNvCxnSpPr>
              <p:nvPr/>
            </p:nvCxnSpPr>
            <p:spPr>
              <a:xfrm flipV="1">
                <a:off x="6324600" y="955804"/>
                <a:ext cx="867590" cy="2661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2" idx="3"/>
                <a:endCxn id="178" idx="1"/>
              </p:cNvCxnSpPr>
              <p:nvPr/>
            </p:nvCxnSpPr>
            <p:spPr>
              <a:xfrm flipV="1">
                <a:off x="6324600" y="1067519"/>
                <a:ext cx="870765" cy="251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1" idx="6"/>
                <a:endCxn id="179" idx="1"/>
              </p:cNvCxnSpPr>
              <p:nvPr/>
            </p:nvCxnSpPr>
            <p:spPr>
              <a:xfrm flipV="1">
                <a:off x="6324600" y="1177096"/>
                <a:ext cx="870765" cy="2440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1" idx="6"/>
                <a:endCxn id="180" idx="1"/>
              </p:cNvCxnSpPr>
              <p:nvPr/>
            </p:nvCxnSpPr>
            <p:spPr>
              <a:xfrm flipV="1">
                <a:off x="6324600" y="1286672"/>
                <a:ext cx="870765" cy="233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2" idx="3"/>
                <a:endCxn id="181" idx="1"/>
              </p:cNvCxnSpPr>
              <p:nvPr/>
            </p:nvCxnSpPr>
            <p:spPr>
              <a:xfrm flipV="1">
                <a:off x="6324600" y="1396249"/>
                <a:ext cx="870765" cy="2183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1" idx="6"/>
                <a:endCxn id="182" idx="1"/>
              </p:cNvCxnSpPr>
              <p:nvPr/>
            </p:nvCxnSpPr>
            <p:spPr>
              <a:xfrm flipV="1">
                <a:off x="6324600" y="1509567"/>
                <a:ext cx="870765" cy="2107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2" idx="3"/>
                <a:endCxn id="183" idx="1"/>
              </p:cNvCxnSpPr>
              <p:nvPr/>
            </p:nvCxnSpPr>
            <p:spPr>
              <a:xfrm flipV="1">
                <a:off x="6324600" y="1629834"/>
                <a:ext cx="870765" cy="19496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1" idx="6"/>
                <a:endCxn id="164" idx="1"/>
              </p:cNvCxnSpPr>
              <p:nvPr/>
            </p:nvCxnSpPr>
            <p:spPr>
              <a:xfrm flipV="1">
                <a:off x="6324600" y="1815847"/>
                <a:ext cx="870765" cy="1801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1" idx="6"/>
                <a:endCxn id="165" idx="1"/>
              </p:cNvCxnSpPr>
              <p:nvPr/>
            </p:nvCxnSpPr>
            <p:spPr>
              <a:xfrm flipV="1">
                <a:off x="6324600" y="1925424"/>
                <a:ext cx="870765" cy="1692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1" idx="6"/>
                <a:endCxn id="166" idx="1"/>
              </p:cNvCxnSpPr>
              <p:nvPr/>
            </p:nvCxnSpPr>
            <p:spPr>
              <a:xfrm flipV="1">
                <a:off x="6324600" y="2035000"/>
                <a:ext cx="870765" cy="1582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2" idx="3"/>
                <a:endCxn id="167" idx="1"/>
              </p:cNvCxnSpPr>
              <p:nvPr/>
            </p:nvCxnSpPr>
            <p:spPr>
              <a:xfrm flipV="1">
                <a:off x="6324600" y="2150456"/>
                <a:ext cx="867590" cy="1429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2" idx="3"/>
                <a:endCxn id="168" idx="1"/>
              </p:cNvCxnSpPr>
              <p:nvPr/>
            </p:nvCxnSpPr>
            <p:spPr>
              <a:xfrm flipV="1">
                <a:off x="6324600" y="2262171"/>
                <a:ext cx="870765" cy="1317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1" idx="6"/>
                <a:endCxn id="169" idx="1"/>
              </p:cNvCxnSpPr>
              <p:nvPr/>
            </p:nvCxnSpPr>
            <p:spPr>
              <a:xfrm flipV="1">
                <a:off x="6324600" y="2371748"/>
                <a:ext cx="870765" cy="1245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2" idx="3"/>
                <a:endCxn id="170" idx="1"/>
              </p:cNvCxnSpPr>
              <p:nvPr/>
            </p:nvCxnSpPr>
            <p:spPr>
              <a:xfrm flipV="1">
                <a:off x="6324600" y="2481324"/>
                <a:ext cx="870765" cy="1098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1" idx="6"/>
                <a:endCxn id="171" idx="1"/>
              </p:cNvCxnSpPr>
              <p:nvPr/>
            </p:nvCxnSpPr>
            <p:spPr>
              <a:xfrm flipV="1">
                <a:off x="6324600" y="2590901"/>
                <a:ext cx="870765" cy="1026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2" idx="3"/>
                <a:endCxn id="172" idx="1"/>
              </p:cNvCxnSpPr>
              <p:nvPr/>
            </p:nvCxnSpPr>
            <p:spPr>
              <a:xfrm flipV="1">
                <a:off x="6324600" y="2704219"/>
                <a:ext cx="870765" cy="875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2" idx="3"/>
                <a:endCxn id="173" idx="1"/>
              </p:cNvCxnSpPr>
              <p:nvPr/>
            </p:nvCxnSpPr>
            <p:spPr>
              <a:xfrm flipV="1">
                <a:off x="6324600" y="2824486"/>
                <a:ext cx="870765" cy="754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1" idx="6"/>
                <a:endCxn id="154" idx="1"/>
              </p:cNvCxnSpPr>
              <p:nvPr/>
            </p:nvCxnSpPr>
            <p:spPr>
              <a:xfrm flipV="1">
                <a:off x="6324600" y="3010498"/>
                <a:ext cx="870765" cy="607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1" idx="6"/>
                <a:endCxn id="155" idx="1"/>
              </p:cNvCxnSpPr>
              <p:nvPr/>
            </p:nvCxnSpPr>
            <p:spPr>
              <a:xfrm flipV="1">
                <a:off x="6324600" y="3120075"/>
                <a:ext cx="870765" cy="497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2" idx="3"/>
                <a:endCxn id="156" idx="1"/>
              </p:cNvCxnSpPr>
              <p:nvPr/>
            </p:nvCxnSpPr>
            <p:spPr>
              <a:xfrm flipV="1">
                <a:off x="6324600" y="3229651"/>
                <a:ext cx="870765" cy="349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1" idx="6"/>
                <a:endCxn id="157" idx="1"/>
              </p:cNvCxnSpPr>
              <p:nvPr/>
            </p:nvCxnSpPr>
            <p:spPr>
              <a:xfrm flipV="1">
                <a:off x="6324600" y="3345107"/>
                <a:ext cx="867590" cy="27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2" idx="3"/>
                <a:endCxn id="158" idx="1"/>
              </p:cNvCxnSpPr>
              <p:nvPr/>
            </p:nvCxnSpPr>
            <p:spPr>
              <a:xfrm flipV="1">
                <a:off x="6324600" y="3456822"/>
                <a:ext cx="870765" cy="122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1" idx="6"/>
                <a:endCxn id="159" idx="1"/>
              </p:cNvCxnSpPr>
              <p:nvPr/>
            </p:nvCxnSpPr>
            <p:spPr>
              <a:xfrm flipV="1">
                <a:off x="6324600" y="3566399"/>
                <a:ext cx="870765" cy="511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2" idx="3"/>
                <a:endCxn id="160" idx="1"/>
              </p:cNvCxnSpPr>
              <p:nvPr/>
            </p:nvCxnSpPr>
            <p:spPr>
              <a:xfrm>
                <a:off x="6324600" y="3579469"/>
                <a:ext cx="870765" cy="9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2" idx="3"/>
                <a:endCxn id="161" idx="1"/>
              </p:cNvCxnSpPr>
              <p:nvPr/>
            </p:nvCxnSpPr>
            <p:spPr>
              <a:xfrm>
                <a:off x="6324600" y="3579469"/>
                <a:ext cx="870765" cy="206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1" idx="6"/>
                <a:endCxn id="162" idx="1"/>
              </p:cNvCxnSpPr>
              <p:nvPr/>
            </p:nvCxnSpPr>
            <p:spPr>
              <a:xfrm>
                <a:off x="6324600" y="3617557"/>
                <a:ext cx="870765" cy="281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1" idx="6"/>
                <a:endCxn id="163" idx="1"/>
              </p:cNvCxnSpPr>
              <p:nvPr/>
            </p:nvCxnSpPr>
            <p:spPr>
              <a:xfrm>
                <a:off x="6324600" y="3617557"/>
                <a:ext cx="870765" cy="4015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2" idx="3"/>
                <a:endCxn id="144" idx="1"/>
              </p:cNvCxnSpPr>
              <p:nvPr/>
            </p:nvCxnSpPr>
            <p:spPr>
              <a:xfrm>
                <a:off x="6324600" y="3579469"/>
                <a:ext cx="870765" cy="609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2" idx="3"/>
                <a:endCxn id="145" idx="1"/>
              </p:cNvCxnSpPr>
              <p:nvPr/>
            </p:nvCxnSpPr>
            <p:spPr>
              <a:xfrm>
                <a:off x="6324600" y="3579469"/>
                <a:ext cx="870765" cy="719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1" idx="6"/>
                <a:endCxn id="146" idx="1"/>
              </p:cNvCxnSpPr>
              <p:nvPr/>
            </p:nvCxnSpPr>
            <p:spPr>
              <a:xfrm>
                <a:off x="6324600" y="3617557"/>
                <a:ext cx="870765" cy="79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2" idx="3"/>
                <a:endCxn id="147" idx="1"/>
              </p:cNvCxnSpPr>
              <p:nvPr/>
            </p:nvCxnSpPr>
            <p:spPr>
              <a:xfrm>
                <a:off x="6324600" y="3579469"/>
                <a:ext cx="867590" cy="944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1" idx="6"/>
                <a:endCxn id="148" idx="1"/>
              </p:cNvCxnSpPr>
              <p:nvPr/>
            </p:nvCxnSpPr>
            <p:spPr>
              <a:xfrm>
                <a:off x="6324600" y="3617557"/>
                <a:ext cx="870765" cy="1017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1" idx="6"/>
                <a:endCxn id="149" idx="1"/>
              </p:cNvCxnSpPr>
              <p:nvPr/>
            </p:nvCxnSpPr>
            <p:spPr>
              <a:xfrm>
                <a:off x="6324600" y="3617557"/>
                <a:ext cx="870765" cy="1127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1" idx="6"/>
                <a:endCxn id="150" idx="1"/>
              </p:cNvCxnSpPr>
              <p:nvPr/>
            </p:nvCxnSpPr>
            <p:spPr>
              <a:xfrm>
                <a:off x="6324600" y="3617557"/>
                <a:ext cx="870765" cy="123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1" idx="6"/>
                <a:endCxn id="151" idx="1"/>
              </p:cNvCxnSpPr>
              <p:nvPr/>
            </p:nvCxnSpPr>
            <p:spPr>
              <a:xfrm>
                <a:off x="6324600" y="3617557"/>
                <a:ext cx="870765" cy="1346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2" idx="3"/>
                <a:endCxn id="152" idx="1"/>
              </p:cNvCxnSpPr>
              <p:nvPr/>
            </p:nvCxnSpPr>
            <p:spPr>
              <a:xfrm>
                <a:off x="6324600" y="3579469"/>
                <a:ext cx="870765" cy="149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2" idx="3"/>
                <a:endCxn id="153" idx="1"/>
              </p:cNvCxnSpPr>
              <p:nvPr/>
            </p:nvCxnSpPr>
            <p:spPr>
              <a:xfrm>
                <a:off x="6324600" y="3579469"/>
                <a:ext cx="870765" cy="1618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1" idx="6"/>
                <a:endCxn id="134" idx="1"/>
              </p:cNvCxnSpPr>
              <p:nvPr/>
            </p:nvCxnSpPr>
            <p:spPr>
              <a:xfrm>
                <a:off x="6324600" y="3617557"/>
                <a:ext cx="870765" cy="1758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2" idx="3"/>
                <a:endCxn id="135" idx="1"/>
              </p:cNvCxnSpPr>
              <p:nvPr/>
            </p:nvCxnSpPr>
            <p:spPr>
              <a:xfrm>
                <a:off x="6324600" y="3579469"/>
                <a:ext cx="870765" cy="1905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2" idx="3"/>
                <a:endCxn id="136" idx="1"/>
              </p:cNvCxnSpPr>
              <p:nvPr/>
            </p:nvCxnSpPr>
            <p:spPr>
              <a:xfrm>
                <a:off x="6324600" y="3579469"/>
                <a:ext cx="870765" cy="2015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62" idx="3"/>
                <a:endCxn id="137" idx="1"/>
              </p:cNvCxnSpPr>
              <p:nvPr/>
            </p:nvCxnSpPr>
            <p:spPr>
              <a:xfrm>
                <a:off x="6324600" y="3579469"/>
                <a:ext cx="867590" cy="2130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62" idx="3"/>
                <a:endCxn id="138" idx="1"/>
              </p:cNvCxnSpPr>
              <p:nvPr/>
            </p:nvCxnSpPr>
            <p:spPr>
              <a:xfrm>
                <a:off x="6324600" y="3579469"/>
                <a:ext cx="870765" cy="2242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2" idx="3"/>
                <a:endCxn id="139" idx="1"/>
              </p:cNvCxnSpPr>
              <p:nvPr/>
            </p:nvCxnSpPr>
            <p:spPr>
              <a:xfrm>
                <a:off x="6324600" y="3579469"/>
                <a:ext cx="870765" cy="23521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2" idx="3"/>
                <a:endCxn id="140" idx="1"/>
              </p:cNvCxnSpPr>
              <p:nvPr/>
            </p:nvCxnSpPr>
            <p:spPr>
              <a:xfrm>
                <a:off x="6324600" y="3579469"/>
                <a:ext cx="870765" cy="2461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2" idx="3"/>
                <a:endCxn id="141" idx="1"/>
              </p:cNvCxnSpPr>
              <p:nvPr/>
            </p:nvCxnSpPr>
            <p:spPr>
              <a:xfrm>
                <a:off x="6324600" y="3579469"/>
                <a:ext cx="870765" cy="2571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2" idx="3"/>
                <a:endCxn id="142" idx="1"/>
              </p:cNvCxnSpPr>
              <p:nvPr/>
            </p:nvCxnSpPr>
            <p:spPr>
              <a:xfrm>
                <a:off x="6324600" y="3579469"/>
                <a:ext cx="870765" cy="2684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2" idx="3"/>
                <a:endCxn id="143" idx="1"/>
              </p:cNvCxnSpPr>
              <p:nvPr/>
            </p:nvCxnSpPr>
            <p:spPr>
              <a:xfrm>
                <a:off x="6324600" y="3579469"/>
                <a:ext cx="870765" cy="28049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84" name="Group 183"/>
          <p:cNvGrpSpPr/>
          <p:nvPr/>
        </p:nvGrpSpPr>
        <p:grpSpPr>
          <a:xfrm>
            <a:off x="4572000" y="635904"/>
            <a:ext cx="3153590" cy="5855664"/>
            <a:chOff x="5410200" y="658221"/>
            <a:chExt cx="3153590" cy="5855664"/>
          </a:xfrm>
        </p:grpSpPr>
        <p:grpSp>
          <p:nvGrpSpPr>
            <p:cNvPr id="185" name="Group 184"/>
            <p:cNvGrpSpPr>
              <a:grpSpLocks/>
            </p:cNvGrpSpPr>
            <p:nvPr/>
          </p:nvGrpSpPr>
          <p:grpSpPr bwMode="auto">
            <a:xfrm>
              <a:off x="6811190" y="658221"/>
              <a:ext cx="555625" cy="5855664"/>
              <a:chOff x="6620" y="1815"/>
              <a:chExt cx="875" cy="10955"/>
            </a:xfrm>
          </p:grpSpPr>
          <p:grpSp>
            <p:nvGrpSpPr>
              <p:cNvPr id="308" name="Group 307"/>
              <p:cNvGrpSpPr>
                <a:grpSpLocks/>
              </p:cNvGrpSpPr>
              <p:nvPr/>
            </p:nvGrpSpPr>
            <p:grpSpPr bwMode="auto">
              <a:xfrm>
                <a:off x="6620" y="1815"/>
                <a:ext cx="875" cy="2060"/>
                <a:chOff x="1955" y="1520"/>
                <a:chExt cx="875" cy="2060"/>
              </a:xfrm>
            </p:grpSpPr>
            <p:sp>
              <p:nvSpPr>
                <p:cNvPr id="353"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354"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355"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Extrav3</a:t>
                  </a:r>
                  <a:endParaRPr lang="en-US" sz="1200" dirty="0">
                    <a:effectLst/>
                    <a:latin typeface="Calibri"/>
                    <a:ea typeface="Calibri"/>
                    <a:cs typeface="Times New Roman"/>
                  </a:endParaRPr>
                </a:p>
              </p:txBody>
            </p:sp>
            <p:sp>
              <p:nvSpPr>
                <p:cNvPr id="356"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Extrav4</a:t>
                  </a:r>
                  <a:endParaRPr lang="en-US" sz="1200" dirty="0">
                    <a:effectLst/>
                    <a:latin typeface="Calibri"/>
                    <a:ea typeface="Calibri"/>
                    <a:cs typeface="Times New Roman"/>
                  </a:endParaRPr>
                </a:p>
              </p:txBody>
            </p:sp>
            <p:sp>
              <p:nvSpPr>
                <p:cNvPr id="357"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358"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359"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360"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361"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362"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309" name="Group 308"/>
              <p:cNvGrpSpPr>
                <a:grpSpLocks/>
              </p:cNvGrpSpPr>
              <p:nvPr/>
            </p:nvGrpSpPr>
            <p:grpSpPr bwMode="auto">
              <a:xfrm>
                <a:off x="6620" y="4050"/>
                <a:ext cx="875" cy="2060"/>
                <a:chOff x="1955" y="1520"/>
                <a:chExt cx="875" cy="2060"/>
              </a:xfrm>
            </p:grpSpPr>
            <p:sp>
              <p:nvSpPr>
                <p:cNvPr id="343"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Agree1</a:t>
                  </a:r>
                  <a:endParaRPr lang="en-US" sz="1200" dirty="0">
                    <a:effectLst/>
                    <a:latin typeface="Calibri"/>
                    <a:ea typeface="Calibri"/>
                    <a:cs typeface="Times New Roman"/>
                  </a:endParaRPr>
                </a:p>
              </p:txBody>
            </p:sp>
            <p:sp>
              <p:nvSpPr>
                <p:cNvPr id="344"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345"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346"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347"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348"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349"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Agree7</a:t>
                  </a:r>
                  <a:endParaRPr lang="en-US" sz="1200" dirty="0">
                    <a:effectLst/>
                    <a:latin typeface="Calibri"/>
                    <a:ea typeface="Calibri"/>
                    <a:cs typeface="Times New Roman"/>
                  </a:endParaRPr>
                </a:p>
              </p:txBody>
            </p:sp>
            <p:sp>
              <p:nvSpPr>
                <p:cNvPr id="350"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351"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352"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310" name="Group 309"/>
              <p:cNvGrpSpPr>
                <a:grpSpLocks/>
              </p:cNvGrpSpPr>
              <p:nvPr/>
            </p:nvGrpSpPr>
            <p:grpSpPr bwMode="auto">
              <a:xfrm>
                <a:off x="6620" y="6285"/>
                <a:ext cx="875" cy="2060"/>
                <a:chOff x="1955" y="1520"/>
                <a:chExt cx="875" cy="2060"/>
              </a:xfrm>
            </p:grpSpPr>
            <p:sp>
              <p:nvSpPr>
                <p:cNvPr id="333"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334"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335"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336"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337"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338"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339"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340"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341"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342"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311" name="Group 310"/>
              <p:cNvGrpSpPr>
                <a:grpSpLocks/>
              </p:cNvGrpSpPr>
              <p:nvPr/>
            </p:nvGrpSpPr>
            <p:grpSpPr bwMode="auto">
              <a:xfrm>
                <a:off x="6620" y="8490"/>
                <a:ext cx="875" cy="2060"/>
                <a:chOff x="1955" y="1520"/>
                <a:chExt cx="875" cy="2060"/>
              </a:xfrm>
            </p:grpSpPr>
            <p:sp>
              <p:nvSpPr>
                <p:cNvPr id="323"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324"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325"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326"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327"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328"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329"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330"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331"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332"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312" name="Group 311"/>
              <p:cNvGrpSpPr>
                <a:grpSpLocks/>
              </p:cNvGrpSpPr>
              <p:nvPr/>
            </p:nvGrpSpPr>
            <p:grpSpPr bwMode="auto">
              <a:xfrm>
                <a:off x="6620" y="10710"/>
                <a:ext cx="875" cy="2060"/>
                <a:chOff x="1955" y="1520"/>
                <a:chExt cx="875" cy="2060"/>
              </a:xfrm>
            </p:grpSpPr>
            <p:sp>
              <p:nvSpPr>
                <p:cNvPr id="313"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314"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315"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316"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317"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318"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319"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320"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321"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322"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186" name="Group 185"/>
            <p:cNvGrpSpPr/>
            <p:nvPr/>
          </p:nvGrpSpPr>
          <p:grpSpPr>
            <a:xfrm>
              <a:off x="8007530" y="990270"/>
              <a:ext cx="556260" cy="5159515"/>
              <a:chOff x="7063740" y="832128"/>
              <a:chExt cx="556260" cy="5159515"/>
            </a:xfrm>
          </p:grpSpPr>
          <p:grpSp>
            <p:nvGrpSpPr>
              <p:cNvPr id="293" name="Group 292"/>
              <p:cNvGrpSpPr/>
              <p:nvPr/>
            </p:nvGrpSpPr>
            <p:grpSpPr>
              <a:xfrm>
                <a:off x="7086600" y="832128"/>
                <a:ext cx="533400" cy="439433"/>
                <a:chOff x="1828800" y="1678244"/>
                <a:chExt cx="533400" cy="439433"/>
              </a:xfrm>
            </p:grpSpPr>
            <p:sp>
              <p:nvSpPr>
                <p:cNvPr id="306" name="Oval 305"/>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extBox 306"/>
                <p:cNvSpPr txBox="1"/>
                <p:nvPr/>
              </p:nvSpPr>
              <p:spPr>
                <a:xfrm>
                  <a:off x="1828800" y="1690596"/>
                  <a:ext cx="533400" cy="369332"/>
                </a:xfrm>
                <a:prstGeom prst="rect">
                  <a:avLst/>
                </a:prstGeom>
                <a:noFill/>
              </p:spPr>
              <p:txBody>
                <a:bodyPr wrap="square" rtlCol="0">
                  <a:spAutoFit/>
                </a:bodyPr>
                <a:lstStyle/>
                <a:p>
                  <a:pPr algn="ctr"/>
                  <a:r>
                    <a:rPr lang="en-US" dirty="0" smtClean="0"/>
                    <a:t>E</a:t>
                  </a:r>
                  <a:endParaRPr lang="en-US" dirty="0"/>
                </a:p>
              </p:txBody>
            </p:sp>
          </p:grpSp>
          <p:grpSp>
            <p:nvGrpSpPr>
              <p:cNvPr id="294" name="Group 293"/>
              <p:cNvGrpSpPr/>
              <p:nvPr/>
            </p:nvGrpSpPr>
            <p:grpSpPr>
              <a:xfrm>
                <a:off x="7063740" y="2073449"/>
                <a:ext cx="533400" cy="439433"/>
                <a:chOff x="1828800" y="1678244"/>
                <a:chExt cx="533400" cy="439433"/>
              </a:xfrm>
            </p:grpSpPr>
            <p:sp>
              <p:nvSpPr>
                <p:cNvPr id="304" name="Oval 303"/>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xtBox 304"/>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295" name="Group 294"/>
              <p:cNvGrpSpPr/>
              <p:nvPr/>
            </p:nvGrpSpPr>
            <p:grpSpPr>
              <a:xfrm>
                <a:off x="7063740" y="3224234"/>
                <a:ext cx="533400" cy="439433"/>
                <a:chOff x="1828800" y="1678244"/>
                <a:chExt cx="533400" cy="439433"/>
              </a:xfrm>
            </p:grpSpPr>
            <p:sp>
              <p:nvSpPr>
                <p:cNvPr id="302" name="Oval 30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xtBox 302"/>
                <p:cNvSpPr txBox="1"/>
                <p:nvPr/>
              </p:nvSpPr>
              <p:spPr>
                <a:xfrm>
                  <a:off x="1828800" y="1690596"/>
                  <a:ext cx="533400" cy="369332"/>
                </a:xfrm>
                <a:prstGeom prst="rect">
                  <a:avLst/>
                </a:prstGeom>
                <a:noFill/>
              </p:spPr>
              <p:txBody>
                <a:bodyPr wrap="square" rtlCol="0">
                  <a:spAutoFit/>
                </a:bodyPr>
                <a:lstStyle/>
                <a:p>
                  <a:pPr algn="ctr"/>
                  <a:r>
                    <a:rPr lang="en-US" dirty="0" smtClean="0"/>
                    <a:t>C</a:t>
                  </a:r>
                  <a:endParaRPr lang="en-US" dirty="0"/>
                </a:p>
              </p:txBody>
            </p:sp>
          </p:grpSp>
          <p:grpSp>
            <p:nvGrpSpPr>
              <p:cNvPr id="296" name="Group 295"/>
              <p:cNvGrpSpPr/>
              <p:nvPr/>
            </p:nvGrpSpPr>
            <p:grpSpPr>
              <a:xfrm>
                <a:off x="7063740" y="4444708"/>
                <a:ext cx="533400" cy="439433"/>
                <a:chOff x="1828800" y="1678244"/>
                <a:chExt cx="533400" cy="439433"/>
              </a:xfrm>
            </p:grpSpPr>
            <p:sp>
              <p:nvSpPr>
                <p:cNvPr id="300" name="Oval 29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xtBox 300"/>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297" name="Group 296"/>
              <p:cNvGrpSpPr/>
              <p:nvPr/>
            </p:nvGrpSpPr>
            <p:grpSpPr>
              <a:xfrm>
                <a:off x="7063740" y="5552210"/>
                <a:ext cx="533400" cy="439433"/>
                <a:chOff x="1828800" y="1678244"/>
                <a:chExt cx="533400" cy="439433"/>
              </a:xfrm>
            </p:grpSpPr>
            <p:sp>
              <p:nvSpPr>
                <p:cNvPr id="298" name="Oval 29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1828800" y="1690596"/>
                  <a:ext cx="533400" cy="369332"/>
                </a:xfrm>
                <a:prstGeom prst="rect">
                  <a:avLst/>
                </a:prstGeom>
                <a:noFill/>
              </p:spPr>
              <p:txBody>
                <a:bodyPr wrap="square" rtlCol="0">
                  <a:spAutoFit/>
                </a:bodyPr>
                <a:lstStyle/>
                <a:p>
                  <a:pPr algn="ctr"/>
                  <a:r>
                    <a:rPr lang="en-US" dirty="0" smtClean="0"/>
                    <a:t>O</a:t>
                  </a:r>
                  <a:endParaRPr lang="en-US" dirty="0"/>
                </a:p>
              </p:txBody>
            </p:sp>
          </p:grpSp>
        </p:grpSp>
        <p:grpSp>
          <p:nvGrpSpPr>
            <p:cNvPr id="187" name="Group 186"/>
            <p:cNvGrpSpPr/>
            <p:nvPr/>
          </p:nvGrpSpPr>
          <p:grpSpPr>
            <a:xfrm>
              <a:off x="7363640" y="704457"/>
              <a:ext cx="666750" cy="5763192"/>
              <a:chOff x="6419850" y="546315"/>
              <a:chExt cx="666750" cy="5763192"/>
            </a:xfrm>
          </p:grpSpPr>
          <p:cxnSp>
            <p:nvCxnSpPr>
              <p:cNvPr id="242" name="Straight Arrow Connector 241"/>
              <p:cNvCxnSpPr>
                <a:stCxn id="307" idx="1"/>
                <a:endCxn id="353"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307" idx="1"/>
                <a:endCxn id="354"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307" idx="1"/>
                <a:endCxn id="355"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307" idx="1"/>
                <a:endCxn id="356"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a:stCxn id="307" idx="1"/>
                <a:endCxn id="357"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307" idx="1"/>
                <a:endCxn id="358"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stCxn id="307" idx="1"/>
                <a:endCxn id="359"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307" idx="1"/>
                <a:endCxn id="360"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307" idx="1"/>
                <a:endCxn id="361"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307" idx="1"/>
                <a:endCxn id="362"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2" name="Group 251"/>
              <p:cNvGrpSpPr/>
              <p:nvPr/>
            </p:nvGrpSpPr>
            <p:grpSpPr>
              <a:xfrm>
                <a:off x="6419850" y="1740967"/>
                <a:ext cx="643890" cy="4568540"/>
                <a:chOff x="6419850" y="1740967"/>
                <a:chExt cx="643890" cy="4568540"/>
              </a:xfrm>
            </p:grpSpPr>
            <p:cxnSp>
              <p:nvCxnSpPr>
                <p:cNvPr id="253" name="Straight Arrow Connector 252"/>
                <p:cNvCxnSpPr>
                  <a:stCxn id="305" idx="1"/>
                  <a:endCxn id="343"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a:stCxn id="305" idx="1"/>
                  <a:endCxn id="344"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305" idx="1"/>
                  <a:endCxn id="345"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305" idx="1"/>
                  <a:endCxn id="346"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305" idx="1"/>
                  <a:endCxn id="347"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305" idx="1"/>
                  <a:endCxn id="348"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305" idx="1"/>
                  <a:endCxn id="349"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a:stCxn id="305" idx="1"/>
                  <a:endCxn id="350"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305" idx="1"/>
                  <a:endCxn id="351"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305" idx="1"/>
                  <a:endCxn id="352"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303" idx="1"/>
                  <a:endCxn id="333"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303" idx="1"/>
                  <a:endCxn id="334"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303" idx="1"/>
                  <a:endCxn id="335"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a:stCxn id="303" idx="1"/>
                  <a:endCxn id="336"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303" idx="1"/>
                  <a:endCxn id="337"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303" idx="1"/>
                  <a:endCxn id="338"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303" idx="1"/>
                  <a:endCxn id="339"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303" idx="1"/>
                  <a:endCxn id="340"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a:stCxn id="303" idx="1"/>
                  <a:endCxn id="341"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stCxn id="303" idx="1"/>
                  <a:endCxn id="342"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301" idx="1"/>
                  <a:endCxn id="323"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301" idx="1"/>
                  <a:endCxn id="324"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301" idx="1"/>
                  <a:endCxn id="325"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301" idx="1"/>
                  <a:endCxn id="326"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a:endCxn id="327"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301" idx="1"/>
                  <a:endCxn id="328"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301" idx="1"/>
                  <a:endCxn id="329"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301" idx="1"/>
                  <a:endCxn id="330"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a:stCxn id="301" idx="1"/>
                  <a:endCxn id="331"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301" idx="1"/>
                  <a:endCxn id="332"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a:stCxn id="299" idx="1"/>
                  <a:endCxn id="313"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299" idx="1"/>
                  <a:endCxn id="314"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a:stCxn id="299" idx="1"/>
                  <a:endCxn id="315"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a:stCxn id="299" idx="1"/>
                  <a:endCxn id="316"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a:stCxn id="299" idx="1"/>
                  <a:endCxn id="317"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299" idx="1"/>
                  <a:endCxn id="318"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a:stCxn id="299" idx="1"/>
                  <a:endCxn id="319"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stCxn id="299" idx="1"/>
                  <a:endCxn id="320"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stCxn id="299" idx="1"/>
                  <a:endCxn id="321"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a:stCxn id="299" idx="1"/>
                  <a:endCxn id="322"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88" name="Group 187"/>
            <p:cNvGrpSpPr/>
            <p:nvPr/>
          </p:nvGrpSpPr>
          <p:grpSpPr>
            <a:xfrm>
              <a:off x="5410200" y="3481102"/>
              <a:ext cx="533400" cy="439433"/>
              <a:chOff x="1828800" y="1678244"/>
              <a:chExt cx="533400" cy="439433"/>
            </a:xfrm>
          </p:grpSpPr>
          <p:sp>
            <p:nvSpPr>
              <p:cNvPr id="240" name="Oval 23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p:cNvSpPr txBox="1"/>
              <p:nvPr/>
            </p:nvSpPr>
            <p:spPr>
              <a:xfrm>
                <a:off x="1828800" y="1690596"/>
                <a:ext cx="533400" cy="338554"/>
              </a:xfrm>
              <a:prstGeom prst="rect">
                <a:avLst/>
              </a:prstGeom>
              <a:noFill/>
            </p:spPr>
            <p:txBody>
              <a:bodyPr wrap="square" rtlCol="0">
                <a:spAutoFit/>
              </a:bodyPr>
              <a:lstStyle/>
              <a:p>
                <a:pPr algn="ctr"/>
                <a:r>
                  <a:rPr lang="en-US" sz="1600" dirty="0" smtClean="0"/>
                  <a:t>GFP</a:t>
                </a:r>
                <a:endParaRPr lang="en-US" sz="1600" dirty="0"/>
              </a:p>
            </p:txBody>
          </p:sp>
        </p:grpSp>
        <p:grpSp>
          <p:nvGrpSpPr>
            <p:cNvPr id="189" name="Group 188"/>
            <p:cNvGrpSpPr/>
            <p:nvPr/>
          </p:nvGrpSpPr>
          <p:grpSpPr>
            <a:xfrm>
              <a:off x="5943600" y="704457"/>
              <a:ext cx="870765" cy="5763192"/>
              <a:chOff x="6324600" y="621195"/>
              <a:chExt cx="870765" cy="5763192"/>
            </a:xfrm>
          </p:grpSpPr>
          <p:cxnSp>
            <p:nvCxnSpPr>
              <p:cNvPr id="190" name="Straight Arrow Connector 189"/>
              <p:cNvCxnSpPr>
                <a:stCxn id="240" idx="6"/>
                <a:endCxn id="353" idx="1"/>
              </p:cNvCxnSpPr>
              <p:nvPr/>
            </p:nvCxnSpPr>
            <p:spPr>
              <a:xfrm flipV="1">
                <a:off x="6324600" y="621195"/>
                <a:ext cx="870765" cy="299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240" idx="6"/>
                <a:endCxn id="354" idx="1"/>
              </p:cNvCxnSpPr>
              <p:nvPr/>
            </p:nvCxnSpPr>
            <p:spPr>
              <a:xfrm flipV="1">
                <a:off x="6324600" y="730772"/>
                <a:ext cx="870765" cy="288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240" idx="6"/>
                <a:endCxn id="355" idx="1"/>
              </p:cNvCxnSpPr>
              <p:nvPr/>
            </p:nvCxnSpPr>
            <p:spPr>
              <a:xfrm flipV="1">
                <a:off x="6324600" y="840348"/>
                <a:ext cx="870765" cy="2777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240" idx="6"/>
                <a:endCxn id="356" idx="1"/>
              </p:cNvCxnSpPr>
              <p:nvPr/>
            </p:nvCxnSpPr>
            <p:spPr>
              <a:xfrm flipV="1">
                <a:off x="6324600" y="955804"/>
                <a:ext cx="867590" cy="2661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241" idx="3"/>
                <a:endCxn id="357" idx="1"/>
              </p:cNvCxnSpPr>
              <p:nvPr/>
            </p:nvCxnSpPr>
            <p:spPr>
              <a:xfrm flipV="1">
                <a:off x="6324600" y="1067519"/>
                <a:ext cx="870765" cy="251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240" idx="6"/>
                <a:endCxn id="358" idx="1"/>
              </p:cNvCxnSpPr>
              <p:nvPr/>
            </p:nvCxnSpPr>
            <p:spPr>
              <a:xfrm flipV="1">
                <a:off x="6324600" y="1177096"/>
                <a:ext cx="870765" cy="2440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240" idx="6"/>
                <a:endCxn id="359" idx="1"/>
              </p:cNvCxnSpPr>
              <p:nvPr/>
            </p:nvCxnSpPr>
            <p:spPr>
              <a:xfrm flipV="1">
                <a:off x="6324600" y="1286672"/>
                <a:ext cx="870765" cy="233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241" idx="3"/>
                <a:endCxn id="360" idx="1"/>
              </p:cNvCxnSpPr>
              <p:nvPr/>
            </p:nvCxnSpPr>
            <p:spPr>
              <a:xfrm flipV="1">
                <a:off x="6324600" y="1396249"/>
                <a:ext cx="870765" cy="2183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240" idx="6"/>
                <a:endCxn id="361" idx="1"/>
              </p:cNvCxnSpPr>
              <p:nvPr/>
            </p:nvCxnSpPr>
            <p:spPr>
              <a:xfrm flipV="1">
                <a:off x="6324600" y="1509567"/>
                <a:ext cx="870765" cy="2107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241" idx="3"/>
                <a:endCxn id="362" idx="1"/>
              </p:cNvCxnSpPr>
              <p:nvPr/>
            </p:nvCxnSpPr>
            <p:spPr>
              <a:xfrm flipV="1">
                <a:off x="6324600" y="1629834"/>
                <a:ext cx="870765" cy="19496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240" idx="6"/>
                <a:endCxn id="343" idx="1"/>
              </p:cNvCxnSpPr>
              <p:nvPr/>
            </p:nvCxnSpPr>
            <p:spPr>
              <a:xfrm flipV="1">
                <a:off x="6324600" y="1815847"/>
                <a:ext cx="870765" cy="1801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240" idx="6"/>
                <a:endCxn id="344" idx="1"/>
              </p:cNvCxnSpPr>
              <p:nvPr/>
            </p:nvCxnSpPr>
            <p:spPr>
              <a:xfrm flipV="1">
                <a:off x="6324600" y="1925424"/>
                <a:ext cx="870765" cy="1692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240" idx="6"/>
                <a:endCxn id="345" idx="1"/>
              </p:cNvCxnSpPr>
              <p:nvPr/>
            </p:nvCxnSpPr>
            <p:spPr>
              <a:xfrm flipV="1">
                <a:off x="6324600" y="2035000"/>
                <a:ext cx="870765" cy="1582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241" idx="3"/>
                <a:endCxn id="346" idx="1"/>
              </p:cNvCxnSpPr>
              <p:nvPr/>
            </p:nvCxnSpPr>
            <p:spPr>
              <a:xfrm flipV="1">
                <a:off x="6324600" y="2150456"/>
                <a:ext cx="867590" cy="1429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241" idx="3"/>
                <a:endCxn id="347" idx="1"/>
              </p:cNvCxnSpPr>
              <p:nvPr/>
            </p:nvCxnSpPr>
            <p:spPr>
              <a:xfrm flipV="1">
                <a:off x="6324600" y="2262171"/>
                <a:ext cx="870765" cy="1317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240" idx="6"/>
                <a:endCxn id="348" idx="1"/>
              </p:cNvCxnSpPr>
              <p:nvPr/>
            </p:nvCxnSpPr>
            <p:spPr>
              <a:xfrm flipV="1">
                <a:off x="6324600" y="2371748"/>
                <a:ext cx="870765" cy="1245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41" idx="3"/>
                <a:endCxn id="349" idx="1"/>
              </p:cNvCxnSpPr>
              <p:nvPr/>
            </p:nvCxnSpPr>
            <p:spPr>
              <a:xfrm flipV="1">
                <a:off x="6324600" y="2481324"/>
                <a:ext cx="870765" cy="1098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240" idx="6"/>
                <a:endCxn id="350" idx="1"/>
              </p:cNvCxnSpPr>
              <p:nvPr/>
            </p:nvCxnSpPr>
            <p:spPr>
              <a:xfrm flipV="1">
                <a:off x="6324600" y="2590901"/>
                <a:ext cx="870765" cy="1026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241" idx="3"/>
                <a:endCxn id="351" idx="1"/>
              </p:cNvCxnSpPr>
              <p:nvPr/>
            </p:nvCxnSpPr>
            <p:spPr>
              <a:xfrm flipV="1">
                <a:off x="6324600" y="2704219"/>
                <a:ext cx="870765" cy="875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241" idx="3"/>
                <a:endCxn id="352" idx="1"/>
              </p:cNvCxnSpPr>
              <p:nvPr/>
            </p:nvCxnSpPr>
            <p:spPr>
              <a:xfrm flipV="1">
                <a:off x="6324600" y="2824486"/>
                <a:ext cx="870765" cy="754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240" idx="6"/>
                <a:endCxn id="333" idx="1"/>
              </p:cNvCxnSpPr>
              <p:nvPr/>
            </p:nvCxnSpPr>
            <p:spPr>
              <a:xfrm flipV="1">
                <a:off x="6324600" y="3010498"/>
                <a:ext cx="870765" cy="607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240" idx="6"/>
                <a:endCxn id="334" idx="1"/>
              </p:cNvCxnSpPr>
              <p:nvPr/>
            </p:nvCxnSpPr>
            <p:spPr>
              <a:xfrm flipV="1">
                <a:off x="6324600" y="3120075"/>
                <a:ext cx="870765" cy="497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241" idx="3"/>
                <a:endCxn id="335" idx="1"/>
              </p:cNvCxnSpPr>
              <p:nvPr/>
            </p:nvCxnSpPr>
            <p:spPr>
              <a:xfrm flipV="1">
                <a:off x="6324600" y="3229651"/>
                <a:ext cx="870765" cy="349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240" idx="6"/>
                <a:endCxn id="336" idx="1"/>
              </p:cNvCxnSpPr>
              <p:nvPr/>
            </p:nvCxnSpPr>
            <p:spPr>
              <a:xfrm flipV="1">
                <a:off x="6324600" y="3345107"/>
                <a:ext cx="867590" cy="27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241" idx="3"/>
                <a:endCxn id="337" idx="1"/>
              </p:cNvCxnSpPr>
              <p:nvPr/>
            </p:nvCxnSpPr>
            <p:spPr>
              <a:xfrm flipV="1">
                <a:off x="6324600" y="3456822"/>
                <a:ext cx="870765" cy="122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240" idx="6"/>
                <a:endCxn id="338" idx="1"/>
              </p:cNvCxnSpPr>
              <p:nvPr/>
            </p:nvCxnSpPr>
            <p:spPr>
              <a:xfrm flipV="1">
                <a:off x="6324600" y="3566399"/>
                <a:ext cx="870765" cy="511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241" idx="3"/>
                <a:endCxn id="339" idx="1"/>
              </p:cNvCxnSpPr>
              <p:nvPr/>
            </p:nvCxnSpPr>
            <p:spPr>
              <a:xfrm>
                <a:off x="6324600" y="3579469"/>
                <a:ext cx="870765" cy="9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241" idx="3"/>
                <a:endCxn id="340" idx="1"/>
              </p:cNvCxnSpPr>
              <p:nvPr/>
            </p:nvCxnSpPr>
            <p:spPr>
              <a:xfrm>
                <a:off x="6324600" y="3579469"/>
                <a:ext cx="870765" cy="206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240" idx="6"/>
                <a:endCxn id="341" idx="1"/>
              </p:cNvCxnSpPr>
              <p:nvPr/>
            </p:nvCxnSpPr>
            <p:spPr>
              <a:xfrm>
                <a:off x="6324600" y="3617557"/>
                <a:ext cx="870765" cy="281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240" idx="6"/>
                <a:endCxn id="342" idx="1"/>
              </p:cNvCxnSpPr>
              <p:nvPr/>
            </p:nvCxnSpPr>
            <p:spPr>
              <a:xfrm>
                <a:off x="6324600" y="3617557"/>
                <a:ext cx="870765" cy="4015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241" idx="3"/>
                <a:endCxn id="323" idx="1"/>
              </p:cNvCxnSpPr>
              <p:nvPr/>
            </p:nvCxnSpPr>
            <p:spPr>
              <a:xfrm>
                <a:off x="6324600" y="3579469"/>
                <a:ext cx="870765" cy="609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41" idx="3"/>
                <a:endCxn id="324" idx="1"/>
              </p:cNvCxnSpPr>
              <p:nvPr/>
            </p:nvCxnSpPr>
            <p:spPr>
              <a:xfrm>
                <a:off x="6324600" y="3579469"/>
                <a:ext cx="870765" cy="719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240" idx="6"/>
                <a:endCxn id="325" idx="1"/>
              </p:cNvCxnSpPr>
              <p:nvPr/>
            </p:nvCxnSpPr>
            <p:spPr>
              <a:xfrm>
                <a:off x="6324600" y="3617557"/>
                <a:ext cx="870765" cy="79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241" idx="3"/>
                <a:endCxn id="326" idx="1"/>
              </p:cNvCxnSpPr>
              <p:nvPr/>
            </p:nvCxnSpPr>
            <p:spPr>
              <a:xfrm>
                <a:off x="6324600" y="3579469"/>
                <a:ext cx="867590" cy="944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240" idx="6"/>
                <a:endCxn id="327" idx="1"/>
              </p:cNvCxnSpPr>
              <p:nvPr/>
            </p:nvCxnSpPr>
            <p:spPr>
              <a:xfrm>
                <a:off x="6324600" y="3617557"/>
                <a:ext cx="870765" cy="1017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240" idx="6"/>
                <a:endCxn id="328" idx="1"/>
              </p:cNvCxnSpPr>
              <p:nvPr/>
            </p:nvCxnSpPr>
            <p:spPr>
              <a:xfrm>
                <a:off x="6324600" y="3617557"/>
                <a:ext cx="870765" cy="1127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240" idx="6"/>
                <a:endCxn id="329" idx="1"/>
              </p:cNvCxnSpPr>
              <p:nvPr/>
            </p:nvCxnSpPr>
            <p:spPr>
              <a:xfrm>
                <a:off x="6324600" y="3617557"/>
                <a:ext cx="870765" cy="123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240" idx="6"/>
                <a:endCxn id="330" idx="1"/>
              </p:cNvCxnSpPr>
              <p:nvPr/>
            </p:nvCxnSpPr>
            <p:spPr>
              <a:xfrm>
                <a:off x="6324600" y="3617557"/>
                <a:ext cx="870765" cy="1346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241" idx="3"/>
                <a:endCxn id="331" idx="1"/>
              </p:cNvCxnSpPr>
              <p:nvPr/>
            </p:nvCxnSpPr>
            <p:spPr>
              <a:xfrm>
                <a:off x="6324600" y="3579469"/>
                <a:ext cx="870765" cy="149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241" idx="3"/>
                <a:endCxn id="332" idx="1"/>
              </p:cNvCxnSpPr>
              <p:nvPr/>
            </p:nvCxnSpPr>
            <p:spPr>
              <a:xfrm>
                <a:off x="6324600" y="3579469"/>
                <a:ext cx="870765" cy="1618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240" idx="6"/>
                <a:endCxn id="313" idx="1"/>
              </p:cNvCxnSpPr>
              <p:nvPr/>
            </p:nvCxnSpPr>
            <p:spPr>
              <a:xfrm>
                <a:off x="6324600" y="3617557"/>
                <a:ext cx="870765" cy="1758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241" idx="3"/>
                <a:endCxn id="314" idx="1"/>
              </p:cNvCxnSpPr>
              <p:nvPr/>
            </p:nvCxnSpPr>
            <p:spPr>
              <a:xfrm>
                <a:off x="6324600" y="3579469"/>
                <a:ext cx="870765" cy="1905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241" idx="3"/>
                <a:endCxn id="315" idx="1"/>
              </p:cNvCxnSpPr>
              <p:nvPr/>
            </p:nvCxnSpPr>
            <p:spPr>
              <a:xfrm>
                <a:off x="6324600" y="3579469"/>
                <a:ext cx="870765" cy="2015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241" idx="3"/>
                <a:endCxn id="316" idx="1"/>
              </p:cNvCxnSpPr>
              <p:nvPr/>
            </p:nvCxnSpPr>
            <p:spPr>
              <a:xfrm>
                <a:off x="6324600" y="3579469"/>
                <a:ext cx="867590" cy="2130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241" idx="3"/>
                <a:endCxn id="317" idx="1"/>
              </p:cNvCxnSpPr>
              <p:nvPr/>
            </p:nvCxnSpPr>
            <p:spPr>
              <a:xfrm>
                <a:off x="6324600" y="3579469"/>
                <a:ext cx="870765" cy="2242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241" idx="3"/>
                <a:endCxn id="318" idx="1"/>
              </p:cNvCxnSpPr>
              <p:nvPr/>
            </p:nvCxnSpPr>
            <p:spPr>
              <a:xfrm>
                <a:off x="6324600" y="3579469"/>
                <a:ext cx="870765" cy="23521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241" idx="3"/>
                <a:endCxn id="319" idx="1"/>
              </p:cNvCxnSpPr>
              <p:nvPr/>
            </p:nvCxnSpPr>
            <p:spPr>
              <a:xfrm>
                <a:off x="6324600" y="3579469"/>
                <a:ext cx="870765" cy="2461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241" idx="3"/>
                <a:endCxn id="320" idx="1"/>
              </p:cNvCxnSpPr>
              <p:nvPr/>
            </p:nvCxnSpPr>
            <p:spPr>
              <a:xfrm>
                <a:off x="6324600" y="3579469"/>
                <a:ext cx="870765" cy="2571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241" idx="3"/>
                <a:endCxn id="321" idx="1"/>
              </p:cNvCxnSpPr>
              <p:nvPr/>
            </p:nvCxnSpPr>
            <p:spPr>
              <a:xfrm>
                <a:off x="6324600" y="3579469"/>
                <a:ext cx="870765" cy="2684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241" idx="3"/>
                <a:endCxn id="322" idx="1"/>
              </p:cNvCxnSpPr>
              <p:nvPr/>
            </p:nvCxnSpPr>
            <p:spPr>
              <a:xfrm>
                <a:off x="6324600" y="3579469"/>
                <a:ext cx="870765" cy="28049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75" name="Group 374"/>
          <p:cNvGrpSpPr/>
          <p:nvPr/>
        </p:nvGrpSpPr>
        <p:grpSpPr>
          <a:xfrm>
            <a:off x="7696200" y="1203960"/>
            <a:ext cx="906804" cy="4701540"/>
            <a:chOff x="7696200" y="1203960"/>
            <a:chExt cx="906804" cy="4701540"/>
          </a:xfrm>
        </p:grpSpPr>
        <p:sp>
          <p:nvSpPr>
            <p:cNvPr id="365" name="Freeform 364"/>
            <p:cNvSpPr/>
            <p:nvPr/>
          </p:nvSpPr>
          <p:spPr>
            <a:xfrm>
              <a:off x="7711440" y="1203960"/>
              <a:ext cx="891564" cy="4701540"/>
            </a:xfrm>
            <a:custGeom>
              <a:avLst/>
              <a:gdLst>
                <a:gd name="connsiteX0" fmla="*/ 22860 w 891564"/>
                <a:gd name="connsiteY0" fmla="*/ 0 h 4701540"/>
                <a:gd name="connsiteX1" fmla="*/ 891540 w 891564"/>
                <a:gd name="connsiteY1" fmla="*/ 2407920 h 4701540"/>
                <a:gd name="connsiteX2" fmla="*/ 0 w 891564"/>
                <a:gd name="connsiteY2" fmla="*/ 4701540 h 4701540"/>
              </a:gdLst>
              <a:ahLst/>
              <a:cxnLst>
                <a:cxn ang="0">
                  <a:pos x="connsiteX0" y="connsiteY0"/>
                </a:cxn>
                <a:cxn ang="0">
                  <a:pos x="connsiteX1" y="connsiteY1"/>
                </a:cxn>
                <a:cxn ang="0">
                  <a:pos x="connsiteX2" y="connsiteY2"/>
                </a:cxn>
              </a:cxnLst>
              <a:rect l="l" t="t" r="r" b="b"/>
              <a:pathLst>
                <a:path w="891564" h="4701540">
                  <a:moveTo>
                    <a:pt x="22860" y="0"/>
                  </a:moveTo>
                  <a:cubicBezTo>
                    <a:pt x="459105" y="812165"/>
                    <a:pt x="895350" y="1624330"/>
                    <a:pt x="891540" y="2407920"/>
                  </a:cubicBezTo>
                  <a:cubicBezTo>
                    <a:pt x="887730" y="3191510"/>
                    <a:pt x="443865" y="3946525"/>
                    <a:pt x="0" y="47015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365"/>
            <p:cNvSpPr/>
            <p:nvPr/>
          </p:nvSpPr>
          <p:spPr>
            <a:xfrm>
              <a:off x="7703820" y="1211580"/>
              <a:ext cx="495319" cy="3589020"/>
            </a:xfrm>
            <a:custGeom>
              <a:avLst/>
              <a:gdLst>
                <a:gd name="connsiteX0" fmla="*/ 15240 w 495319"/>
                <a:gd name="connsiteY0" fmla="*/ 0 h 3589020"/>
                <a:gd name="connsiteX1" fmla="*/ 495300 w 495319"/>
                <a:gd name="connsiteY1" fmla="*/ 1760220 h 3589020"/>
                <a:gd name="connsiteX2" fmla="*/ 0 w 495319"/>
                <a:gd name="connsiteY2" fmla="*/ 3589020 h 3589020"/>
              </a:gdLst>
              <a:ahLst/>
              <a:cxnLst>
                <a:cxn ang="0">
                  <a:pos x="connsiteX0" y="connsiteY0"/>
                </a:cxn>
                <a:cxn ang="0">
                  <a:pos x="connsiteX1" y="connsiteY1"/>
                </a:cxn>
                <a:cxn ang="0">
                  <a:pos x="connsiteX2" y="connsiteY2"/>
                </a:cxn>
              </a:cxnLst>
              <a:rect l="l" t="t" r="r" b="b"/>
              <a:pathLst>
                <a:path w="495319" h="3589020">
                  <a:moveTo>
                    <a:pt x="15240" y="0"/>
                  </a:moveTo>
                  <a:cubicBezTo>
                    <a:pt x="256540" y="581025"/>
                    <a:pt x="497840" y="1162050"/>
                    <a:pt x="495300" y="1760220"/>
                  </a:cubicBezTo>
                  <a:cubicBezTo>
                    <a:pt x="492760" y="2358390"/>
                    <a:pt x="246380" y="2973705"/>
                    <a:pt x="0" y="35890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366"/>
            <p:cNvSpPr/>
            <p:nvPr/>
          </p:nvSpPr>
          <p:spPr>
            <a:xfrm>
              <a:off x="7719060" y="1219200"/>
              <a:ext cx="244010" cy="2339340"/>
            </a:xfrm>
            <a:custGeom>
              <a:avLst/>
              <a:gdLst>
                <a:gd name="connsiteX0" fmla="*/ 30480 w 244010"/>
                <a:gd name="connsiteY0" fmla="*/ 0 h 2339340"/>
                <a:gd name="connsiteX1" fmla="*/ 243840 w 244010"/>
                <a:gd name="connsiteY1" fmla="*/ 1203960 h 2339340"/>
                <a:gd name="connsiteX2" fmla="*/ 0 w 244010"/>
                <a:gd name="connsiteY2" fmla="*/ 2339340 h 2339340"/>
              </a:gdLst>
              <a:ahLst/>
              <a:cxnLst>
                <a:cxn ang="0">
                  <a:pos x="connsiteX0" y="connsiteY0"/>
                </a:cxn>
                <a:cxn ang="0">
                  <a:pos x="connsiteX1" y="connsiteY1"/>
                </a:cxn>
                <a:cxn ang="0">
                  <a:pos x="connsiteX2" y="connsiteY2"/>
                </a:cxn>
              </a:cxnLst>
              <a:rect l="l" t="t" r="r" b="b"/>
              <a:pathLst>
                <a:path w="244010" h="2339340">
                  <a:moveTo>
                    <a:pt x="30480" y="0"/>
                  </a:moveTo>
                  <a:cubicBezTo>
                    <a:pt x="139700" y="407035"/>
                    <a:pt x="248920" y="814070"/>
                    <a:pt x="243840" y="1203960"/>
                  </a:cubicBezTo>
                  <a:cubicBezTo>
                    <a:pt x="238760" y="1593850"/>
                    <a:pt x="119380" y="1966595"/>
                    <a:pt x="0" y="23393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7703820" y="1219200"/>
              <a:ext cx="129726" cy="1196340"/>
            </a:xfrm>
            <a:custGeom>
              <a:avLst/>
              <a:gdLst>
                <a:gd name="connsiteX0" fmla="*/ 22860 w 129726"/>
                <a:gd name="connsiteY0" fmla="*/ 0 h 1196340"/>
                <a:gd name="connsiteX1" fmla="*/ 129540 w 129726"/>
                <a:gd name="connsiteY1" fmla="*/ 640080 h 1196340"/>
                <a:gd name="connsiteX2" fmla="*/ 0 w 129726"/>
                <a:gd name="connsiteY2" fmla="*/ 1196340 h 1196340"/>
              </a:gdLst>
              <a:ahLst/>
              <a:cxnLst>
                <a:cxn ang="0">
                  <a:pos x="connsiteX0" y="connsiteY0"/>
                </a:cxn>
                <a:cxn ang="0">
                  <a:pos x="connsiteX1" y="connsiteY1"/>
                </a:cxn>
                <a:cxn ang="0">
                  <a:pos x="connsiteX2" y="connsiteY2"/>
                </a:cxn>
              </a:cxnLst>
              <a:rect l="l" t="t" r="r" b="b"/>
              <a:pathLst>
                <a:path w="129726" h="1196340">
                  <a:moveTo>
                    <a:pt x="22860" y="0"/>
                  </a:moveTo>
                  <a:cubicBezTo>
                    <a:pt x="78105" y="220345"/>
                    <a:pt x="133350" y="440690"/>
                    <a:pt x="129540" y="640080"/>
                  </a:cubicBezTo>
                  <a:cubicBezTo>
                    <a:pt x="125730" y="839470"/>
                    <a:pt x="62865" y="1017905"/>
                    <a:pt x="0" y="11963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7719060" y="2392680"/>
              <a:ext cx="548644" cy="3505200"/>
            </a:xfrm>
            <a:custGeom>
              <a:avLst/>
              <a:gdLst>
                <a:gd name="connsiteX0" fmla="*/ 7620 w 548644"/>
                <a:gd name="connsiteY0" fmla="*/ 0 h 3505200"/>
                <a:gd name="connsiteX1" fmla="*/ 548640 w 548644"/>
                <a:gd name="connsiteY1" fmla="*/ 1485900 h 3505200"/>
                <a:gd name="connsiteX2" fmla="*/ 0 w 548644"/>
                <a:gd name="connsiteY2" fmla="*/ 3505200 h 3505200"/>
              </a:gdLst>
              <a:ahLst/>
              <a:cxnLst>
                <a:cxn ang="0">
                  <a:pos x="connsiteX0" y="connsiteY0"/>
                </a:cxn>
                <a:cxn ang="0">
                  <a:pos x="connsiteX1" y="connsiteY1"/>
                </a:cxn>
                <a:cxn ang="0">
                  <a:pos x="connsiteX2" y="connsiteY2"/>
                </a:cxn>
              </a:cxnLst>
              <a:rect l="l" t="t" r="r" b="b"/>
              <a:pathLst>
                <a:path w="548644" h="3505200">
                  <a:moveTo>
                    <a:pt x="7620" y="0"/>
                  </a:moveTo>
                  <a:cubicBezTo>
                    <a:pt x="278765" y="450850"/>
                    <a:pt x="549910" y="901700"/>
                    <a:pt x="548640" y="1485900"/>
                  </a:cubicBezTo>
                  <a:cubicBezTo>
                    <a:pt x="547370" y="2070100"/>
                    <a:pt x="273685" y="2787650"/>
                    <a:pt x="0" y="35052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7711440" y="2377440"/>
              <a:ext cx="320047" cy="2392680"/>
            </a:xfrm>
            <a:custGeom>
              <a:avLst/>
              <a:gdLst>
                <a:gd name="connsiteX0" fmla="*/ 0 w 320047"/>
                <a:gd name="connsiteY0" fmla="*/ 0 h 2392680"/>
                <a:gd name="connsiteX1" fmla="*/ 320040 w 320047"/>
                <a:gd name="connsiteY1" fmla="*/ 1173480 h 2392680"/>
                <a:gd name="connsiteX2" fmla="*/ 7620 w 320047"/>
                <a:gd name="connsiteY2" fmla="*/ 2392680 h 2392680"/>
              </a:gdLst>
              <a:ahLst/>
              <a:cxnLst>
                <a:cxn ang="0">
                  <a:pos x="connsiteX0" y="connsiteY0"/>
                </a:cxn>
                <a:cxn ang="0">
                  <a:pos x="connsiteX1" y="connsiteY1"/>
                </a:cxn>
                <a:cxn ang="0">
                  <a:pos x="connsiteX2" y="connsiteY2"/>
                </a:cxn>
              </a:cxnLst>
              <a:rect l="l" t="t" r="r" b="b"/>
              <a:pathLst>
                <a:path w="320047" h="2392680">
                  <a:moveTo>
                    <a:pt x="0" y="0"/>
                  </a:moveTo>
                  <a:cubicBezTo>
                    <a:pt x="159385" y="387350"/>
                    <a:pt x="318770" y="774700"/>
                    <a:pt x="320040" y="1173480"/>
                  </a:cubicBezTo>
                  <a:cubicBezTo>
                    <a:pt x="321310" y="1572260"/>
                    <a:pt x="164465" y="1982470"/>
                    <a:pt x="7620" y="239268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7696200" y="2392680"/>
              <a:ext cx="122119" cy="1165860"/>
            </a:xfrm>
            <a:custGeom>
              <a:avLst/>
              <a:gdLst>
                <a:gd name="connsiteX0" fmla="*/ 0 w 122119"/>
                <a:gd name="connsiteY0" fmla="*/ 0 h 1165860"/>
                <a:gd name="connsiteX1" fmla="*/ 121920 w 122119"/>
                <a:gd name="connsiteY1" fmla="*/ 533400 h 1165860"/>
                <a:gd name="connsiteX2" fmla="*/ 22860 w 122119"/>
                <a:gd name="connsiteY2" fmla="*/ 1165860 h 1165860"/>
              </a:gdLst>
              <a:ahLst/>
              <a:cxnLst>
                <a:cxn ang="0">
                  <a:pos x="connsiteX0" y="connsiteY0"/>
                </a:cxn>
                <a:cxn ang="0">
                  <a:pos x="connsiteX1" y="connsiteY1"/>
                </a:cxn>
                <a:cxn ang="0">
                  <a:pos x="connsiteX2" y="connsiteY2"/>
                </a:cxn>
              </a:cxnLst>
              <a:rect l="l" t="t" r="r" b="b"/>
              <a:pathLst>
                <a:path w="122119" h="1165860">
                  <a:moveTo>
                    <a:pt x="0" y="0"/>
                  </a:moveTo>
                  <a:cubicBezTo>
                    <a:pt x="59055" y="169545"/>
                    <a:pt x="118110" y="339090"/>
                    <a:pt x="121920" y="533400"/>
                  </a:cubicBezTo>
                  <a:cubicBezTo>
                    <a:pt x="125730" y="727710"/>
                    <a:pt x="74295" y="946785"/>
                    <a:pt x="22860" y="11658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7711440" y="3550920"/>
              <a:ext cx="259089" cy="2339340"/>
            </a:xfrm>
            <a:custGeom>
              <a:avLst/>
              <a:gdLst>
                <a:gd name="connsiteX0" fmla="*/ 0 w 259089"/>
                <a:gd name="connsiteY0" fmla="*/ 0 h 2339340"/>
                <a:gd name="connsiteX1" fmla="*/ 259080 w 259089"/>
                <a:gd name="connsiteY1" fmla="*/ 1196340 h 2339340"/>
                <a:gd name="connsiteX2" fmla="*/ 7620 w 259089"/>
                <a:gd name="connsiteY2" fmla="*/ 2339340 h 2339340"/>
              </a:gdLst>
              <a:ahLst/>
              <a:cxnLst>
                <a:cxn ang="0">
                  <a:pos x="connsiteX0" y="connsiteY0"/>
                </a:cxn>
                <a:cxn ang="0">
                  <a:pos x="connsiteX1" y="connsiteY1"/>
                </a:cxn>
                <a:cxn ang="0">
                  <a:pos x="connsiteX2" y="connsiteY2"/>
                </a:cxn>
              </a:cxnLst>
              <a:rect l="l" t="t" r="r" b="b"/>
              <a:pathLst>
                <a:path w="259089" h="2339340">
                  <a:moveTo>
                    <a:pt x="0" y="0"/>
                  </a:moveTo>
                  <a:cubicBezTo>
                    <a:pt x="128905" y="403225"/>
                    <a:pt x="257810" y="806450"/>
                    <a:pt x="259080" y="1196340"/>
                  </a:cubicBezTo>
                  <a:cubicBezTo>
                    <a:pt x="260350" y="1586230"/>
                    <a:pt x="133985" y="1962785"/>
                    <a:pt x="7620" y="23393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7719060" y="3589020"/>
              <a:ext cx="91440" cy="1188720"/>
            </a:xfrm>
            <a:custGeom>
              <a:avLst/>
              <a:gdLst>
                <a:gd name="connsiteX0" fmla="*/ 0 w 91440"/>
                <a:gd name="connsiteY0" fmla="*/ 0 h 1188720"/>
                <a:gd name="connsiteX1" fmla="*/ 91440 w 91440"/>
                <a:gd name="connsiteY1" fmla="*/ 617220 h 1188720"/>
                <a:gd name="connsiteX2" fmla="*/ 0 w 91440"/>
                <a:gd name="connsiteY2" fmla="*/ 1188720 h 1188720"/>
              </a:gdLst>
              <a:ahLst/>
              <a:cxnLst>
                <a:cxn ang="0">
                  <a:pos x="connsiteX0" y="connsiteY0"/>
                </a:cxn>
                <a:cxn ang="0">
                  <a:pos x="connsiteX1" y="connsiteY1"/>
                </a:cxn>
                <a:cxn ang="0">
                  <a:pos x="connsiteX2" y="connsiteY2"/>
                </a:cxn>
              </a:cxnLst>
              <a:rect l="l" t="t" r="r" b="b"/>
              <a:pathLst>
                <a:path w="91440" h="1188720">
                  <a:moveTo>
                    <a:pt x="0" y="0"/>
                  </a:moveTo>
                  <a:cubicBezTo>
                    <a:pt x="45720" y="209550"/>
                    <a:pt x="91440" y="419100"/>
                    <a:pt x="91440" y="617220"/>
                  </a:cubicBezTo>
                  <a:cubicBezTo>
                    <a:pt x="91440" y="815340"/>
                    <a:pt x="45720" y="1002030"/>
                    <a:pt x="0" y="11887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7703820" y="4777740"/>
              <a:ext cx="137235" cy="1104900"/>
            </a:xfrm>
            <a:custGeom>
              <a:avLst/>
              <a:gdLst>
                <a:gd name="connsiteX0" fmla="*/ 0 w 137235"/>
                <a:gd name="connsiteY0" fmla="*/ 0 h 1104900"/>
                <a:gd name="connsiteX1" fmla="*/ 137160 w 137235"/>
                <a:gd name="connsiteY1" fmla="*/ 472440 h 1104900"/>
                <a:gd name="connsiteX2" fmla="*/ 15240 w 137235"/>
                <a:gd name="connsiteY2" fmla="*/ 1104900 h 1104900"/>
              </a:gdLst>
              <a:ahLst/>
              <a:cxnLst>
                <a:cxn ang="0">
                  <a:pos x="connsiteX0" y="connsiteY0"/>
                </a:cxn>
                <a:cxn ang="0">
                  <a:pos x="connsiteX1" y="connsiteY1"/>
                </a:cxn>
                <a:cxn ang="0">
                  <a:pos x="connsiteX2" y="connsiteY2"/>
                </a:cxn>
              </a:cxnLst>
              <a:rect l="l" t="t" r="r" b="b"/>
              <a:pathLst>
                <a:path w="137235" h="1104900">
                  <a:moveTo>
                    <a:pt x="0" y="0"/>
                  </a:moveTo>
                  <a:cubicBezTo>
                    <a:pt x="67310" y="144145"/>
                    <a:pt x="134620" y="288290"/>
                    <a:pt x="137160" y="472440"/>
                  </a:cubicBezTo>
                  <a:cubicBezTo>
                    <a:pt x="139700" y="656590"/>
                    <a:pt x="77470" y="880745"/>
                    <a:pt x="15240" y="11049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6" name="TextBox 375"/>
          <p:cNvSpPr txBox="1"/>
          <p:nvPr/>
        </p:nvSpPr>
        <p:spPr>
          <a:xfrm>
            <a:off x="3954780" y="3571229"/>
            <a:ext cx="381000" cy="369332"/>
          </a:xfrm>
          <a:prstGeom prst="rect">
            <a:avLst/>
          </a:prstGeom>
          <a:noFill/>
        </p:spPr>
        <p:txBody>
          <a:bodyPr wrap="square" rtlCol="0">
            <a:spAutoFit/>
          </a:bodyPr>
          <a:lstStyle/>
          <a:p>
            <a:r>
              <a:rPr lang="en-US" dirty="0" err="1" smtClean="0"/>
              <a:t>vs</a:t>
            </a:r>
            <a:endParaRPr lang="en-US" dirty="0"/>
          </a:p>
        </p:txBody>
      </p:sp>
      <p:sp>
        <p:nvSpPr>
          <p:cNvPr id="363" name="Footer Placeholder 362"/>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2762151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47</a:t>
            </a:fld>
            <a:endParaRPr lang="en-US"/>
          </a:p>
        </p:txBody>
      </p:sp>
      <p:sp>
        <p:nvSpPr>
          <p:cNvPr id="5" name="Rectangle 4"/>
          <p:cNvSpPr/>
          <p:nvPr/>
        </p:nvSpPr>
        <p:spPr>
          <a:xfrm>
            <a:off x="609600" y="889844"/>
            <a:ext cx="7924800" cy="3231654"/>
          </a:xfrm>
          <a:prstGeom prst="rect">
            <a:avLst/>
          </a:prstGeom>
        </p:spPr>
        <p:txBody>
          <a:bodyPr wrap="square">
            <a:spAutoFit/>
          </a:bodyPr>
          <a:lstStyle/>
          <a:p>
            <a:r>
              <a:rPr lang="en-US" sz="2400" dirty="0" smtClean="0"/>
              <a:t>Issues – 2 continues:  Should the Group factors be correlated?</a:t>
            </a:r>
          </a:p>
          <a:p>
            <a:endParaRPr lang="en-US" dirty="0"/>
          </a:p>
          <a:p>
            <a:r>
              <a:rPr lang="en-US" b="1" dirty="0" smtClean="0"/>
              <a:t>Most applications </a:t>
            </a:r>
            <a:r>
              <a:rPr lang="en-US" dirty="0"/>
              <a:t>constrain the group factors to be </a:t>
            </a:r>
            <a:r>
              <a:rPr lang="en-US" b="1" dirty="0" smtClean="0"/>
              <a:t>orthogonal</a:t>
            </a:r>
            <a:r>
              <a:rPr lang="en-US" dirty="0" smtClean="0"/>
              <a:t>.</a:t>
            </a:r>
            <a:endParaRPr lang="en-US" dirty="0"/>
          </a:p>
          <a:p>
            <a:endParaRPr lang="en-US" dirty="0"/>
          </a:p>
          <a:p>
            <a:r>
              <a:rPr lang="en-US" dirty="0"/>
              <a:t>There may be bifactor purists who would say that a model is not a bifactor model unless that is the case.</a:t>
            </a:r>
          </a:p>
          <a:p>
            <a:endParaRPr lang="en-US" dirty="0"/>
          </a:p>
          <a:p>
            <a:r>
              <a:rPr lang="en-US" dirty="0"/>
              <a:t>We have explored models in which the group factors have been allowed to correlate with each other. (e.g., Biderman et al., 2011)</a:t>
            </a:r>
          </a:p>
          <a:p>
            <a:endParaRPr lang="en-US" dirty="0"/>
          </a:p>
          <a:p>
            <a:r>
              <a:rPr lang="en-US" b="1" dirty="0"/>
              <a:t>Group factors will be assumed to be orthogonal for what follows here</a:t>
            </a:r>
            <a:r>
              <a:rPr lang="en-US" b="1" dirty="0" smtClean="0"/>
              <a:t>.</a:t>
            </a:r>
          </a:p>
        </p:txBody>
      </p:sp>
    </p:spTree>
    <p:extLst>
      <p:ext uri="{BB962C8B-B14F-4D97-AF65-F5344CB8AC3E}">
        <p14:creationId xmlns:p14="http://schemas.microsoft.com/office/powerpoint/2010/main" val="3312481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329F5-2F82-4AB5-B82F-A9AE641A26FE}"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48</a:t>
            </a:fld>
            <a:endParaRPr lang="en-US"/>
          </a:p>
        </p:txBody>
      </p:sp>
      <p:sp>
        <p:nvSpPr>
          <p:cNvPr id="4" name="TextBox 3"/>
          <p:cNvSpPr txBox="1"/>
          <p:nvPr/>
        </p:nvSpPr>
        <p:spPr>
          <a:xfrm>
            <a:off x="914400" y="381000"/>
            <a:ext cx="7543800" cy="5447645"/>
          </a:xfrm>
          <a:prstGeom prst="rect">
            <a:avLst/>
          </a:prstGeom>
          <a:noFill/>
        </p:spPr>
        <p:txBody>
          <a:bodyPr wrap="square" rtlCol="0">
            <a:spAutoFit/>
          </a:bodyPr>
          <a:lstStyle/>
          <a:p>
            <a:r>
              <a:rPr lang="en-US" sz="2400" dirty="0" smtClean="0"/>
              <a:t>Issues – 3:  What should be the indicators?</a:t>
            </a:r>
          </a:p>
          <a:p>
            <a:endParaRPr lang="en-US" dirty="0"/>
          </a:p>
          <a:p>
            <a:r>
              <a:rPr lang="en-US" dirty="0" smtClean="0"/>
              <a:t>Should be the indicators of the factors be </a:t>
            </a:r>
            <a:r>
              <a:rPr lang="en-US" b="1" dirty="0" smtClean="0"/>
              <a:t>items</a:t>
            </a:r>
            <a:r>
              <a:rPr lang="en-US" dirty="0" smtClean="0"/>
              <a:t> or </a:t>
            </a:r>
            <a:r>
              <a:rPr lang="en-US" b="1" dirty="0" smtClean="0"/>
              <a:t>parcels</a:t>
            </a:r>
            <a:r>
              <a:rPr lang="en-US" dirty="0" smtClean="0"/>
              <a:t> or </a:t>
            </a:r>
            <a:r>
              <a:rPr lang="en-US" b="1" dirty="0" smtClean="0"/>
              <a:t>scale</a:t>
            </a:r>
            <a:r>
              <a:rPr lang="en-US" dirty="0" smtClean="0"/>
              <a:t> </a:t>
            </a:r>
            <a:r>
              <a:rPr lang="en-US" b="1" dirty="0" smtClean="0"/>
              <a:t>scores</a:t>
            </a:r>
            <a:r>
              <a:rPr lang="en-US" dirty="0" smtClean="0"/>
              <a:t>?</a:t>
            </a:r>
          </a:p>
          <a:p>
            <a:endParaRPr lang="en-US" dirty="0" smtClean="0"/>
          </a:p>
          <a:p>
            <a:r>
              <a:rPr lang="en-US" b="1" dirty="0" smtClean="0"/>
              <a:t>Let’s rule out scale scores.</a:t>
            </a:r>
          </a:p>
          <a:p>
            <a:endParaRPr lang="en-US" dirty="0" smtClean="0"/>
          </a:p>
          <a:p>
            <a:r>
              <a:rPr lang="en-US" dirty="0" smtClean="0"/>
              <a:t>Group factors are contaminated with error of measurement.			</a:t>
            </a:r>
            <a:endParaRPr lang="en-US" dirty="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a:t>
            </a:r>
          </a:p>
          <a:p>
            <a:r>
              <a:rPr lang="en-US" dirty="0" smtClean="0"/>
              <a:t>So either items or parcels must be indicators.</a:t>
            </a:r>
            <a:endParaRPr lang="en-US" dirty="0"/>
          </a:p>
        </p:txBody>
      </p:sp>
      <p:grpSp>
        <p:nvGrpSpPr>
          <p:cNvPr id="11" name="Group 10"/>
          <p:cNvGrpSpPr/>
          <p:nvPr/>
        </p:nvGrpSpPr>
        <p:grpSpPr>
          <a:xfrm>
            <a:off x="1909093" y="2787687"/>
            <a:ext cx="3931353" cy="2232875"/>
            <a:chOff x="693987" y="3648024"/>
            <a:chExt cx="3931353" cy="2232875"/>
          </a:xfrm>
        </p:grpSpPr>
        <p:grpSp>
          <p:nvGrpSpPr>
            <p:cNvPr id="55" name="Group 54"/>
            <p:cNvGrpSpPr/>
            <p:nvPr/>
          </p:nvGrpSpPr>
          <p:grpSpPr>
            <a:xfrm flipH="1">
              <a:off x="2675187" y="3663846"/>
              <a:ext cx="510559" cy="2197537"/>
              <a:chOff x="2385041" y="2758440"/>
              <a:chExt cx="510559" cy="2197537"/>
            </a:xfrm>
          </p:grpSpPr>
          <p:sp>
            <p:nvSpPr>
              <p:cNvPr id="87" name="TextBox 86"/>
              <p:cNvSpPr txBox="1"/>
              <p:nvPr/>
            </p:nvSpPr>
            <p:spPr>
              <a:xfrm>
                <a:off x="2385041" y="2758440"/>
                <a:ext cx="510559" cy="307777"/>
              </a:xfrm>
              <a:prstGeom prst="rect">
                <a:avLst/>
              </a:prstGeom>
              <a:noFill/>
              <a:ln>
                <a:solidFill>
                  <a:schemeClr val="tx1"/>
                </a:solidFill>
              </a:ln>
            </p:spPr>
            <p:txBody>
              <a:bodyPr wrap="square" rtlCol="0">
                <a:spAutoFit/>
              </a:bodyPr>
              <a:lstStyle/>
              <a:p>
                <a:pPr algn="ctr"/>
                <a:r>
                  <a:rPr lang="en-US" sz="1400" dirty="0" smtClean="0"/>
                  <a:t>Ext</a:t>
                </a:r>
                <a:endParaRPr lang="en-US" sz="1400" dirty="0"/>
              </a:p>
            </p:txBody>
          </p:sp>
          <p:sp>
            <p:nvSpPr>
              <p:cNvPr id="88" name="TextBox 87"/>
              <p:cNvSpPr txBox="1"/>
              <p:nvPr/>
            </p:nvSpPr>
            <p:spPr>
              <a:xfrm>
                <a:off x="2385041" y="3230880"/>
                <a:ext cx="510559" cy="307777"/>
              </a:xfrm>
              <a:prstGeom prst="rect">
                <a:avLst/>
              </a:prstGeom>
              <a:noFill/>
              <a:ln>
                <a:solidFill>
                  <a:schemeClr val="tx1"/>
                </a:solidFill>
              </a:ln>
            </p:spPr>
            <p:txBody>
              <a:bodyPr wrap="square" rtlCol="0">
                <a:spAutoFit/>
              </a:bodyPr>
              <a:lstStyle/>
              <a:p>
                <a:pPr algn="ctr"/>
                <a:r>
                  <a:rPr lang="en-US" sz="1400" dirty="0" err="1" smtClean="0"/>
                  <a:t>Agr</a:t>
                </a:r>
                <a:endParaRPr lang="en-US" sz="1400" dirty="0"/>
              </a:p>
            </p:txBody>
          </p:sp>
          <p:sp>
            <p:nvSpPr>
              <p:cNvPr id="89" name="TextBox 88"/>
              <p:cNvSpPr txBox="1"/>
              <p:nvPr/>
            </p:nvSpPr>
            <p:spPr>
              <a:xfrm>
                <a:off x="2385041" y="3703320"/>
                <a:ext cx="510559" cy="307777"/>
              </a:xfrm>
              <a:prstGeom prst="rect">
                <a:avLst/>
              </a:prstGeom>
              <a:noFill/>
              <a:ln>
                <a:solidFill>
                  <a:schemeClr val="tx1"/>
                </a:solidFill>
              </a:ln>
            </p:spPr>
            <p:txBody>
              <a:bodyPr wrap="square" rtlCol="0">
                <a:spAutoFit/>
              </a:bodyPr>
              <a:lstStyle/>
              <a:p>
                <a:pPr algn="ctr"/>
                <a:r>
                  <a:rPr lang="en-US" sz="1400" dirty="0" smtClean="0"/>
                  <a:t>Con</a:t>
                </a:r>
                <a:endParaRPr lang="en-US" sz="1400" dirty="0"/>
              </a:p>
            </p:txBody>
          </p:sp>
          <p:sp>
            <p:nvSpPr>
              <p:cNvPr id="90" name="TextBox 89"/>
              <p:cNvSpPr txBox="1"/>
              <p:nvPr/>
            </p:nvSpPr>
            <p:spPr>
              <a:xfrm>
                <a:off x="2385041" y="4175760"/>
                <a:ext cx="510559" cy="307777"/>
              </a:xfrm>
              <a:prstGeom prst="rect">
                <a:avLst/>
              </a:prstGeom>
              <a:noFill/>
              <a:ln>
                <a:solidFill>
                  <a:schemeClr val="tx1"/>
                </a:solidFill>
              </a:ln>
            </p:spPr>
            <p:txBody>
              <a:bodyPr wrap="square" rtlCol="0">
                <a:spAutoFit/>
              </a:bodyPr>
              <a:lstStyle/>
              <a:p>
                <a:pPr algn="ctr"/>
                <a:r>
                  <a:rPr lang="en-US" sz="1400" dirty="0" err="1" smtClean="0"/>
                  <a:t>Sta</a:t>
                </a:r>
                <a:endParaRPr lang="en-US" sz="1400" dirty="0"/>
              </a:p>
            </p:txBody>
          </p:sp>
          <p:sp>
            <p:nvSpPr>
              <p:cNvPr id="91" name="TextBox 90"/>
              <p:cNvSpPr txBox="1"/>
              <p:nvPr/>
            </p:nvSpPr>
            <p:spPr>
              <a:xfrm>
                <a:off x="2385041" y="4648200"/>
                <a:ext cx="510559" cy="307777"/>
              </a:xfrm>
              <a:prstGeom prst="rect">
                <a:avLst/>
              </a:prstGeom>
              <a:noFill/>
              <a:ln>
                <a:solidFill>
                  <a:schemeClr val="tx1"/>
                </a:solidFill>
              </a:ln>
            </p:spPr>
            <p:txBody>
              <a:bodyPr wrap="square" rtlCol="0">
                <a:spAutoFit/>
              </a:bodyPr>
              <a:lstStyle/>
              <a:p>
                <a:pPr algn="ctr"/>
                <a:r>
                  <a:rPr lang="en-US" sz="1400" dirty="0" err="1" smtClean="0"/>
                  <a:t>Opn</a:t>
                </a:r>
                <a:endParaRPr lang="en-US" sz="1400" dirty="0"/>
              </a:p>
            </p:txBody>
          </p:sp>
        </p:grpSp>
        <p:grpSp>
          <p:nvGrpSpPr>
            <p:cNvPr id="56" name="Group 55"/>
            <p:cNvGrpSpPr/>
            <p:nvPr/>
          </p:nvGrpSpPr>
          <p:grpSpPr>
            <a:xfrm flipH="1">
              <a:off x="693987" y="4577409"/>
              <a:ext cx="586740" cy="439433"/>
              <a:chOff x="1828800" y="1678244"/>
              <a:chExt cx="586740" cy="439433"/>
            </a:xfrm>
          </p:grpSpPr>
          <p:sp>
            <p:nvSpPr>
              <p:cNvPr id="85" name="Oval 8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828800" y="1690596"/>
                <a:ext cx="586740" cy="369332"/>
              </a:xfrm>
              <a:prstGeom prst="rect">
                <a:avLst/>
              </a:prstGeom>
              <a:noFill/>
            </p:spPr>
            <p:txBody>
              <a:bodyPr wrap="square" rtlCol="0">
                <a:spAutoFit/>
              </a:bodyPr>
              <a:lstStyle/>
              <a:p>
                <a:pPr algn="ctr"/>
                <a:r>
                  <a:rPr lang="en-US" dirty="0" smtClean="0"/>
                  <a:t>GFP</a:t>
                </a:r>
                <a:endParaRPr lang="en-US" dirty="0"/>
              </a:p>
            </p:txBody>
          </p:sp>
        </p:grpSp>
        <p:grpSp>
          <p:nvGrpSpPr>
            <p:cNvPr id="57" name="Group 56"/>
            <p:cNvGrpSpPr/>
            <p:nvPr/>
          </p:nvGrpSpPr>
          <p:grpSpPr>
            <a:xfrm flipH="1">
              <a:off x="1280727" y="3817735"/>
              <a:ext cx="1394460" cy="1889760"/>
              <a:chOff x="2895600" y="2912329"/>
              <a:chExt cx="1394460" cy="1889760"/>
            </a:xfrm>
          </p:grpSpPr>
          <p:cxnSp>
            <p:nvCxnSpPr>
              <p:cNvPr id="80" name="Straight Arrow Connector 79"/>
              <p:cNvCxnSpPr>
                <a:stCxn id="85" idx="2"/>
                <a:endCxn id="87" idx="3"/>
              </p:cNvCxnSpPr>
              <p:nvPr/>
            </p:nvCxnSpPr>
            <p:spPr>
              <a:xfrm flipH="1" flipV="1">
                <a:off x="2895600" y="2912329"/>
                <a:ext cx="1394460" cy="9793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86" idx="1"/>
                <a:endCxn id="88" idx="3"/>
              </p:cNvCxnSpPr>
              <p:nvPr/>
            </p:nvCxnSpPr>
            <p:spPr>
              <a:xfrm flipH="1" flipV="1">
                <a:off x="2895600" y="3384769"/>
                <a:ext cx="1394460" cy="4842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86" idx="1"/>
                <a:endCxn id="89" idx="3"/>
              </p:cNvCxnSpPr>
              <p:nvPr/>
            </p:nvCxnSpPr>
            <p:spPr>
              <a:xfrm flipH="1" flipV="1">
                <a:off x="2895600" y="3857209"/>
                <a:ext cx="1394460" cy="11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1"/>
                <a:endCxn id="90" idx="3"/>
              </p:cNvCxnSpPr>
              <p:nvPr/>
            </p:nvCxnSpPr>
            <p:spPr>
              <a:xfrm flipH="1">
                <a:off x="2895600" y="3869021"/>
                <a:ext cx="1394460" cy="460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6" idx="1"/>
                <a:endCxn id="91" idx="3"/>
              </p:cNvCxnSpPr>
              <p:nvPr/>
            </p:nvCxnSpPr>
            <p:spPr>
              <a:xfrm flipH="1">
                <a:off x="2895600" y="3869021"/>
                <a:ext cx="1394460" cy="933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flipH="1">
              <a:off x="3185746" y="3816868"/>
              <a:ext cx="490789" cy="1892453"/>
              <a:chOff x="2597287" y="2797638"/>
              <a:chExt cx="450713" cy="1892453"/>
            </a:xfrm>
          </p:grpSpPr>
          <p:cxnSp>
            <p:nvCxnSpPr>
              <p:cNvPr id="60" name="Straight Arrow Connector 59"/>
              <p:cNvCxnSpPr>
                <a:stCxn id="71" idx="3"/>
              </p:cNvCxnSpPr>
              <p:nvPr/>
            </p:nvCxnSpPr>
            <p:spPr>
              <a:xfrm flipV="1">
                <a:off x="2597287" y="4685539"/>
                <a:ext cx="450713" cy="45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597287" y="4252581"/>
                <a:ext cx="450713" cy="54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5" idx="3"/>
              </p:cNvCxnSpPr>
              <p:nvPr/>
            </p:nvCxnSpPr>
            <p:spPr>
              <a:xfrm flipV="1">
                <a:off x="2597287" y="3764902"/>
                <a:ext cx="450713" cy="1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77" idx="3"/>
              </p:cNvCxnSpPr>
              <p:nvPr/>
            </p:nvCxnSpPr>
            <p:spPr>
              <a:xfrm flipV="1">
                <a:off x="2597287" y="3292462"/>
                <a:ext cx="450713" cy="45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79" idx="3"/>
              </p:cNvCxnSpPr>
              <p:nvPr/>
            </p:nvCxnSpPr>
            <p:spPr>
              <a:xfrm flipV="1">
                <a:off x="2634093" y="2797638"/>
                <a:ext cx="413903" cy="158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636456" y="3648024"/>
              <a:ext cx="988884" cy="369332"/>
              <a:chOff x="3636456" y="3648024"/>
              <a:chExt cx="988884" cy="369332"/>
            </a:xfrm>
          </p:grpSpPr>
          <p:sp>
            <p:nvSpPr>
              <p:cNvPr id="79" name="TextBox 78"/>
              <p:cNvSpPr txBox="1"/>
              <p:nvPr/>
            </p:nvSpPr>
            <p:spPr>
              <a:xfrm flipH="1">
                <a:off x="3636456" y="3648024"/>
                <a:ext cx="988883" cy="369332"/>
              </a:xfrm>
              <a:prstGeom prst="rect">
                <a:avLst/>
              </a:prstGeom>
              <a:noFill/>
            </p:spPr>
            <p:txBody>
              <a:bodyPr wrap="square" rtlCol="0">
                <a:spAutoFit/>
              </a:bodyPr>
              <a:lstStyle/>
              <a:p>
                <a:pPr algn="ctr"/>
                <a:r>
                  <a:rPr lang="en-US" dirty="0" smtClean="0"/>
                  <a:t>Error + </a:t>
                </a:r>
                <a:r>
                  <a:rPr lang="en-US" sz="1400" dirty="0" smtClean="0"/>
                  <a:t>E</a:t>
                </a:r>
                <a:endParaRPr lang="en-US" sz="1400" dirty="0"/>
              </a:p>
            </p:txBody>
          </p:sp>
          <p:sp>
            <p:nvSpPr>
              <p:cNvPr id="9" name="Oval 8"/>
              <p:cNvSpPr/>
              <p:nvPr/>
            </p:nvSpPr>
            <p:spPr>
              <a:xfrm>
                <a:off x="3636456" y="3648024"/>
                <a:ext cx="988884"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3636456" y="4142051"/>
              <a:ext cx="988884" cy="369332"/>
              <a:chOff x="3636456" y="3648024"/>
              <a:chExt cx="988884" cy="369332"/>
            </a:xfrm>
          </p:grpSpPr>
          <p:sp>
            <p:nvSpPr>
              <p:cNvPr id="142" name="TextBox 141"/>
              <p:cNvSpPr txBox="1"/>
              <p:nvPr/>
            </p:nvSpPr>
            <p:spPr>
              <a:xfrm flipH="1">
                <a:off x="3636456" y="3648024"/>
                <a:ext cx="988883" cy="369332"/>
              </a:xfrm>
              <a:prstGeom prst="rect">
                <a:avLst/>
              </a:prstGeom>
              <a:noFill/>
            </p:spPr>
            <p:txBody>
              <a:bodyPr wrap="square" rtlCol="0">
                <a:spAutoFit/>
              </a:bodyPr>
              <a:lstStyle/>
              <a:p>
                <a:pPr algn="ctr"/>
                <a:r>
                  <a:rPr lang="en-US" dirty="0" smtClean="0"/>
                  <a:t>Error + </a:t>
                </a:r>
                <a:r>
                  <a:rPr lang="en-US" sz="1400" dirty="0" smtClean="0"/>
                  <a:t>A</a:t>
                </a:r>
                <a:endParaRPr lang="en-US" sz="1400" dirty="0"/>
              </a:p>
            </p:txBody>
          </p:sp>
          <p:sp>
            <p:nvSpPr>
              <p:cNvPr id="143" name="Oval 142"/>
              <p:cNvSpPr/>
              <p:nvPr/>
            </p:nvSpPr>
            <p:spPr>
              <a:xfrm>
                <a:off x="3636456" y="3648024"/>
                <a:ext cx="988884"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3636456" y="4585359"/>
              <a:ext cx="988884" cy="369332"/>
              <a:chOff x="3636456" y="3648024"/>
              <a:chExt cx="988884" cy="369332"/>
            </a:xfrm>
          </p:grpSpPr>
          <p:sp>
            <p:nvSpPr>
              <p:cNvPr id="145" name="TextBox 144"/>
              <p:cNvSpPr txBox="1"/>
              <p:nvPr/>
            </p:nvSpPr>
            <p:spPr>
              <a:xfrm flipH="1">
                <a:off x="3636456" y="3648024"/>
                <a:ext cx="988883" cy="369332"/>
              </a:xfrm>
              <a:prstGeom prst="rect">
                <a:avLst/>
              </a:prstGeom>
              <a:noFill/>
            </p:spPr>
            <p:txBody>
              <a:bodyPr wrap="square" rtlCol="0">
                <a:spAutoFit/>
              </a:bodyPr>
              <a:lstStyle/>
              <a:p>
                <a:pPr algn="ctr"/>
                <a:r>
                  <a:rPr lang="en-US" dirty="0" smtClean="0"/>
                  <a:t>Error + </a:t>
                </a:r>
                <a:r>
                  <a:rPr lang="en-US" sz="1400" dirty="0" smtClean="0"/>
                  <a:t>C</a:t>
                </a:r>
                <a:endParaRPr lang="en-US" sz="1400" dirty="0"/>
              </a:p>
            </p:txBody>
          </p:sp>
          <p:sp>
            <p:nvSpPr>
              <p:cNvPr id="146" name="Oval 145"/>
              <p:cNvSpPr/>
              <p:nvPr/>
            </p:nvSpPr>
            <p:spPr>
              <a:xfrm>
                <a:off x="3636456" y="3648024"/>
                <a:ext cx="988884"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3636456" y="5045447"/>
              <a:ext cx="988884" cy="369332"/>
              <a:chOff x="3636456" y="3648024"/>
              <a:chExt cx="988884" cy="369332"/>
            </a:xfrm>
          </p:grpSpPr>
          <p:sp>
            <p:nvSpPr>
              <p:cNvPr id="148" name="TextBox 147"/>
              <p:cNvSpPr txBox="1"/>
              <p:nvPr/>
            </p:nvSpPr>
            <p:spPr>
              <a:xfrm flipH="1">
                <a:off x="3636456" y="3648024"/>
                <a:ext cx="988883" cy="369332"/>
              </a:xfrm>
              <a:prstGeom prst="rect">
                <a:avLst/>
              </a:prstGeom>
              <a:noFill/>
            </p:spPr>
            <p:txBody>
              <a:bodyPr wrap="square" rtlCol="0">
                <a:spAutoFit/>
              </a:bodyPr>
              <a:lstStyle/>
              <a:p>
                <a:pPr algn="ctr"/>
                <a:r>
                  <a:rPr lang="en-US" dirty="0" smtClean="0"/>
                  <a:t>Error + </a:t>
                </a:r>
                <a:r>
                  <a:rPr lang="en-US" sz="1400" dirty="0" smtClean="0"/>
                  <a:t>S</a:t>
                </a:r>
                <a:endParaRPr lang="en-US" sz="1400" dirty="0"/>
              </a:p>
            </p:txBody>
          </p:sp>
          <p:sp>
            <p:nvSpPr>
              <p:cNvPr id="149" name="Oval 148"/>
              <p:cNvSpPr/>
              <p:nvPr/>
            </p:nvSpPr>
            <p:spPr>
              <a:xfrm>
                <a:off x="3636456" y="3648024"/>
                <a:ext cx="988884"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3636456" y="5511567"/>
              <a:ext cx="988884" cy="369332"/>
              <a:chOff x="3636456" y="3648024"/>
              <a:chExt cx="988884" cy="369332"/>
            </a:xfrm>
          </p:grpSpPr>
          <p:sp>
            <p:nvSpPr>
              <p:cNvPr id="151" name="TextBox 150"/>
              <p:cNvSpPr txBox="1"/>
              <p:nvPr/>
            </p:nvSpPr>
            <p:spPr>
              <a:xfrm flipH="1">
                <a:off x="3636456" y="3648024"/>
                <a:ext cx="988883" cy="369332"/>
              </a:xfrm>
              <a:prstGeom prst="rect">
                <a:avLst/>
              </a:prstGeom>
              <a:noFill/>
            </p:spPr>
            <p:txBody>
              <a:bodyPr wrap="square" rtlCol="0">
                <a:spAutoFit/>
              </a:bodyPr>
              <a:lstStyle/>
              <a:p>
                <a:pPr algn="ctr"/>
                <a:r>
                  <a:rPr lang="en-US" dirty="0" smtClean="0"/>
                  <a:t>Error + </a:t>
                </a:r>
                <a:r>
                  <a:rPr lang="en-US" sz="1400" dirty="0" smtClean="0"/>
                  <a:t>O</a:t>
                </a:r>
                <a:endParaRPr lang="en-US" sz="1400" dirty="0"/>
              </a:p>
            </p:txBody>
          </p:sp>
          <p:sp>
            <p:nvSpPr>
              <p:cNvPr id="152" name="Oval 151"/>
              <p:cNvSpPr/>
              <p:nvPr/>
            </p:nvSpPr>
            <p:spPr>
              <a:xfrm>
                <a:off x="3636456" y="3648024"/>
                <a:ext cx="988884"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5748338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C9EBB-29C3-4A49-97CD-CDDAB133596E}"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49</a:t>
            </a:fld>
            <a:endParaRPr lang="en-US"/>
          </a:p>
        </p:txBody>
      </p:sp>
      <p:sp>
        <p:nvSpPr>
          <p:cNvPr id="4" name="Rectangle 3"/>
          <p:cNvSpPr/>
          <p:nvPr/>
        </p:nvSpPr>
        <p:spPr>
          <a:xfrm>
            <a:off x="990600" y="457200"/>
            <a:ext cx="7391400" cy="4893647"/>
          </a:xfrm>
          <a:prstGeom prst="rect">
            <a:avLst/>
          </a:prstGeom>
        </p:spPr>
        <p:txBody>
          <a:bodyPr wrap="square">
            <a:spAutoFit/>
          </a:bodyPr>
          <a:lstStyle/>
          <a:p>
            <a:r>
              <a:rPr lang="en-US" sz="2400" dirty="0"/>
              <a:t>Issues – </a:t>
            </a:r>
            <a:r>
              <a:rPr lang="en-US" sz="2400" dirty="0" smtClean="0"/>
              <a:t>3 </a:t>
            </a:r>
            <a:r>
              <a:rPr lang="en-US" sz="2400" dirty="0"/>
              <a:t>continued: </a:t>
            </a:r>
            <a:r>
              <a:rPr lang="en-US" sz="2400" dirty="0" smtClean="0"/>
              <a:t> Items as indicators</a:t>
            </a:r>
          </a:p>
          <a:p>
            <a:endParaRPr lang="en-US" u="sng" dirty="0"/>
          </a:p>
          <a:p>
            <a:r>
              <a:rPr lang="en-US" dirty="0" smtClean="0"/>
              <a:t>Many models use items as indicators.</a:t>
            </a:r>
          </a:p>
          <a:p>
            <a:endParaRPr lang="en-US" u="sng" dirty="0"/>
          </a:p>
          <a:p>
            <a:r>
              <a:rPr lang="en-US" u="sng" dirty="0" smtClean="0"/>
              <a:t>Advantages </a:t>
            </a:r>
            <a:r>
              <a:rPr lang="en-US" u="sng" dirty="0"/>
              <a:t>of items</a:t>
            </a:r>
          </a:p>
          <a:p>
            <a:endParaRPr lang="en-US" dirty="0"/>
          </a:p>
          <a:p>
            <a:pPr marL="457200"/>
            <a:r>
              <a:rPr lang="en-US" dirty="0"/>
              <a:t>Unambiguity with respect to the effect of </a:t>
            </a:r>
            <a:r>
              <a:rPr lang="en-US" dirty="0" smtClean="0"/>
              <a:t>item characteristics – </a:t>
            </a:r>
            <a:r>
              <a:rPr lang="en-US" dirty="0"/>
              <a:t>content, valence, wording</a:t>
            </a:r>
          </a:p>
          <a:p>
            <a:endParaRPr lang="en-US" dirty="0"/>
          </a:p>
          <a:p>
            <a:r>
              <a:rPr lang="en-US" u="sng" dirty="0"/>
              <a:t>Disadvantages of items</a:t>
            </a:r>
          </a:p>
          <a:p>
            <a:endParaRPr lang="en-US" dirty="0"/>
          </a:p>
          <a:p>
            <a:pPr marL="457200"/>
            <a:r>
              <a:rPr lang="en-US" dirty="0" smtClean="0"/>
              <a:t>May require estimation of too many parameters – twice as many loadings as a regular CFA</a:t>
            </a:r>
            <a:endParaRPr lang="en-US" dirty="0"/>
          </a:p>
          <a:p>
            <a:pPr marL="457200"/>
            <a:endParaRPr lang="en-US" dirty="0"/>
          </a:p>
          <a:p>
            <a:pPr marL="457200"/>
            <a:r>
              <a:rPr lang="en-US" dirty="0"/>
              <a:t>Unusual items may have undo influence on results</a:t>
            </a:r>
            <a:r>
              <a:rPr lang="en-US" dirty="0" smtClean="0"/>
              <a:t>.</a:t>
            </a:r>
          </a:p>
          <a:p>
            <a:pPr marL="457200"/>
            <a:endParaRPr lang="en-US" dirty="0"/>
          </a:p>
          <a:p>
            <a:pPr marL="457200"/>
            <a:r>
              <a:rPr lang="en-US" dirty="0" smtClean="0"/>
              <a:t>Goodness-of-fit suffers when items are indicators</a:t>
            </a:r>
            <a:endParaRPr lang="en-US"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243520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198A1-EC06-41A0-9986-868BF3BCA2C9}"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5</a:t>
            </a:fld>
            <a:endParaRPr lang="en-US" dirty="0"/>
          </a:p>
        </p:txBody>
      </p:sp>
      <p:sp>
        <p:nvSpPr>
          <p:cNvPr id="4" name="TextBox 3"/>
          <p:cNvSpPr txBox="1"/>
          <p:nvPr/>
        </p:nvSpPr>
        <p:spPr>
          <a:xfrm>
            <a:off x="873852" y="415698"/>
            <a:ext cx="7355747" cy="6063198"/>
          </a:xfrm>
          <a:prstGeom prst="rect">
            <a:avLst/>
          </a:prstGeom>
          <a:noFill/>
        </p:spPr>
        <p:txBody>
          <a:bodyPr wrap="square" rtlCol="0">
            <a:spAutoFit/>
          </a:bodyPr>
          <a:lstStyle/>
          <a:p>
            <a:r>
              <a:rPr lang="en-US" sz="2400" dirty="0" smtClean="0"/>
              <a:t>Three Examples of Data for which a bifactor model might be applicable</a:t>
            </a:r>
          </a:p>
          <a:p>
            <a:endParaRPr lang="en-US" dirty="0"/>
          </a:p>
          <a:p>
            <a:r>
              <a:rPr lang="en-US" u="sng" dirty="0" smtClean="0"/>
              <a:t>1.  WAIS-III  Intelligence subtests</a:t>
            </a:r>
          </a:p>
          <a:p>
            <a:endParaRPr lang="en-US" dirty="0" smtClean="0"/>
          </a:p>
          <a:p>
            <a:r>
              <a:rPr lang="en-US" dirty="0" smtClean="0"/>
              <a:t>Brunner</a:t>
            </a:r>
            <a:r>
              <a:rPr lang="en-US" dirty="0"/>
              <a:t>, M., Nagy, G., &amp; Wilhelm, O. (2012).  A tutorial on hierarchically structured constructs.  </a:t>
            </a:r>
            <a:r>
              <a:rPr lang="en-US" i="1" dirty="0"/>
              <a:t>Journal of Personality, 80,</a:t>
            </a:r>
            <a:r>
              <a:rPr lang="en-US" dirty="0"/>
              <a:t> 796-846.</a:t>
            </a:r>
          </a:p>
          <a:p>
            <a:endParaRPr lang="en-US" dirty="0" smtClean="0"/>
          </a:p>
          <a:p>
            <a:r>
              <a:rPr lang="en-US" dirty="0" smtClean="0"/>
              <a:t>14 subtests </a:t>
            </a:r>
            <a:r>
              <a:rPr lang="en-US" dirty="0"/>
              <a:t>of intellectual functioning </a:t>
            </a:r>
          </a:p>
          <a:p>
            <a:r>
              <a:rPr lang="en-US" dirty="0"/>
              <a:t>	</a:t>
            </a:r>
            <a:endParaRPr lang="en-US" dirty="0" smtClean="0"/>
          </a:p>
          <a:p>
            <a:r>
              <a:rPr lang="en-US" dirty="0"/>
              <a:t>	</a:t>
            </a:r>
            <a:r>
              <a:rPr lang="en-US" dirty="0" smtClean="0"/>
              <a:t>Verbal Comprehension</a:t>
            </a:r>
            <a:endParaRPr lang="en-US" dirty="0"/>
          </a:p>
          <a:p>
            <a:endParaRPr lang="en-US" dirty="0" smtClean="0"/>
          </a:p>
          <a:p>
            <a:r>
              <a:rPr lang="en-US" dirty="0"/>
              <a:t>	Perceptual Organization</a:t>
            </a:r>
          </a:p>
          <a:p>
            <a:endParaRPr lang="en-US" dirty="0" smtClean="0"/>
          </a:p>
          <a:p>
            <a:r>
              <a:rPr lang="en-US" dirty="0"/>
              <a:t>	Working Memory</a:t>
            </a:r>
          </a:p>
          <a:p>
            <a:endParaRPr lang="en-US" dirty="0" smtClean="0"/>
          </a:p>
          <a:p>
            <a:r>
              <a:rPr lang="en-US" dirty="0"/>
              <a:t>	Processing Speed</a:t>
            </a:r>
          </a:p>
          <a:p>
            <a:endParaRPr lang="en-US" dirty="0"/>
          </a:p>
          <a:p>
            <a:r>
              <a:rPr lang="en-US" dirty="0" smtClean="0"/>
              <a:t>Overarching construct:  General intelligence</a:t>
            </a:r>
          </a:p>
          <a:p>
            <a:r>
              <a:rPr lang="en-US" dirty="0" smtClean="0"/>
              <a:t>Subconstructs:  VC, PO, WM, PS</a:t>
            </a:r>
          </a:p>
          <a:p>
            <a:pPr marL="227013" indent="-227013"/>
            <a:endParaRPr lang="en-US" sz="1600" dirty="0" smtClean="0"/>
          </a:p>
        </p:txBody>
      </p:sp>
      <p:grpSp>
        <p:nvGrpSpPr>
          <p:cNvPr id="33" name="Group 32"/>
          <p:cNvGrpSpPr/>
          <p:nvPr/>
        </p:nvGrpSpPr>
        <p:grpSpPr>
          <a:xfrm>
            <a:off x="3581400" y="2536410"/>
            <a:ext cx="4274820" cy="2983231"/>
            <a:chOff x="3581400" y="2536410"/>
            <a:chExt cx="4274820" cy="2983231"/>
          </a:xfrm>
        </p:grpSpPr>
        <p:grpSp>
          <p:nvGrpSpPr>
            <p:cNvPr id="5" name="Group 4"/>
            <p:cNvGrpSpPr/>
            <p:nvPr/>
          </p:nvGrpSpPr>
          <p:grpSpPr>
            <a:xfrm>
              <a:off x="6686550" y="2536410"/>
              <a:ext cx="1169670" cy="2983231"/>
              <a:chOff x="6610350" y="1949670"/>
              <a:chExt cx="1169670" cy="2983231"/>
            </a:xfrm>
          </p:grpSpPr>
          <p:sp>
            <p:nvSpPr>
              <p:cNvPr id="21" name="Left Brace 20"/>
              <p:cNvSpPr/>
              <p:nvPr/>
            </p:nvSpPr>
            <p:spPr>
              <a:xfrm>
                <a:off x="6686550" y="2841159"/>
                <a:ext cx="76200" cy="89095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Left Brace 22"/>
              <p:cNvSpPr/>
              <p:nvPr/>
            </p:nvSpPr>
            <p:spPr>
              <a:xfrm>
                <a:off x="6610350" y="1949671"/>
                <a:ext cx="76200" cy="75977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Left Brace 23"/>
              <p:cNvSpPr/>
              <p:nvPr/>
            </p:nvSpPr>
            <p:spPr>
              <a:xfrm>
                <a:off x="6686550" y="3888961"/>
                <a:ext cx="76200" cy="5905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Left Brace 24"/>
              <p:cNvSpPr/>
              <p:nvPr/>
            </p:nvSpPr>
            <p:spPr>
              <a:xfrm>
                <a:off x="6724650" y="4542059"/>
                <a:ext cx="76200" cy="39084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Box 6"/>
              <p:cNvSpPr txBox="1">
                <a:spLocks noChangeArrowheads="1"/>
              </p:cNvSpPr>
              <p:nvPr/>
            </p:nvSpPr>
            <p:spPr bwMode="auto">
              <a:xfrm>
                <a:off x="6865620" y="194967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Information</a:t>
                </a:r>
                <a:endParaRPr lang="en-US" sz="1200" dirty="0">
                  <a:effectLst/>
                  <a:latin typeface="Calibri"/>
                  <a:ea typeface="Calibri"/>
                  <a:cs typeface="Times New Roman"/>
                </a:endParaRPr>
              </a:p>
            </p:txBody>
          </p:sp>
          <p:sp>
            <p:nvSpPr>
              <p:cNvPr id="7" name="Text Box 7"/>
              <p:cNvSpPr txBox="1">
                <a:spLocks noChangeArrowheads="1"/>
              </p:cNvSpPr>
              <p:nvPr/>
            </p:nvSpPr>
            <p:spPr bwMode="auto">
              <a:xfrm>
                <a:off x="6861810" y="215160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Vocabulary</a:t>
                </a:r>
                <a:endParaRPr lang="en-US" sz="1200" dirty="0">
                  <a:effectLst/>
                  <a:latin typeface="Calibri"/>
                  <a:ea typeface="Calibri"/>
                  <a:cs typeface="Times New Roman"/>
                </a:endParaRPr>
              </a:p>
            </p:txBody>
          </p:sp>
          <p:sp>
            <p:nvSpPr>
              <p:cNvPr id="8" name="Text Box 8"/>
              <p:cNvSpPr txBox="1">
                <a:spLocks noChangeArrowheads="1"/>
              </p:cNvSpPr>
              <p:nvPr/>
            </p:nvSpPr>
            <p:spPr bwMode="auto">
              <a:xfrm>
                <a:off x="6861810" y="235353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Similarities</a:t>
                </a:r>
                <a:endParaRPr lang="en-US" sz="1200" dirty="0">
                  <a:effectLst/>
                  <a:latin typeface="Calibri"/>
                  <a:ea typeface="Calibri"/>
                  <a:cs typeface="Times New Roman"/>
                </a:endParaRPr>
              </a:p>
            </p:txBody>
          </p:sp>
          <p:sp>
            <p:nvSpPr>
              <p:cNvPr id="9" name="Text Box 9"/>
              <p:cNvSpPr txBox="1">
                <a:spLocks noChangeArrowheads="1"/>
              </p:cNvSpPr>
              <p:nvPr/>
            </p:nvSpPr>
            <p:spPr bwMode="auto">
              <a:xfrm>
                <a:off x="6858000" y="255165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Comprehension</a:t>
                </a:r>
                <a:endParaRPr lang="en-US" sz="1200" dirty="0">
                  <a:effectLst/>
                  <a:latin typeface="Calibri"/>
                  <a:ea typeface="Calibri"/>
                  <a:cs typeface="Times New Roman"/>
                </a:endParaRPr>
              </a:p>
            </p:txBody>
          </p:sp>
          <p:sp>
            <p:nvSpPr>
              <p:cNvPr id="10" name="Text Box 17"/>
              <p:cNvSpPr txBox="1">
                <a:spLocks noChangeArrowheads="1"/>
              </p:cNvSpPr>
              <p:nvPr/>
            </p:nvSpPr>
            <p:spPr bwMode="auto">
              <a:xfrm>
                <a:off x="6865620" y="281073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Object Assembly</a:t>
                </a:r>
                <a:endParaRPr lang="en-US" sz="1200" dirty="0">
                  <a:effectLst/>
                  <a:latin typeface="Calibri"/>
                  <a:ea typeface="Calibri"/>
                  <a:cs typeface="Times New Roman"/>
                </a:endParaRPr>
              </a:p>
            </p:txBody>
          </p:sp>
          <p:sp>
            <p:nvSpPr>
              <p:cNvPr id="11" name="Text Box 18"/>
              <p:cNvSpPr txBox="1">
                <a:spLocks noChangeArrowheads="1"/>
              </p:cNvSpPr>
              <p:nvPr/>
            </p:nvSpPr>
            <p:spPr bwMode="auto">
              <a:xfrm>
                <a:off x="6865620" y="299742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Blok </a:t>
                </a:r>
                <a:r>
                  <a:rPr lang="en-US" sz="800" dirty="0">
                    <a:effectLst/>
                    <a:latin typeface="Calibri"/>
                    <a:ea typeface="Calibri"/>
                    <a:cs typeface="Times New Roman"/>
                  </a:rPr>
                  <a:t>Design</a:t>
                </a:r>
                <a:endParaRPr lang="en-US" sz="1200" dirty="0">
                  <a:effectLst/>
                  <a:latin typeface="Calibri"/>
                  <a:ea typeface="Calibri"/>
                  <a:cs typeface="Times New Roman"/>
                </a:endParaRPr>
              </a:p>
            </p:txBody>
          </p:sp>
          <p:sp>
            <p:nvSpPr>
              <p:cNvPr id="12" name="Text Box 19"/>
              <p:cNvSpPr txBox="1">
                <a:spLocks noChangeArrowheads="1"/>
              </p:cNvSpPr>
              <p:nvPr/>
            </p:nvSpPr>
            <p:spPr bwMode="auto">
              <a:xfrm>
                <a:off x="6865620" y="320316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Pict Completion</a:t>
                </a:r>
                <a:endParaRPr lang="en-US" sz="1200" dirty="0">
                  <a:effectLst/>
                  <a:latin typeface="Calibri"/>
                  <a:ea typeface="Calibri"/>
                  <a:cs typeface="Times New Roman"/>
                </a:endParaRPr>
              </a:p>
            </p:txBody>
          </p:sp>
          <p:sp>
            <p:nvSpPr>
              <p:cNvPr id="13" name="Text Box 20"/>
              <p:cNvSpPr txBox="1">
                <a:spLocks noChangeArrowheads="1"/>
              </p:cNvSpPr>
              <p:nvPr/>
            </p:nvSpPr>
            <p:spPr bwMode="auto">
              <a:xfrm>
                <a:off x="6861810" y="341652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Matrix Reasoning</a:t>
                </a:r>
                <a:endParaRPr lang="en-US" sz="1200" dirty="0">
                  <a:effectLst/>
                  <a:latin typeface="Calibri"/>
                  <a:ea typeface="Calibri"/>
                  <a:cs typeface="Times New Roman"/>
                </a:endParaRPr>
              </a:p>
            </p:txBody>
          </p:sp>
          <p:sp>
            <p:nvSpPr>
              <p:cNvPr id="14" name="Text Box 21"/>
              <p:cNvSpPr txBox="1">
                <a:spLocks noChangeArrowheads="1"/>
              </p:cNvSpPr>
              <p:nvPr/>
            </p:nvSpPr>
            <p:spPr bwMode="auto">
              <a:xfrm>
                <a:off x="6865620" y="362226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Pict </a:t>
                </a:r>
                <a:r>
                  <a:rPr lang="en-US" sz="800" dirty="0" smtClean="0">
                    <a:effectLst/>
                    <a:latin typeface="Calibri"/>
                    <a:ea typeface="Calibri"/>
                    <a:cs typeface="Times New Roman"/>
                  </a:rPr>
                  <a:t>Arrangement</a:t>
                </a:r>
                <a:endParaRPr lang="en-US" sz="1200" dirty="0">
                  <a:effectLst/>
                  <a:latin typeface="Calibri"/>
                  <a:ea typeface="Calibri"/>
                  <a:cs typeface="Times New Roman"/>
                </a:endParaRPr>
              </a:p>
            </p:txBody>
          </p:sp>
          <p:sp>
            <p:nvSpPr>
              <p:cNvPr id="15" name="Text Box 28"/>
              <p:cNvSpPr txBox="1">
                <a:spLocks noChangeArrowheads="1"/>
              </p:cNvSpPr>
              <p:nvPr/>
            </p:nvSpPr>
            <p:spPr bwMode="auto">
              <a:xfrm>
                <a:off x="6865620" y="388620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Digit Span</a:t>
                </a:r>
                <a:endParaRPr lang="en-US" sz="1200" dirty="0">
                  <a:effectLst/>
                  <a:latin typeface="Calibri"/>
                  <a:ea typeface="Calibri"/>
                  <a:cs typeface="Times New Roman"/>
                </a:endParaRPr>
              </a:p>
            </p:txBody>
          </p:sp>
          <p:sp>
            <p:nvSpPr>
              <p:cNvPr id="16" name="Text Box 29"/>
              <p:cNvSpPr txBox="1">
                <a:spLocks noChangeArrowheads="1"/>
              </p:cNvSpPr>
              <p:nvPr/>
            </p:nvSpPr>
            <p:spPr bwMode="auto">
              <a:xfrm>
                <a:off x="6865620" y="409470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Sequencing</a:t>
                </a:r>
                <a:endParaRPr lang="en-US" sz="1200" dirty="0">
                  <a:effectLst/>
                  <a:latin typeface="Calibri"/>
                  <a:ea typeface="Calibri"/>
                  <a:cs typeface="Times New Roman"/>
                </a:endParaRPr>
              </a:p>
            </p:txBody>
          </p:sp>
          <p:sp>
            <p:nvSpPr>
              <p:cNvPr id="17" name="Text Box 30"/>
              <p:cNvSpPr txBox="1">
                <a:spLocks noChangeArrowheads="1"/>
              </p:cNvSpPr>
              <p:nvPr/>
            </p:nvSpPr>
            <p:spPr bwMode="auto">
              <a:xfrm>
                <a:off x="6865620" y="429663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Arithmetic</a:t>
                </a:r>
                <a:endParaRPr lang="en-US" sz="1200" dirty="0">
                  <a:effectLst/>
                  <a:latin typeface="Calibri"/>
                  <a:ea typeface="Calibri"/>
                  <a:cs typeface="Times New Roman"/>
                </a:endParaRPr>
              </a:p>
            </p:txBody>
          </p:sp>
          <p:sp>
            <p:nvSpPr>
              <p:cNvPr id="18" name="Text Box 39"/>
              <p:cNvSpPr txBox="1">
                <a:spLocks noChangeArrowheads="1"/>
              </p:cNvSpPr>
              <p:nvPr/>
            </p:nvSpPr>
            <p:spPr bwMode="auto">
              <a:xfrm>
                <a:off x="6865620" y="4542058"/>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Dig-Symbol Coding</a:t>
                </a:r>
                <a:endParaRPr lang="en-US" sz="1200" dirty="0">
                  <a:effectLst/>
                  <a:latin typeface="Calibri"/>
                  <a:ea typeface="Calibri"/>
                  <a:cs typeface="Times New Roman"/>
                </a:endParaRPr>
              </a:p>
            </p:txBody>
          </p:sp>
          <p:sp>
            <p:nvSpPr>
              <p:cNvPr id="19" name="Text Box 40"/>
              <p:cNvSpPr txBox="1">
                <a:spLocks noChangeArrowheads="1"/>
              </p:cNvSpPr>
              <p:nvPr/>
            </p:nvSpPr>
            <p:spPr bwMode="auto">
              <a:xfrm>
                <a:off x="6865620" y="4750020"/>
                <a:ext cx="914400" cy="182880"/>
              </a:xfrm>
              <a:prstGeom prst="rect">
                <a:avLst/>
              </a:prstGeom>
              <a:solidFill>
                <a:srgbClr val="FFFFFF"/>
              </a:solidFill>
              <a:ln w="9525">
                <a:solidFill>
                  <a:schemeClr val="tx1"/>
                </a:solidFill>
                <a:miter lim="800000"/>
                <a:headEnd/>
                <a:tailEnd/>
              </a:ln>
            </p:spPr>
            <p:txBody>
              <a:bodyPr rot="0" vert="horz" wrap="square" lIns="0" tIns="18288"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Symbol Search</a:t>
                </a:r>
                <a:endParaRPr lang="en-US" sz="1200" dirty="0">
                  <a:effectLst/>
                  <a:latin typeface="Calibri"/>
                  <a:ea typeface="Calibri"/>
                  <a:cs typeface="Times New Roman"/>
                </a:endParaRPr>
              </a:p>
            </p:txBody>
          </p:sp>
        </p:grpSp>
        <p:grpSp>
          <p:nvGrpSpPr>
            <p:cNvPr id="32" name="Group 31"/>
            <p:cNvGrpSpPr/>
            <p:nvPr/>
          </p:nvGrpSpPr>
          <p:grpSpPr>
            <a:xfrm>
              <a:off x="3581400" y="2916300"/>
              <a:ext cx="3143250" cy="2386220"/>
              <a:chOff x="3581400" y="2916300"/>
              <a:chExt cx="3143250" cy="2386220"/>
            </a:xfrm>
          </p:grpSpPr>
          <p:cxnSp>
            <p:nvCxnSpPr>
              <p:cNvPr id="27" name="Straight Arrow Connector 26"/>
              <p:cNvCxnSpPr>
                <a:endCxn id="23" idx="1"/>
              </p:cNvCxnSpPr>
              <p:nvPr/>
            </p:nvCxnSpPr>
            <p:spPr>
              <a:xfrm flipV="1">
                <a:off x="4191000" y="2916300"/>
                <a:ext cx="2495550" cy="5962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81400" y="5128799"/>
                <a:ext cx="3143250" cy="173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91000" y="3881340"/>
                <a:ext cx="2495550" cy="1943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57600" y="4633498"/>
                <a:ext cx="3028950" cy="85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0" name="Footer Placeholder 19"/>
          <p:cNvSpPr>
            <a:spLocks noGrp="1"/>
          </p:cNvSpPr>
          <p:nvPr>
            <p:ph type="ftr" sz="quarter" idx="11"/>
          </p:nvPr>
        </p:nvSpPr>
        <p:spPr/>
        <p:txBody>
          <a:bodyPr/>
          <a:lstStyle/>
          <a:p>
            <a:r>
              <a:rPr lang="en-US" dirty="0" smtClean="0"/>
              <a:t>www.utc.edu/michael-biderman</a:t>
            </a:r>
            <a:endParaRPr lang="en-US" dirty="0"/>
          </a:p>
        </p:txBody>
      </p:sp>
    </p:spTree>
    <p:extLst>
      <p:ext uri="{BB962C8B-B14F-4D97-AF65-F5344CB8AC3E}">
        <p14:creationId xmlns:p14="http://schemas.microsoft.com/office/powerpoint/2010/main" val="24627731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335DB-74D3-42D1-8E5D-7B82E6B414BF}"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50</a:t>
            </a:fld>
            <a:endParaRPr lang="en-US" dirty="0"/>
          </a:p>
        </p:txBody>
      </p:sp>
      <p:sp>
        <p:nvSpPr>
          <p:cNvPr id="4" name="TextBox 3"/>
          <p:cNvSpPr txBox="1"/>
          <p:nvPr/>
        </p:nvSpPr>
        <p:spPr>
          <a:xfrm>
            <a:off x="896815" y="457200"/>
            <a:ext cx="7620000" cy="5724644"/>
          </a:xfrm>
          <a:prstGeom prst="rect">
            <a:avLst/>
          </a:prstGeom>
          <a:noFill/>
        </p:spPr>
        <p:txBody>
          <a:bodyPr wrap="square" rtlCol="0">
            <a:spAutoFit/>
          </a:bodyPr>
          <a:lstStyle/>
          <a:p>
            <a:r>
              <a:rPr lang="en-US" sz="2400" dirty="0" smtClean="0"/>
              <a:t>Issues – 3 continued:  Parcels as Indicators</a:t>
            </a:r>
          </a:p>
          <a:p>
            <a:endParaRPr lang="en-US" dirty="0" smtClean="0"/>
          </a:p>
          <a:p>
            <a:r>
              <a:rPr lang="en-US" dirty="0" smtClean="0"/>
              <a:t>Some applications use parcels as indicators.</a:t>
            </a:r>
          </a:p>
          <a:p>
            <a:endParaRPr lang="en-US" dirty="0"/>
          </a:p>
          <a:p>
            <a:r>
              <a:rPr lang="en-US" u="sng" dirty="0" smtClean="0"/>
              <a:t>Advantage of parcels</a:t>
            </a:r>
          </a:p>
          <a:p>
            <a:endParaRPr lang="en-US" u="sng" dirty="0" smtClean="0"/>
          </a:p>
          <a:p>
            <a:r>
              <a:rPr lang="en-US" dirty="0"/>
              <a:t> Parcels more likely to meet normality, </a:t>
            </a:r>
            <a:r>
              <a:rPr lang="en-US" dirty="0" err="1"/>
              <a:t>etc</a:t>
            </a:r>
            <a:r>
              <a:rPr lang="en-US" dirty="0"/>
              <a:t> assumptions.</a:t>
            </a:r>
          </a:p>
          <a:p>
            <a:endParaRPr lang="en-US" dirty="0"/>
          </a:p>
          <a:p>
            <a:r>
              <a:rPr lang="en-US" dirty="0"/>
              <a:t>Parcels </a:t>
            </a:r>
            <a:r>
              <a:rPr lang="en-US" dirty="0" smtClean="0"/>
              <a:t>may mask </a:t>
            </a:r>
            <a:r>
              <a:rPr lang="en-US" b="1" dirty="0"/>
              <a:t>un</a:t>
            </a:r>
            <a:r>
              <a:rPr lang="en-US" dirty="0"/>
              <a:t>interesting </a:t>
            </a:r>
            <a:r>
              <a:rPr lang="en-US" dirty="0" smtClean="0"/>
              <a:t>item </a:t>
            </a:r>
            <a:r>
              <a:rPr lang="en-US" dirty="0"/>
              <a:t>characteristics</a:t>
            </a:r>
          </a:p>
          <a:p>
            <a:endParaRPr lang="en-US" dirty="0"/>
          </a:p>
          <a:p>
            <a:r>
              <a:rPr lang="en-US" dirty="0" smtClean="0"/>
              <a:t>Model goodness-of-fit measures are better when parcels are indicators</a:t>
            </a:r>
          </a:p>
          <a:p>
            <a:endParaRPr lang="en-US" dirty="0"/>
          </a:p>
          <a:p>
            <a:r>
              <a:rPr lang="en-US" u="sng" dirty="0" smtClean="0"/>
              <a:t>Disadvantages of parcels</a:t>
            </a:r>
          </a:p>
          <a:p>
            <a:endParaRPr lang="en-US" dirty="0" smtClean="0"/>
          </a:p>
          <a:p>
            <a:r>
              <a:rPr lang="en-US" dirty="0" smtClean="0"/>
              <a:t>Parcels may mask interesting item characteristics – content, valence, wording</a:t>
            </a:r>
          </a:p>
          <a:p>
            <a:endParaRPr lang="en-US" dirty="0"/>
          </a:p>
          <a:p>
            <a:r>
              <a:rPr lang="en-US" dirty="0" smtClean="0"/>
              <a:t>Specific choice of parcels may influence the solution.</a:t>
            </a:r>
          </a:p>
          <a:p>
            <a:endParaRPr lang="en-US" dirty="0"/>
          </a:p>
          <a:p>
            <a:endParaRPr lang="en-US" b="1" dirty="0" smtClean="0"/>
          </a:p>
          <a:p>
            <a:r>
              <a:rPr lang="en-US" b="1" dirty="0" smtClean="0"/>
              <a:t>In all of what follows, items were indicators.</a:t>
            </a:r>
            <a:endParaRPr lang="en-US" b="1"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1463221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09743-6B84-4832-A790-93E2B42D9D60}"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51</a:t>
            </a:fld>
            <a:endParaRPr lang="en-US"/>
          </a:p>
        </p:txBody>
      </p:sp>
      <p:sp>
        <p:nvSpPr>
          <p:cNvPr id="4" name="TextBox 3"/>
          <p:cNvSpPr txBox="1"/>
          <p:nvPr/>
        </p:nvSpPr>
        <p:spPr>
          <a:xfrm>
            <a:off x="609600" y="533400"/>
            <a:ext cx="7924800" cy="4893647"/>
          </a:xfrm>
          <a:prstGeom prst="rect">
            <a:avLst/>
          </a:prstGeom>
          <a:noFill/>
        </p:spPr>
        <p:txBody>
          <a:bodyPr wrap="square" rtlCol="0">
            <a:spAutoFit/>
          </a:bodyPr>
          <a:lstStyle/>
          <a:p>
            <a:r>
              <a:rPr lang="en-US" sz="2400" dirty="0" smtClean="0"/>
              <a:t>Issues 4 – Does a bifactor model have to be a CFA?</a:t>
            </a:r>
          </a:p>
          <a:p>
            <a:endParaRPr lang="en-US" dirty="0"/>
          </a:p>
          <a:p>
            <a:r>
              <a:rPr lang="en-US" dirty="0" smtClean="0"/>
              <a:t>The original presentation of bifactor models (</a:t>
            </a:r>
            <a:r>
              <a:rPr lang="en-US" dirty="0" err="1" smtClean="0"/>
              <a:t>Holzinger</a:t>
            </a:r>
            <a:r>
              <a:rPr lang="en-US" dirty="0" smtClean="0"/>
              <a:t> &amp; </a:t>
            </a:r>
            <a:r>
              <a:rPr lang="en-US" dirty="0" err="1" smtClean="0"/>
              <a:t>Swineford</a:t>
            </a:r>
            <a:r>
              <a:rPr lang="en-US" dirty="0" smtClean="0"/>
              <a:t>, 1937) was as an exploratory factor model.</a:t>
            </a:r>
          </a:p>
          <a:p>
            <a:endParaRPr lang="en-US" dirty="0"/>
          </a:p>
          <a:p>
            <a:r>
              <a:rPr lang="en-US" dirty="0" smtClean="0"/>
              <a:t>Most current applications are CFAs.</a:t>
            </a:r>
          </a:p>
          <a:p>
            <a:endParaRPr lang="en-US" dirty="0"/>
          </a:p>
          <a:p>
            <a:r>
              <a:rPr lang="en-US" dirty="0" err="1" smtClean="0"/>
              <a:t>M</a:t>
            </a:r>
            <a:r>
              <a:rPr lang="en-US" i="1" dirty="0" err="1" smtClean="0"/>
              <a:t>plus</a:t>
            </a:r>
            <a:r>
              <a:rPr lang="en-US" dirty="0" smtClean="0"/>
              <a:t> Version 7 can easily apply an EFA bifactor model.</a:t>
            </a:r>
          </a:p>
          <a:p>
            <a:endParaRPr lang="en-US" dirty="0"/>
          </a:p>
          <a:p>
            <a:r>
              <a:rPr lang="en-US" dirty="0" smtClean="0"/>
              <a:t>Here’s the </a:t>
            </a:r>
            <a:r>
              <a:rPr lang="en-US" dirty="0" err="1"/>
              <a:t>M</a:t>
            </a:r>
            <a:r>
              <a:rPr lang="en-US" i="1" dirty="0" err="1"/>
              <a:t>plus</a:t>
            </a:r>
            <a:r>
              <a:rPr lang="en-US" dirty="0"/>
              <a:t> </a:t>
            </a:r>
            <a:r>
              <a:rPr lang="en-US" dirty="0" smtClean="0"/>
              <a:t> code to specify a bifactor model</a:t>
            </a:r>
          </a:p>
          <a:p>
            <a:endParaRPr lang="en-US" dirty="0"/>
          </a:p>
          <a:p>
            <a:r>
              <a:rPr lang="en-US" b="1" dirty="0" err="1">
                <a:latin typeface="Courier New" pitchFamily="49" charset="0"/>
                <a:cs typeface="Courier New" pitchFamily="49" charset="0"/>
              </a:rPr>
              <a:t>usevariables</a:t>
            </a:r>
            <a:r>
              <a:rPr lang="en-US" b="1" dirty="0">
                <a:latin typeface="Courier New" pitchFamily="49" charset="0"/>
                <a:cs typeface="Courier New" pitchFamily="49" charset="0"/>
              </a:rPr>
              <a:t> are e1-o10;</a:t>
            </a:r>
          </a:p>
          <a:p>
            <a:r>
              <a:rPr lang="en-US" b="1" dirty="0" smtClean="0">
                <a:latin typeface="Courier New" pitchFamily="49" charset="0"/>
                <a:cs typeface="Courier New" pitchFamily="49" charset="0"/>
              </a:rPr>
              <a:t>analysis</a:t>
            </a:r>
            <a:r>
              <a:rPr lang="en-US" b="1" dirty="0">
                <a:latin typeface="Courier New" pitchFamily="49" charset="0"/>
                <a:cs typeface="Courier New" pitchFamily="49" charset="0"/>
              </a:rPr>
              <a:t>:   type =  EFA 6 6 ;</a:t>
            </a:r>
          </a:p>
          <a:p>
            <a:r>
              <a:rPr lang="en-US" b="1" dirty="0">
                <a:latin typeface="Courier New" pitchFamily="49" charset="0"/>
                <a:cs typeface="Courier New" pitchFamily="49" charset="0"/>
              </a:rPr>
              <a:t>            ROTATION = BI-GEOMIN(ORTHOGONAL);</a:t>
            </a:r>
          </a:p>
          <a:p>
            <a:endParaRPr lang="en-US" dirty="0" smtClean="0"/>
          </a:p>
          <a:p>
            <a:endParaRPr lang="en-US" b="1" dirty="0" smtClean="0"/>
          </a:p>
          <a:p>
            <a:r>
              <a:rPr lang="en-US" b="1" dirty="0" smtClean="0"/>
              <a:t>All following applications will be CFAs.</a:t>
            </a:r>
            <a:endParaRPr lang="en-US" b="1"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766271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13BD8-81DA-49FC-8454-C290EFEFBFCA}"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52</a:t>
            </a:fld>
            <a:endParaRPr lang="en-US" dirty="0"/>
          </a:p>
        </p:txBody>
      </p:sp>
      <p:sp>
        <p:nvSpPr>
          <p:cNvPr id="4" name="TextBox 3"/>
          <p:cNvSpPr txBox="1"/>
          <p:nvPr/>
        </p:nvSpPr>
        <p:spPr>
          <a:xfrm>
            <a:off x="457200" y="533400"/>
            <a:ext cx="8077200" cy="2954655"/>
          </a:xfrm>
          <a:prstGeom prst="rect">
            <a:avLst/>
          </a:prstGeom>
          <a:noFill/>
        </p:spPr>
        <p:txBody>
          <a:bodyPr wrap="square" rtlCol="0">
            <a:spAutoFit/>
          </a:bodyPr>
          <a:lstStyle/>
          <a:p>
            <a:r>
              <a:rPr lang="en-US" sz="2400" dirty="0" smtClean="0"/>
              <a:t>Examples of applications of bifactor models to Big Five data</a:t>
            </a:r>
          </a:p>
          <a:p>
            <a:endParaRPr lang="en-US" dirty="0"/>
          </a:p>
          <a:p>
            <a:r>
              <a:rPr lang="en-US" dirty="0" smtClean="0"/>
              <a:t>1)  Bifactor as a contaminant in Big Five predictions of objective criteria</a:t>
            </a:r>
          </a:p>
          <a:p>
            <a:endParaRPr lang="en-US" dirty="0"/>
          </a:p>
          <a:p>
            <a:r>
              <a:rPr lang="en-US" dirty="0" smtClean="0"/>
              <a:t>2)  Bifactor and correlations involving Big Five dimensions with measures of affect</a:t>
            </a:r>
          </a:p>
          <a:p>
            <a:endParaRPr lang="en-US" dirty="0"/>
          </a:p>
          <a:p>
            <a:r>
              <a:rPr lang="en-US" dirty="0" smtClean="0"/>
              <a:t>3)  Bifactor and correlations involving only non Big 5 variables with affective components</a:t>
            </a:r>
          </a:p>
          <a:p>
            <a:endParaRPr lang="en-US" dirty="0"/>
          </a:p>
          <a:p>
            <a:r>
              <a:rPr lang="en-US" dirty="0" smtClean="0"/>
              <a:t>4)  Bifactor as a predictor</a:t>
            </a:r>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185277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6443C-2847-48DB-9A7F-0F36EAB48125}"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53</a:t>
            </a:fld>
            <a:endParaRPr lang="en-US" dirty="0"/>
          </a:p>
        </p:txBody>
      </p:sp>
      <p:sp>
        <p:nvSpPr>
          <p:cNvPr id="4" name="TextBox 3"/>
          <p:cNvSpPr txBox="1"/>
          <p:nvPr/>
        </p:nvSpPr>
        <p:spPr>
          <a:xfrm>
            <a:off x="685800" y="381000"/>
            <a:ext cx="8153400" cy="738664"/>
          </a:xfrm>
          <a:prstGeom prst="rect">
            <a:avLst/>
          </a:prstGeom>
          <a:noFill/>
        </p:spPr>
        <p:txBody>
          <a:bodyPr wrap="square" rtlCol="0">
            <a:spAutoFit/>
          </a:bodyPr>
          <a:lstStyle/>
          <a:p>
            <a:r>
              <a:rPr lang="en-US" sz="2400" dirty="0" smtClean="0"/>
              <a:t>Application Examples – 1: Contaminant of UGPA predictions</a:t>
            </a:r>
          </a:p>
          <a:p>
            <a:r>
              <a:rPr lang="en-US" dirty="0" smtClean="0"/>
              <a:t>Comparing the validity of Conscientiousness scale score with validity of factor scores.</a:t>
            </a:r>
            <a:endParaRPr lang="en-US" dirty="0"/>
          </a:p>
        </p:txBody>
      </p:sp>
      <p:sp>
        <p:nvSpPr>
          <p:cNvPr id="24" name="TextBox 23"/>
          <p:cNvSpPr txBox="1"/>
          <p:nvPr/>
        </p:nvSpPr>
        <p:spPr>
          <a:xfrm>
            <a:off x="685800" y="1905000"/>
            <a:ext cx="8153400" cy="4524315"/>
          </a:xfrm>
          <a:prstGeom prst="rect">
            <a:avLst/>
          </a:prstGeom>
          <a:noFill/>
        </p:spPr>
        <p:txBody>
          <a:bodyPr wrap="square" rtlCol="0">
            <a:spAutoFit/>
          </a:bodyPr>
          <a:lstStyle/>
          <a:p>
            <a:pPr>
              <a:tabLst>
                <a:tab pos="3657600" algn="l"/>
                <a:tab pos="5029200" algn="l"/>
                <a:tab pos="6400800" algn="l"/>
              </a:tabLst>
            </a:pPr>
            <a:r>
              <a:rPr lang="en-US" dirty="0"/>
              <a:t>Predictors:  Conscientiousness Scale scores </a:t>
            </a:r>
            <a:r>
              <a:rPr lang="en-US" dirty="0" err="1"/>
              <a:t>vs</a:t>
            </a:r>
            <a:r>
              <a:rPr lang="en-US" dirty="0"/>
              <a:t> Conscientiousness Factor Scores</a:t>
            </a:r>
          </a:p>
          <a:p>
            <a:pPr>
              <a:tabLst>
                <a:tab pos="3657600" algn="l"/>
                <a:tab pos="5029200" algn="l"/>
                <a:tab pos="6400800" algn="l"/>
              </a:tabLst>
            </a:pPr>
            <a:r>
              <a:rPr lang="en-US" dirty="0" smtClean="0"/>
              <a:t>Criterion:  Undergraduate GPA or test scores</a:t>
            </a:r>
          </a:p>
          <a:p>
            <a:pPr>
              <a:tabLst>
                <a:tab pos="3657600" algn="l"/>
                <a:tab pos="5486400" algn="l"/>
                <a:tab pos="6400800" algn="l"/>
              </a:tabLst>
            </a:pPr>
            <a:r>
              <a:rPr lang="en-US" dirty="0" smtClean="0"/>
              <a:t>Questionnaires:  IPIP Original 50-item Scale</a:t>
            </a:r>
            <a:endParaRPr lang="en-US" dirty="0"/>
          </a:p>
          <a:p>
            <a:pPr>
              <a:tabLst>
                <a:tab pos="5830888" algn="ctr"/>
                <a:tab pos="7315200" algn="ctr"/>
              </a:tabLst>
            </a:pPr>
            <a:r>
              <a:rPr lang="en-US" dirty="0" smtClean="0"/>
              <a:t>	Validity of	Validity of C</a:t>
            </a:r>
          </a:p>
          <a:p>
            <a:pPr>
              <a:tabLst>
                <a:tab pos="5830888" algn="ctr"/>
                <a:tab pos="7315200" algn="ctr"/>
              </a:tabLst>
            </a:pPr>
            <a:r>
              <a:rPr lang="en-US" u="sng" dirty="0" smtClean="0"/>
              <a:t>Study</a:t>
            </a:r>
            <a:r>
              <a:rPr lang="en-US" dirty="0"/>
              <a:t>	</a:t>
            </a:r>
            <a:r>
              <a:rPr lang="en-US" u="sng" dirty="0"/>
              <a:t>Scale </a:t>
            </a:r>
            <a:r>
              <a:rPr lang="en-US" u="sng" dirty="0" smtClean="0"/>
              <a:t>Scores</a:t>
            </a:r>
            <a:r>
              <a:rPr lang="en-US" dirty="0" smtClean="0"/>
              <a:t>	</a:t>
            </a:r>
            <a:r>
              <a:rPr lang="en-US" u="sng" dirty="0" smtClean="0"/>
              <a:t>factor Scores</a:t>
            </a:r>
          </a:p>
          <a:p>
            <a:pPr>
              <a:tabLst>
                <a:tab pos="5603875" algn="l"/>
                <a:tab pos="7088188" algn="l"/>
              </a:tabLst>
            </a:pPr>
            <a:r>
              <a:rPr lang="en-US" dirty="0" smtClean="0"/>
              <a:t>Biderman, Nguyen, </a:t>
            </a:r>
            <a:r>
              <a:rPr lang="en-US" dirty="0" err="1" smtClean="0"/>
              <a:t>Sebren</a:t>
            </a:r>
            <a:r>
              <a:rPr lang="en-US" dirty="0" smtClean="0"/>
              <a:t> (2008)  N=166	.125	</a:t>
            </a:r>
            <a:r>
              <a:rPr lang="en-US" b="1" dirty="0" smtClean="0"/>
              <a:t>.177</a:t>
            </a:r>
            <a:endParaRPr lang="en-US" dirty="0" smtClean="0"/>
          </a:p>
          <a:p>
            <a:pPr>
              <a:tabLst>
                <a:tab pos="5603875" algn="l"/>
                <a:tab pos="7088188" algn="l"/>
              </a:tabLst>
            </a:pPr>
            <a:r>
              <a:rPr lang="en-US" dirty="0" smtClean="0"/>
              <a:t>Biderman (2010 unpublished)  N=206	.249	</a:t>
            </a:r>
            <a:r>
              <a:rPr lang="en-US" b="1" dirty="0" smtClean="0"/>
              <a:t>.274</a:t>
            </a:r>
          </a:p>
          <a:p>
            <a:pPr>
              <a:tabLst>
                <a:tab pos="5603875" algn="l"/>
                <a:tab pos="7088188" algn="l"/>
              </a:tabLst>
            </a:pPr>
            <a:r>
              <a:rPr lang="en-US" dirty="0" smtClean="0"/>
              <a:t>Reddock, Biderman, &amp; Nguyen </a:t>
            </a:r>
            <a:r>
              <a:rPr lang="en-US" dirty="0"/>
              <a:t>(2011</a:t>
            </a:r>
            <a:r>
              <a:rPr lang="en-US" dirty="0" smtClean="0"/>
              <a:t>)  N=329</a:t>
            </a:r>
            <a:r>
              <a:rPr lang="en-US" dirty="0"/>
              <a:t>	</a:t>
            </a:r>
            <a:r>
              <a:rPr lang="en-US" b="1" dirty="0"/>
              <a:t>.196</a:t>
            </a:r>
            <a:r>
              <a:rPr lang="en-US" dirty="0"/>
              <a:t>	.</a:t>
            </a:r>
            <a:r>
              <a:rPr lang="en-US" dirty="0" smtClean="0"/>
              <a:t>168</a:t>
            </a:r>
            <a:endParaRPr lang="en-US" dirty="0"/>
          </a:p>
          <a:p>
            <a:pPr>
              <a:tabLst>
                <a:tab pos="5603875" algn="l"/>
                <a:tab pos="7088188" algn="l"/>
              </a:tabLst>
            </a:pPr>
            <a:r>
              <a:rPr lang="en-US" dirty="0" smtClean="0"/>
              <a:t>Biderman, Worthy, Nguyen, Mullins, &amp; Luna  </a:t>
            </a:r>
            <a:r>
              <a:rPr lang="en-US" dirty="0"/>
              <a:t>(2012</a:t>
            </a:r>
            <a:r>
              <a:rPr lang="en-US" dirty="0" smtClean="0"/>
              <a:t>)  N=328</a:t>
            </a:r>
            <a:r>
              <a:rPr lang="en-US" dirty="0"/>
              <a:t>	.079	</a:t>
            </a:r>
            <a:r>
              <a:rPr lang="en-US" b="1" dirty="0"/>
              <a:t>.</a:t>
            </a:r>
            <a:r>
              <a:rPr lang="en-US" b="1" dirty="0" smtClean="0"/>
              <a:t>080</a:t>
            </a:r>
            <a:endParaRPr lang="en-US" dirty="0"/>
          </a:p>
          <a:p>
            <a:pPr>
              <a:tabLst>
                <a:tab pos="5603875" algn="l"/>
                <a:tab pos="7088188" algn="l"/>
              </a:tabLst>
            </a:pPr>
            <a:r>
              <a:rPr lang="en-US" dirty="0" smtClean="0"/>
              <a:t>Nguyen &amp; Biderman, 2013  N=288	.165	</a:t>
            </a:r>
            <a:r>
              <a:rPr lang="en-US" b="1" dirty="0" smtClean="0"/>
              <a:t>.202</a:t>
            </a:r>
            <a:r>
              <a:rPr lang="en-US" dirty="0" smtClean="0"/>
              <a:t>	</a:t>
            </a:r>
          </a:p>
          <a:p>
            <a:pPr>
              <a:tabLst>
                <a:tab pos="5318125" algn="l"/>
                <a:tab pos="6686550" algn="l"/>
              </a:tabLst>
            </a:pPr>
            <a:r>
              <a:rPr lang="en-US" dirty="0" smtClean="0"/>
              <a:t>So, there is some evidence that eliminating bifactor contamination results in larger correlations of conscientiousness with UGPA.</a:t>
            </a:r>
          </a:p>
          <a:p>
            <a:endParaRPr lang="en-US" dirty="0"/>
          </a:p>
          <a:p>
            <a:r>
              <a:rPr lang="en-US" dirty="0" smtClean="0"/>
              <a:t>Mean loading of C items on bifactor is .21, so only about 4% of variance in C scale scores is due to individual differences in the bifactor. </a:t>
            </a:r>
            <a:r>
              <a:rPr lang="en-US" dirty="0"/>
              <a:t> </a:t>
            </a:r>
            <a:r>
              <a:rPr lang="en-US" dirty="0" smtClean="0"/>
              <a:t> So effect </a:t>
            </a:r>
            <a:r>
              <a:rPr lang="en-US" dirty="0"/>
              <a:t>size is small. </a:t>
            </a:r>
            <a:endParaRPr lang="en-US" dirty="0" smtClean="0"/>
          </a:p>
        </p:txBody>
      </p:sp>
      <p:grpSp>
        <p:nvGrpSpPr>
          <p:cNvPr id="10" name="Group 9"/>
          <p:cNvGrpSpPr/>
          <p:nvPr/>
        </p:nvGrpSpPr>
        <p:grpSpPr>
          <a:xfrm>
            <a:off x="838200" y="1175266"/>
            <a:ext cx="7740162" cy="646331"/>
            <a:chOff x="838200" y="1752600"/>
            <a:chExt cx="7740162" cy="646331"/>
          </a:xfrm>
        </p:grpSpPr>
        <p:grpSp>
          <p:nvGrpSpPr>
            <p:cNvPr id="9" name="Group 8"/>
            <p:cNvGrpSpPr/>
            <p:nvPr/>
          </p:nvGrpSpPr>
          <p:grpSpPr>
            <a:xfrm>
              <a:off x="838200" y="1752600"/>
              <a:ext cx="7740162" cy="646331"/>
              <a:chOff x="838200" y="1752600"/>
              <a:chExt cx="7740162" cy="646331"/>
            </a:xfrm>
          </p:grpSpPr>
          <p:sp>
            <p:nvSpPr>
              <p:cNvPr id="5" name="TextBox 4"/>
              <p:cNvSpPr txBox="1"/>
              <p:nvPr/>
            </p:nvSpPr>
            <p:spPr>
              <a:xfrm>
                <a:off x="838200" y="1752600"/>
                <a:ext cx="1905000" cy="646331"/>
              </a:xfrm>
              <a:prstGeom prst="rect">
                <a:avLst/>
              </a:prstGeom>
              <a:noFill/>
              <a:ln>
                <a:solidFill>
                  <a:schemeClr val="tx1"/>
                </a:solidFill>
              </a:ln>
            </p:spPr>
            <p:txBody>
              <a:bodyPr wrap="square" rtlCol="0">
                <a:spAutoFit/>
              </a:bodyPr>
              <a:lstStyle/>
              <a:p>
                <a:r>
                  <a:rPr lang="en-US" dirty="0" smtClean="0"/>
                  <a:t>Conscientiousness + Contamination</a:t>
                </a:r>
                <a:endParaRPr lang="en-US" dirty="0"/>
              </a:p>
            </p:txBody>
          </p:sp>
          <p:sp>
            <p:nvSpPr>
              <p:cNvPr id="6" name="TextBox 5"/>
              <p:cNvSpPr txBox="1"/>
              <p:nvPr/>
            </p:nvSpPr>
            <p:spPr>
              <a:xfrm>
                <a:off x="3352800" y="1879558"/>
                <a:ext cx="1066800" cy="369332"/>
              </a:xfrm>
              <a:prstGeom prst="rect">
                <a:avLst/>
              </a:prstGeom>
              <a:noFill/>
              <a:ln>
                <a:solidFill>
                  <a:schemeClr val="tx1"/>
                </a:solidFill>
              </a:ln>
            </p:spPr>
            <p:txBody>
              <a:bodyPr wrap="square" rtlCol="0">
                <a:spAutoFit/>
              </a:bodyPr>
              <a:lstStyle/>
              <a:p>
                <a:pPr algn="ctr"/>
                <a:r>
                  <a:rPr lang="en-US" dirty="0" smtClean="0"/>
                  <a:t>Criterion</a:t>
                </a:r>
                <a:endParaRPr lang="en-US" dirty="0"/>
              </a:p>
            </p:txBody>
          </p:sp>
          <p:cxnSp>
            <p:nvCxnSpPr>
              <p:cNvPr id="8" name="Straight Arrow Connector 7"/>
              <p:cNvCxnSpPr>
                <a:stCxn id="5" idx="3"/>
                <a:endCxn id="6" idx="1"/>
              </p:cNvCxnSpPr>
              <p:nvPr/>
            </p:nvCxnSpPr>
            <p:spPr>
              <a:xfrm flipV="1">
                <a:off x="2743200" y="2064224"/>
                <a:ext cx="609600" cy="115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817577" y="1824813"/>
                <a:ext cx="2760785" cy="457200"/>
                <a:chOff x="5817577" y="1824813"/>
                <a:chExt cx="2760785" cy="457200"/>
              </a:xfrm>
            </p:grpSpPr>
            <p:sp>
              <p:nvSpPr>
                <p:cNvPr id="13" name="TextBox 12"/>
                <p:cNvSpPr txBox="1"/>
                <p:nvPr/>
              </p:nvSpPr>
              <p:spPr>
                <a:xfrm>
                  <a:off x="7511562" y="1873724"/>
                  <a:ext cx="1066800" cy="369332"/>
                </a:xfrm>
                <a:prstGeom prst="rect">
                  <a:avLst/>
                </a:prstGeom>
                <a:noFill/>
                <a:ln>
                  <a:solidFill>
                    <a:schemeClr val="tx1"/>
                  </a:solidFill>
                </a:ln>
              </p:spPr>
              <p:txBody>
                <a:bodyPr wrap="square" rtlCol="0">
                  <a:spAutoFit/>
                </a:bodyPr>
                <a:lstStyle/>
                <a:p>
                  <a:pPr algn="ctr"/>
                  <a:r>
                    <a:rPr lang="en-US" dirty="0" smtClean="0"/>
                    <a:t>Criterion</a:t>
                  </a:r>
                  <a:endParaRPr lang="en-US" dirty="0"/>
                </a:p>
              </p:txBody>
            </p:sp>
            <p:cxnSp>
              <p:nvCxnSpPr>
                <p:cNvPr id="14" name="Straight Arrow Connector 13"/>
                <p:cNvCxnSpPr>
                  <a:stCxn id="17" idx="6"/>
                  <a:endCxn id="13" idx="1"/>
                </p:cNvCxnSpPr>
                <p:nvPr/>
              </p:nvCxnSpPr>
              <p:spPr>
                <a:xfrm>
                  <a:off x="6350977" y="2053413"/>
                  <a:ext cx="1160585" cy="49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817577" y="1824813"/>
                  <a:ext cx="533400" cy="457200"/>
                  <a:chOff x="5867400" y="1237565"/>
                  <a:chExt cx="533400" cy="457200"/>
                </a:xfrm>
              </p:grpSpPr>
              <p:sp>
                <p:nvSpPr>
                  <p:cNvPr id="12" name="TextBox 11"/>
                  <p:cNvSpPr txBox="1"/>
                  <p:nvPr/>
                </p:nvSpPr>
                <p:spPr>
                  <a:xfrm>
                    <a:off x="5905500" y="1281499"/>
                    <a:ext cx="457200" cy="369332"/>
                  </a:xfrm>
                  <a:prstGeom prst="rect">
                    <a:avLst/>
                  </a:prstGeom>
                  <a:noFill/>
                  <a:ln>
                    <a:noFill/>
                  </a:ln>
                </p:spPr>
                <p:txBody>
                  <a:bodyPr wrap="square" rtlCol="0">
                    <a:spAutoFit/>
                  </a:bodyPr>
                  <a:lstStyle/>
                  <a:p>
                    <a:pPr algn="ctr"/>
                    <a:r>
                      <a:rPr lang="en-US" dirty="0" smtClean="0"/>
                      <a:t>C</a:t>
                    </a:r>
                    <a:endParaRPr lang="en-US" dirty="0"/>
                  </a:p>
                </p:txBody>
              </p:sp>
              <p:sp>
                <p:nvSpPr>
                  <p:cNvPr id="17" name="Oval 16"/>
                  <p:cNvSpPr/>
                  <p:nvPr/>
                </p:nvSpPr>
                <p:spPr>
                  <a:xfrm>
                    <a:off x="5867400" y="1237565"/>
                    <a:ext cx="533400" cy="457200"/>
                  </a:xfrm>
                  <a:prstGeom prst="ellipse">
                    <a:avLst/>
                  </a:prstGeom>
                  <a:solidFill>
                    <a:srgbClr val="00B050">
                      <a:alpha val="4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extBox 19"/>
              <p:cNvSpPr txBox="1"/>
              <p:nvPr/>
            </p:nvSpPr>
            <p:spPr>
              <a:xfrm>
                <a:off x="4876800" y="1867890"/>
                <a:ext cx="381000" cy="381000"/>
              </a:xfrm>
              <a:prstGeom prst="rect">
                <a:avLst/>
              </a:prstGeom>
              <a:noFill/>
            </p:spPr>
            <p:txBody>
              <a:bodyPr wrap="square" rtlCol="0">
                <a:spAutoFit/>
              </a:bodyPr>
              <a:lstStyle/>
              <a:p>
                <a:r>
                  <a:rPr lang="en-US" dirty="0" err="1" smtClean="0"/>
                  <a:t>vs</a:t>
                </a:r>
                <a:endParaRPr lang="en-US" dirty="0"/>
              </a:p>
            </p:txBody>
          </p:sp>
          <p:sp>
            <p:nvSpPr>
              <p:cNvPr id="7" name="Rectangle 6"/>
              <p:cNvSpPr/>
              <p:nvPr/>
            </p:nvSpPr>
            <p:spPr>
              <a:xfrm>
                <a:off x="838200" y="1752600"/>
                <a:ext cx="1905000" cy="369332"/>
              </a:xfrm>
              <a:prstGeom prst="rect">
                <a:avLst/>
              </a:prstGeom>
              <a:solidFill>
                <a:srgbClr val="00B05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838200" y="2121932"/>
              <a:ext cx="1905000" cy="253916"/>
            </a:xfrm>
            <a:prstGeom prst="rect">
              <a:avLst/>
            </a:prstGeom>
            <a:solidFill>
              <a:schemeClr val="tx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10"/>
          <p:cNvSpPr>
            <a:spLocks noGrp="1"/>
          </p:cNvSpPr>
          <p:nvPr>
            <p:ph type="ftr" sz="quarter" idx="11"/>
          </p:nvPr>
        </p:nvSpPr>
        <p:spPr/>
        <p:txBody>
          <a:bodyPr/>
          <a:lstStyle/>
          <a:p>
            <a:r>
              <a:rPr lang="en-US" dirty="0" smtClean="0"/>
              <a:t>www.utc.edu/michael-biderman</a:t>
            </a:r>
            <a:endParaRPr lang="en-US" dirty="0"/>
          </a:p>
        </p:txBody>
      </p:sp>
    </p:spTree>
    <p:extLst>
      <p:ext uri="{BB962C8B-B14F-4D97-AF65-F5344CB8AC3E}">
        <p14:creationId xmlns:p14="http://schemas.microsoft.com/office/powerpoint/2010/main" val="3391618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ECE02-4298-490F-BED3-73E11CF8492F}"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54</a:t>
            </a:fld>
            <a:endParaRPr lang="en-US"/>
          </a:p>
        </p:txBody>
      </p:sp>
      <p:sp>
        <p:nvSpPr>
          <p:cNvPr id="4" name="TextBox 3"/>
          <p:cNvSpPr txBox="1"/>
          <p:nvPr/>
        </p:nvSpPr>
        <p:spPr>
          <a:xfrm>
            <a:off x="609600" y="381000"/>
            <a:ext cx="8153400" cy="3600986"/>
          </a:xfrm>
          <a:prstGeom prst="rect">
            <a:avLst/>
          </a:prstGeom>
          <a:noFill/>
        </p:spPr>
        <p:txBody>
          <a:bodyPr wrap="square" rtlCol="0">
            <a:spAutoFit/>
          </a:bodyPr>
          <a:lstStyle/>
          <a:p>
            <a:r>
              <a:rPr lang="en-US" sz="2400" dirty="0" smtClean="0"/>
              <a:t>Application Examples – 2: </a:t>
            </a:r>
            <a:r>
              <a:rPr lang="en-US" sz="2400" dirty="0"/>
              <a:t>Bifactor </a:t>
            </a:r>
            <a:r>
              <a:rPr lang="en-US" sz="2400" dirty="0" smtClean="0"/>
              <a:t>and </a:t>
            </a:r>
            <a:r>
              <a:rPr lang="en-US" sz="2400" dirty="0"/>
              <a:t>correlations of Big 5 </a:t>
            </a:r>
            <a:r>
              <a:rPr lang="en-US" sz="2400" dirty="0" smtClean="0"/>
              <a:t>dimensions </a:t>
            </a:r>
            <a:r>
              <a:rPr lang="en-US" sz="2400" dirty="0"/>
              <a:t>with Positive and Negative Affectivity</a:t>
            </a:r>
            <a:endParaRPr lang="en-US" sz="2400" dirty="0" smtClean="0"/>
          </a:p>
          <a:p>
            <a:endParaRPr lang="en-US" dirty="0" smtClean="0"/>
          </a:p>
          <a:p>
            <a:r>
              <a:rPr lang="en-US" dirty="0" smtClean="0"/>
              <a:t>Data:  N=202</a:t>
            </a:r>
          </a:p>
          <a:p>
            <a:endParaRPr lang="en-US" dirty="0"/>
          </a:p>
          <a:p>
            <a:r>
              <a:rPr lang="en-US" dirty="0" smtClean="0"/>
              <a:t>Participants responded to IPIP Original 50-item Scale.</a:t>
            </a:r>
          </a:p>
          <a:p>
            <a:endParaRPr lang="en-US" dirty="0" smtClean="0"/>
          </a:p>
          <a:p>
            <a:r>
              <a:rPr lang="en-US" dirty="0" smtClean="0"/>
              <a:t>Participants responded to PANAS.</a:t>
            </a:r>
          </a:p>
          <a:p>
            <a:endParaRPr lang="en-US" dirty="0"/>
          </a:p>
          <a:p>
            <a:r>
              <a:rPr lang="en-US" dirty="0" smtClean="0"/>
              <a:t>Computed correlations of Big 5 scale scores with PA and NA.</a:t>
            </a:r>
          </a:p>
          <a:p>
            <a:endParaRPr lang="en-US" dirty="0"/>
          </a:p>
          <a:p>
            <a:r>
              <a:rPr lang="en-US" dirty="0" smtClean="0"/>
              <a:t>Computed correlations of Big Five factor scores from bifactor model with PA and NA.</a:t>
            </a:r>
          </a:p>
        </p:txBody>
      </p:sp>
      <p:sp>
        <p:nvSpPr>
          <p:cNvPr id="78" name="TextBox 77"/>
          <p:cNvSpPr txBox="1"/>
          <p:nvPr/>
        </p:nvSpPr>
        <p:spPr>
          <a:xfrm>
            <a:off x="838200" y="5562600"/>
            <a:ext cx="7010400" cy="461665"/>
          </a:xfrm>
          <a:prstGeom prst="rect">
            <a:avLst/>
          </a:prstGeom>
          <a:noFill/>
        </p:spPr>
        <p:txBody>
          <a:bodyPr wrap="square" rtlCol="0">
            <a:spAutoFit/>
          </a:bodyPr>
          <a:lstStyle/>
          <a:p>
            <a:pPr marL="228600" indent="-228600"/>
            <a:r>
              <a:rPr lang="en-US" sz="1200" dirty="0" smtClean="0">
                <a:latin typeface="Times New Roman" pitchFamily="18" charset="0"/>
                <a:cs typeface="Times New Roman" pitchFamily="18" charset="0"/>
              </a:rPr>
              <a:t>Biderman, M. D., Nguyen, N. T., &amp; Cunningham, C.J.L., &amp; </a:t>
            </a:r>
            <a:r>
              <a:rPr lang="en-US" sz="1200" dirty="0" err="1" smtClean="0">
                <a:latin typeface="Times New Roman" pitchFamily="18" charset="0"/>
                <a:cs typeface="Times New Roman" pitchFamily="18" charset="0"/>
              </a:rPr>
              <a:t>Ghorbani</a:t>
            </a:r>
            <a:r>
              <a:rPr lang="en-US" sz="1200" dirty="0" smtClean="0">
                <a:latin typeface="Times New Roman" pitchFamily="18" charset="0"/>
                <a:cs typeface="Times New Roman" pitchFamily="18" charset="0"/>
              </a:rPr>
              <a:t>, N. (2011).  The ubiquity of common method variance:  The case of the Big Five.  </a:t>
            </a:r>
            <a:r>
              <a:rPr lang="en-US" sz="1200" i="1" dirty="0" smtClean="0">
                <a:latin typeface="Times New Roman" pitchFamily="18" charset="0"/>
                <a:cs typeface="Times New Roman" pitchFamily="18" charset="0"/>
              </a:rPr>
              <a:t>Journal of Research in Personality, 2011</a:t>
            </a:r>
            <a:r>
              <a:rPr lang="en-US" sz="1200" dirty="0" smtClean="0">
                <a:latin typeface="Times New Roman" pitchFamily="18" charset="0"/>
                <a:cs typeface="Times New Roman" pitchFamily="18" charset="0"/>
              </a:rPr>
              <a:t>, 45, 417-429</a:t>
            </a:r>
            <a:r>
              <a:rPr lang="en-US" sz="1200" dirty="0">
                <a:latin typeface="Times New Roman" pitchFamily="18" charset="0"/>
                <a:cs typeface="Times New Roman" pitchFamily="18" charset="0"/>
              </a:rPr>
              <a:t>.</a:t>
            </a:r>
            <a:endParaRPr lang="en-US" sz="1200" dirty="0" smtClean="0">
              <a:latin typeface="Times New Roman" pitchFamily="18" charset="0"/>
              <a:cs typeface="Times New Roman" pitchFamily="18" charset="0"/>
            </a:endParaRPr>
          </a:p>
        </p:txBody>
      </p:sp>
      <p:sp>
        <p:nvSpPr>
          <p:cNvPr id="15" name="Footer Placeholder 1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185701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ECE02-4298-490F-BED3-73E11CF8492F}"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55</a:t>
            </a:fld>
            <a:endParaRPr lang="en-US"/>
          </a:p>
        </p:txBody>
      </p:sp>
      <p:sp>
        <p:nvSpPr>
          <p:cNvPr id="4" name="TextBox 3"/>
          <p:cNvSpPr txBox="1"/>
          <p:nvPr/>
        </p:nvSpPr>
        <p:spPr>
          <a:xfrm>
            <a:off x="685800" y="381000"/>
            <a:ext cx="7848600" cy="2492990"/>
          </a:xfrm>
          <a:prstGeom prst="rect">
            <a:avLst/>
          </a:prstGeom>
          <a:noFill/>
        </p:spPr>
        <p:txBody>
          <a:bodyPr wrap="square" rtlCol="0">
            <a:spAutoFit/>
          </a:bodyPr>
          <a:lstStyle/>
          <a:p>
            <a:r>
              <a:rPr lang="en-US" sz="2400" dirty="0" smtClean="0"/>
              <a:t>Application Examples – 2:   Correlations of scale and factor scores with PA</a:t>
            </a:r>
          </a:p>
          <a:p>
            <a:endParaRPr lang="en-US" dirty="0" smtClean="0"/>
          </a:p>
          <a:p>
            <a:r>
              <a:rPr lang="en-US" dirty="0" smtClean="0"/>
              <a:t>Big Five scale scores all correlated positively with PANAS Positive Affectivity.  </a:t>
            </a:r>
          </a:p>
          <a:p>
            <a:r>
              <a:rPr lang="en-US" dirty="0" smtClean="0"/>
              <a:t>(</a:t>
            </a:r>
            <a:r>
              <a:rPr lang="en-US" dirty="0" smtClean="0">
                <a:solidFill>
                  <a:srgbClr val="FF0000"/>
                </a:solidFill>
              </a:rPr>
              <a:t>p &lt; .05</a:t>
            </a:r>
            <a:r>
              <a:rPr lang="en-US" dirty="0" smtClean="0"/>
              <a:t> for </a:t>
            </a:r>
            <a:r>
              <a:rPr lang="en-US" dirty="0" smtClean="0">
                <a:solidFill>
                  <a:srgbClr val="FF0000"/>
                </a:solidFill>
              </a:rPr>
              <a:t>red</a:t>
            </a:r>
            <a:r>
              <a:rPr lang="en-US" dirty="0" smtClean="0"/>
              <a:t> correlations.)  N=202</a:t>
            </a:r>
          </a:p>
          <a:p>
            <a:endParaRPr lang="en-US" dirty="0"/>
          </a:p>
          <a:p>
            <a:r>
              <a:rPr lang="en-US" dirty="0" smtClean="0"/>
              <a:t>Factor scores from a bifactor model exhibited smaller correlations with PA than did scale scores.</a:t>
            </a:r>
          </a:p>
        </p:txBody>
      </p:sp>
      <p:grpSp>
        <p:nvGrpSpPr>
          <p:cNvPr id="9" name="Group 8"/>
          <p:cNvGrpSpPr/>
          <p:nvPr/>
        </p:nvGrpSpPr>
        <p:grpSpPr>
          <a:xfrm>
            <a:off x="1274677" y="3032550"/>
            <a:ext cx="6537960" cy="3090450"/>
            <a:chOff x="1341422" y="3238225"/>
            <a:chExt cx="6537960" cy="3090450"/>
          </a:xfrm>
        </p:grpSpPr>
        <p:sp>
          <p:nvSpPr>
            <p:cNvPr id="106" name="TextBox 105"/>
            <p:cNvSpPr txBox="1"/>
            <p:nvPr/>
          </p:nvSpPr>
          <p:spPr>
            <a:xfrm>
              <a:off x="7385216" y="4564643"/>
              <a:ext cx="440826" cy="369332"/>
            </a:xfrm>
            <a:prstGeom prst="rect">
              <a:avLst/>
            </a:prstGeom>
            <a:solidFill>
              <a:schemeClr val="bg1"/>
            </a:solidFill>
          </p:spPr>
          <p:txBody>
            <a:bodyPr wrap="square" rtlCol="0">
              <a:spAutoFit/>
            </a:bodyPr>
            <a:lstStyle/>
            <a:p>
              <a:pPr algn="ctr"/>
              <a:r>
                <a:rPr lang="en-US" dirty="0" smtClean="0"/>
                <a:t>A</a:t>
              </a:r>
              <a:endParaRPr lang="en-US" dirty="0"/>
            </a:p>
          </p:txBody>
        </p:sp>
        <p:sp>
          <p:nvSpPr>
            <p:cNvPr id="105" name="Oval 104"/>
            <p:cNvSpPr/>
            <p:nvPr/>
          </p:nvSpPr>
          <p:spPr>
            <a:xfrm>
              <a:off x="7361770" y="4516951"/>
              <a:ext cx="440826" cy="381684"/>
            </a:xfrm>
            <a:prstGeom prst="ellipse">
              <a:avLst/>
            </a:prstGeom>
            <a:solidFill>
              <a:schemeClr val="accent6">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092242" y="4400025"/>
              <a:ext cx="510559" cy="307777"/>
            </a:xfrm>
            <a:prstGeom prst="rect">
              <a:avLst/>
            </a:prstGeom>
            <a:noFill/>
            <a:ln>
              <a:solidFill>
                <a:schemeClr val="tx1"/>
              </a:solidFill>
            </a:ln>
          </p:spPr>
          <p:txBody>
            <a:bodyPr wrap="square" rtlCol="0">
              <a:spAutoFit/>
            </a:bodyPr>
            <a:lstStyle/>
            <a:p>
              <a:pPr algn="ctr"/>
              <a:r>
                <a:rPr lang="en-US" sz="1400" dirty="0" smtClean="0"/>
                <a:t>PA</a:t>
              </a:r>
              <a:endParaRPr lang="en-US" sz="1400" dirty="0"/>
            </a:p>
          </p:txBody>
        </p:sp>
        <p:grpSp>
          <p:nvGrpSpPr>
            <p:cNvPr id="111" name="Group 110"/>
            <p:cNvGrpSpPr/>
            <p:nvPr/>
          </p:nvGrpSpPr>
          <p:grpSpPr>
            <a:xfrm>
              <a:off x="1341422" y="4025597"/>
              <a:ext cx="510559" cy="2197537"/>
              <a:chOff x="1219200" y="2064578"/>
              <a:chExt cx="510559" cy="2197537"/>
            </a:xfrm>
          </p:grpSpPr>
          <p:sp>
            <p:nvSpPr>
              <p:cNvPr id="118" name="TextBox 117"/>
              <p:cNvSpPr txBox="1"/>
              <p:nvPr/>
            </p:nvSpPr>
            <p:spPr>
              <a:xfrm>
                <a:off x="1219200" y="2064578"/>
                <a:ext cx="510559" cy="307777"/>
              </a:xfrm>
              <a:prstGeom prst="rect">
                <a:avLst/>
              </a:prstGeom>
              <a:noFill/>
              <a:ln>
                <a:solidFill>
                  <a:schemeClr val="tx1"/>
                </a:solidFill>
              </a:ln>
            </p:spPr>
            <p:txBody>
              <a:bodyPr wrap="square" rtlCol="0">
                <a:spAutoFit/>
              </a:bodyPr>
              <a:lstStyle/>
              <a:p>
                <a:pPr algn="ctr"/>
                <a:r>
                  <a:rPr lang="en-US" sz="1400" dirty="0" smtClean="0"/>
                  <a:t>Ext</a:t>
                </a:r>
                <a:endParaRPr lang="en-US" sz="1400" dirty="0"/>
              </a:p>
            </p:txBody>
          </p:sp>
          <p:sp>
            <p:nvSpPr>
              <p:cNvPr id="119" name="TextBox 118"/>
              <p:cNvSpPr txBox="1"/>
              <p:nvPr/>
            </p:nvSpPr>
            <p:spPr>
              <a:xfrm>
                <a:off x="1219200" y="2537018"/>
                <a:ext cx="510559" cy="307777"/>
              </a:xfrm>
              <a:prstGeom prst="rect">
                <a:avLst/>
              </a:prstGeom>
              <a:noFill/>
              <a:ln>
                <a:solidFill>
                  <a:schemeClr val="tx1"/>
                </a:solidFill>
              </a:ln>
            </p:spPr>
            <p:txBody>
              <a:bodyPr wrap="square" rtlCol="0">
                <a:spAutoFit/>
              </a:bodyPr>
              <a:lstStyle/>
              <a:p>
                <a:pPr algn="ctr"/>
                <a:r>
                  <a:rPr lang="en-US" sz="1400" dirty="0" err="1" smtClean="0"/>
                  <a:t>Agr</a:t>
                </a:r>
                <a:endParaRPr lang="en-US" sz="1400" dirty="0"/>
              </a:p>
            </p:txBody>
          </p:sp>
          <p:sp>
            <p:nvSpPr>
              <p:cNvPr id="120" name="TextBox 119"/>
              <p:cNvSpPr txBox="1"/>
              <p:nvPr/>
            </p:nvSpPr>
            <p:spPr>
              <a:xfrm>
                <a:off x="1219200" y="3009458"/>
                <a:ext cx="510559" cy="307777"/>
              </a:xfrm>
              <a:prstGeom prst="rect">
                <a:avLst/>
              </a:prstGeom>
              <a:noFill/>
              <a:ln>
                <a:solidFill>
                  <a:schemeClr val="tx1"/>
                </a:solidFill>
              </a:ln>
            </p:spPr>
            <p:txBody>
              <a:bodyPr wrap="square" rtlCol="0">
                <a:spAutoFit/>
              </a:bodyPr>
              <a:lstStyle/>
              <a:p>
                <a:pPr algn="ctr"/>
                <a:r>
                  <a:rPr lang="en-US" sz="1400" dirty="0" smtClean="0"/>
                  <a:t>Con</a:t>
                </a:r>
                <a:endParaRPr lang="en-US" sz="1400" dirty="0"/>
              </a:p>
            </p:txBody>
          </p:sp>
          <p:sp>
            <p:nvSpPr>
              <p:cNvPr id="121" name="TextBox 120"/>
              <p:cNvSpPr txBox="1"/>
              <p:nvPr/>
            </p:nvSpPr>
            <p:spPr>
              <a:xfrm>
                <a:off x="1219200" y="3481898"/>
                <a:ext cx="510559" cy="307777"/>
              </a:xfrm>
              <a:prstGeom prst="rect">
                <a:avLst/>
              </a:prstGeom>
              <a:noFill/>
              <a:ln>
                <a:solidFill>
                  <a:schemeClr val="tx1"/>
                </a:solidFill>
              </a:ln>
            </p:spPr>
            <p:txBody>
              <a:bodyPr wrap="square" rtlCol="0">
                <a:spAutoFit/>
              </a:bodyPr>
              <a:lstStyle/>
              <a:p>
                <a:pPr algn="ctr"/>
                <a:r>
                  <a:rPr lang="en-US" sz="1400" dirty="0" err="1" smtClean="0"/>
                  <a:t>Sta</a:t>
                </a:r>
                <a:endParaRPr lang="en-US" sz="1400" dirty="0"/>
              </a:p>
            </p:txBody>
          </p:sp>
          <p:sp>
            <p:nvSpPr>
              <p:cNvPr id="122" name="TextBox 121"/>
              <p:cNvSpPr txBox="1"/>
              <p:nvPr/>
            </p:nvSpPr>
            <p:spPr>
              <a:xfrm>
                <a:off x="1219200" y="3954338"/>
                <a:ext cx="510559" cy="307777"/>
              </a:xfrm>
              <a:prstGeom prst="rect">
                <a:avLst/>
              </a:prstGeom>
              <a:noFill/>
              <a:ln>
                <a:solidFill>
                  <a:schemeClr val="tx1"/>
                </a:solidFill>
              </a:ln>
            </p:spPr>
            <p:txBody>
              <a:bodyPr wrap="square" rtlCol="0">
                <a:spAutoFit/>
              </a:bodyPr>
              <a:lstStyle/>
              <a:p>
                <a:pPr algn="ctr"/>
                <a:r>
                  <a:rPr lang="en-US" sz="1400" dirty="0" err="1" smtClean="0"/>
                  <a:t>Opn</a:t>
                </a:r>
                <a:endParaRPr lang="en-US" sz="1400" dirty="0"/>
              </a:p>
            </p:txBody>
          </p:sp>
        </p:grpSp>
        <p:sp>
          <p:nvSpPr>
            <p:cNvPr id="109" name="Oval 108"/>
            <p:cNvSpPr/>
            <p:nvPr/>
          </p:nvSpPr>
          <p:spPr>
            <a:xfrm>
              <a:off x="7292642" y="3238225"/>
              <a:ext cx="533400" cy="439433"/>
            </a:xfrm>
            <a:prstGeom prst="ellipse">
              <a:avLst/>
            </a:prstGeom>
            <a:solidFill>
              <a:schemeClr val="tx1">
                <a:alpha val="4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7292642" y="3250577"/>
              <a:ext cx="586740" cy="369332"/>
            </a:xfrm>
            <a:prstGeom prst="rect">
              <a:avLst/>
            </a:prstGeom>
            <a:noFill/>
          </p:spPr>
          <p:txBody>
            <a:bodyPr wrap="square" rtlCol="0">
              <a:spAutoFit/>
            </a:bodyPr>
            <a:lstStyle/>
            <a:p>
              <a:pPr algn="ctr"/>
              <a:r>
                <a:rPr lang="en-US" dirty="0" smtClean="0"/>
                <a:t>GFP</a:t>
              </a:r>
              <a:endParaRPr lang="en-US" dirty="0"/>
            </a:p>
          </p:txBody>
        </p:sp>
        <p:grpSp>
          <p:nvGrpSpPr>
            <p:cNvPr id="94" name="Group 93"/>
            <p:cNvGrpSpPr/>
            <p:nvPr/>
          </p:nvGrpSpPr>
          <p:grpSpPr>
            <a:xfrm>
              <a:off x="7385216" y="4085124"/>
              <a:ext cx="440826" cy="381684"/>
              <a:chOff x="1828800" y="1678244"/>
              <a:chExt cx="586740" cy="439433"/>
            </a:xfrm>
          </p:grpSpPr>
          <p:sp>
            <p:nvSpPr>
              <p:cNvPr id="107" name="Oval 106"/>
              <p:cNvSpPr/>
              <p:nvPr/>
            </p:nvSpPr>
            <p:spPr>
              <a:xfrm>
                <a:off x="1828800" y="1678244"/>
                <a:ext cx="533400" cy="439433"/>
              </a:xfrm>
              <a:prstGeom prst="ellipse">
                <a:avLst/>
              </a:prstGeom>
              <a:solidFill>
                <a:srgbClr val="FF000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1828800" y="1690596"/>
                <a:ext cx="586740" cy="369332"/>
              </a:xfrm>
              <a:prstGeom prst="rect">
                <a:avLst/>
              </a:prstGeom>
              <a:noFill/>
            </p:spPr>
            <p:txBody>
              <a:bodyPr wrap="square" rtlCol="0">
                <a:spAutoFit/>
              </a:bodyPr>
              <a:lstStyle/>
              <a:p>
                <a:pPr algn="ctr"/>
                <a:r>
                  <a:rPr lang="en-US" dirty="0" smtClean="0"/>
                  <a:t>E</a:t>
                </a:r>
                <a:endParaRPr lang="en-US" dirty="0"/>
              </a:p>
            </p:txBody>
          </p:sp>
        </p:grpSp>
        <p:sp>
          <p:nvSpPr>
            <p:cNvPr id="103" name="Oval 102"/>
            <p:cNvSpPr/>
            <p:nvPr/>
          </p:nvSpPr>
          <p:spPr>
            <a:xfrm>
              <a:off x="7385216" y="5023077"/>
              <a:ext cx="400751" cy="381684"/>
            </a:xfrm>
            <a:prstGeom prst="ellipse">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84082" y="5051159"/>
              <a:ext cx="440826" cy="369332"/>
            </a:xfrm>
            <a:prstGeom prst="rect">
              <a:avLst/>
            </a:prstGeom>
            <a:noFill/>
          </p:spPr>
          <p:txBody>
            <a:bodyPr wrap="square" rtlCol="0">
              <a:spAutoFit/>
            </a:bodyPr>
            <a:lstStyle/>
            <a:p>
              <a:pPr algn="ctr"/>
              <a:r>
                <a:rPr lang="en-US" dirty="0" smtClean="0"/>
                <a:t>C</a:t>
              </a:r>
              <a:endParaRPr lang="en-US" dirty="0"/>
            </a:p>
          </p:txBody>
        </p:sp>
        <p:sp>
          <p:nvSpPr>
            <p:cNvPr id="101" name="Oval 100"/>
            <p:cNvSpPr/>
            <p:nvPr/>
          </p:nvSpPr>
          <p:spPr>
            <a:xfrm>
              <a:off x="7385216" y="5504245"/>
              <a:ext cx="400751" cy="381684"/>
            </a:xfrm>
            <a:prstGeom prst="ellipse">
              <a:avLst/>
            </a:prstGeom>
            <a:solidFill>
              <a:srgbClr val="0070C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7355144" y="5514974"/>
              <a:ext cx="440826" cy="369332"/>
            </a:xfrm>
            <a:prstGeom prst="rect">
              <a:avLst/>
            </a:prstGeom>
            <a:noFill/>
          </p:spPr>
          <p:txBody>
            <a:bodyPr wrap="square" rtlCol="0">
              <a:spAutoFit/>
            </a:bodyPr>
            <a:lstStyle/>
            <a:p>
              <a:pPr algn="ctr"/>
              <a:r>
                <a:rPr lang="en-US" dirty="0" smtClean="0"/>
                <a:t>S</a:t>
              </a:r>
              <a:endParaRPr lang="en-US" dirty="0"/>
            </a:p>
          </p:txBody>
        </p:sp>
        <p:sp>
          <p:nvSpPr>
            <p:cNvPr id="99" name="Oval 98"/>
            <p:cNvSpPr/>
            <p:nvPr/>
          </p:nvSpPr>
          <p:spPr>
            <a:xfrm>
              <a:off x="7385216" y="5946991"/>
              <a:ext cx="400751" cy="381684"/>
            </a:xfrm>
            <a:prstGeom prst="ellipse">
              <a:avLst/>
            </a:prstGeom>
            <a:solidFill>
              <a:srgbClr val="7030A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371811" y="5957720"/>
              <a:ext cx="440826" cy="369332"/>
            </a:xfrm>
            <a:prstGeom prst="rect">
              <a:avLst/>
            </a:prstGeom>
            <a:noFill/>
          </p:spPr>
          <p:txBody>
            <a:bodyPr wrap="square" rtlCol="0">
              <a:spAutoFit/>
            </a:bodyPr>
            <a:lstStyle/>
            <a:p>
              <a:pPr algn="ctr"/>
              <a:r>
                <a:rPr lang="en-US" dirty="0" smtClean="0"/>
                <a:t>O</a:t>
              </a:r>
              <a:endParaRPr lang="en-US" dirty="0"/>
            </a:p>
          </p:txBody>
        </p:sp>
        <p:grpSp>
          <p:nvGrpSpPr>
            <p:cNvPr id="85" name="Group 84"/>
            <p:cNvGrpSpPr/>
            <p:nvPr/>
          </p:nvGrpSpPr>
          <p:grpSpPr>
            <a:xfrm>
              <a:off x="4587542" y="3258224"/>
              <a:ext cx="2811780" cy="2906742"/>
              <a:chOff x="4381500" y="1642398"/>
              <a:chExt cx="2811780" cy="2906742"/>
            </a:xfrm>
          </p:grpSpPr>
          <p:sp>
            <p:nvSpPr>
              <p:cNvPr id="86" name="Freeform 85"/>
              <p:cNvSpPr/>
              <p:nvPr/>
            </p:nvSpPr>
            <p:spPr>
              <a:xfrm>
                <a:off x="4389120" y="1642398"/>
                <a:ext cx="2705100" cy="1276062"/>
              </a:xfrm>
              <a:custGeom>
                <a:avLst/>
                <a:gdLst>
                  <a:gd name="connsiteX0" fmla="*/ 0 w 2705100"/>
                  <a:gd name="connsiteY0" fmla="*/ 1276062 h 1276062"/>
                  <a:gd name="connsiteX1" fmla="*/ 929640 w 2705100"/>
                  <a:gd name="connsiteY1" fmla="*/ 79722 h 1276062"/>
                  <a:gd name="connsiteX2" fmla="*/ 2705100 w 2705100"/>
                  <a:gd name="connsiteY2" fmla="*/ 209262 h 1276062"/>
                </a:gdLst>
                <a:ahLst/>
                <a:cxnLst>
                  <a:cxn ang="0">
                    <a:pos x="connsiteX0" y="connsiteY0"/>
                  </a:cxn>
                  <a:cxn ang="0">
                    <a:pos x="connsiteX1" y="connsiteY1"/>
                  </a:cxn>
                  <a:cxn ang="0">
                    <a:pos x="connsiteX2" y="connsiteY2"/>
                  </a:cxn>
                </a:cxnLst>
                <a:rect l="l" t="t" r="r" b="b"/>
                <a:pathLst>
                  <a:path w="2705100" h="1276062">
                    <a:moveTo>
                      <a:pt x="0" y="1276062"/>
                    </a:moveTo>
                    <a:cubicBezTo>
                      <a:pt x="239395" y="766792"/>
                      <a:pt x="478790" y="257522"/>
                      <a:pt x="929640" y="79722"/>
                    </a:cubicBezTo>
                    <a:cubicBezTo>
                      <a:pt x="1380490" y="-98078"/>
                      <a:pt x="2042795" y="55592"/>
                      <a:pt x="2705100" y="209262"/>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389120" y="2205824"/>
                <a:ext cx="2804160" cy="720256"/>
              </a:xfrm>
              <a:custGeom>
                <a:avLst/>
                <a:gdLst>
                  <a:gd name="connsiteX0" fmla="*/ 0 w 2804160"/>
                  <a:gd name="connsiteY0" fmla="*/ 720256 h 720256"/>
                  <a:gd name="connsiteX1" fmla="*/ 1211580 w 2804160"/>
                  <a:gd name="connsiteY1" fmla="*/ 3976 h 720256"/>
                  <a:gd name="connsiteX2" fmla="*/ 2804160 w 2804160"/>
                  <a:gd name="connsiteY2" fmla="*/ 484036 h 720256"/>
                </a:gdLst>
                <a:ahLst/>
                <a:cxnLst>
                  <a:cxn ang="0">
                    <a:pos x="connsiteX0" y="connsiteY0"/>
                  </a:cxn>
                  <a:cxn ang="0">
                    <a:pos x="connsiteX1" y="connsiteY1"/>
                  </a:cxn>
                  <a:cxn ang="0">
                    <a:pos x="connsiteX2" y="connsiteY2"/>
                  </a:cxn>
                </a:cxnLst>
                <a:rect l="l" t="t" r="r" b="b"/>
                <a:pathLst>
                  <a:path w="2804160" h="720256">
                    <a:moveTo>
                      <a:pt x="0" y="720256"/>
                    </a:moveTo>
                    <a:cubicBezTo>
                      <a:pt x="372110" y="381801"/>
                      <a:pt x="744220" y="43346"/>
                      <a:pt x="1211580" y="3976"/>
                    </a:cubicBezTo>
                    <a:cubicBezTo>
                      <a:pt x="1678940" y="-35394"/>
                      <a:pt x="2241550" y="224321"/>
                      <a:pt x="2804160" y="484036"/>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4404360" y="2700018"/>
                <a:ext cx="2773680" cy="408942"/>
              </a:xfrm>
              <a:custGeom>
                <a:avLst/>
                <a:gdLst>
                  <a:gd name="connsiteX0" fmla="*/ 0 w 2773680"/>
                  <a:gd name="connsiteY0" fmla="*/ 218442 h 408942"/>
                  <a:gd name="connsiteX1" fmla="*/ 1318260 w 2773680"/>
                  <a:gd name="connsiteY1" fmla="*/ 5082 h 408942"/>
                  <a:gd name="connsiteX2" fmla="*/ 2773680 w 2773680"/>
                  <a:gd name="connsiteY2" fmla="*/ 408942 h 408942"/>
                </a:gdLst>
                <a:ahLst/>
                <a:cxnLst>
                  <a:cxn ang="0">
                    <a:pos x="connsiteX0" y="connsiteY0"/>
                  </a:cxn>
                  <a:cxn ang="0">
                    <a:pos x="connsiteX1" y="connsiteY1"/>
                  </a:cxn>
                  <a:cxn ang="0">
                    <a:pos x="connsiteX2" y="connsiteY2"/>
                  </a:cxn>
                </a:cxnLst>
                <a:rect l="l" t="t" r="r" b="b"/>
                <a:pathLst>
                  <a:path w="2773680" h="408942">
                    <a:moveTo>
                      <a:pt x="0" y="218442"/>
                    </a:moveTo>
                    <a:cubicBezTo>
                      <a:pt x="427990" y="95887"/>
                      <a:pt x="855980" y="-26668"/>
                      <a:pt x="1318260" y="5082"/>
                    </a:cubicBezTo>
                    <a:cubicBezTo>
                      <a:pt x="1780540" y="36832"/>
                      <a:pt x="2277110" y="222887"/>
                      <a:pt x="2773680" y="408942"/>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4381500" y="2933700"/>
                <a:ext cx="2804160" cy="632460"/>
              </a:xfrm>
              <a:custGeom>
                <a:avLst/>
                <a:gdLst>
                  <a:gd name="connsiteX0" fmla="*/ 0 w 2804160"/>
                  <a:gd name="connsiteY0" fmla="*/ 0 h 632460"/>
                  <a:gd name="connsiteX1" fmla="*/ 1539240 w 2804160"/>
                  <a:gd name="connsiteY1" fmla="*/ 213360 h 632460"/>
                  <a:gd name="connsiteX2" fmla="*/ 2804160 w 2804160"/>
                  <a:gd name="connsiteY2" fmla="*/ 632460 h 632460"/>
                </a:gdLst>
                <a:ahLst/>
                <a:cxnLst>
                  <a:cxn ang="0">
                    <a:pos x="connsiteX0" y="connsiteY0"/>
                  </a:cxn>
                  <a:cxn ang="0">
                    <a:pos x="connsiteX1" y="connsiteY1"/>
                  </a:cxn>
                  <a:cxn ang="0">
                    <a:pos x="connsiteX2" y="connsiteY2"/>
                  </a:cxn>
                </a:cxnLst>
                <a:rect l="l" t="t" r="r" b="b"/>
                <a:pathLst>
                  <a:path w="2804160" h="632460">
                    <a:moveTo>
                      <a:pt x="0" y="0"/>
                    </a:moveTo>
                    <a:cubicBezTo>
                      <a:pt x="535940" y="53975"/>
                      <a:pt x="1071880" y="107950"/>
                      <a:pt x="1539240" y="213360"/>
                    </a:cubicBezTo>
                    <a:cubicBezTo>
                      <a:pt x="2006600" y="318770"/>
                      <a:pt x="2405380" y="475615"/>
                      <a:pt x="2804160" y="6324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404360" y="2948940"/>
                <a:ext cx="2766060" cy="1143000"/>
              </a:xfrm>
              <a:custGeom>
                <a:avLst/>
                <a:gdLst>
                  <a:gd name="connsiteX0" fmla="*/ 0 w 2766060"/>
                  <a:gd name="connsiteY0" fmla="*/ 0 h 1143000"/>
                  <a:gd name="connsiteX1" fmla="*/ 1379220 w 2766060"/>
                  <a:gd name="connsiteY1" fmla="*/ 937260 h 1143000"/>
                  <a:gd name="connsiteX2" fmla="*/ 2766060 w 2766060"/>
                  <a:gd name="connsiteY2" fmla="*/ 1143000 h 1143000"/>
                </a:gdLst>
                <a:ahLst/>
                <a:cxnLst>
                  <a:cxn ang="0">
                    <a:pos x="connsiteX0" y="connsiteY0"/>
                  </a:cxn>
                  <a:cxn ang="0">
                    <a:pos x="connsiteX1" y="connsiteY1"/>
                  </a:cxn>
                  <a:cxn ang="0">
                    <a:pos x="connsiteX2" y="connsiteY2"/>
                  </a:cxn>
                </a:cxnLst>
                <a:rect l="l" t="t" r="r" b="b"/>
                <a:pathLst>
                  <a:path w="2766060" h="1143000">
                    <a:moveTo>
                      <a:pt x="0" y="0"/>
                    </a:moveTo>
                    <a:cubicBezTo>
                      <a:pt x="459105" y="373380"/>
                      <a:pt x="918210" y="746760"/>
                      <a:pt x="1379220" y="937260"/>
                    </a:cubicBezTo>
                    <a:cubicBezTo>
                      <a:pt x="1840230" y="1127760"/>
                      <a:pt x="2303145" y="1135380"/>
                      <a:pt x="2766060" y="114300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389120" y="2956560"/>
                <a:ext cx="2796540" cy="1592580"/>
              </a:xfrm>
              <a:custGeom>
                <a:avLst/>
                <a:gdLst>
                  <a:gd name="connsiteX0" fmla="*/ 0 w 2796540"/>
                  <a:gd name="connsiteY0" fmla="*/ 0 h 1592580"/>
                  <a:gd name="connsiteX1" fmla="*/ 1226820 w 2796540"/>
                  <a:gd name="connsiteY1" fmla="*/ 1287780 h 1592580"/>
                  <a:gd name="connsiteX2" fmla="*/ 2796540 w 2796540"/>
                  <a:gd name="connsiteY2" fmla="*/ 1592580 h 1592580"/>
                </a:gdLst>
                <a:ahLst/>
                <a:cxnLst>
                  <a:cxn ang="0">
                    <a:pos x="connsiteX0" y="connsiteY0"/>
                  </a:cxn>
                  <a:cxn ang="0">
                    <a:pos x="connsiteX1" y="connsiteY1"/>
                  </a:cxn>
                  <a:cxn ang="0">
                    <a:pos x="connsiteX2" y="connsiteY2"/>
                  </a:cxn>
                </a:cxnLst>
                <a:rect l="l" t="t" r="r" b="b"/>
                <a:pathLst>
                  <a:path w="2796540" h="1592580">
                    <a:moveTo>
                      <a:pt x="0" y="0"/>
                    </a:moveTo>
                    <a:cubicBezTo>
                      <a:pt x="380365" y="511175"/>
                      <a:pt x="760730" y="1022350"/>
                      <a:pt x="1226820" y="1287780"/>
                    </a:cubicBezTo>
                    <a:cubicBezTo>
                      <a:pt x="1692910" y="1553210"/>
                      <a:pt x="2244725" y="1572895"/>
                      <a:pt x="2796540" y="15925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530642" y="3238225"/>
              <a:ext cx="381000" cy="2984909"/>
              <a:chOff x="6324600" y="2906762"/>
              <a:chExt cx="381000" cy="2984909"/>
            </a:xfrm>
          </p:grpSpPr>
          <p:sp>
            <p:nvSpPr>
              <p:cNvPr id="53" name="TextBox 52"/>
              <p:cNvSpPr txBox="1"/>
              <p:nvPr/>
            </p:nvSpPr>
            <p:spPr>
              <a:xfrm>
                <a:off x="6324600" y="2906762"/>
                <a:ext cx="381000" cy="276999"/>
              </a:xfrm>
              <a:prstGeom prst="rect">
                <a:avLst/>
              </a:prstGeom>
              <a:solidFill>
                <a:schemeClr val="bg1"/>
              </a:solidFill>
            </p:spPr>
            <p:txBody>
              <a:bodyPr wrap="square" lIns="0" tIns="0" rIns="0" bIns="0" rtlCol="0">
                <a:spAutoFit/>
              </a:bodyPr>
              <a:lstStyle/>
              <a:p>
                <a:r>
                  <a:rPr lang="en-US" dirty="0" smtClean="0">
                    <a:solidFill>
                      <a:srgbClr val="FF0000"/>
                    </a:solidFill>
                  </a:rPr>
                  <a:t>.46</a:t>
                </a:r>
                <a:endParaRPr lang="en-US" dirty="0">
                  <a:solidFill>
                    <a:srgbClr val="FF0000"/>
                  </a:solidFill>
                </a:endParaRPr>
              </a:p>
            </p:txBody>
          </p:sp>
          <p:sp>
            <p:nvSpPr>
              <p:cNvPr id="54" name="TextBox 53"/>
              <p:cNvSpPr txBox="1"/>
              <p:nvPr/>
            </p:nvSpPr>
            <p:spPr>
              <a:xfrm>
                <a:off x="6324600" y="3550603"/>
                <a:ext cx="381000" cy="276999"/>
              </a:xfrm>
              <a:prstGeom prst="rect">
                <a:avLst/>
              </a:prstGeom>
              <a:solidFill>
                <a:schemeClr val="bg1"/>
              </a:solidFill>
            </p:spPr>
            <p:txBody>
              <a:bodyPr wrap="square" lIns="0" tIns="0" rIns="0" bIns="0" rtlCol="0">
                <a:spAutoFit/>
              </a:bodyPr>
              <a:lstStyle/>
              <a:p>
                <a:r>
                  <a:rPr lang="en-US" dirty="0" smtClean="0">
                    <a:solidFill>
                      <a:srgbClr val="FF0000"/>
                    </a:solidFill>
                  </a:rPr>
                  <a:t>.17</a:t>
                </a:r>
                <a:endParaRPr lang="en-US" dirty="0">
                  <a:solidFill>
                    <a:srgbClr val="FF0000"/>
                  </a:solidFill>
                </a:endParaRPr>
              </a:p>
            </p:txBody>
          </p:sp>
          <p:sp>
            <p:nvSpPr>
              <p:cNvPr id="55" name="TextBox 54"/>
              <p:cNvSpPr txBox="1"/>
              <p:nvPr/>
            </p:nvSpPr>
            <p:spPr>
              <a:xfrm>
                <a:off x="6324600" y="4050352"/>
                <a:ext cx="381000" cy="276999"/>
              </a:xfrm>
              <a:prstGeom prst="rect">
                <a:avLst/>
              </a:prstGeom>
              <a:solidFill>
                <a:schemeClr val="bg1"/>
              </a:solidFill>
            </p:spPr>
            <p:txBody>
              <a:bodyPr wrap="square" lIns="0" tIns="0" rIns="0" bIns="0" rtlCol="0">
                <a:spAutoFit/>
              </a:bodyPr>
              <a:lstStyle/>
              <a:p>
                <a:r>
                  <a:rPr lang="en-US" dirty="0" smtClean="0"/>
                  <a:t>.-06</a:t>
                </a:r>
                <a:endParaRPr lang="en-US" dirty="0"/>
              </a:p>
            </p:txBody>
          </p:sp>
          <p:sp>
            <p:nvSpPr>
              <p:cNvPr id="56" name="TextBox 55"/>
              <p:cNvSpPr txBox="1"/>
              <p:nvPr/>
            </p:nvSpPr>
            <p:spPr>
              <a:xfrm>
                <a:off x="6324600" y="4465635"/>
                <a:ext cx="381000" cy="276999"/>
              </a:xfrm>
              <a:prstGeom prst="rect">
                <a:avLst/>
              </a:prstGeom>
              <a:solidFill>
                <a:schemeClr val="bg1"/>
              </a:solidFill>
            </p:spPr>
            <p:txBody>
              <a:bodyPr wrap="square" lIns="0" tIns="0" rIns="0" bIns="0" rtlCol="0">
                <a:spAutoFit/>
              </a:bodyPr>
              <a:lstStyle/>
              <a:p>
                <a:r>
                  <a:rPr lang="en-US" dirty="0" smtClean="0"/>
                  <a:t>.08</a:t>
                </a:r>
                <a:endParaRPr lang="en-US" dirty="0"/>
              </a:p>
            </p:txBody>
          </p:sp>
          <p:sp>
            <p:nvSpPr>
              <p:cNvPr id="57" name="TextBox 56"/>
              <p:cNvSpPr txBox="1"/>
              <p:nvPr/>
            </p:nvSpPr>
            <p:spPr>
              <a:xfrm>
                <a:off x="6324600" y="5106924"/>
                <a:ext cx="381000" cy="276999"/>
              </a:xfrm>
              <a:prstGeom prst="rect">
                <a:avLst/>
              </a:prstGeom>
              <a:solidFill>
                <a:schemeClr val="bg1"/>
              </a:solidFill>
            </p:spPr>
            <p:txBody>
              <a:bodyPr wrap="square" lIns="0" tIns="0" rIns="0" bIns="0" rtlCol="0">
                <a:spAutoFit/>
              </a:bodyPr>
              <a:lstStyle/>
              <a:p>
                <a:r>
                  <a:rPr lang="en-US" dirty="0" smtClean="0">
                    <a:solidFill>
                      <a:srgbClr val="FF0000"/>
                    </a:solidFill>
                  </a:rPr>
                  <a:t>.16</a:t>
                </a:r>
                <a:endParaRPr lang="en-US" dirty="0">
                  <a:solidFill>
                    <a:srgbClr val="FF0000"/>
                  </a:solidFill>
                </a:endParaRPr>
              </a:p>
            </p:txBody>
          </p:sp>
          <p:sp>
            <p:nvSpPr>
              <p:cNvPr id="58" name="TextBox 57"/>
              <p:cNvSpPr txBox="1"/>
              <p:nvPr/>
            </p:nvSpPr>
            <p:spPr>
              <a:xfrm>
                <a:off x="6324600" y="5614672"/>
                <a:ext cx="381000" cy="276999"/>
              </a:xfrm>
              <a:prstGeom prst="rect">
                <a:avLst/>
              </a:prstGeom>
              <a:solidFill>
                <a:schemeClr val="bg1"/>
              </a:solidFill>
            </p:spPr>
            <p:txBody>
              <a:bodyPr wrap="square" lIns="0" tIns="0" rIns="0" bIns="0" rtlCol="0">
                <a:spAutoFit/>
              </a:bodyPr>
              <a:lstStyle/>
              <a:p>
                <a:r>
                  <a:rPr lang="en-US" dirty="0" smtClean="0"/>
                  <a:t>.12</a:t>
                </a:r>
                <a:endParaRPr lang="en-US" dirty="0"/>
              </a:p>
            </p:txBody>
          </p:sp>
        </p:grpSp>
        <p:grpSp>
          <p:nvGrpSpPr>
            <p:cNvPr id="13" name="Group 12"/>
            <p:cNvGrpSpPr/>
            <p:nvPr/>
          </p:nvGrpSpPr>
          <p:grpSpPr>
            <a:xfrm>
              <a:off x="1851981" y="3901412"/>
              <a:ext cx="2255501" cy="2167832"/>
              <a:chOff x="1645939" y="3569949"/>
              <a:chExt cx="2255501" cy="2167832"/>
            </a:xfrm>
          </p:grpSpPr>
          <p:grpSp>
            <p:nvGrpSpPr>
              <p:cNvPr id="10" name="Group 9"/>
              <p:cNvGrpSpPr/>
              <p:nvPr/>
            </p:nvGrpSpPr>
            <p:grpSpPr>
              <a:xfrm>
                <a:off x="1645939" y="3569949"/>
                <a:ext cx="2247881" cy="670974"/>
                <a:chOff x="1729740" y="3288446"/>
                <a:chExt cx="2164080" cy="937237"/>
              </a:xfrm>
            </p:grpSpPr>
            <p:sp>
              <p:nvSpPr>
                <p:cNvPr id="113" name="Freeform 112"/>
                <p:cNvSpPr/>
                <p:nvPr/>
              </p:nvSpPr>
              <p:spPr>
                <a:xfrm>
                  <a:off x="1729740" y="3496600"/>
                  <a:ext cx="2164080" cy="729083"/>
                </a:xfrm>
                <a:custGeom>
                  <a:avLst/>
                  <a:gdLst>
                    <a:gd name="connsiteX0" fmla="*/ 0 w 2164080"/>
                    <a:gd name="connsiteY0" fmla="*/ 12803 h 729083"/>
                    <a:gd name="connsiteX1" fmla="*/ 1051560 w 2164080"/>
                    <a:gd name="connsiteY1" fmla="*/ 96623 h 729083"/>
                    <a:gd name="connsiteX2" fmla="*/ 2164080 w 2164080"/>
                    <a:gd name="connsiteY2" fmla="*/ 729083 h 729083"/>
                  </a:gdLst>
                  <a:ahLst/>
                  <a:cxnLst>
                    <a:cxn ang="0">
                      <a:pos x="connsiteX0" y="connsiteY0"/>
                    </a:cxn>
                    <a:cxn ang="0">
                      <a:pos x="connsiteX1" y="connsiteY1"/>
                    </a:cxn>
                    <a:cxn ang="0">
                      <a:pos x="connsiteX2" y="connsiteY2"/>
                    </a:cxn>
                  </a:cxnLst>
                  <a:rect l="l" t="t" r="r" b="b"/>
                  <a:pathLst>
                    <a:path w="2164080" h="729083">
                      <a:moveTo>
                        <a:pt x="0" y="12803"/>
                      </a:moveTo>
                      <a:cubicBezTo>
                        <a:pt x="345440" y="-4977"/>
                        <a:pt x="690880" y="-22757"/>
                        <a:pt x="1051560" y="96623"/>
                      </a:cubicBezTo>
                      <a:cubicBezTo>
                        <a:pt x="1412240" y="216003"/>
                        <a:pt x="1788160" y="472543"/>
                        <a:pt x="2164080" y="729083"/>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3288446"/>
                  <a:ext cx="381000" cy="276999"/>
                </a:xfrm>
                <a:prstGeom prst="rect">
                  <a:avLst/>
                </a:prstGeom>
                <a:solidFill>
                  <a:schemeClr val="bg1"/>
                </a:solidFill>
              </p:spPr>
              <p:txBody>
                <a:bodyPr wrap="square" lIns="0" tIns="0" rIns="0" bIns="0" rtlCol="0">
                  <a:spAutoFit/>
                </a:bodyPr>
                <a:lstStyle/>
                <a:p>
                  <a:r>
                    <a:rPr lang="en-US" dirty="0" smtClean="0">
                      <a:solidFill>
                        <a:srgbClr val="FF0000"/>
                      </a:solidFill>
                    </a:rPr>
                    <a:t>.34</a:t>
                  </a:r>
                  <a:endParaRPr lang="en-US" dirty="0">
                    <a:solidFill>
                      <a:srgbClr val="FF0000"/>
                    </a:solidFill>
                  </a:endParaRPr>
                </a:p>
              </p:txBody>
            </p:sp>
          </p:grpSp>
          <p:sp>
            <p:nvSpPr>
              <p:cNvPr id="115" name="Freeform 114"/>
              <p:cNvSpPr/>
              <p:nvPr/>
            </p:nvSpPr>
            <p:spPr>
              <a:xfrm>
                <a:off x="1645939" y="4235683"/>
                <a:ext cx="2255501" cy="517449"/>
              </a:xfrm>
              <a:custGeom>
                <a:avLst/>
                <a:gdLst>
                  <a:gd name="connsiteX0" fmla="*/ 0 w 2156460"/>
                  <a:gd name="connsiteY0" fmla="*/ 198608 h 198608"/>
                  <a:gd name="connsiteX1" fmla="*/ 762000 w 2156460"/>
                  <a:gd name="connsiteY1" fmla="*/ 30968 h 198608"/>
                  <a:gd name="connsiteX2" fmla="*/ 2156460 w 2156460"/>
                  <a:gd name="connsiteY2" fmla="*/ 488 h 198608"/>
                </a:gdLst>
                <a:ahLst/>
                <a:cxnLst>
                  <a:cxn ang="0">
                    <a:pos x="connsiteX0" y="connsiteY0"/>
                  </a:cxn>
                  <a:cxn ang="0">
                    <a:pos x="connsiteX1" y="connsiteY1"/>
                  </a:cxn>
                  <a:cxn ang="0">
                    <a:pos x="connsiteX2" y="connsiteY2"/>
                  </a:cxn>
                </a:cxnLst>
                <a:rect l="l" t="t" r="r" b="b"/>
                <a:pathLst>
                  <a:path w="2156460" h="198608">
                    <a:moveTo>
                      <a:pt x="0" y="198608"/>
                    </a:moveTo>
                    <a:cubicBezTo>
                      <a:pt x="201295" y="131298"/>
                      <a:pt x="402590" y="63988"/>
                      <a:pt x="762000" y="30968"/>
                    </a:cubicBezTo>
                    <a:cubicBezTo>
                      <a:pt x="1121410" y="-2052"/>
                      <a:pt x="1638935" y="-782"/>
                      <a:pt x="2156460" y="488"/>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645939" y="4240922"/>
                <a:ext cx="2240261" cy="1024419"/>
                <a:chOff x="1729740" y="4240923"/>
                <a:chExt cx="2156460" cy="662940"/>
              </a:xfrm>
            </p:grpSpPr>
            <p:sp>
              <p:nvSpPr>
                <p:cNvPr id="116" name="Freeform 115"/>
                <p:cNvSpPr/>
                <p:nvPr/>
              </p:nvSpPr>
              <p:spPr>
                <a:xfrm>
                  <a:off x="1729740" y="4240923"/>
                  <a:ext cx="2156460" cy="662940"/>
                </a:xfrm>
                <a:custGeom>
                  <a:avLst/>
                  <a:gdLst>
                    <a:gd name="connsiteX0" fmla="*/ 0 w 2156460"/>
                    <a:gd name="connsiteY0" fmla="*/ 662940 h 662940"/>
                    <a:gd name="connsiteX1" fmla="*/ 800100 w 2156460"/>
                    <a:gd name="connsiteY1" fmla="*/ 335280 h 662940"/>
                    <a:gd name="connsiteX2" fmla="*/ 2156460 w 2156460"/>
                    <a:gd name="connsiteY2" fmla="*/ 0 h 662940"/>
                  </a:gdLst>
                  <a:ahLst/>
                  <a:cxnLst>
                    <a:cxn ang="0">
                      <a:pos x="connsiteX0" y="connsiteY0"/>
                    </a:cxn>
                    <a:cxn ang="0">
                      <a:pos x="connsiteX1" y="connsiteY1"/>
                    </a:cxn>
                    <a:cxn ang="0">
                      <a:pos x="connsiteX2" y="connsiteY2"/>
                    </a:cxn>
                  </a:cxnLst>
                  <a:rect l="l" t="t" r="r" b="b"/>
                  <a:pathLst>
                    <a:path w="2156460" h="662940">
                      <a:moveTo>
                        <a:pt x="0" y="662940"/>
                      </a:moveTo>
                      <a:cubicBezTo>
                        <a:pt x="220345" y="554355"/>
                        <a:pt x="440690" y="445770"/>
                        <a:pt x="800100" y="335280"/>
                      </a:cubicBezTo>
                      <a:cubicBezTo>
                        <a:pt x="1159510" y="224790"/>
                        <a:pt x="1657985" y="112395"/>
                        <a:pt x="2156460" y="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057400" y="4544025"/>
                  <a:ext cx="381000" cy="276999"/>
                </a:xfrm>
                <a:prstGeom prst="rect">
                  <a:avLst/>
                </a:prstGeom>
                <a:solidFill>
                  <a:schemeClr val="bg1"/>
                </a:solidFill>
              </p:spPr>
              <p:txBody>
                <a:bodyPr wrap="square" lIns="0" tIns="0" rIns="0" bIns="0" rtlCol="0">
                  <a:spAutoFit/>
                </a:bodyPr>
                <a:lstStyle/>
                <a:p>
                  <a:r>
                    <a:rPr lang="en-US" dirty="0" smtClean="0">
                      <a:solidFill>
                        <a:srgbClr val="FF0000"/>
                      </a:solidFill>
                    </a:rPr>
                    <a:t>.32</a:t>
                  </a:r>
                  <a:endParaRPr lang="en-US" dirty="0">
                    <a:solidFill>
                      <a:srgbClr val="FF0000"/>
                    </a:solidFill>
                  </a:endParaRPr>
                </a:p>
              </p:txBody>
            </p:sp>
          </p:grpSp>
          <p:grpSp>
            <p:nvGrpSpPr>
              <p:cNvPr id="6" name="Group 5"/>
              <p:cNvGrpSpPr/>
              <p:nvPr/>
            </p:nvGrpSpPr>
            <p:grpSpPr>
              <a:xfrm>
                <a:off x="1645939" y="4240922"/>
                <a:ext cx="2255501" cy="1496859"/>
                <a:chOff x="1737360" y="4240923"/>
                <a:chExt cx="2164080" cy="1143000"/>
              </a:xfrm>
            </p:grpSpPr>
            <p:sp>
              <p:nvSpPr>
                <p:cNvPr id="117" name="Freeform 116"/>
                <p:cNvSpPr/>
                <p:nvPr/>
              </p:nvSpPr>
              <p:spPr>
                <a:xfrm>
                  <a:off x="1737360" y="4240923"/>
                  <a:ext cx="2164080" cy="1143000"/>
                </a:xfrm>
                <a:custGeom>
                  <a:avLst/>
                  <a:gdLst>
                    <a:gd name="connsiteX0" fmla="*/ 0 w 2164080"/>
                    <a:gd name="connsiteY0" fmla="*/ 1143000 h 1143000"/>
                    <a:gd name="connsiteX1" fmla="*/ 906780 w 2164080"/>
                    <a:gd name="connsiteY1" fmla="*/ 624840 h 1143000"/>
                    <a:gd name="connsiteX2" fmla="*/ 2164080 w 2164080"/>
                    <a:gd name="connsiteY2" fmla="*/ 0 h 1143000"/>
                    <a:gd name="connsiteX3" fmla="*/ 2164080 w 2164080"/>
                    <a:gd name="connsiteY3" fmla="*/ 0 h 1143000"/>
                  </a:gdLst>
                  <a:ahLst/>
                  <a:cxnLst>
                    <a:cxn ang="0">
                      <a:pos x="connsiteX0" y="connsiteY0"/>
                    </a:cxn>
                    <a:cxn ang="0">
                      <a:pos x="connsiteX1" y="connsiteY1"/>
                    </a:cxn>
                    <a:cxn ang="0">
                      <a:pos x="connsiteX2" y="connsiteY2"/>
                    </a:cxn>
                    <a:cxn ang="0">
                      <a:pos x="connsiteX3" y="connsiteY3"/>
                    </a:cxn>
                  </a:cxnLst>
                  <a:rect l="l" t="t" r="r" b="b"/>
                  <a:pathLst>
                    <a:path w="2164080" h="1143000">
                      <a:moveTo>
                        <a:pt x="0" y="1143000"/>
                      </a:moveTo>
                      <a:cubicBezTo>
                        <a:pt x="273050" y="979170"/>
                        <a:pt x="546100" y="815340"/>
                        <a:pt x="906780" y="624840"/>
                      </a:cubicBezTo>
                      <a:cubicBezTo>
                        <a:pt x="1267460" y="434340"/>
                        <a:pt x="2164080" y="0"/>
                        <a:pt x="2164080" y="0"/>
                      </a:cubicBezTo>
                      <a:lnTo>
                        <a:pt x="2164080" y="0"/>
                      </a:ln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057400" y="4961702"/>
                  <a:ext cx="381000" cy="276999"/>
                </a:xfrm>
                <a:prstGeom prst="rect">
                  <a:avLst/>
                </a:prstGeom>
                <a:solidFill>
                  <a:schemeClr val="bg1"/>
                </a:solidFill>
              </p:spPr>
              <p:txBody>
                <a:bodyPr wrap="square" lIns="0" tIns="0" rIns="0" bIns="0" rtlCol="0">
                  <a:spAutoFit/>
                </a:bodyPr>
                <a:lstStyle/>
                <a:p>
                  <a:r>
                    <a:rPr lang="en-US" dirty="0" smtClean="0">
                      <a:solidFill>
                        <a:srgbClr val="FF0000"/>
                      </a:solidFill>
                    </a:rPr>
                    <a:t>.35</a:t>
                  </a:r>
                  <a:endParaRPr lang="en-US" dirty="0">
                    <a:solidFill>
                      <a:srgbClr val="FF0000"/>
                    </a:solidFill>
                  </a:endParaRPr>
                </a:p>
              </p:txBody>
            </p:sp>
          </p:grpSp>
          <p:grpSp>
            <p:nvGrpSpPr>
              <p:cNvPr id="12" name="Group 11"/>
              <p:cNvGrpSpPr/>
              <p:nvPr/>
            </p:nvGrpSpPr>
            <p:grpSpPr>
              <a:xfrm>
                <a:off x="1653540" y="3955809"/>
                <a:ext cx="2194560" cy="349491"/>
                <a:chOff x="1653540" y="3955809"/>
                <a:chExt cx="2194560" cy="349491"/>
              </a:xfrm>
            </p:grpSpPr>
            <p:sp>
              <p:nvSpPr>
                <p:cNvPr id="11" name="Freeform 10"/>
                <p:cNvSpPr/>
                <p:nvPr/>
              </p:nvSpPr>
              <p:spPr>
                <a:xfrm>
                  <a:off x="1653540" y="4085185"/>
                  <a:ext cx="2194560" cy="220115"/>
                </a:xfrm>
                <a:custGeom>
                  <a:avLst/>
                  <a:gdLst>
                    <a:gd name="connsiteX0" fmla="*/ 2194560 w 2194560"/>
                    <a:gd name="connsiteY0" fmla="*/ 198807 h 259767"/>
                    <a:gd name="connsiteX1" fmla="*/ 594360 w 2194560"/>
                    <a:gd name="connsiteY1" fmla="*/ 687 h 259767"/>
                    <a:gd name="connsiteX2" fmla="*/ 0 w 2194560"/>
                    <a:gd name="connsiteY2" fmla="*/ 259767 h 259767"/>
                  </a:gdLst>
                  <a:ahLst/>
                  <a:cxnLst>
                    <a:cxn ang="0">
                      <a:pos x="connsiteX0" y="connsiteY0"/>
                    </a:cxn>
                    <a:cxn ang="0">
                      <a:pos x="connsiteX1" y="connsiteY1"/>
                    </a:cxn>
                    <a:cxn ang="0">
                      <a:pos x="connsiteX2" y="connsiteY2"/>
                    </a:cxn>
                  </a:cxnLst>
                  <a:rect l="l" t="t" r="r" b="b"/>
                  <a:pathLst>
                    <a:path w="2194560" h="259767">
                      <a:moveTo>
                        <a:pt x="2194560" y="198807"/>
                      </a:moveTo>
                      <a:cubicBezTo>
                        <a:pt x="1577340" y="94667"/>
                        <a:pt x="960120" y="-9473"/>
                        <a:pt x="594360" y="687"/>
                      </a:cubicBezTo>
                      <a:cubicBezTo>
                        <a:pt x="228600" y="10847"/>
                        <a:pt x="114300" y="135307"/>
                        <a:pt x="0" y="259767"/>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970197" y="3955809"/>
                  <a:ext cx="406397" cy="281285"/>
                </a:xfrm>
                <a:prstGeom prst="rect">
                  <a:avLst/>
                </a:prstGeom>
                <a:solidFill>
                  <a:schemeClr val="bg1"/>
                </a:solidFill>
              </p:spPr>
              <p:txBody>
                <a:bodyPr wrap="square" lIns="0" tIns="0" rIns="0" bIns="0" rtlCol="0">
                  <a:spAutoFit/>
                </a:bodyPr>
                <a:lstStyle/>
                <a:p>
                  <a:r>
                    <a:rPr lang="en-US" dirty="0" smtClean="0">
                      <a:solidFill>
                        <a:srgbClr val="FF0000"/>
                      </a:solidFill>
                    </a:rPr>
                    <a:t>.23</a:t>
                  </a:r>
                  <a:endParaRPr lang="en-US" dirty="0">
                    <a:solidFill>
                      <a:srgbClr val="FF0000"/>
                    </a:solidFill>
                  </a:endParaRPr>
                </a:p>
              </p:txBody>
            </p:sp>
          </p:grpSp>
        </p:grpSp>
        <p:sp>
          <p:nvSpPr>
            <p:cNvPr id="50" name="TextBox 49"/>
            <p:cNvSpPr txBox="1"/>
            <p:nvPr/>
          </p:nvSpPr>
          <p:spPr>
            <a:xfrm>
              <a:off x="2205431" y="4648823"/>
              <a:ext cx="398498" cy="402336"/>
            </a:xfrm>
            <a:prstGeom prst="rect">
              <a:avLst/>
            </a:prstGeom>
            <a:solidFill>
              <a:schemeClr val="bg1"/>
            </a:solidFill>
          </p:spPr>
          <p:txBody>
            <a:bodyPr wrap="square" lIns="0" tIns="0" rIns="0" bIns="0" rtlCol="0">
              <a:spAutoFit/>
            </a:bodyPr>
            <a:lstStyle/>
            <a:p>
              <a:r>
                <a:rPr lang="en-US" dirty="0" smtClean="0">
                  <a:solidFill>
                    <a:srgbClr val="FF0000"/>
                  </a:solidFill>
                </a:rPr>
                <a:t>.23</a:t>
              </a:r>
              <a:endParaRPr lang="en-US" dirty="0">
                <a:solidFill>
                  <a:srgbClr val="FF0000"/>
                </a:solidFill>
              </a:endParaRPr>
            </a:p>
          </p:txBody>
        </p:sp>
        <p:sp>
          <p:nvSpPr>
            <p:cNvPr id="8" name="Rectangle 7"/>
            <p:cNvSpPr/>
            <p:nvPr/>
          </p:nvSpPr>
          <p:spPr>
            <a:xfrm>
              <a:off x="1341422" y="4020565"/>
              <a:ext cx="255279" cy="312809"/>
            </a:xfrm>
            <a:prstGeom prst="rect">
              <a:avLst/>
            </a:prstGeom>
            <a:solidFill>
              <a:srgbClr val="FF0000">
                <a:alpha val="4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359752" y="4495520"/>
              <a:ext cx="255279" cy="312809"/>
            </a:xfrm>
            <a:prstGeom prst="rect">
              <a:avLst/>
            </a:prstGeom>
            <a:solidFill>
              <a:schemeClr val="accent6">
                <a:alpha val="4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359752" y="4965445"/>
              <a:ext cx="255279" cy="312809"/>
            </a:xfrm>
            <a:prstGeom prst="rect">
              <a:avLst/>
            </a:prstGeom>
            <a:solidFill>
              <a:srgbClr val="00B050">
                <a:alpha val="4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359752" y="5437885"/>
              <a:ext cx="255279" cy="312809"/>
            </a:xfrm>
            <a:prstGeom prst="rect">
              <a:avLst/>
            </a:prstGeom>
            <a:solidFill>
              <a:srgbClr val="0070C0">
                <a:alpha val="4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359752" y="5928229"/>
              <a:ext cx="255279" cy="312809"/>
            </a:xfrm>
            <a:prstGeom prst="rect">
              <a:avLst/>
            </a:prstGeom>
            <a:solidFill>
              <a:srgbClr val="7030A0">
                <a:alpha val="46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615031" y="4020565"/>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615031" y="4502409"/>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615031" y="4967960"/>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615031" y="5437884"/>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615031" y="5928229"/>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3490036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169BF-9458-4A5A-8A3E-6D9BD4F4B982}"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56</a:t>
            </a:fld>
            <a:endParaRPr lang="en-US"/>
          </a:p>
        </p:txBody>
      </p:sp>
      <p:sp>
        <p:nvSpPr>
          <p:cNvPr id="122" name="TextBox 121"/>
          <p:cNvSpPr txBox="1"/>
          <p:nvPr/>
        </p:nvSpPr>
        <p:spPr>
          <a:xfrm>
            <a:off x="533400" y="381000"/>
            <a:ext cx="8229600" cy="2215991"/>
          </a:xfrm>
          <a:prstGeom prst="rect">
            <a:avLst/>
          </a:prstGeom>
          <a:noFill/>
        </p:spPr>
        <p:txBody>
          <a:bodyPr wrap="square" rtlCol="0">
            <a:spAutoFit/>
          </a:bodyPr>
          <a:lstStyle/>
          <a:p>
            <a:r>
              <a:rPr lang="en-US" sz="2400" dirty="0" smtClean="0"/>
              <a:t>Application Examples – 2:  Correlations of scale and factor scores with NA</a:t>
            </a:r>
          </a:p>
          <a:p>
            <a:endParaRPr lang="en-US" dirty="0"/>
          </a:p>
          <a:p>
            <a:r>
              <a:rPr lang="en-US" dirty="0" smtClean="0"/>
              <a:t>Same study as above, except that correlations with NA were compared.</a:t>
            </a:r>
          </a:p>
          <a:p>
            <a:endParaRPr lang="en-US" dirty="0" smtClean="0"/>
          </a:p>
          <a:p>
            <a:r>
              <a:rPr lang="en-US" dirty="0" smtClean="0"/>
              <a:t>Factor scores from the Bifactor model exhibited much smaller correlations with NA than did scale scores.</a:t>
            </a:r>
          </a:p>
        </p:txBody>
      </p:sp>
      <p:grpSp>
        <p:nvGrpSpPr>
          <p:cNvPr id="123" name="Group 122"/>
          <p:cNvGrpSpPr/>
          <p:nvPr/>
        </p:nvGrpSpPr>
        <p:grpSpPr>
          <a:xfrm>
            <a:off x="1159890" y="2843004"/>
            <a:ext cx="6537960" cy="3090450"/>
            <a:chOff x="1341422" y="3238225"/>
            <a:chExt cx="6537960" cy="3090450"/>
          </a:xfrm>
        </p:grpSpPr>
        <p:sp>
          <p:nvSpPr>
            <p:cNvPr id="124" name="TextBox 123"/>
            <p:cNvSpPr txBox="1"/>
            <p:nvPr/>
          </p:nvSpPr>
          <p:spPr>
            <a:xfrm>
              <a:off x="7385216" y="4564643"/>
              <a:ext cx="440826" cy="369332"/>
            </a:xfrm>
            <a:prstGeom prst="rect">
              <a:avLst/>
            </a:prstGeom>
            <a:solidFill>
              <a:schemeClr val="bg1"/>
            </a:solidFill>
          </p:spPr>
          <p:txBody>
            <a:bodyPr wrap="square" rtlCol="0">
              <a:spAutoFit/>
            </a:bodyPr>
            <a:lstStyle/>
            <a:p>
              <a:pPr algn="ctr"/>
              <a:r>
                <a:rPr lang="en-US" dirty="0" smtClean="0"/>
                <a:t>A</a:t>
              </a:r>
              <a:endParaRPr lang="en-US" dirty="0"/>
            </a:p>
          </p:txBody>
        </p:sp>
        <p:sp>
          <p:nvSpPr>
            <p:cNvPr id="125" name="Oval 124"/>
            <p:cNvSpPr/>
            <p:nvPr/>
          </p:nvSpPr>
          <p:spPr>
            <a:xfrm>
              <a:off x="7361770" y="4516951"/>
              <a:ext cx="440826" cy="381684"/>
            </a:xfrm>
            <a:prstGeom prst="ellipse">
              <a:avLst/>
            </a:prstGeom>
            <a:solidFill>
              <a:schemeClr val="accent6">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4092242" y="4400025"/>
              <a:ext cx="510559" cy="307777"/>
            </a:xfrm>
            <a:prstGeom prst="rect">
              <a:avLst/>
            </a:prstGeom>
            <a:noFill/>
            <a:ln>
              <a:solidFill>
                <a:schemeClr val="tx1"/>
              </a:solidFill>
            </a:ln>
          </p:spPr>
          <p:txBody>
            <a:bodyPr wrap="square" rtlCol="0">
              <a:spAutoFit/>
            </a:bodyPr>
            <a:lstStyle/>
            <a:p>
              <a:pPr algn="ctr"/>
              <a:r>
                <a:rPr lang="en-US" sz="1400" dirty="0" smtClean="0"/>
                <a:t>NA</a:t>
              </a:r>
              <a:endParaRPr lang="en-US" sz="1400" dirty="0"/>
            </a:p>
          </p:txBody>
        </p:sp>
        <p:grpSp>
          <p:nvGrpSpPr>
            <p:cNvPr id="127" name="Group 126"/>
            <p:cNvGrpSpPr/>
            <p:nvPr/>
          </p:nvGrpSpPr>
          <p:grpSpPr>
            <a:xfrm>
              <a:off x="1341422" y="4025597"/>
              <a:ext cx="510559" cy="2197537"/>
              <a:chOff x="1219200" y="2064578"/>
              <a:chExt cx="510559" cy="2197537"/>
            </a:xfrm>
          </p:grpSpPr>
          <p:sp>
            <p:nvSpPr>
              <p:cNvPr id="178" name="TextBox 177"/>
              <p:cNvSpPr txBox="1"/>
              <p:nvPr/>
            </p:nvSpPr>
            <p:spPr>
              <a:xfrm>
                <a:off x="1219200" y="2064578"/>
                <a:ext cx="510559" cy="307777"/>
              </a:xfrm>
              <a:prstGeom prst="rect">
                <a:avLst/>
              </a:prstGeom>
              <a:noFill/>
              <a:ln>
                <a:solidFill>
                  <a:schemeClr val="tx1"/>
                </a:solidFill>
              </a:ln>
            </p:spPr>
            <p:txBody>
              <a:bodyPr wrap="square" rtlCol="0">
                <a:spAutoFit/>
              </a:bodyPr>
              <a:lstStyle/>
              <a:p>
                <a:pPr algn="ctr"/>
                <a:r>
                  <a:rPr lang="en-US" sz="1400" dirty="0" smtClean="0"/>
                  <a:t>Ext</a:t>
                </a:r>
                <a:endParaRPr lang="en-US" sz="1400" dirty="0"/>
              </a:p>
            </p:txBody>
          </p:sp>
          <p:sp>
            <p:nvSpPr>
              <p:cNvPr id="179" name="TextBox 178"/>
              <p:cNvSpPr txBox="1"/>
              <p:nvPr/>
            </p:nvSpPr>
            <p:spPr>
              <a:xfrm>
                <a:off x="1219200" y="2537018"/>
                <a:ext cx="510559" cy="307777"/>
              </a:xfrm>
              <a:prstGeom prst="rect">
                <a:avLst/>
              </a:prstGeom>
              <a:noFill/>
              <a:ln>
                <a:solidFill>
                  <a:schemeClr val="tx1"/>
                </a:solidFill>
              </a:ln>
            </p:spPr>
            <p:txBody>
              <a:bodyPr wrap="square" rtlCol="0">
                <a:spAutoFit/>
              </a:bodyPr>
              <a:lstStyle/>
              <a:p>
                <a:pPr algn="ctr"/>
                <a:r>
                  <a:rPr lang="en-US" sz="1400" dirty="0" err="1" smtClean="0"/>
                  <a:t>Agr</a:t>
                </a:r>
                <a:endParaRPr lang="en-US" sz="1400" dirty="0"/>
              </a:p>
            </p:txBody>
          </p:sp>
          <p:sp>
            <p:nvSpPr>
              <p:cNvPr id="180" name="TextBox 179"/>
              <p:cNvSpPr txBox="1"/>
              <p:nvPr/>
            </p:nvSpPr>
            <p:spPr>
              <a:xfrm>
                <a:off x="1219200" y="3009458"/>
                <a:ext cx="510559" cy="307777"/>
              </a:xfrm>
              <a:prstGeom prst="rect">
                <a:avLst/>
              </a:prstGeom>
              <a:noFill/>
              <a:ln>
                <a:solidFill>
                  <a:schemeClr val="tx1"/>
                </a:solidFill>
              </a:ln>
            </p:spPr>
            <p:txBody>
              <a:bodyPr wrap="square" rtlCol="0">
                <a:spAutoFit/>
              </a:bodyPr>
              <a:lstStyle/>
              <a:p>
                <a:pPr algn="ctr"/>
                <a:r>
                  <a:rPr lang="en-US" sz="1400" dirty="0" smtClean="0"/>
                  <a:t>Con</a:t>
                </a:r>
                <a:endParaRPr lang="en-US" sz="1400" dirty="0"/>
              </a:p>
            </p:txBody>
          </p:sp>
          <p:sp>
            <p:nvSpPr>
              <p:cNvPr id="181" name="TextBox 180"/>
              <p:cNvSpPr txBox="1"/>
              <p:nvPr/>
            </p:nvSpPr>
            <p:spPr>
              <a:xfrm>
                <a:off x="1219200" y="3481898"/>
                <a:ext cx="510559" cy="307777"/>
              </a:xfrm>
              <a:prstGeom prst="rect">
                <a:avLst/>
              </a:prstGeom>
              <a:noFill/>
              <a:ln>
                <a:solidFill>
                  <a:schemeClr val="tx1"/>
                </a:solidFill>
              </a:ln>
            </p:spPr>
            <p:txBody>
              <a:bodyPr wrap="square" rtlCol="0">
                <a:spAutoFit/>
              </a:bodyPr>
              <a:lstStyle/>
              <a:p>
                <a:pPr algn="ctr"/>
                <a:r>
                  <a:rPr lang="en-US" sz="1400" dirty="0" err="1" smtClean="0"/>
                  <a:t>Sta</a:t>
                </a:r>
                <a:endParaRPr lang="en-US" sz="1400" dirty="0"/>
              </a:p>
            </p:txBody>
          </p:sp>
          <p:sp>
            <p:nvSpPr>
              <p:cNvPr id="182" name="TextBox 181"/>
              <p:cNvSpPr txBox="1"/>
              <p:nvPr/>
            </p:nvSpPr>
            <p:spPr>
              <a:xfrm>
                <a:off x="1219200" y="3954338"/>
                <a:ext cx="510559" cy="307777"/>
              </a:xfrm>
              <a:prstGeom prst="rect">
                <a:avLst/>
              </a:prstGeom>
              <a:noFill/>
              <a:ln>
                <a:solidFill>
                  <a:schemeClr val="tx1"/>
                </a:solidFill>
              </a:ln>
            </p:spPr>
            <p:txBody>
              <a:bodyPr wrap="square" rtlCol="0">
                <a:spAutoFit/>
              </a:bodyPr>
              <a:lstStyle/>
              <a:p>
                <a:pPr algn="ctr"/>
                <a:r>
                  <a:rPr lang="en-US" sz="1400" dirty="0" err="1" smtClean="0"/>
                  <a:t>Opn</a:t>
                </a:r>
                <a:endParaRPr lang="en-US" sz="1400" dirty="0"/>
              </a:p>
            </p:txBody>
          </p:sp>
        </p:grpSp>
        <p:sp>
          <p:nvSpPr>
            <p:cNvPr id="128" name="Oval 127"/>
            <p:cNvSpPr/>
            <p:nvPr/>
          </p:nvSpPr>
          <p:spPr>
            <a:xfrm>
              <a:off x="7292642" y="3238225"/>
              <a:ext cx="533400" cy="439433"/>
            </a:xfrm>
            <a:prstGeom prst="ellipse">
              <a:avLst/>
            </a:prstGeom>
            <a:solidFill>
              <a:schemeClr val="tx1">
                <a:alpha val="4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7292642" y="3250577"/>
              <a:ext cx="586740" cy="369332"/>
            </a:xfrm>
            <a:prstGeom prst="rect">
              <a:avLst/>
            </a:prstGeom>
            <a:noFill/>
          </p:spPr>
          <p:txBody>
            <a:bodyPr wrap="square" rtlCol="0">
              <a:spAutoFit/>
            </a:bodyPr>
            <a:lstStyle/>
            <a:p>
              <a:pPr algn="ctr"/>
              <a:r>
                <a:rPr lang="en-US" dirty="0" smtClean="0"/>
                <a:t>GFP</a:t>
              </a:r>
              <a:endParaRPr lang="en-US" dirty="0"/>
            </a:p>
          </p:txBody>
        </p:sp>
        <p:grpSp>
          <p:nvGrpSpPr>
            <p:cNvPr id="130" name="Group 129"/>
            <p:cNvGrpSpPr/>
            <p:nvPr/>
          </p:nvGrpSpPr>
          <p:grpSpPr>
            <a:xfrm>
              <a:off x="7385216" y="4085124"/>
              <a:ext cx="440826" cy="381684"/>
              <a:chOff x="1828800" y="1678244"/>
              <a:chExt cx="586740" cy="439433"/>
            </a:xfrm>
          </p:grpSpPr>
          <p:sp>
            <p:nvSpPr>
              <p:cNvPr id="176" name="Oval 175"/>
              <p:cNvSpPr/>
              <p:nvPr/>
            </p:nvSpPr>
            <p:spPr>
              <a:xfrm>
                <a:off x="1828800" y="1678244"/>
                <a:ext cx="533400" cy="439433"/>
              </a:xfrm>
              <a:prstGeom prst="ellipse">
                <a:avLst/>
              </a:prstGeom>
              <a:solidFill>
                <a:srgbClr val="FF000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1828800" y="1690596"/>
                <a:ext cx="586740" cy="369332"/>
              </a:xfrm>
              <a:prstGeom prst="rect">
                <a:avLst/>
              </a:prstGeom>
              <a:noFill/>
            </p:spPr>
            <p:txBody>
              <a:bodyPr wrap="square" rtlCol="0">
                <a:spAutoFit/>
              </a:bodyPr>
              <a:lstStyle/>
              <a:p>
                <a:pPr algn="ctr"/>
                <a:r>
                  <a:rPr lang="en-US" dirty="0" smtClean="0"/>
                  <a:t>E</a:t>
                </a:r>
                <a:endParaRPr lang="en-US" dirty="0"/>
              </a:p>
            </p:txBody>
          </p:sp>
        </p:grpSp>
        <p:sp>
          <p:nvSpPr>
            <p:cNvPr id="131" name="Oval 130"/>
            <p:cNvSpPr/>
            <p:nvPr/>
          </p:nvSpPr>
          <p:spPr>
            <a:xfrm>
              <a:off x="7385216" y="5023077"/>
              <a:ext cx="400751" cy="381684"/>
            </a:xfrm>
            <a:prstGeom prst="ellipse">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7384082" y="5051159"/>
              <a:ext cx="440826" cy="369332"/>
            </a:xfrm>
            <a:prstGeom prst="rect">
              <a:avLst/>
            </a:prstGeom>
            <a:noFill/>
          </p:spPr>
          <p:txBody>
            <a:bodyPr wrap="square" rtlCol="0">
              <a:spAutoFit/>
            </a:bodyPr>
            <a:lstStyle/>
            <a:p>
              <a:pPr algn="ctr"/>
              <a:r>
                <a:rPr lang="en-US" dirty="0" smtClean="0"/>
                <a:t>C</a:t>
              </a:r>
              <a:endParaRPr lang="en-US" dirty="0"/>
            </a:p>
          </p:txBody>
        </p:sp>
        <p:sp>
          <p:nvSpPr>
            <p:cNvPr id="133" name="Oval 132"/>
            <p:cNvSpPr/>
            <p:nvPr/>
          </p:nvSpPr>
          <p:spPr>
            <a:xfrm>
              <a:off x="7385216" y="5504245"/>
              <a:ext cx="400751" cy="381684"/>
            </a:xfrm>
            <a:prstGeom prst="ellipse">
              <a:avLst/>
            </a:prstGeom>
            <a:solidFill>
              <a:srgbClr val="0070C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7355144" y="5514974"/>
              <a:ext cx="440826" cy="369332"/>
            </a:xfrm>
            <a:prstGeom prst="rect">
              <a:avLst/>
            </a:prstGeom>
            <a:noFill/>
          </p:spPr>
          <p:txBody>
            <a:bodyPr wrap="square" rtlCol="0">
              <a:spAutoFit/>
            </a:bodyPr>
            <a:lstStyle/>
            <a:p>
              <a:pPr algn="ctr"/>
              <a:r>
                <a:rPr lang="en-US" dirty="0" smtClean="0"/>
                <a:t>S</a:t>
              </a:r>
              <a:endParaRPr lang="en-US" dirty="0"/>
            </a:p>
          </p:txBody>
        </p:sp>
        <p:sp>
          <p:nvSpPr>
            <p:cNvPr id="135" name="Oval 134"/>
            <p:cNvSpPr/>
            <p:nvPr/>
          </p:nvSpPr>
          <p:spPr>
            <a:xfrm>
              <a:off x="7385216" y="5946991"/>
              <a:ext cx="400751" cy="381684"/>
            </a:xfrm>
            <a:prstGeom prst="ellipse">
              <a:avLst/>
            </a:prstGeom>
            <a:solidFill>
              <a:srgbClr val="7030A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7371811" y="5957720"/>
              <a:ext cx="440826" cy="369332"/>
            </a:xfrm>
            <a:prstGeom prst="rect">
              <a:avLst/>
            </a:prstGeom>
            <a:noFill/>
          </p:spPr>
          <p:txBody>
            <a:bodyPr wrap="square" rtlCol="0">
              <a:spAutoFit/>
            </a:bodyPr>
            <a:lstStyle/>
            <a:p>
              <a:pPr algn="ctr"/>
              <a:r>
                <a:rPr lang="en-US" dirty="0" smtClean="0"/>
                <a:t>O</a:t>
              </a:r>
              <a:endParaRPr lang="en-US" dirty="0"/>
            </a:p>
          </p:txBody>
        </p:sp>
        <p:grpSp>
          <p:nvGrpSpPr>
            <p:cNvPr id="137" name="Group 136"/>
            <p:cNvGrpSpPr/>
            <p:nvPr/>
          </p:nvGrpSpPr>
          <p:grpSpPr>
            <a:xfrm>
              <a:off x="4587542" y="3258224"/>
              <a:ext cx="2811780" cy="2906742"/>
              <a:chOff x="4381500" y="1642398"/>
              <a:chExt cx="2811780" cy="2906742"/>
            </a:xfrm>
          </p:grpSpPr>
          <p:sp>
            <p:nvSpPr>
              <p:cNvPr id="170" name="Freeform 169"/>
              <p:cNvSpPr/>
              <p:nvPr/>
            </p:nvSpPr>
            <p:spPr>
              <a:xfrm>
                <a:off x="4389120" y="1642398"/>
                <a:ext cx="2705100" cy="1276062"/>
              </a:xfrm>
              <a:custGeom>
                <a:avLst/>
                <a:gdLst>
                  <a:gd name="connsiteX0" fmla="*/ 0 w 2705100"/>
                  <a:gd name="connsiteY0" fmla="*/ 1276062 h 1276062"/>
                  <a:gd name="connsiteX1" fmla="*/ 929640 w 2705100"/>
                  <a:gd name="connsiteY1" fmla="*/ 79722 h 1276062"/>
                  <a:gd name="connsiteX2" fmla="*/ 2705100 w 2705100"/>
                  <a:gd name="connsiteY2" fmla="*/ 209262 h 1276062"/>
                </a:gdLst>
                <a:ahLst/>
                <a:cxnLst>
                  <a:cxn ang="0">
                    <a:pos x="connsiteX0" y="connsiteY0"/>
                  </a:cxn>
                  <a:cxn ang="0">
                    <a:pos x="connsiteX1" y="connsiteY1"/>
                  </a:cxn>
                  <a:cxn ang="0">
                    <a:pos x="connsiteX2" y="connsiteY2"/>
                  </a:cxn>
                </a:cxnLst>
                <a:rect l="l" t="t" r="r" b="b"/>
                <a:pathLst>
                  <a:path w="2705100" h="1276062">
                    <a:moveTo>
                      <a:pt x="0" y="1276062"/>
                    </a:moveTo>
                    <a:cubicBezTo>
                      <a:pt x="239395" y="766792"/>
                      <a:pt x="478790" y="257522"/>
                      <a:pt x="929640" y="79722"/>
                    </a:cubicBezTo>
                    <a:cubicBezTo>
                      <a:pt x="1380490" y="-98078"/>
                      <a:pt x="2042795" y="55592"/>
                      <a:pt x="2705100" y="209262"/>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4389120" y="2205824"/>
                <a:ext cx="2804160" cy="720256"/>
              </a:xfrm>
              <a:custGeom>
                <a:avLst/>
                <a:gdLst>
                  <a:gd name="connsiteX0" fmla="*/ 0 w 2804160"/>
                  <a:gd name="connsiteY0" fmla="*/ 720256 h 720256"/>
                  <a:gd name="connsiteX1" fmla="*/ 1211580 w 2804160"/>
                  <a:gd name="connsiteY1" fmla="*/ 3976 h 720256"/>
                  <a:gd name="connsiteX2" fmla="*/ 2804160 w 2804160"/>
                  <a:gd name="connsiteY2" fmla="*/ 484036 h 720256"/>
                </a:gdLst>
                <a:ahLst/>
                <a:cxnLst>
                  <a:cxn ang="0">
                    <a:pos x="connsiteX0" y="connsiteY0"/>
                  </a:cxn>
                  <a:cxn ang="0">
                    <a:pos x="connsiteX1" y="connsiteY1"/>
                  </a:cxn>
                  <a:cxn ang="0">
                    <a:pos x="connsiteX2" y="connsiteY2"/>
                  </a:cxn>
                </a:cxnLst>
                <a:rect l="l" t="t" r="r" b="b"/>
                <a:pathLst>
                  <a:path w="2804160" h="720256">
                    <a:moveTo>
                      <a:pt x="0" y="720256"/>
                    </a:moveTo>
                    <a:cubicBezTo>
                      <a:pt x="372110" y="381801"/>
                      <a:pt x="744220" y="43346"/>
                      <a:pt x="1211580" y="3976"/>
                    </a:cubicBezTo>
                    <a:cubicBezTo>
                      <a:pt x="1678940" y="-35394"/>
                      <a:pt x="2241550" y="224321"/>
                      <a:pt x="2804160" y="484036"/>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4404360" y="2700018"/>
                <a:ext cx="2773680" cy="408942"/>
              </a:xfrm>
              <a:custGeom>
                <a:avLst/>
                <a:gdLst>
                  <a:gd name="connsiteX0" fmla="*/ 0 w 2773680"/>
                  <a:gd name="connsiteY0" fmla="*/ 218442 h 408942"/>
                  <a:gd name="connsiteX1" fmla="*/ 1318260 w 2773680"/>
                  <a:gd name="connsiteY1" fmla="*/ 5082 h 408942"/>
                  <a:gd name="connsiteX2" fmla="*/ 2773680 w 2773680"/>
                  <a:gd name="connsiteY2" fmla="*/ 408942 h 408942"/>
                </a:gdLst>
                <a:ahLst/>
                <a:cxnLst>
                  <a:cxn ang="0">
                    <a:pos x="connsiteX0" y="connsiteY0"/>
                  </a:cxn>
                  <a:cxn ang="0">
                    <a:pos x="connsiteX1" y="connsiteY1"/>
                  </a:cxn>
                  <a:cxn ang="0">
                    <a:pos x="connsiteX2" y="connsiteY2"/>
                  </a:cxn>
                </a:cxnLst>
                <a:rect l="l" t="t" r="r" b="b"/>
                <a:pathLst>
                  <a:path w="2773680" h="408942">
                    <a:moveTo>
                      <a:pt x="0" y="218442"/>
                    </a:moveTo>
                    <a:cubicBezTo>
                      <a:pt x="427990" y="95887"/>
                      <a:pt x="855980" y="-26668"/>
                      <a:pt x="1318260" y="5082"/>
                    </a:cubicBezTo>
                    <a:cubicBezTo>
                      <a:pt x="1780540" y="36832"/>
                      <a:pt x="2277110" y="222887"/>
                      <a:pt x="2773680" y="408942"/>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4381500" y="2933700"/>
                <a:ext cx="2804160" cy="632460"/>
              </a:xfrm>
              <a:custGeom>
                <a:avLst/>
                <a:gdLst>
                  <a:gd name="connsiteX0" fmla="*/ 0 w 2804160"/>
                  <a:gd name="connsiteY0" fmla="*/ 0 h 632460"/>
                  <a:gd name="connsiteX1" fmla="*/ 1539240 w 2804160"/>
                  <a:gd name="connsiteY1" fmla="*/ 213360 h 632460"/>
                  <a:gd name="connsiteX2" fmla="*/ 2804160 w 2804160"/>
                  <a:gd name="connsiteY2" fmla="*/ 632460 h 632460"/>
                </a:gdLst>
                <a:ahLst/>
                <a:cxnLst>
                  <a:cxn ang="0">
                    <a:pos x="connsiteX0" y="connsiteY0"/>
                  </a:cxn>
                  <a:cxn ang="0">
                    <a:pos x="connsiteX1" y="connsiteY1"/>
                  </a:cxn>
                  <a:cxn ang="0">
                    <a:pos x="connsiteX2" y="connsiteY2"/>
                  </a:cxn>
                </a:cxnLst>
                <a:rect l="l" t="t" r="r" b="b"/>
                <a:pathLst>
                  <a:path w="2804160" h="632460">
                    <a:moveTo>
                      <a:pt x="0" y="0"/>
                    </a:moveTo>
                    <a:cubicBezTo>
                      <a:pt x="535940" y="53975"/>
                      <a:pt x="1071880" y="107950"/>
                      <a:pt x="1539240" y="213360"/>
                    </a:cubicBezTo>
                    <a:cubicBezTo>
                      <a:pt x="2006600" y="318770"/>
                      <a:pt x="2405380" y="475615"/>
                      <a:pt x="2804160" y="6324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4404360" y="2948940"/>
                <a:ext cx="2766060" cy="1143000"/>
              </a:xfrm>
              <a:custGeom>
                <a:avLst/>
                <a:gdLst>
                  <a:gd name="connsiteX0" fmla="*/ 0 w 2766060"/>
                  <a:gd name="connsiteY0" fmla="*/ 0 h 1143000"/>
                  <a:gd name="connsiteX1" fmla="*/ 1379220 w 2766060"/>
                  <a:gd name="connsiteY1" fmla="*/ 937260 h 1143000"/>
                  <a:gd name="connsiteX2" fmla="*/ 2766060 w 2766060"/>
                  <a:gd name="connsiteY2" fmla="*/ 1143000 h 1143000"/>
                </a:gdLst>
                <a:ahLst/>
                <a:cxnLst>
                  <a:cxn ang="0">
                    <a:pos x="connsiteX0" y="connsiteY0"/>
                  </a:cxn>
                  <a:cxn ang="0">
                    <a:pos x="connsiteX1" y="connsiteY1"/>
                  </a:cxn>
                  <a:cxn ang="0">
                    <a:pos x="connsiteX2" y="connsiteY2"/>
                  </a:cxn>
                </a:cxnLst>
                <a:rect l="l" t="t" r="r" b="b"/>
                <a:pathLst>
                  <a:path w="2766060" h="1143000">
                    <a:moveTo>
                      <a:pt x="0" y="0"/>
                    </a:moveTo>
                    <a:cubicBezTo>
                      <a:pt x="459105" y="373380"/>
                      <a:pt x="918210" y="746760"/>
                      <a:pt x="1379220" y="937260"/>
                    </a:cubicBezTo>
                    <a:cubicBezTo>
                      <a:pt x="1840230" y="1127760"/>
                      <a:pt x="2303145" y="1135380"/>
                      <a:pt x="2766060" y="114300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4389120" y="2956560"/>
                <a:ext cx="2796540" cy="1592580"/>
              </a:xfrm>
              <a:custGeom>
                <a:avLst/>
                <a:gdLst>
                  <a:gd name="connsiteX0" fmla="*/ 0 w 2796540"/>
                  <a:gd name="connsiteY0" fmla="*/ 0 h 1592580"/>
                  <a:gd name="connsiteX1" fmla="*/ 1226820 w 2796540"/>
                  <a:gd name="connsiteY1" fmla="*/ 1287780 h 1592580"/>
                  <a:gd name="connsiteX2" fmla="*/ 2796540 w 2796540"/>
                  <a:gd name="connsiteY2" fmla="*/ 1592580 h 1592580"/>
                </a:gdLst>
                <a:ahLst/>
                <a:cxnLst>
                  <a:cxn ang="0">
                    <a:pos x="connsiteX0" y="connsiteY0"/>
                  </a:cxn>
                  <a:cxn ang="0">
                    <a:pos x="connsiteX1" y="connsiteY1"/>
                  </a:cxn>
                  <a:cxn ang="0">
                    <a:pos x="connsiteX2" y="connsiteY2"/>
                  </a:cxn>
                </a:cxnLst>
                <a:rect l="l" t="t" r="r" b="b"/>
                <a:pathLst>
                  <a:path w="2796540" h="1592580">
                    <a:moveTo>
                      <a:pt x="0" y="0"/>
                    </a:moveTo>
                    <a:cubicBezTo>
                      <a:pt x="380365" y="511175"/>
                      <a:pt x="760730" y="1022350"/>
                      <a:pt x="1226820" y="1287780"/>
                    </a:cubicBezTo>
                    <a:cubicBezTo>
                      <a:pt x="1692910" y="1553210"/>
                      <a:pt x="2244725" y="1572895"/>
                      <a:pt x="2796540" y="15925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6530642" y="3238225"/>
              <a:ext cx="381000" cy="2984909"/>
              <a:chOff x="6324600" y="2906762"/>
              <a:chExt cx="381000" cy="2984909"/>
            </a:xfrm>
          </p:grpSpPr>
          <p:sp>
            <p:nvSpPr>
              <p:cNvPr id="164" name="TextBox 163"/>
              <p:cNvSpPr txBox="1"/>
              <p:nvPr/>
            </p:nvSpPr>
            <p:spPr>
              <a:xfrm>
                <a:off x="6324600" y="2906762"/>
                <a:ext cx="381000" cy="276999"/>
              </a:xfrm>
              <a:prstGeom prst="rect">
                <a:avLst/>
              </a:prstGeom>
              <a:solidFill>
                <a:schemeClr val="bg1"/>
              </a:solidFill>
            </p:spPr>
            <p:txBody>
              <a:bodyPr wrap="square" lIns="0" tIns="0" rIns="0" bIns="0" rtlCol="0">
                <a:spAutoFit/>
              </a:bodyPr>
              <a:lstStyle/>
              <a:p>
                <a:r>
                  <a:rPr lang="en-US" dirty="0" smtClean="0">
                    <a:solidFill>
                      <a:srgbClr val="FF0000"/>
                    </a:solidFill>
                  </a:rPr>
                  <a:t>-.36</a:t>
                </a:r>
                <a:endParaRPr lang="en-US" dirty="0">
                  <a:solidFill>
                    <a:srgbClr val="FF0000"/>
                  </a:solidFill>
                </a:endParaRPr>
              </a:p>
            </p:txBody>
          </p:sp>
          <p:sp>
            <p:nvSpPr>
              <p:cNvPr id="165" name="TextBox 164"/>
              <p:cNvSpPr txBox="1"/>
              <p:nvPr/>
            </p:nvSpPr>
            <p:spPr>
              <a:xfrm>
                <a:off x="6324600" y="3550603"/>
                <a:ext cx="381000" cy="276999"/>
              </a:xfrm>
              <a:prstGeom prst="rect">
                <a:avLst/>
              </a:prstGeom>
              <a:solidFill>
                <a:schemeClr val="bg1"/>
              </a:solidFill>
            </p:spPr>
            <p:txBody>
              <a:bodyPr wrap="square" lIns="0" tIns="0" rIns="0" bIns="0" rtlCol="0">
                <a:spAutoFit/>
              </a:bodyPr>
              <a:lstStyle/>
              <a:p>
                <a:r>
                  <a:rPr lang="en-US" dirty="0" smtClean="0"/>
                  <a:t>-.09</a:t>
                </a:r>
                <a:endParaRPr lang="en-US" dirty="0"/>
              </a:p>
            </p:txBody>
          </p:sp>
          <p:sp>
            <p:nvSpPr>
              <p:cNvPr id="166" name="TextBox 165"/>
              <p:cNvSpPr txBox="1"/>
              <p:nvPr/>
            </p:nvSpPr>
            <p:spPr>
              <a:xfrm>
                <a:off x="6324600" y="4050352"/>
                <a:ext cx="381000" cy="276999"/>
              </a:xfrm>
              <a:prstGeom prst="rect">
                <a:avLst/>
              </a:prstGeom>
              <a:solidFill>
                <a:schemeClr val="bg1"/>
              </a:solidFill>
            </p:spPr>
            <p:txBody>
              <a:bodyPr wrap="square" lIns="0" tIns="0" rIns="0" bIns="0" rtlCol="0">
                <a:spAutoFit/>
              </a:bodyPr>
              <a:lstStyle/>
              <a:p>
                <a:r>
                  <a:rPr lang="en-US" dirty="0" smtClean="0"/>
                  <a:t>.12</a:t>
                </a:r>
                <a:endParaRPr lang="en-US" dirty="0"/>
              </a:p>
            </p:txBody>
          </p:sp>
          <p:sp>
            <p:nvSpPr>
              <p:cNvPr id="167" name="TextBox 166"/>
              <p:cNvSpPr txBox="1"/>
              <p:nvPr/>
            </p:nvSpPr>
            <p:spPr>
              <a:xfrm>
                <a:off x="6324600" y="4465635"/>
                <a:ext cx="381000" cy="276999"/>
              </a:xfrm>
              <a:prstGeom prst="rect">
                <a:avLst/>
              </a:prstGeom>
              <a:solidFill>
                <a:schemeClr val="bg1"/>
              </a:solidFill>
            </p:spPr>
            <p:txBody>
              <a:bodyPr wrap="square" lIns="0" tIns="0" rIns="0" bIns="0" rtlCol="0">
                <a:spAutoFit/>
              </a:bodyPr>
              <a:lstStyle/>
              <a:p>
                <a:r>
                  <a:rPr lang="en-US" dirty="0" smtClean="0"/>
                  <a:t>-.05</a:t>
                </a:r>
                <a:endParaRPr lang="en-US" dirty="0"/>
              </a:p>
            </p:txBody>
          </p:sp>
          <p:sp>
            <p:nvSpPr>
              <p:cNvPr id="168" name="TextBox 167"/>
              <p:cNvSpPr txBox="1"/>
              <p:nvPr/>
            </p:nvSpPr>
            <p:spPr>
              <a:xfrm>
                <a:off x="6324600" y="5106924"/>
                <a:ext cx="381000" cy="276999"/>
              </a:xfrm>
              <a:prstGeom prst="rect">
                <a:avLst/>
              </a:prstGeom>
              <a:solidFill>
                <a:schemeClr val="bg1"/>
              </a:solidFill>
            </p:spPr>
            <p:txBody>
              <a:bodyPr wrap="square" lIns="0" tIns="0" rIns="0" bIns="0" rtlCol="0">
                <a:spAutoFit/>
              </a:bodyPr>
              <a:lstStyle/>
              <a:p>
                <a:r>
                  <a:rPr lang="en-US" dirty="0" smtClean="0">
                    <a:solidFill>
                      <a:srgbClr val="FF0000"/>
                    </a:solidFill>
                  </a:rPr>
                  <a:t>-.33</a:t>
                </a:r>
                <a:endParaRPr lang="en-US" dirty="0">
                  <a:solidFill>
                    <a:srgbClr val="FF0000"/>
                  </a:solidFill>
                </a:endParaRPr>
              </a:p>
            </p:txBody>
          </p:sp>
          <p:sp>
            <p:nvSpPr>
              <p:cNvPr id="169" name="TextBox 168"/>
              <p:cNvSpPr txBox="1"/>
              <p:nvPr/>
            </p:nvSpPr>
            <p:spPr>
              <a:xfrm>
                <a:off x="6324600" y="5614672"/>
                <a:ext cx="381000" cy="276999"/>
              </a:xfrm>
              <a:prstGeom prst="rect">
                <a:avLst/>
              </a:prstGeom>
              <a:solidFill>
                <a:schemeClr val="bg1"/>
              </a:solidFill>
            </p:spPr>
            <p:txBody>
              <a:bodyPr wrap="square" lIns="0" tIns="0" rIns="0" bIns="0" rtlCol="0">
                <a:spAutoFit/>
              </a:bodyPr>
              <a:lstStyle/>
              <a:p>
                <a:r>
                  <a:rPr lang="en-US" dirty="0" smtClean="0"/>
                  <a:t>.00</a:t>
                </a:r>
                <a:endParaRPr lang="en-US" dirty="0"/>
              </a:p>
            </p:txBody>
          </p:sp>
        </p:grpSp>
        <p:grpSp>
          <p:nvGrpSpPr>
            <p:cNvPr id="139" name="Group 138"/>
            <p:cNvGrpSpPr/>
            <p:nvPr/>
          </p:nvGrpSpPr>
          <p:grpSpPr>
            <a:xfrm>
              <a:off x="1851981" y="3901412"/>
              <a:ext cx="2255501" cy="2167832"/>
              <a:chOff x="1645939" y="3569949"/>
              <a:chExt cx="2255501" cy="2167832"/>
            </a:xfrm>
          </p:grpSpPr>
          <p:grpSp>
            <p:nvGrpSpPr>
              <p:cNvPr id="151" name="Group 150"/>
              <p:cNvGrpSpPr/>
              <p:nvPr/>
            </p:nvGrpSpPr>
            <p:grpSpPr>
              <a:xfrm>
                <a:off x="1645939" y="3569949"/>
                <a:ext cx="2247881" cy="670974"/>
                <a:chOff x="1729740" y="3288446"/>
                <a:chExt cx="2164080" cy="937237"/>
              </a:xfrm>
            </p:grpSpPr>
            <p:sp>
              <p:nvSpPr>
                <p:cNvPr id="162" name="Freeform 161"/>
                <p:cNvSpPr/>
                <p:nvPr/>
              </p:nvSpPr>
              <p:spPr>
                <a:xfrm>
                  <a:off x="1729740" y="3496600"/>
                  <a:ext cx="2164080" cy="729083"/>
                </a:xfrm>
                <a:custGeom>
                  <a:avLst/>
                  <a:gdLst>
                    <a:gd name="connsiteX0" fmla="*/ 0 w 2164080"/>
                    <a:gd name="connsiteY0" fmla="*/ 12803 h 729083"/>
                    <a:gd name="connsiteX1" fmla="*/ 1051560 w 2164080"/>
                    <a:gd name="connsiteY1" fmla="*/ 96623 h 729083"/>
                    <a:gd name="connsiteX2" fmla="*/ 2164080 w 2164080"/>
                    <a:gd name="connsiteY2" fmla="*/ 729083 h 729083"/>
                  </a:gdLst>
                  <a:ahLst/>
                  <a:cxnLst>
                    <a:cxn ang="0">
                      <a:pos x="connsiteX0" y="connsiteY0"/>
                    </a:cxn>
                    <a:cxn ang="0">
                      <a:pos x="connsiteX1" y="connsiteY1"/>
                    </a:cxn>
                    <a:cxn ang="0">
                      <a:pos x="connsiteX2" y="connsiteY2"/>
                    </a:cxn>
                  </a:cxnLst>
                  <a:rect l="l" t="t" r="r" b="b"/>
                  <a:pathLst>
                    <a:path w="2164080" h="729083">
                      <a:moveTo>
                        <a:pt x="0" y="12803"/>
                      </a:moveTo>
                      <a:cubicBezTo>
                        <a:pt x="345440" y="-4977"/>
                        <a:pt x="690880" y="-22757"/>
                        <a:pt x="1051560" y="96623"/>
                      </a:cubicBezTo>
                      <a:cubicBezTo>
                        <a:pt x="1412240" y="216003"/>
                        <a:pt x="1788160" y="472543"/>
                        <a:pt x="2164080" y="729083"/>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2057400" y="3288446"/>
                  <a:ext cx="530043" cy="386921"/>
                </a:xfrm>
                <a:prstGeom prst="rect">
                  <a:avLst/>
                </a:prstGeom>
                <a:solidFill>
                  <a:schemeClr val="bg1"/>
                </a:solidFill>
              </p:spPr>
              <p:txBody>
                <a:bodyPr wrap="square" lIns="0" tIns="0" rIns="0" bIns="0" rtlCol="0">
                  <a:spAutoFit/>
                </a:bodyPr>
                <a:lstStyle/>
                <a:p>
                  <a:r>
                    <a:rPr lang="en-US" dirty="0" smtClean="0">
                      <a:solidFill>
                        <a:srgbClr val="FF0000"/>
                      </a:solidFill>
                    </a:rPr>
                    <a:t>-.24</a:t>
                  </a:r>
                  <a:endParaRPr lang="en-US" dirty="0">
                    <a:solidFill>
                      <a:srgbClr val="FF0000"/>
                    </a:solidFill>
                  </a:endParaRPr>
                </a:p>
              </p:txBody>
            </p:sp>
          </p:grpSp>
          <p:sp>
            <p:nvSpPr>
              <p:cNvPr id="152" name="Freeform 151"/>
              <p:cNvSpPr/>
              <p:nvPr/>
            </p:nvSpPr>
            <p:spPr>
              <a:xfrm>
                <a:off x="1645939" y="4235683"/>
                <a:ext cx="2255501" cy="517449"/>
              </a:xfrm>
              <a:custGeom>
                <a:avLst/>
                <a:gdLst>
                  <a:gd name="connsiteX0" fmla="*/ 0 w 2156460"/>
                  <a:gd name="connsiteY0" fmla="*/ 198608 h 198608"/>
                  <a:gd name="connsiteX1" fmla="*/ 762000 w 2156460"/>
                  <a:gd name="connsiteY1" fmla="*/ 30968 h 198608"/>
                  <a:gd name="connsiteX2" fmla="*/ 2156460 w 2156460"/>
                  <a:gd name="connsiteY2" fmla="*/ 488 h 198608"/>
                </a:gdLst>
                <a:ahLst/>
                <a:cxnLst>
                  <a:cxn ang="0">
                    <a:pos x="connsiteX0" y="connsiteY0"/>
                  </a:cxn>
                  <a:cxn ang="0">
                    <a:pos x="connsiteX1" y="connsiteY1"/>
                  </a:cxn>
                  <a:cxn ang="0">
                    <a:pos x="connsiteX2" y="connsiteY2"/>
                  </a:cxn>
                </a:cxnLst>
                <a:rect l="l" t="t" r="r" b="b"/>
                <a:pathLst>
                  <a:path w="2156460" h="198608">
                    <a:moveTo>
                      <a:pt x="0" y="198608"/>
                    </a:moveTo>
                    <a:cubicBezTo>
                      <a:pt x="201295" y="131298"/>
                      <a:pt x="402590" y="63988"/>
                      <a:pt x="762000" y="30968"/>
                    </a:cubicBezTo>
                    <a:cubicBezTo>
                      <a:pt x="1121410" y="-2052"/>
                      <a:pt x="1638935" y="-782"/>
                      <a:pt x="2156460" y="488"/>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1645939" y="4240922"/>
                <a:ext cx="2240261" cy="1024419"/>
                <a:chOff x="1729740" y="4240923"/>
                <a:chExt cx="2156460" cy="662940"/>
              </a:xfrm>
            </p:grpSpPr>
            <p:sp>
              <p:nvSpPr>
                <p:cNvPr id="160" name="Freeform 159"/>
                <p:cNvSpPr/>
                <p:nvPr/>
              </p:nvSpPr>
              <p:spPr>
                <a:xfrm>
                  <a:off x="1729740" y="4240923"/>
                  <a:ext cx="2156460" cy="662940"/>
                </a:xfrm>
                <a:custGeom>
                  <a:avLst/>
                  <a:gdLst>
                    <a:gd name="connsiteX0" fmla="*/ 0 w 2156460"/>
                    <a:gd name="connsiteY0" fmla="*/ 662940 h 662940"/>
                    <a:gd name="connsiteX1" fmla="*/ 800100 w 2156460"/>
                    <a:gd name="connsiteY1" fmla="*/ 335280 h 662940"/>
                    <a:gd name="connsiteX2" fmla="*/ 2156460 w 2156460"/>
                    <a:gd name="connsiteY2" fmla="*/ 0 h 662940"/>
                  </a:gdLst>
                  <a:ahLst/>
                  <a:cxnLst>
                    <a:cxn ang="0">
                      <a:pos x="connsiteX0" y="connsiteY0"/>
                    </a:cxn>
                    <a:cxn ang="0">
                      <a:pos x="connsiteX1" y="connsiteY1"/>
                    </a:cxn>
                    <a:cxn ang="0">
                      <a:pos x="connsiteX2" y="connsiteY2"/>
                    </a:cxn>
                  </a:cxnLst>
                  <a:rect l="l" t="t" r="r" b="b"/>
                  <a:pathLst>
                    <a:path w="2156460" h="662940">
                      <a:moveTo>
                        <a:pt x="0" y="662940"/>
                      </a:moveTo>
                      <a:cubicBezTo>
                        <a:pt x="220345" y="554355"/>
                        <a:pt x="440690" y="445770"/>
                        <a:pt x="800100" y="335280"/>
                      </a:cubicBezTo>
                      <a:cubicBezTo>
                        <a:pt x="1159510" y="224790"/>
                        <a:pt x="1657985" y="112395"/>
                        <a:pt x="2156460" y="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2057400" y="4544025"/>
                  <a:ext cx="381000" cy="179256"/>
                </a:xfrm>
                <a:prstGeom prst="rect">
                  <a:avLst/>
                </a:prstGeom>
                <a:solidFill>
                  <a:schemeClr val="bg1"/>
                </a:solidFill>
              </p:spPr>
              <p:txBody>
                <a:bodyPr wrap="square" lIns="0" tIns="0" rIns="0" bIns="0" rtlCol="0">
                  <a:spAutoFit/>
                </a:bodyPr>
                <a:lstStyle/>
                <a:p>
                  <a:r>
                    <a:rPr lang="en-US" dirty="0" smtClean="0">
                      <a:solidFill>
                        <a:srgbClr val="FF0000"/>
                      </a:solidFill>
                    </a:rPr>
                    <a:t>-.63</a:t>
                  </a:r>
                  <a:endParaRPr lang="en-US" dirty="0">
                    <a:solidFill>
                      <a:srgbClr val="FF0000"/>
                    </a:solidFill>
                  </a:endParaRPr>
                </a:p>
              </p:txBody>
            </p:sp>
          </p:grpSp>
          <p:grpSp>
            <p:nvGrpSpPr>
              <p:cNvPr id="154" name="Group 153"/>
              <p:cNvGrpSpPr/>
              <p:nvPr/>
            </p:nvGrpSpPr>
            <p:grpSpPr>
              <a:xfrm>
                <a:off x="1645939" y="4240922"/>
                <a:ext cx="2255501" cy="1496859"/>
                <a:chOff x="1737360" y="4240923"/>
                <a:chExt cx="2164080" cy="1143000"/>
              </a:xfrm>
            </p:grpSpPr>
            <p:sp>
              <p:nvSpPr>
                <p:cNvPr id="158" name="Freeform 157"/>
                <p:cNvSpPr/>
                <p:nvPr/>
              </p:nvSpPr>
              <p:spPr>
                <a:xfrm>
                  <a:off x="1737360" y="4240923"/>
                  <a:ext cx="2164080" cy="1143000"/>
                </a:xfrm>
                <a:custGeom>
                  <a:avLst/>
                  <a:gdLst>
                    <a:gd name="connsiteX0" fmla="*/ 0 w 2164080"/>
                    <a:gd name="connsiteY0" fmla="*/ 1143000 h 1143000"/>
                    <a:gd name="connsiteX1" fmla="*/ 906780 w 2164080"/>
                    <a:gd name="connsiteY1" fmla="*/ 624840 h 1143000"/>
                    <a:gd name="connsiteX2" fmla="*/ 2164080 w 2164080"/>
                    <a:gd name="connsiteY2" fmla="*/ 0 h 1143000"/>
                    <a:gd name="connsiteX3" fmla="*/ 2164080 w 2164080"/>
                    <a:gd name="connsiteY3" fmla="*/ 0 h 1143000"/>
                  </a:gdLst>
                  <a:ahLst/>
                  <a:cxnLst>
                    <a:cxn ang="0">
                      <a:pos x="connsiteX0" y="connsiteY0"/>
                    </a:cxn>
                    <a:cxn ang="0">
                      <a:pos x="connsiteX1" y="connsiteY1"/>
                    </a:cxn>
                    <a:cxn ang="0">
                      <a:pos x="connsiteX2" y="connsiteY2"/>
                    </a:cxn>
                    <a:cxn ang="0">
                      <a:pos x="connsiteX3" y="connsiteY3"/>
                    </a:cxn>
                  </a:cxnLst>
                  <a:rect l="l" t="t" r="r" b="b"/>
                  <a:pathLst>
                    <a:path w="2164080" h="1143000">
                      <a:moveTo>
                        <a:pt x="0" y="1143000"/>
                      </a:moveTo>
                      <a:cubicBezTo>
                        <a:pt x="273050" y="979170"/>
                        <a:pt x="546100" y="815340"/>
                        <a:pt x="906780" y="624840"/>
                      </a:cubicBezTo>
                      <a:cubicBezTo>
                        <a:pt x="1267460" y="434340"/>
                        <a:pt x="2164080" y="0"/>
                        <a:pt x="2164080" y="0"/>
                      </a:cubicBezTo>
                      <a:lnTo>
                        <a:pt x="2164080" y="0"/>
                      </a:ln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2057400" y="4961702"/>
                  <a:ext cx="381000" cy="211516"/>
                </a:xfrm>
                <a:prstGeom prst="rect">
                  <a:avLst/>
                </a:prstGeom>
                <a:solidFill>
                  <a:schemeClr val="bg1"/>
                </a:solidFill>
              </p:spPr>
              <p:txBody>
                <a:bodyPr wrap="square" lIns="0" tIns="0" rIns="0" bIns="0" rtlCol="0">
                  <a:spAutoFit/>
                </a:bodyPr>
                <a:lstStyle/>
                <a:p>
                  <a:r>
                    <a:rPr lang="en-US" dirty="0" smtClean="0">
                      <a:solidFill>
                        <a:srgbClr val="FF0000"/>
                      </a:solidFill>
                    </a:rPr>
                    <a:t>-.19</a:t>
                  </a:r>
                  <a:endParaRPr lang="en-US" dirty="0">
                    <a:solidFill>
                      <a:srgbClr val="FF0000"/>
                    </a:solidFill>
                  </a:endParaRPr>
                </a:p>
              </p:txBody>
            </p:sp>
          </p:grpSp>
          <p:grpSp>
            <p:nvGrpSpPr>
              <p:cNvPr id="155" name="Group 154"/>
              <p:cNvGrpSpPr/>
              <p:nvPr/>
            </p:nvGrpSpPr>
            <p:grpSpPr>
              <a:xfrm>
                <a:off x="1653540" y="3955809"/>
                <a:ext cx="2194560" cy="349491"/>
                <a:chOff x="1653540" y="3955809"/>
                <a:chExt cx="2194560" cy="349491"/>
              </a:xfrm>
            </p:grpSpPr>
            <p:sp>
              <p:nvSpPr>
                <p:cNvPr id="156" name="Freeform 155"/>
                <p:cNvSpPr/>
                <p:nvPr/>
              </p:nvSpPr>
              <p:spPr>
                <a:xfrm>
                  <a:off x="1653540" y="4085185"/>
                  <a:ext cx="2194560" cy="220115"/>
                </a:xfrm>
                <a:custGeom>
                  <a:avLst/>
                  <a:gdLst>
                    <a:gd name="connsiteX0" fmla="*/ 2194560 w 2194560"/>
                    <a:gd name="connsiteY0" fmla="*/ 198807 h 259767"/>
                    <a:gd name="connsiteX1" fmla="*/ 594360 w 2194560"/>
                    <a:gd name="connsiteY1" fmla="*/ 687 h 259767"/>
                    <a:gd name="connsiteX2" fmla="*/ 0 w 2194560"/>
                    <a:gd name="connsiteY2" fmla="*/ 259767 h 259767"/>
                  </a:gdLst>
                  <a:ahLst/>
                  <a:cxnLst>
                    <a:cxn ang="0">
                      <a:pos x="connsiteX0" y="connsiteY0"/>
                    </a:cxn>
                    <a:cxn ang="0">
                      <a:pos x="connsiteX1" y="connsiteY1"/>
                    </a:cxn>
                    <a:cxn ang="0">
                      <a:pos x="connsiteX2" y="connsiteY2"/>
                    </a:cxn>
                  </a:cxnLst>
                  <a:rect l="l" t="t" r="r" b="b"/>
                  <a:pathLst>
                    <a:path w="2194560" h="259767">
                      <a:moveTo>
                        <a:pt x="2194560" y="198807"/>
                      </a:moveTo>
                      <a:cubicBezTo>
                        <a:pt x="1577340" y="94667"/>
                        <a:pt x="960120" y="-9473"/>
                        <a:pt x="594360" y="687"/>
                      </a:cubicBezTo>
                      <a:cubicBezTo>
                        <a:pt x="228600" y="10847"/>
                        <a:pt x="114300" y="135307"/>
                        <a:pt x="0" y="259767"/>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1970197" y="3955809"/>
                  <a:ext cx="406397" cy="281285"/>
                </a:xfrm>
                <a:prstGeom prst="rect">
                  <a:avLst/>
                </a:prstGeom>
                <a:solidFill>
                  <a:schemeClr val="bg1"/>
                </a:solidFill>
              </p:spPr>
              <p:txBody>
                <a:bodyPr wrap="square" lIns="0" tIns="0" rIns="0" bIns="0" rtlCol="0">
                  <a:spAutoFit/>
                </a:bodyPr>
                <a:lstStyle/>
                <a:p>
                  <a:r>
                    <a:rPr lang="en-US" dirty="0" smtClean="0">
                      <a:solidFill>
                        <a:srgbClr val="FF0000"/>
                      </a:solidFill>
                    </a:rPr>
                    <a:t>-.17</a:t>
                  </a:r>
                  <a:endParaRPr lang="en-US" dirty="0">
                    <a:solidFill>
                      <a:srgbClr val="FF0000"/>
                    </a:solidFill>
                  </a:endParaRPr>
                </a:p>
              </p:txBody>
            </p:sp>
          </p:grpSp>
        </p:grpSp>
        <p:sp>
          <p:nvSpPr>
            <p:cNvPr id="140" name="TextBox 139"/>
            <p:cNvSpPr txBox="1"/>
            <p:nvPr/>
          </p:nvSpPr>
          <p:spPr>
            <a:xfrm>
              <a:off x="2205431" y="4648823"/>
              <a:ext cx="398498" cy="276999"/>
            </a:xfrm>
            <a:prstGeom prst="rect">
              <a:avLst/>
            </a:prstGeom>
            <a:solidFill>
              <a:schemeClr val="bg1"/>
            </a:solidFill>
          </p:spPr>
          <p:txBody>
            <a:bodyPr wrap="square" lIns="0" tIns="0" rIns="0" bIns="0" rtlCol="0">
              <a:spAutoFit/>
            </a:bodyPr>
            <a:lstStyle/>
            <a:p>
              <a:r>
                <a:rPr lang="en-US" dirty="0" smtClean="0">
                  <a:solidFill>
                    <a:srgbClr val="FF0000"/>
                  </a:solidFill>
                </a:rPr>
                <a:t>-.18</a:t>
              </a:r>
              <a:endParaRPr lang="en-US" dirty="0">
                <a:solidFill>
                  <a:srgbClr val="FF0000"/>
                </a:solidFill>
              </a:endParaRPr>
            </a:p>
          </p:txBody>
        </p:sp>
        <p:sp>
          <p:nvSpPr>
            <p:cNvPr id="141" name="Rectangle 140"/>
            <p:cNvSpPr/>
            <p:nvPr/>
          </p:nvSpPr>
          <p:spPr>
            <a:xfrm>
              <a:off x="1341422" y="4020565"/>
              <a:ext cx="255279" cy="312809"/>
            </a:xfrm>
            <a:prstGeom prst="rect">
              <a:avLst/>
            </a:prstGeom>
            <a:solidFill>
              <a:srgbClr val="FF0000">
                <a:alpha val="4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359752" y="4495520"/>
              <a:ext cx="255279" cy="312809"/>
            </a:xfrm>
            <a:prstGeom prst="rect">
              <a:avLst/>
            </a:prstGeom>
            <a:solidFill>
              <a:schemeClr val="accent6">
                <a:alpha val="4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359752" y="4965445"/>
              <a:ext cx="255279" cy="312809"/>
            </a:xfrm>
            <a:prstGeom prst="rect">
              <a:avLst/>
            </a:prstGeom>
            <a:solidFill>
              <a:srgbClr val="00B050">
                <a:alpha val="4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359752" y="5437885"/>
              <a:ext cx="255279" cy="312809"/>
            </a:xfrm>
            <a:prstGeom prst="rect">
              <a:avLst/>
            </a:prstGeom>
            <a:solidFill>
              <a:srgbClr val="0070C0">
                <a:alpha val="4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1359752" y="5928229"/>
              <a:ext cx="255279" cy="312809"/>
            </a:xfrm>
            <a:prstGeom prst="rect">
              <a:avLst/>
            </a:prstGeom>
            <a:solidFill>
              <a:srgbClr val="7030A0">
                <a:alpha val="46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615031" y="4020565"/>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615031" y="4502409"/>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615031" y="4967960"/>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615031" y="5437884"/>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615031" y="5928229"/>
              <a:ext cx="127639" cy="312809"/>
            </a:xfrm>
            <a:prstGeom prst="rect">
              <a:avLst/>
            </a:prstGeom>
            <a:solidFill>
              <a:schemeClr val="tx1">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6279152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BEFE2-8CA6-4AA5-AE98-2C6138D7D7F3}"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57</a:t>
            </a:fld>
            <a:endParaRPr lang="en-US"/>
          </a:p>
        </p:txBody>
      </p:sp>
      <p:sp>
        <p:nvSpPr>
          <p:cNvPr id="4" name="TextBox 3"/>
          <p:cNvSpPr txBox="1"/>
          <p:nvPr/>
        </p:nvSpPr>
        <p:spPr>
          <a:xfrm>
            <a:off x="533400" y="381000"/>
            <a:ext cx="8305800" cy="4708981"/>
          </a:xfrm>
          <a:prstGeom prst="rect">
            <a:avLst/>
          </a:prstGeom>
          <a:noFill/>
        </p:spPr>
        <p:txBody>
          <a:bodyPr wrap="square" rtlCol="0">
            <a:spAutoFit/>
          </a:bodyPr>
          <a:lstStyle/>
          <a:p>
            <a:r>
              <a:rPr lang="en-US" sz="2400" dirty="0" smtClean="0"/>
              <a:t>Application Examples – 2 continued:   Bifactor and Big Five correlations with Self-esteem and Depression</a:t>
            </a:r>
          </a:p>
          <a:p>
            <a:endParaRPr lang="en-US" dirty="0"/>
          </a:p>
          <a:p>
            <a:r>
              <a:rPr lang="en-US" dirty="0" smtClean="0"/>
              <a:t>Data: N = 206</a:t>
            </a:r>
          </a:p>
          <a:p>
            <a:endParaRPr lang="en-US" dirty="0"/>
          </a:p>
          <a:p>
            <a:r>
              <a:rPr lang="en-US" dirty="0" smtClean="0"/>
              <a:t>Participants responded to IPIP Sample 50-item Questionnaire.</a:t>
            </a:r>
          </a:p>
          <a:p>
            <a:endParaRPr lang="en-US" dirty="0"/>
          </a:p>
          <a:p>
            <a:r>
              <a:rPr lang="en-US" dirty="0" smtClean="0"/>
              <a:t>Participants responded to Costello and </a:t>
            </a:r>
            <a:r>
              <a:rPr lang="en-US" dirty="0" err="1" smtClean="0"/>
              <a:t>Comrey</a:t>
            </a:r>
            <a:r>
              <a:rPr lang="en-US" dirty="0" smtClean="0"/>
              <a:t> (1967) Depression scale.</a:t>
            </a:r>
          </a:p>
          <a:p>
            <a:endParaRPr lang="en-US" dirty="0"/>
          </a:p>
          <a:p>
            <a:r>
              <a:rPr lang="en-US" dirty="0" smtClean="0"/>
              <a:t>Participants responded to Rosenberg (1965) Self-esteem scale</a:t>
            </a:r>
          </a:p>
          <a:p>
            <a:endParaRPr lang="en-US" dirty="0"/>
          </a:p>
          <a:p>
            <a:r>
              <a:rPr lang="en-US" dirty="0" smtClean="0"/>
              <a:t>Bifactor model was applied to Big Five data.</a:t>
            </a:r>
          </a:p>
          <a:p>
            <a:endParaRPr lang="en-US" dirty="0"/>
          </a:p>
          <a:p>
            <a:r>
              <a:rPr lang="en-US" dirty="0" smtClean="0"/>
              <a:t>Big 5 scale scores were correlated with Self-esteem and Depression.</a:t>
            </a:r>
          </a:p>
          <a:p>
            <a:endParaRPr lang="en-US" dirty="0"/>
          </a:p>
          <a:p>
            <a:r>
              <a:rPr lang="en-US" dirty="0" smtClean="0"/>
              <a:t>Factors were correlated with Self-esteem and Depression in the following three ways….</a:t>
            </a:r>
          </a:p>
        </p:txBody>
      </p:sp>
      <p:sp>
        <p:nvSpPr>
          <p:cNvPr id="6" name="TextBox 5"/>
          <p:cNvSpPr txBox="1"/>
          <p:nvPr/>
        </p:nvSpPr>
        <p:spPr>
          <a:xfrm>
            <a:off x="685800" y="5486400"/>
            <a:ext cx="7391400" cy="461665"/>
          </a:xfrm>
          <a:prstGeom prst="rect">
            <a:avLst/>
          </a:prstGeom>
          <a:noFill/>
        </p:spPr>
        <p:txBody>
          <a:bodyPr wrap="square" rtlCol="0">
            <a:spAutoFit/>
          </a:bodyPr>
          <a:lstStyle/>
          <a:p>
            <a:pPr marL="230188" indent="-230188"/>
            <a:r>
              <a:rPr lang="en-US" sz="1200" dirty="0"/>
              <a:t>Biderman, M. D., Nguyen, N. T., Cunningham. (2011).   A method factor measure of self-concept.  Paper presented at the 26th Annual Conference of The Society for Industrial and Organizational Psychology, Chicago, IL.</a:t>
            </a:r>
          </a:p>
        </p:txBody>
      </p:sp>
      <p:sp>
        <p:nvSpPr>
          <p:cNvPr id="7" name="Footer Placeholder 6"/>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9583575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58</a:t>
            </a:fld>
            <a:endParaRPr lang="en-US" dirty="0"/>
          </a:p>
        </p:txBody>
      </p:sp>
      <p:sp>
        <p:nvSpPr>
          <p:cNvPr id="5" name="Rectangle 4"/>
          <p:cNvSpPr/>
          <p:nvPr/>
        </p:nvSpPr>
        <p:spPr>
          <a:xfrm>
            <a:off x="381000" y="304800"/>
            <a:ext cx="8382000" cy="5262979"/>
          </a:xfrm>
          <a:prstGeom prst="rect">
            <a:avLst/>
          </a:prstGeom>
        </p:spPr>
        <p:txBody>
          <a:bodyPr wrap="square">
            <a:spAutoFit/>
          </a:bodyPr>
          <a:lstStyle/>
          <a:p>
            <a:r>
              <a:rPr lang="en-US" sz="2400" dirty="0"/>
              <a:t>Application Examples – 2 continued:  </a:t>
            </a:r>
            <a:r>
              <a:rPr lang="en-US" sz="2400" dirty="0" smtClean="0"/>
              <a:t> Factor correlations of Self-esteem and Depression with factors – 3 ways to evaluate</a:t>
            </a:r>
          </a:p>
          <a:p>
            <a:endParaRPr lang="en-US" dirty="0"/>
          </a:p>
          <a:p>
            <a:r>
              <a:rPr lang="en-US" dirty="0" smtClean="0"/>
              <a:t>1) </a:t>
            </a:r>
            <a:r>
              <a:rPr lang="en-US" b="1" dirty="0" smtClean="0"/>
              <a:t>Within-program</a:t>
            </a:r>
            <a:r>
              <a:rPr lang="en-US" dirty="0" smtClean="0"/>
              <a:t> (</a:t>
            </a:r>
            <a:r>
              <a:rPr lang="en-US" dirty="0" err="1" smtClean="0"/>
              <a:t>Mplus</a:t>
            </a:r>
            <a:r>
              <a:rPr lang="en-US" dirty="0" smtClean="0"/>
              <a:t>) correlations of Big Five with Self-esteem and Depression factors were computed using the following model (m is the bifactor in the model) . .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2)  Bifactor model was applied to only the Big Five data and </a:t>
            </a:r>
            <a:r>
              <a:rPr lang="en-US" b="1" dirty="0"/>
              <a:t>f</a:t>
            </a:r>
            <a:r>
              <a:rPr lang="en-US" b="1" dirty="0" smtClean="0"/>
              <a:t>actor scores</a:t>
            </a:r>
            <a:r>
              <a:rPr lang="en-US" dirty="0" smtClean="0"/>
              <a:t> computed from that model were correlated with Self-esteem and Depression scale scores.</a:t>
            </a:r>
          </a:p>
          <a:p>
            <a:endParaRPr lang="en-US" dirty="0"/>
          </a:p>
          <a:p>
            <a:pPr marL="342900" indent="-342900">
              <a:buAutoNum type="arabicParenR" startAt="3"/>
            </a:pPr>
            <a:r>
              <a:rPr lang="en-US" dirty="0" smtClean="0"/>
              <a:t>Big Five </a:t>
            </a:r>
            <a:r>
              <a:rPr lang="en-US" b="1" dirty="0" smtClean="0"/>
              <a:t>scale</a:t>
            </a:r>
            <a:r>
              <a:rPr lang="en-US" dirty="0" smtClean="0"/>
              <a:t> scores were correlated with Self-esteem and Depression </a:t>
            </a:r>
            <a:r>
              <a:rPr lang="en-US" b="1" dirty="0" smtClean="0"/>
              <a:t>scale</a:t>
            </a:r>
            <a:r>
              <a:rPr lang="en-US" dirty="0" smtClean="0"/>
              <a:t> scores </a:t>
            </a:r>
            <a:r>
              <a:rPr lang="en-US" dirty="0" err="1" smtClean="0"/>
              <a:t>partialling</a:t>
            </a:r>
            <a:r>
              <a:rPr lang="en-US" dirty="0" smtClean="0"/>
              <a:t> out bifactor factor scores from a Big 5 bifactor model.</a:t>
            </a:r>
            <a:endParaRPr lang="en-US" sz="2400" dirty="0" smtClean="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39" y="2057400"/>
            <a:ext cx="8355061"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418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BEFE2-8CA6-4AA5-AE98-2C6138D7D7F3}"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59</a:t>
            </a:fld>
            <a:endParaRPr lang="en-US"/>
          </a:p>
        </p:txBody>
      </p:sp>
      <p:sp>
        <p:nvSpPr>
          <p:cNvPr id="4" name="TextBox 3"/>
          <p:cNvSpPr txBox="1"/>
          <p:nvPr/>
        </p:nvSpPr>
        <p:spPr>
          <a:xfrm>
            <a:off x="533400" y="381000"/>
            <a:ext cx="8153400" cy="5262979"/>
          </a:xfrm>
          <a:prstGeom prst="rect">
            <a:avLst/>
          </a:prstGeom>
          <a:noFill/>
        </p:spPr>
        <p:txBody>
          <a:bodyPr wrap="square" rtlCol="0">
            <a:spAutoFit/>
          </a:bodyPr>
          <a:lstStyle/>
          <a:p>
            <a:r>
              <a:rPr lang="en-US" sz="2400" dirty="0" smtClean="0"/>
              <a:t>Application Examples – 2 continued:  </a:t>
            </a:r>
          </a:p>
          <a:p>
            <a:r>
              <a:rPr lang="en-US" sz="2400" dirty="0" smtClean="0"/>
              <a:t>Big </a:t>
            </a:r>
            <a:r>
              <a:rPr lang="en-US" sz="2400" dirty="0"/>
              <a:t>Five correlations with </a:t>
            </a:r>
            <a:r>
              <a:rPr lang="en-US" sz="2400" dirty="0" smtClean="0"/>
              <a:t>Self-esteem </a:t>
            </a:r>
            <a:r>
              <a:rPr lang="en-US" sz="2400" dirty="0"/>
              <a:t>and </a:t>
            </a:r>
            <a:r>
              <a:rPr lang="en-US" sz="2400" dirty="0" smtClean="0"/>
              <a:t>Depression</a:t>
            </a:r>
          </a:p>
          <a:p>
            <a:endParaRPr lang="en-US" dirty="0"/>
          </a:p>
          <a:p>
            <a:pPr>
              <a:tabLst>
                <a:tab pos="2970213" algn="r"/>
                <a:tab pos="3884613" algn="r"/>
                <a:tab pos="4799013" algn="r"/>
                <a:tab pos="5713413" algn="r"/>
                <a:tab pos="6627813" algn="r"/>
                <a:tab pos="7826375" algn="r"/>
              </a:tabLst>
            </a:pPr>
            <a:r>
              <a:rPr lang="en-US" dirty="0" smtClean="0"/>
              <a:t>Correlations in </a:t>
            </a:r>
            <a:r>
              <a:rPr lang="en-US" dirty="0" smtClean="0">
                <a:solidFill>
                  <a:srgbClr val="FF0000"/>
                </a:solidFill>
              </a:rPr>
              <a:t>red</a:t>
            </a:r>
            <a:r>
              <a:rPr lang="en-US" dirty="0" smtClean="0"/>
              <a:t>:  </a:t>
            </a:r>
            <a:r>
              <a:rPr lang="en-US" dirty="0" smtClean="0">
                <a:solidFill>
                  <a:srgbClr val="FF0000"/>
                </a:solidFill>
              </a:rPr>
              <a:t>p &lt; .05</a:t>
            </a:r>
          </a:p>
          <a:p>
            <a:pPr>
              <a:tabLst>
                <a:tab pos="2970213" algn="r"/>
                <a:tab pos="3884613" algn="r"/>
                <a:tab pos="4799013" algn="r"/>
                <a:tab pos="5713413" algn="r"/>
                <a:tab pos="6627813" algn="r"/>
                <a:tab pos="7826375" algn="r"/>
              </a:tabLst>
            </a:pPr>
            <a:endParaRPr lang="en-US" u="sng" dirty="0" smtClean="0"/>
          </a:p>
          <a:p>
            <a:pPr>
              <a:tabLst>
                <a:tab pos="2970213" algn="r"/>
                <a:tab pos="3884613" algn="r"/>
                <a:tab pos="4799013" algn="r"/>
                <a:tab pos="5713413" algn="r"/>
                <a:tab pos="6627813" algn="r"/>
                <a:tab pos="7826375" algn="r"/>
              </a:tabLst>
            </a:pPr>
            <a:r>
              <a:rPr lang="en-US" b="1" u="sng" dirty="0" smtClean="0"/>
              <a:t>Self-esteem</a:t>
            </a:r>
            <a:r>
              <a:rPr lang="en-US" dirty="0" smtClean="0"/>
              <a:t>	</a:t>
            </a:r>
            <a:r>
              <a:rPr lang="en-US" u="sng" dirty="0" smtClean="0"/>
              <a:t>E</a:t>
            </a:r>
            <a:r>
              <a:rPr lang="en-US" dirty="0" smtClean="0"/>
              <a:t>	</a:t>
            </a:r>
            <a:r>
              <a:rPr lang="en-US" u="sng" dirty="0" smtClean="0"/>
              <a:t>A</a:t>
            </a:r>
            <a:r>
              <a:rPr lang="en-US" dirty="0" smtClean="0"/>
              <a:t>	</a:t>
            </a:r>
            <a:r>
              <a:rPr lang="en-US" u="sng" dirty="0" smtClean="0"/>
              <a:t>C</a:t>
            </a:r>
            <a:r>
              <a:rPr lang="en-US" dirty="0" smtClean="0"/>
              <a:t>	</a:t>
            </a:r>
            <a:r>
              <a:rPr lang="en-US" u="sng" dirty="0" smtClean="0"/>
              <a:t>S</a:t>
            </a:r>
            <a:r>
              <a:rPr lang="en-US" dirty="0" smtClean="0"/>
              <a:t>	</a:t>
            </a:r>
            <a:r>
              <a:rPr lang="en-US" u="sng" dirty="0" smtClean="0"/>
              <a:t>O</a:t>
            </a:r>
            <a:r>
              <a:rPr lang="en-US" dirty="0" smtClean="0"/>
              <a:t>	</a:t>
            </a:r>
            <a:r>
              <a:rPr lang="en-US" u="sng" dirty="0" smtClean="0"/>
              <a:t>Bifactor</a:t>
            </a:r>
          </a:p>
          <a:p>
            <a:pPr>
              <a:tabLst>
                <a:tab pos="3087688" algn="r"/>
                <a:tab pos="4002088" algn="r"/>
                <a:tab pos="4916488" algn="r"/>
                <a:tab pos="5830888" algn="r"/>
                <a:tab pos="6745288" algn="r"/>
                <a:tab pos="7659688" algn="r"/>
              </a:tabLst>
            </a:pPr>
            <a:r>
              <a:rPr lang="en-US" dirty="0" smtClean="0"/>
              <a:t>Scale correlations	</a:t>
            </a:r>
            <a:r>
              <a:rPr lang="en-US" dirty="0" smtClean="0">
                <a:solidFill>
                  <a:srgbClr val="FF0000"/>
                </a:solidFill>
              </a:rPr>
              <a:t>.285	.188	.381	.242	.359</a:t>
            </a:r>
          </a:p>
          <a:p>
            <a:pPr>
              <a:tabLst>
                <a:tab pos="3087688" algn="r"/>
                <a:tab pos="4002088" algn="r"/>
                <a:tab pos="4916488" algn="r"/>
                <a:tab pos="5830888" algn="r"/>
                <a:tab pos="6745288" algn="r"/>
                <a:tab pos="7659688" algn="r"/>
              </a:tabLst>
            </a:pPr>
            <a:endParaRPr lang="en-US" dirty="0" smtClean="0"/>
          </a:p>
          <a:p>
            <a:pPr>
              <a:tabLst>
                <a:tab pos="3087688" algn="r"/>
                <a:tab pos="4002088" algn="r"/>
                <a:tab pos="4916488" algn="r"/>
                <a:tab pos="5830888" algn="r"/>
                <a:tab pos="6745288" algn="r"/>
                <a:tab pos="7659688" algn="r"/>
              </a:tabLst>
            </a:pPr>
            <a:r>
              <a:rPr lang="en-US" dirty="0" smtClean="0"/>
              <a:t>Factor correlations	.078	-.006	</a:t>
            </a:r>
            <a:r>
              <a:rPr lang="en-US" dirty="0" smtClean="0">
                <a:solidFill>
                  <a:srgbClr val="FF0000"/>
                </a:solidFill>
              </a:rPr>
              <a:t>.328</a:t>
            </a:r>
            <a:r>
              <a:rPr lang="en-US" dirty="0" smtClean="0"/>
              <a:t>	.100	</a:t>
            </a:r>
            <a:r>
              <a:rPr lang="en-US" dirty="0" smtClean="0">
                <a:solidFill>
                  <a:srgbClr val="FF0000"/>
                </a:solidFill>
              </a:rPr>
              <a:t>.209	.479</a:t>
            </a:r>
          </a:p>
          <a:p>
            <a:pPr>
              <a:tabLst>
                <a:tab pos="3087688" algn="r"/>
                <a:tab pos="4002088" algn="r"/>
                <a:tab pos="4916488" algn="r"/>
                <a:tab pos="5830888" algn="r"/>
                <a:tab pos="6745288" algn="r"/>
                <a:tab pos="7659688" algn="r"/>
              </a:tabLst>
            </a:pPr>
            <a:r>
              <a:rPr lang="en-US" dirty="0" smtClean="0"/>
              <a:t>Factor score correlations	.081	.002	</a:t>
            </a:r>
            <a:r>
              <a:rPr lang="en-US" dirty="0" smtClean="0">
                <a:solidFill>
                  <a:srgbClr val="FF0000"/>
                </a:solidFill>
              </a:rPr>
              <a:t>.317</a:t>
            </a:r>
            <a:r>
              <a:rPr lang="en-US" dirty="0" smtClean="0"/>
              <a:t>	.077	</a:t>
            </a:r>
            <a:r>
              <a:rPr lang="en-US" dirty="0" smtClean="0">
                <a:solidFill>
                  <a:srgbClr val="FF0000"/>
                </a:solidFill>
              </a:rPr>
              <a:t>.269	.406</a:t>
            </a:r>
          </a:p>
          <a:p>
            <a:pPr>
              <a:tabLst>
                <a:tab pos="3087688" algn="r"/>
                <a:tab pos="4002088" algn="r"/>
                <a:tab pos="4916488" algn="r"/>
                <a:tab pos="5830888" algn="r"/>
                <a:tab pos="6745288" algn="r"/>
                <a:tab pos="7659688" algn="r"/>
              </a:tabLst>
            </a:pPr>
            <a:r>
              <a:rPr lang="en-US" dirty="0" smtClean="0"/>
              <a:t>Scale </a:t>
            </a:r>
            <a:r>
              <a:rPr lang="en-US" dirty="0" err="1" smtClean="0"/>
              <a:t>rs</a:t>
            </a:r>
            <a:r>
              <a:rPr lang="en-US" dirty="0" smtClean="0"/>
              <a:t> </a:t>
            </a:r>
            <a:r>
              <a:rPr lang="en-US" dirty="0" err="1" smtClean="0"/>
              <a:t>partialling</a:t>
            </a:r>
            <a:r>
              <a:rPr lang="en-US" dirty="0" smtClean="0"/>
              <a:t> bifactor	-.016	-.085	</a:t>
            </a:r>
            <a:r>
              <a:rPr lang="en-US" dirty="0" smtClean="0">
                <a:solidFill>
                  <a:srgbClr val="FF0000"/>
                </a:solidFill>
              </a:rPr>
              <a:t>.335</a:t>
            </a:r>
            <a:r>
              <a:rPr lang="en-US" dirty="0" smtClean="0"/>
              <a:t>	.073	</a:t>
            </a:r>
            <a:r>
              <a:rPr lang="en-US" dirty="0" smtClean="0">
                <a:solidFill>
                  <a:srgbClr val="FF0000"/>
                </a:solidFill>
              </a:rPr>
              <a:t>.230</a:t>
            </a:r>
          </a:p>
          <a:p>
            <a:pPr>
              <a:tabLst>
                <a:tab pos="3087688" algn="r"/>
                <a:tab pos="4002088" algn="r"/>
                <a:tab pos="4916488" algn="r"/>
                <a:tab pos="5830888" algn="r"/>
                <a:tab pos="6745288" algn="r"/>
                <a:tab pos="7659688" algn="r"/>
              </a:tabLst>
            </a:pPr>
            <a:endParaRPr lang="en-US" dirty="0"/>
          </a:p>
          <a:p>
            <a:pPr>
              <a:tabLst>
                <a:tab pos="3087688" algn="r"/>
                <a:tab pos="4002088" algn="r"/>
                <a:tab pos="4916488" algn="r"/>
                <a:tab pos="5830888" algn="r"/>
                <a:tab pos="6745288" algn="r"/>
                <a:tab pos="7659688" algn="r"/>
              </a:tabLst>
            </a:pPr>
            <a:r>
              <a:rPr lang="en-US" b="1" u="sng" dirty="0" smtClean="0"/>
              <a:t>Depression</a:t>
            </a:r>
          </a:p>
          <a:p>
            <a:pPr>
              <a:tabLst>
                <a:tab pos="3087688" algn="r"/>
                <a:tab pos="4002088" algn="r"/>
                <a:tab pos="4916488" algn="r"/>
                <a:tab pos="5830888" algn="r"/>
                <a:tab pos="6745288" algn="r"/>
                <a:tab pos="7659688" algn="r"/>
              </a:tabLst>
            </a:pPr>
            <a:r>
              <a:rPr lang="en-US" dirty="0" smtClean="0"/>
              <a:t>Scale correlations	</a:t>
            </a:r>
            <a:r>
              <a:rPr lang="en-US" dirty="0" smtClean="0">
                <a:solidFill>
                  <a:srgbClr val="FF0000"/>
                </a:solidFill>
              </a:rPr>
              <a:t>-.202	-.309	-.330	-.284	-.192</a:t>
            </a:r>
          </a:p>
          <a:p>
            <a:pPr>
              <a:tabLst>
                <a:tab pos="3087688" algn="r"/>
                <a:tab pos="4002088" algn="r"/>
                <a:tab pos="4916488" algn="r"/>
                <a:tab pos="5830888" algn="r"/>
                <a:tab pos="6745288" algn="r"/>
                <a:tab pos="7659688" algn="r"/>
              </a:tabLst>
            </a:pPr>
            <a:endParaRPr lang="en-US" dirty="0" smtClean="0"/>
          </a:p>
          <a:p>
            <a:pPr>
              <a:tabLst>
                <a:tab pos="3087688" algn="r"/>
                <a:tab pos="4002088" algn="r"/>
                <a:tab pos="4916488" algn="r"/>
                <a:tab pos="5830888" algn="r"/>
                <a:tab pos="6745288" algn="r"/>
                <a:tab pos="7659688" algn="r"/>
              </a:tabLst>
            </a:pPr>
            <a:r>
              <a:rPr lang="en-US" dirty="0" smtClean="0"/>
              <a:t>Factor correlations	-.005	-.117	</a:t>
            </a:r>
            <a:r>
              <a:rPr lang="en-US" dirty="0" smtClean="0">
                <a:solidFill>
                  <a:srgbClr val="FF0000"/>
                </a:solidFill>
              </a:rPr>
              <a:t>-.328	-.177</a:t>
            </a:r>
            <a:r>
              <a:rPr lang="en-US" dirty="0" smtClean="0"/>
              <a:t>	.047	</a:t>
            </a:r>
            <a:r>
              <a:rPr lang="en-US" dirty="0" smtClean="0">
                <a:solidFill>
                  <a:srgbClr val="FF0000"/>
                </a:solidFill>
              </a:rPr>
              <a:t>-.404</a:t>
            </a:r>
          </a:p>
          <a:p>
            <a:pPr>
              <a:tabLst>
                <a:tab pos="3087688" algn="r"/>
                <a:tab pos="4002088" algn="r"/>
                <a:tab pos="4916488" algn="r"/>
                <a:tab pos="5830888" algn="r"/>
                <a:tab pos="6745288" algn="r"/>
                <a:tab pos="7659688" algn="r"/>
              </a:tabLst>
            </a:pPr>
            <a:r>
              <a:rPr lang="en-US" dirty="0" smtClean="0"/>
              <a:t>Factor score correlations	.005	-.124	</a:t>
            </a:r>
            <a:r>
              <a:rPr lang="en-US" dirty="0" smtClean="0">
                <a:solidFill>
                  <a:srgbClr val="FF0000"/>
                </a:solidFill>
              </a:rPr>
              <a:t>-.279</a:t>
            </a:r>
            <a:r>
              <a:rPr lang="en-US" dirty="0" smtClean="0"/>
              <a:t>	-.114	-.075	</a:t>
            </a:r>
            <a:r>
              <a:rPr lang="en-US" dirty="0" smtClean="0">
                <a:solidFill>
                  <a:srgbClr val="FF0000"/>
                </a:solidFill>
              </a:rPr>
              <a:t>-.365</a:t>
            </a:r>
          </a:p>
          <a:p>
            <a:pPr>
              <a:tabLst>
                <a:tab pos="3087688" algn="r"/>
                <a:tab pos="4002088" algn="r"/>
                <a:tab pos="4916488" algn="r"/>
                <a:tab pos="5830888" algn="r"/>
                <a:tab pos="6745288" algn="r"/>
                <a:tab pos="7659688" algn="r"/>
              </a:tabLst>
            </a:pPr>
            <a:r>
              <a:rPr lang="en-US" dirty="0" smtClean="0"/>
              <a:t>Scale </a:t>
            </a:r>
            <a:r>
              <a:rPr lang="en-US" dirty="0" err="1" smtClean="0"/>
              <a:t>rs</a:t>
            </a:r>
            <a:r>
              <a:rPr lang="en-US" dirty="0" smtClean="0"/>
              <a:t> </a:t>
            </a:r>
            <a:r>
              <a:rPr lang="en-US" dirty="0" err="1" smtClean="0"/>
              <a:t>partialling</a:t>
            </a:r>
            <a:r>
              <a:rPr lang="en-US" dirty="0" smtClean="0"/>
              <a:t> bifactor	.099	-.115	</a:t>
            </a:r>
            <a:r>
              <a:rPr lang="en-US" dirty="0" smtClean="0">
                <a:solidFill>
                  <a:srgbClr val="FF0000"/>
                </a:solidFill>
              </a:rPr>
              <a:t>-.282</a:t>
            </a:r>
            <a:r>
              <a:rPr lang="en-US" dirty="0" smtClean="0"/>
              <a:t>	</a:t>
            </a:r>
            <a:r>
              <a:rPr lang="en-US" dirty="0" smtClean="0">
                <a:solidFill>
                  <a:srgbClr val="FF0000"/>
                </a:solidFill>
              </a:rPr>
              <a:t>-.145</a:t>
            </a:r>
            <a:r>
              <a:rPr lang="en-US" dirty="0" smtClean="0"/>
              <a:t>	.049</a:t>
            </a:r>
            <a:endParaRPr lang="en-US" dirty="0"/>
          </a:p>
        </p:txBody>
      </p:sp>
      <p:sp>
        <p:nvSpPr>
          <p:cNvPr id="7" name="Footer Placeholder 6"/>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589231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C9F53-6DDE-470D-8C81-0C76917CAAC5}"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t>6</a:t>
            </a:fld>
            <a:endParaRPr lang="en-US" dirty="0"/>
          </a:p>
        </p:txBody>
      </p:sp>
      <p:sp>
        <p:nvSpPr>
          <p:cNvPr id="4" name="TextBox 3"/>
          <p:cNvSpPr txBox="1"/>
          <p:nvPr/>
        </p:nvSpPr>
        <p:spPr>
          <a:xfrm>
            <a:off x="954132" y="473862"/>
            <a:ext cx="6360009" cy="5078313"/>
          </a:xfrm>
          <a:prstGeom prst="rect">
            <a:avLst/>
          </a:prstGeom>
          <a:noFill/>
        </p:spPr>
        <p:txBody>
          <a:bodyPr wrap="square" rtlCol="0">
            <a:spAutoFit/>
          </a:bodyPr>
          <a:lstStyle/>
          <a:p>
            <a:r>
              <a:rPr lang="en-US" dirty="0" smtClean="0"/>
              <a:t>2.  The Observer Alexithymia Scale (OAS)</a:t>
            </a:r>
          </a:p>
          <a:p>
            <a:endParaRPr lang="en-US" dirty="0" smtClean="0"/>
          </a:p>
          <a:p>
            <a:pPr marL="285750" indent="-285750"/>
            <a:r>
              <a:rPr lang="en-US" sz="1600" dirty="0" smtClean="0"/>
              <a:t>Reise, S. P., Moore, T. M., &amp; Haviland, M. G.  (2010).  Bifactor models and rotations:  Exploring the extent to which multidimensional data yield univocal scale scores.  </a:t>
            </a:r>
            <a:r>
              <a:rPr lang="en-US" sz="1600" i="1" dirty="0" smtClean="0"/>
              <a:t>Journal of Personality Assessment, 92</a:t>
            </a:r>
            <a:r>
              <a:rPr lang="en-US" sz="1600" dirty="0" smtClean="0"/>
              <a:t>, 544-559.</a:t>
            </a:r>
            <a:endParaRPr lang="en-US" sz="1600" dirty="0"/>
          </a:p>
          <a:p>
            <a:endParaRPr lang="en-US" dirty="0" smtClean="0"/>
          </a:p>
          <a:p>
            <a:r>
              <a:rPr lang="en-US" dirty="0" smtClean="0"/>
              <a:t>33 observer-rated items</a:t>
            </a:r>
          </a:p>
          <a:p>
            <a:endParaRPr lang="en-US" dirty="0"/>
          </a:p>
          <a:p>
            <a:r>
              <a:rPr lang="en-US" dirty="0"/>
              <a:t>5 </a:t>
            </a:r>
            <a:r>
              <a:rPr lang="en-US" dirty="0" smtClean="0"/>
              <a:t>groups of items </a:t>
            </a:r>
          </a:p>
          <a:p>
            <a:endParaRPr lang="en-US" dirty="0"/>
          </a:p>
          <a:p>
            <a:r>
              <a:rPr lang="en-US" dirty="0"/>
              <a:t>	Distant</a:t>
            </a:r>
          </a:p>
          <a:p>
            <a:r>
              <a:rPr lang="en-US" dirty="0"/>
              <a:t>	</a:t>
            </a:r>
            <a:r>
              <a:rPr lang="en-US" dirty="0" err="1" smtClean="0"/>
              <a:t>Uninsightful</a:t>
            </a:r>
            <a:endParaRPr lang="en-US" dirty="0"/>
          </a:p>
          <a:p>
            <a:r>
              <a:rPr lang="en-US" dirty="0"/>
              <a:t>	</a:t>
            </a:r>
            <a:r>
              <a:rPr lang="en-US" dirty="0" err="1" smtClean="0"/>
              <a:t>Somatizing</a:t>
            </a:r>
            <a:endParaRPr lang="en-US" dirty="0"/>
          </a:p>
          <a:p>
            <a:r>
              <a:rPr lang="en-US" dirty="0"/>
              <a:t>	</a:t>
            </a:r>
            <a:r>
              <a:rPr lang="en-US" dirty="0" smtClean="0"/>
              <a:t>Humorless</a:t>
            </a:r>
            <a:endParaRPr lang="en-US" dirty="0"/>
          </a:p>
          <a:p>
            <a:r>
              <a:rPr lang="en-US" dirty="0"/>
              <a:t>	</a:t>
            </a:r>
            <a:r>
              <a:rPr lang="en-US" dirty="0" smtClean="0"/>
              <a:t>Rigid</a:t>
            </a:r>
            <a:endParaRPr lang="en-US" dirty="0"/>
          </a:p>
          <a:p>
            <a:endParaRPr lang="en-US" dirty="0" smtClean="0"/>
          </a:p>
          <a:p>
            <a:r>
              <a:rPr lang="en-US" dirty="0" smtClean="0"/>
              <a:t>Overarching construct:  Alexithymia</a:t>
            </a:r>
          </a:p>
          <a:p>
            <a:r>
              <a:rPr lang="en-US" dirty="0" smtClean="0"/>
              <a:t>Subconstructs:  D, U, S, H, R</a:t>
            </a:r>
          </a:p>
        </p:txBody>
      </p:sp>
      <p:grpSp>
        <p:nvGrpSpPr>
          <p:cNvPr id="5" name="Group 4"/>
          <p:cNvGrpSpPr/>
          <p:nvPr/>
        </p:nvGrpSpPr>
        <p:grpSpPr>
          <a:xfrm>
            <a:off x="7543800" y="1326459"/>
            <a:ext cx="613410" cy="4739005"/>
            <a:chOff x="0" y="0"/>
            <a:chExt cx="613410" cy="4739005"/>
          </a:xfrm>
        </p:grpSpPr>
        <p:grpSp>
          <p:nvGrpSpPr>
            <p:cNvPr id="6" name="Group 5"/>
            <p:cNvGrpSpPr/>
            <p:nvPr/>
          </p:nvGrpSpPr>
          <p:grpSpPr>
            <a:xfrm>
              <a:off x="7620" y="0"/>
              <a:ext cx="605790" cy="1306195"/>
              <a:chOff x="0" y="0"/>
              <a:chExt cx="605790" cy="1306195"/>
            </a:xfrm>
          </p:grpSpPr>
          <p:sp>
            <p:nvSpPr>
              <p:cNvPr id="34"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a:t>
                </a:r>
                <a:endParaRPr lang="en-US" sz="1200">
                  <a:effectLst/>
                  <a:latin typeface="Calibri"/>
                  <a:ea typeface="Calibri"/>
                  <a:cs typeface="Times New Roman"/>
                </a:endParaRPr>
              </a:p>
            </p:txBody>
          </p:sp>
          <p:sp>
            <p:nvSpPr>
              <p:cNvPr id="35"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Distant2</a:t>
                </a:r>
                <a:endParaRPr lang="en-US" sz="1200">
                  <a:effectLst/>
                  <a:latin typeface="Calibri"/>
                  <a:ea typeface="Calibri"/>
                  <a:cs typeface="Times New Roman"/>
                </a:endParaRPr>
              </a:p>
            </p:txBody>
          </p:sp>
          <p:sp>
            <p:nvSpPr>
              <p:cNvPr id="36"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Distant3</a:t>
                </a:r>
                <a:endParaRPr lang="en-US" sz="1200">
                  <a:effectLst/>
                  <a:latin typeface="Calibri"/>
                  <a:ea typeface="Calibri"/>
                  <a:cs typeface="Times New Roman"/>
                </a:endParaRPr>
              </a:p>
            </p:txBody>
          </p:sp>
          <p:sp>
            <p:nvSpPr>
              <p:cNvPr id="37"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Distant4</a:t>
                </a:r>
                <a:endParaRPr lang="en-US" sz="1200">
                  <a:effectLst/>
                  <a:latin typeface="Calibri"/>
                  <a:ea typeface="Calibri"/>
                  <a:cs typeface="Times New Roman"/>
                </a:endParaRPr>
              </a:p>
            </p:txBody>
          </p:sp>
          <p:sp>
            <p:nvSpPr>
              <p:cNvPr id="38"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Distant5</a:t>
                </a:r>
                <a:endParaRPr lang="en-US" sz="1200">
                  <a:effectLst/>
                  <a:latin typeface="Calibri"/>
                  <a:ea typeface="Calibri"/>
                  <a:cs typeface="Times New Roman"/>
                </a:endParaRPr>
              </a:p>
            </p:txBody>
          </p:sp>
          <p:sp>
            <p:nvSpPr>
              <p:cNvPr id="39"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Distant6</a:t>
                </a:r>
                <a:endParaRPr lang="en-US" sz="1200">
                  <a:effectLst/>
                  <a:latin typeface="Calibri"/>
                  <a:ea typeface="Calibri"/>
                  <a:cs typeface="Times New Roman"/>
                </a:endParaRPr>
              </a:p>
            </p:txBody>
          </p:sp>
          <p:sp>
            <p:nvSpPr>
              <p:cNvPr id="40"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Distant7</a:t>
                </a:r>
                <a:endParaRPr lang="en-US" sz="1200">
                  <a:effectLst/>
                  <a:latin typeface="Calibri"/>
                  <a:ea typeface="Calibri"/>
                  <a:cs typeface="Times New Roman"/>
                </a:endParaRPr>
              </a:p>
            </p:txBody>
          </p:sp>
          <p:sp>
            <p:nvSpPr>
              <p:cNvPr id="41"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Distkant8</a:t>
                </a:r>
                <a:endParaRPr lang="en-US" sz="1200" dirty="0">
                  <a:effectLst/>
                  <a:latin typeface="Calibri"/>
                  <a:ea typeface="Calibri"/>
                  <a:cs typeface="Times New Roman"/>
                </a:endParaRPr>
              </a:p>
            </p:txBody>
          </p:sp>
          <p:sp>
            <p:nvSpPr>
              <p:cNvPr id="42"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Distant9</a:t>
                </a:r>
                <a:endParaRPr lang="en-US" sz="1200">
                  <a:effectLst/>
                  <a:latin typeface="Calibri"/>
                  <a:ea typeface="Calibri"/>
                  <a:cs typeface="Times New Roman"/>
                </a:endParaRPr>
              </a:p>
            </p:txBody>
          </p:sp>
          <p:sp>
            <p:nvSpPr>
              <p:cNvPr id="43"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Distant10</a:t>
                </a:r>
                <a:endParaRPr lang="en-US" sz="1200">
                  <a:effectLst/>
                  <a:latin typeface="Calibri"/>
                  <a:ea typeface="Calibri"/>
                  <a:cs typeface="Times New Roman"/>
                </a:endParaRPr>
              </a:p>
            </p:txBody>
          </p:sp>
        </p:grpSp>
        <p:grpSp>
          <p:nvGrpSpPr>
            <p:cNvPr id="7" name="Group 6"/>
            <p:cNvGrpSpPr/>
            <p:nvPr/>
          </p:nvGrpSpPr>
          <p:grpSpPr>
            <a:xfrm>
              <a:off x="7620" y="1417320"/>
              <a:ext cx="605790" cy="1031875"/>
              <a:chOff x="0" y="0"/>
              <a:chExt cx="605790" cy="1031875"/>
            </a:xfrm>
          </p:grpSpPr>
          <p:sp>
            <p:nvSpPr>
              <p:cNvPr id="26"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Uninsightful1</a:t>
                </a:r>
                <a:endParaRPr lang="en-US" sz="1200">
                  <a:effectLst/>
                  <a:latin typeface="Calibri"/>
                  <a:ea typeface="Calibri"/>
                  <a:cs typeface="Times New Roman"/>
                </a:endParaRPr>
              </a:p>
            </p:txBody>
          </p:sp>
          <p:sp>
            <p:nvSpPr>
              <p:cNvPr id="27"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Uninsightful2</a:t>
                </a:r>
                <a:endParaRPr lang="en-US" sz="1200">
                  <a:effectLst/>
                  <a:latin typeface="Calibri"/>
                  <a:ea typeface="Calibri"/>
                  <a:cs typeface="Times New Roman"/>
                </a:endParaRPr>
              </a:p>
            </p:txBody>
          </p:sp>
          <p:sp>
            <p:nvSpPr>
              <p:cNvPr id="28"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Uninsightful3</a:t>
                </a:r>
                <a:endParaRPr lang="en-US" sz="1200">
                  <a:effectLst/>
                  <a:latin typeface="Calibri"/>
                  <a:ea typeface="Calibri"/>
                  <a:cs typeface="Times New Roman"/>
                </a:endParaRPr>
              </a:p>
            </p:txBody>
          </p:sp>
          <p:sp>
            <p:nvSpPr>
              <p:cNvPr id="29"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Uninsightful4</a:t>
                </a:r>
                <a:endParaRPr lang="en-US" sz="1200">
                  <a:effectLst/>
                  <a:latin typeface="Calibri"/>
                  <a:ea typeface="Calibri"/>
                  <a:cs typeface="Times New Roman"/>
                </a:endParaRPr>
              </a:p>
            </p:txBody>
          </p:sp>
          <p:sp>
            <p:nvSpPr>
              <p:cNvPr id="30"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Uninsightful5</a:t>
                </a:r>
                <a:endParaRPr lang="en-US" sz="1200" dirty="0">
                  <a:effectLst/>
                  <a:latin typeface="Calibri"/>
                  <a:ea typeface="Calibri"/>
                  <a:cs typeface="Times New Roman"/>
                </a:endParaRPr>
              </a:p>
            </p:txBody>
          </p:sp>
          <p:sp>
            <p:nvSpPr>
              <p:cNvPr id="31"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Uninsightful6</a:t>
                </a:r>
                <a:endParaRPr lang="en-US" sz="1200">
                  <a:effectLst/>
                  <a:latin typeface="Calibri"/>
                  <a:ea typeface="Calibri"/>
                  <a:cs typeface="Times New Roman"/>
                </a:endParaRPr>
              </a:p>
            </p:txBody>
          </p:sp>
          <p:sp>
            <p:nvSpPr>
              <p:cNvPr id="32"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Uninsightful7</a:t>
                </a:r>
                <a:endParaRPr lang="en-US" sz="1200">
                  <a:effectLst/>
                  <a:latin typeface="Calibri"/>
                  <a:ea typeface="Calibri"/>
                  <a:cs typeface="Times New Roman"/>
                </a:endParaRPr>
              </a:p>
            </p:txBody>
          </p:sp>
          <p:sp>
            <p:nvSpPr>
              <p:cNvPr id="33"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Uninsightful8</a:t>
                </a:r>
                <a:endParaRPr lang="en-US" sz="1200">
                  <a:effectLst/>
                  <a:latin typeface="Calibri"/>
                  <a:ea typeface="Calibri"/>
                  <a:cs typeface="Times New Roman"/>
                </a:endParaRPr>
              </a:p>
            </p:txBody>
          </p:sp>
        </p:grpSp>
        <p:grpSp>
          <p:nvGrpSpPr>
            <p:cNvPr id="8" name="Group 7"/>
            <p:cNvGrpSpPr/>
            <p:nvPr/>
          </p:nvGrpSpPr>
          <p:grpSpPr>
            <a:xfrm>
              <a:off x="7620" y="2590800"/>
              <a:ext cx="605790" cy="639445"/>
              <a:chOff x="0" y="0"/>
              <a:chExt cx="605790" cy="639445"/>
            </a:xfrm>
          </p:grpSpPr>
          <p:sp>
            <p:nvSpPr>
              <p:cNvPr id="21"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Somaticizing1</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22"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Somaticizing2</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23"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Somaticizing3</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24"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Somaticizing4</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25"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Somaticizing5</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grpSp>
        <p:grpSp>
          <p:nvGrpSpPr>
            <p:cNvPr id="9" name="Group 8"/>
            <p:cNvGrpSpPr/>
            <p:nvPr/>
          </p:nvGrpSpPr>
          <p:grpSpPr>
            <a:xfrm>
              <a:off x="0" y="3322320"/>
              <a:ext cx="605790" cy="639445"/>
              <a:chOff x="0" y="0"/>
              <a:chExt cx="605790" cy="639445"/>
            </a:xfrm>
          </p:grpSpPr>
          <p:sp>
            <p:nvSpPr>
              <p:cNvPr id="16"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Humorless1</a:t>
                </a:r>
                <a:endParaRPr lang="en-US" sz="1200">
                  <a:effectLst/>
                  <a:latin typeface="Calibri"/>
                  <a:ea typeface="Calibri"/>
                  <a:cs typeface="Times New Roman"/>
                </a:endParaRPr>
              </a:p>
            </p:txBody>
          </p:sp>
          <p:sp>
            <p:nvSpPr>
              <p:cNvPr id="17"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Hiumorless2</a:t>
                </a:r>
                <a:endParaRPr lang="en-US" sz="1200">
                  <a:effectLst/>
                  <a:latin typeface="Calibri"/>
                  <a:ea typeface="Calibri"/>
                  <a:cs typeface="Times New Roman"/>
                </a:endParaRPr>
              </a:p>
            </p:txBody>
          </p:sp>
          <p:sp>
            <p:nvSpPr>
              <p:cNvPr id="18"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Humorless3</a:t>
                </a:r>
                <a:endParaRPr lang="en-US" sz="1200">
                  <a:effectLst/>
                  <a:latin typeface="Calibri"/>
                  <a:ea typeface="Calibri"/>
                  <a:cs typeface="Times New Roman"/>
                </a:endParaRPr>
              </a:p>
            </p:txBody>
          </p:sp>
          <p:sp>
            <p:nvSpPr>
              <p:cNvPr id="19"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Humorless4</a:t>
                </a:r>
                <a:endParaRPr lang="en-US" sz="1200">
                  <a:effectLst/>
                  <a:latin typeface="Calibri"/>
                  <a:ea typeface="Calibri"/>
                  <a:cs typeface="Times New Roman"/>
                </a:endParaRPr>
              </a:p>
            </p:txBody>
          </p:sp>
          <p:sp>
            <p:nvSpPr>
              <p:cNvPr id="20"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Humorless6</a:t>
                </a:r>
                <a:endParaRPr lang="en-US" sz="1200">
                  <a:effectLst/>
                  <a:latin typeface="Calibri"/>
                  <a:ea typeface="Calibri"/>
                  <a:cs typeface="Times New Roman"/>
                </a:endParaRPr>
              </a:p>
            </p:txBody>
          </p:sp>
        </p:grpSp>
        <p:grpSp>
          <p:nvGrpSpPr>
            <p:cNvPr id="10" name="Group 9"/>
            <p:cNvGrpSpPr/>
            <p:nvPr/>
          </p:nvGrpSpPr>
          <p:grpSpPr>
            <a:xfrm>
              <a:off x="7620" y="4099560"/>
              <a:ext cx="605790" cy="639445"/>
              <a:chOff x="0" y="0"/>
              <a:chExt cx="605790" cy="639445"/>
            </a:xfrm>
          </p:grpSpPr>
          <p:sp>
            <p:nvSpPr>
              <p:cNvPr id="11"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Rigid1</a:t>
                </a:r>
                <a:endParaRPr lang="en-US" sz="1200">
                  <a:effectLst/>
                  <a:latin typeface="Calibri"/>
                  <a:ea typeface="Calibri"/>
                  <a:cs typeface="Times New Roman"/>
                </a:endParaRPr>
              </a:p>
            </p:txBody>
          </p:sp>
          <p:sp>
            <p:nvSpPr>
              <p:cNvPr id="12"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Rigid2</a:t>
                </a:r>
                <a:endParaRPr lang="en-US" sz="1200">
                  <a:effectLst/>
                  <a:latin typeface="Calibri"/>
                  <a:ea typeface="Calibri"/>
                  <a:cs typeface="Times New Roman"/>
                </a:endParaRPr>
              </a:p>
            </p:txBody>
          </p:sp>
          <p:sp>
            <p:nvSpPr>
              <p:cNvPr id="13"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Rigid3</a:t>
                </a:r>
                <a:endParaRPr lang="en-US" sz="1200">
                  <a:effectLst/>
                  <a:latin typeface="Calibri"/>
                  <a:ea typeface="Calibri"/>
                  <a:cs typeface="Times New Roman"/>
                </a:endParaRPr>
              </a:p>
            </p:txBody>
          </p:sp>
          <p:sp>
            <p:nvSpPr>
              <p:cNvPr id="14"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Rigid4</a:t>
                </a:r>
                <a:endParaRPr lang="en-US" sz="1200">
                  <a:effectLst/>
                  <a:latin typeface="Calibri"/>
                  <a:ea typeface="Calibri"/>
                  <a:cs typeface="Times New Roman"/>
                </a:endParaRPr>
              </a:p>
            </p:txBody>
          </p:sp>
          <p:sp>
            <p:nvSpPr>
              <p:cNvPr id="15"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Rigid5</a:t>
                </a:r>
                <a:endParaRPr lang="en-US" sz="1200">
                  <a:effectLst/>
                  <a:latin typeface="Calibri"/>
                  <a:ea typeface="Calibri"/>
                  <a:cs typeface="Times New Roman"/>
                </a:endParaRPr>
              </a:p>
            </p:txBody>
          </p:sp>
        </p:grpSp>
      </p:grpSp>
      <p:sp>
        <p:nvSpPr>
          <p:cNvPr id="44" name="Footer Placeholder 43"/>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0601224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60</a:t>
            </a:fld>
            <a:endParaRPr lang="en-US"/>
          </a:p>
        </p:txBody>
      </p:sp>
      <p:sp>
        <p:nvSpPr>
          <p:cNvPr id="6" name="TextBox 5"/>
          <p:cNvSpPr txBox="1"/>
          <p:nvPr/>
        </p:nvSpPr>
        <p:spPr>
          <a:xfrm>
            <a:off x="609600" y="457200"/>
            <a:ext cx="8077200" cy="4339650"/>
          </a:xfrm>
          <a:prstGeom prst="rect">
            <a:avLst/>
          </a:prstGeom>
          <a:noFill/>
        </p:spPr>
        <p:txBody>
          <a:bodyPr wrap="square" rtlCol="0">
            <a:spAutoFit/>
          </a:bodyPr>
          <a:lstStyle/>
          <a:p>
            <a:r>
              <a:rPr lang="en-US" sz="2400" dirty="0"/>
              <a:t>Application Examples – </a:t>
            </a:r>
            <a:r>
              <a:rPr lang="en-US" sz="2400" dirty="0" smtClean="0"/>
              <a:t>2:  Correlations </a:t>
            </a:r>
            <a:r>
              <a:rPr lang="en-US" sz="2400" dirty="0"/>
              <a:t>with measures of affect</a:t>
            </a:r>
          </a:p>
          <a:p>
            <a:endParaRPr lang="en-US" dirty="0"/>
          </a:p>
          <a:p>
            <a:r>
              <a:rPr lang="en-US" dirty="0" smtClean="0"/>
              <a:t>Take away </a:t>
            </a:r>
            <a:r>
              <a:rPr lang="en-US" dirty="0"/>
              <a:t>from these </a:t>
            </a:r>
            <a:r>
              <a:rPr lang="en-US" dirty="0" smtClean="0"/>
              <a:t>examples </a:t>
            </a:r>
            <a:r>
              <a:rPr lang="en-US" dirty="0"/>
              <a:t>. . </a:t>
            </a:r>
            <a:r>
              <a:rPr lang="en-US" dirty="0" smtClean="0"/>
              <a:t>.</a:t>
            </a:r>
          </a:p>
          <a:p>
            <a:endParaRPr lang="en-US" dirty="0"/>
          </a:p>
          <a:p>
            <a:r>
              <a:rPr lang="en-US" dirty="0" smtClean="0"/>
              <a:t>1)  Controlling for the bifactor diminishes correlations of Big Five dimensions with measures of positive and negative affect.</a:t>
            </a:r>
          </a:p>
          <a:p>
            <a:endParaRPr lang="en-US" dirty="0"/>
          </a:p>
          <a:p>
            <a:r>
              <a:rPr lang="en-US" dirty="0" smtClean="0"/>
              <a:t>2)  The bifactor estimated from Big Five data is positively correlated with measures of positive affect and negatively correlated with measures of negative affect.</a:t>
            </a:r>
          </a:p>
          <a:p>
            <a:endParaRPr lang="en-US" dirty="0"/>
          </a:p>
          <a:p>
            <a:pPr marL="342900" indent="-342900">
              <a:buAutoNum type="arabicParenR" startAt="3"/>
            </a:pPr>
            <a:r>
              <a:rPr lang="en-US" dirty="0" smtClean="0"/>
              <a:t>Structural correlations </a:t>
            </a:r>
          </a:p>
          <a:p>
            <a:r>
              <a:rPr lang="en-US" dirty="0"/>
              <a:t> </a:t>
            </a:r>
            <a:r>
              <a:rPr lang="en-US" dirty="0" smtClean="0"/>
              <a:t>      a) from within program </a:t>
            </a:r>
          </a:p>
          <a:p>
            <a:r>
              <a:rPr lang="en-US" dirty="0" smtClean="0"/>
              <a:t>       b) of factor scores and </a:t>
            </a:r>
          </a:p>
          <a:p>
            <a:r>
              <a:rPr lang="en-US" dirty="0" smtClean="0"/>
              <a:t>       c) of scale scores </a:t>
            </a:r>
            <a:r>
              <a:rPr lang="en-US" dirty="0" err="1" smtClean="0"/>
              <a:t>partialling</a:t>
            </a:r>
            <a:r>
              <a:rPr lang="en-US" dirty="0" smtClean="0"/>
              <a:t> bifactor </a:t>
            </a:r>
          </a:p>
          <a:p>
            <a:r>
              <a:rPr lang="en-US" dirty="0"/>
              <a:t> </a:t>
            </a:r>
            <a:r>
              <a:rPr lang="en-US" dirty="0" smtClean="0"/>
              <a:t>      were similar</a:t>
            </a:r>
            <a:endParaRPr lang="en-US" dirty="0"/>
          </a:p>
        </p:txBody>
      </p:sp>
    </p:spTree>
    <p:extLst>
      <p:ext uri="{BB962C8B-B14F-4D97-AF65-F5344CB8AC3E}">
        <p14:creationId xmlns:p14="http://schemas.microsoft.com/office/powerpoint/2010/main" val="42515557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CFBDE-28CD-4C3D-A3C1-05FFDEC20758}"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61</a:t>
            </a:fld>
            <a:endParaRPr lang="en-US"/>
          </a:p>
        </p:txBody>
      </p:sp>
      <p:sp>
        <p:nvSpPr>
          <p:cNvPr id="4" name="Rectangle 3"/>
          <p:cNvSpPr/>
          <p:nvPr/>
        </p:nvSpPr>
        <p:spPr>
          <a:xfrm>
            <a:off x="593521" y="353628"/>
            <a:ext cx="8001000" cy="4985980"/>
          </a:xfrm>
          <a:prstGeom prst="rect">
            <a:avLst/>
          </a:prstGeom>
        </p:spPr>
        <p:txBody>
          <a:bodyPr wrap="square">
            <a:spAutoFit/>
          </a:bodyPr>
          <a:lstStyle/>
          <a:p>
            <a:r>
              <a:rPr lang="en-US" sz="2400" dirty="0"/>
              <a:t>Application Examples – </a:t>
            </a:r>
            <a:r>
              <a:rPr lang="en-US" sz="2400" dirty="0" smtClean="0"/>
              <a:t>3:  Bifactor and correlations among non Big Five variables with affective components</a:t>
            </a:r>
          </a:p>
          <a:p>
            <a:endParaRPr lang="en-US" dirty="0"/>
          </a:p>
          <a:p>
            <a:r>
              <a:rPr lang="en-US" dirty="0" smtClean="0"/>
              <a:t>Correlations of </a:t>
            </a:r>
            <a:r>
              <a:rPr lang="en-US" dirty="0" err="1" smtClean="0"/>
              <a:t>Maslach</a:t>
            </a:r>
            <a:r>
              <a:rPr lang="en-US" dirty="0" smtClean="0"/>
              <a:t> Burnout Scale with Core Self Evaluations, Hardiness, and Extraversion from questionnaire given to 300+ Nurses</a:t>
            </a:r>
          </a:p>
          <a:p>
            <a:endParaRPr lang="en-US" dirty="0"/>
          </a:p>
          <a:p>
            <a:r>
              <a:rPr lang="en-US" dirty="0" smtClean="0"/>
              <a:t>Bifactor model applied to only the Big Five data and factor scores computed.</a:t>
            </a:r>
          </a:p>
          <a:p>
            <a:endParaRPr lang="en-US" dirty="0" smtClean="0"/>
          </a:p>
          <a:p>
            <a:r>
              <a:rPr lang="en-US" dirty="0" smtClean="0"/>
              <a:t>Note: Bifactor was </a:t>
            </a:r>
            <a:r>
              <a:rPr lang="en-US" b="1" dirty="0" smtClean="0"/>
              <a:t>not</a:t>
            </a:r>
            <a:r>
              <a:rPr lang="en-US" dirty="0" smtClean="0"/>
              <a:t> indicated by items from the burnout, hardiness or CSE scales.</a:t>
            </a:r>
          </a:p>
          <a:p>
            <a:endParaRPr lang="en-US" dirty="0"/>
          </a:p>
          <a:p>
            <a:r>
              <a:rPr lang="en-US" dirty="0" smtClean="0"/>
              <a:t>All values in </a:t>
            </a:r>
            <a:r>
              <a:rPr lang="en-US" dirty="0" smtClean="0">
                <a:solidFill>
                  <a:srgbClr val="FF0000"/>
                </a:solidFill>
              </a:rPr>
              <a:t>red: p &lt; .05</a:t>
            </a:r>
            <a:endParaRPr lang="en-US" dirty="0"/>
          </a:p>
          <a:p>
            <a:pPr>
              <a:tabLst>
                <a:tab pos="3884613" algn="l"/>
                <a:tab pos="5259388" algn="l"/>
                <a:tab pos="6400800" algn="l"/>
              </a:tabLst>
            </a:pPr>
            <a:r>
              <a:rPr lang="en-US" dirty="0" smtClean="0"/>
              <a:t>	</a:t>
            </a:r>
            <a:r>
              <a:rPr lang="en-US" u="sng" dirty="0" smtClean="0"/>
              <a:t>Hardiness</a:t>
            </a:r>
            <a:r>
              <a:rPr lang="en-US" dirty="0" smtClean="0"/>
              <a:t>	</a:t>
            </a:r>
            <a:r>
              <a:rPr lang="en-US" u="sng" dirty="0" smtClean="0"/>
              <a:t>CSE</a:t>
            </a:r>
            <a:r>
              <a:rPr lang="en-US" dirty="0" smtClean="0"/>
              <a:t>	</a:t>
            </a:r>
            <a:r>
              <a:rPr lang="en-US" u="sng" dirty="0" smtClean="0"/>
              <a:t>Extraversion</a:t>
            </a:r>
          </a:p>
          <a:p>
            <a:pPr>
              <a:tabLst>
                <a:tab pos="3884613" algn="l"/>
                <a:tab pos="5259388" algn="l"/>
                <a:tab pos="6627813" algn="l"/>
              </a:tabLst>
            </a:pPr>
            <a:r>
              <a:rPr lang="en-US" dirty="0" smtClean="0"/>
              <a:t>Simple Correlations with Burnout scale	</a:t>
            </a:r>
            <a:r>
              <a:rPr lang="en-US" dirty="0" smtClean="0">
                <a:solidFill>
                  <a:srgbClr val="FF0000"/>
                </a:solidFill>
              </a:rPr>
              <a:t>-.616	-.646	-.265</a:t>
            </a:r>
          </a:p>
          <a:p>
            <a:pPr>
              <a:tabLst>
                <a:tab pos="3884613" algn="l"/>
                <a:tab pos="5259388" algn="l"/>
                <a:tab pos="6627813" algn="l"/>
              </a:tabLst>
            </a:pPr>
            <a:endParaRPr lang="en-US" dirty="0" smtClean="0"/>
          </a:p>
          <a:p>
            <a:pPr>
              <a:tabLst>
                <a:tab pos="3884613" algn="l"/>
                <a:tab pos="5259388" algn="l"/>
                <a:tab pos="6627813" algn="l"/>
              </a:tabLst>
            </a:pPr>
            <a:r>
              <a:rPr lang="en-US" dirty="0" err="1" smtClean="0"/>
              <a:t>Partialling</a:t>
            </a:r>
            <a:r>
              <a:rPr lang="en-US" dirty="0" smtClean="0"/>
              <a:t> out bifactor factor scores	</a:t>
            </a:r>
            <a:r>
              <a:rPr lang="en-US" dirty="0" smtClean="0">
                <a:solidFill>
                  <a:srgbClr val="FF0000"/>
                </a:solidFill>
              </a:rPr>
              <a:t>-.521	-.564</a:t>
            </a:r>
            <a:r>
              <a:rPr lang="en-US" dirty="0" smtClean="0"/>
              <a:t>	-.019	</a:t>
            </a:r>
          </a:p>
          <a:p>
            <a:pPr>
              <a:tabLst>
                <a:tab pos="3884613" algn="l"/>
                <a:tab pos="5259388" algn="l"/>
                <a:tab pos="6627813" algn="l"/>
              </a:tabLst>
            </a:pPr>
            <a:endParaRPr lang="en-US" dirty="0"/>
          </a:p>
          <a:p>
            <a:pPr>
              <a:tabLst>
                <a:tab pos="3884613" algn="l"/>
                <a:tab pos="5259388" algn="l"/>
                <a:tab pos="6627813" algn="l"/>
              </a:tabLst>
            </a:pPr>
            <a:r>
              <a:rPr lang="en-US" dirty="0" smtClean="0"/>
              <a:t>Z testing significance of difference	</a:t>
            </a:r>
            <a:r>
              <a:rPr lang="en-US" dirty="0" smtClean="0">
                <a:solidFill>
                  <a:srgbClr val="FF0000"/>
                </a:solidFill>
              </a:rPr>
              <a:t>-4.67	-4.57	-6.33</a:t>
            </a:r>
          </a:p>
        </p:txBody>
      </p:sp>
      <p:sp>
        <p:nvSpPr>
          <p:cNvPr id="5" name="Rectangle 4"/>
          <p:cNvSpPr/>
          <p:nvPr/>
        </p:nvSpPr>
        <p:spPr>
          <a:xfrm>
            <a:off x="1524000" y="5363109"/>
            <a:ext cx="6324600" cy="954107"/>
          </a:xfrm>
          <a:prstGeom prst="rect">
            <a:avLst/>
          </a:prstGeom>
        </p:spPr>
        <p:txBody>
          <a:bodyPr wrap="square">
            <a:spAutoFit/>
          </a:bodyPr>
          <a:lstStyle/>
          <a:p>
            <a:pPr marL="227013" indent="-227013"/>
            <a:r>
              <a:rPr lang="en-US" sz="1400" dirty="0" err="1" smtClean="0">
                <a:latin typeface="Times New Roman" pitchFamily="18" charset="0"/>
                <a:cs typeface="Times New Roman" pitchFamily="18" charset="0"/>
              </a:rPr>
              <a:t>Ecie</a:t>
            </a:r>
            <a:r>
              <a:rPr lang="en-US" sz="1400" dirty="0" smtClean="0">
                <a:latin typeface="Times New Roman" pitchFamily="18" charset="0"/>
                <a:cs typeface="Times New Roman" pitchFamily="18" charset="0"/>
              </a:rPr>
              <a:t>, M.  (2013).  Relationships among nursing burnout, the Big Five personality factors, and overall self-concept:  The impact of assessing common method variance.  Master’s Thesis submitted to The University of Tennessee at Chattanooga.</a:t>
            </a:r>
            <a:endParaRPr lang="en-US" sz="1400" dirty="0"/>
          </a:p>
        </p:txBody>
      </p:sp>
      <p:sp>
        <p:nvSpPr>
          <p:cNvPr id="6" name="Footer Placeholder 5"/>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6136862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99183-3A46-4C52-B97E-D8E4B77AE984}"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62</a:t>
            </a:fld>
            <a:endParaRPr lang="en-US"/>
          </a:p>
        </p:txBody>
      </p:sp>
      <p:grpSp>
        <p:nvGrpSpPr>
          <p:cNvPr id="202" name="Group 201"/>
          <p:cNvGrpSpPr/>
          <p:nvPr/>
        </p:nvGrpSpPr>
        <p:grpSpPr>
          <a:xfrm>
            <a:off x="1600200" y="625036"/>
            <a:ext cx="2409825" cy="5800081"/>
            <a:chOff x="1600200" y="625036"/>
            <a:chExt cx="2409825" cy="5800081"/>
          </a:xfrm>
        </p:grpSpPr>
        <p:grpSp>
          <p:nvGrpSpPr>
            <p:cNvPr id="194" name="Group 193"/>
            <p:cNvGrpSpPr/>
            <p:nvPr/>
          </p:nvGrpSpPr>
          <p:grpSpPr>
            <a:xfrm>
              <a:off x="1609724" y="625036"/>
              <a:ext cx="2400300" cy="1359460"/>
              <a:chOff x="1609724" y="625036"/>
              <a:chExt cx="2400300" cy="1359460"/>
            </a:xfrm>
          </p:grpSpPr>
          <p:sp>
            <p:nvSpPr>
              <p:cNvPr id="101" name="Line 5"/>
              <p:cNvSpPr>
                <a:spLocks noChangeShapeType="1"/>
              </p:cNvSpPr>
              <p:nvPr/>
            </p:nvSpPr>
            <p:spPr bwMode="auto">
              <a:xfrm flipH="1" flipV="1">
                <a:off x="1619250" y="625036"/>
                <a:ext cx="2388870" cy="13594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6"/>
              <p:cNvSpPr>
                <a:spLocks noChangeShapeType="1"/>
              </p:cNvSpPr>
              <p:nvPr/>
            </p:nvSpPr>
            <p:spPr bwMode="auto">
              <a:xfrm flipH="1" flipV="1">
                <a:off x="1614804" y="742275"/>
                <a:ext cx="2395220" cy="122992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7"/>
              <p:cNvSpPr>
                <a:spLocks noChangeShapeType="1"/>
              </p:cNvSpPr>
              <p:nvPr/>
            </p:nvSpPr>
            <p:spPr bwMode="auto">
              <a:xfrm flipH="1" flipV="1">
                <a:off x="1614804" y="842840"/>
                <a:ext cx="2393315" cy="114165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8"/>
              <p:cNvSpPr>
                <a:spLocks noChangeShapeType="1"/>
              </p:cNvSpPr>
              <p:nvPr/>
            </p:nvSpPr>
            <p:spPr bwMode="auto">
              <a:xfrm flipH="1" flipV="1">
                <a:off x="1609724" y="960080"/>
                <a:ext cx="2398395" cy="10244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9"/>
              <p:cNvSpPr>
                <a:spLocks noChangeShapeType="1"/>
              </p:cNvSpPr>
              <p:nvPr/>
            </p:nvSpPr>
            <p:spPr bwMode="auto">
              <a:xfrm flipH="1" flipV="1">
                <a:off x="1609724" y="1076781"/>
                <a:ext cx="2400300" cy="9059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0"/>
              <p:cNvSpPr>
                <a:spLocks noChangeShapeType="1"/>
              </p:cNvSpPr>
              <p:nvPr/>
            </p:nvSpPr>
            <p:spPr bwMode="auto">
              <a:xfrm flipH="1" flipV="1">
                <a:off x="1619249" y="1185952"/>
                <a:ext cx="2390775" cy="7967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1"/>
              <p:cNvSpPr>
                <a:spLocks noChangeShapeType="1"/>
              </p:cNvSpPr>
              <p:nvPr/>
            </p:nvSpPr>
            <p:spPr bwMode="auto">
              <a:xfrm flipH="1" flipV="1">
                <a:off x="1614804" y="1294586"/>
                <a:ext cx="2395220" cy="6881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2"/>
              <p:cNvSpPr>
                <a:spLocks noChangeShapeType="1"/>
              </p:cNvSpPr>
              <p:nvPr/>
            </p:nvSpPr>
            <p:spPr bwMode="auto">
              <a:xfrm flipH="1" flipV="1">
                <a:off x="1609724" y="1403758"/>
                <a:ext cx="2398395" cy="57895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3"/>
              <p:cNvSpPr>
                <a:spLocks noChangeShapeType="1"/>
              </p:cNvSpPr>
              <p:nvPr/>
            </p:nvSpPr>
            <p:spPr bwMode="auto">
              <a:xfrm flipH="1" flipV="1">
                <a:off x="1614804" y="1520459"/>
                <a:ext cx="2385695" cy="4517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4"/>
              <p:cNvSpPr>
                <a:spLocks noChangeShapeType="1"/>
              </p:cNvSpPr>
              <p:nvPr/>
            </p:nvSpPr>
            <p:spPr bwMode="auto">
              <a:xfrm flipH="1" flipV="1">
                <a:off x="1609724" y="1641461"/>
                <a:ext cx="2398395" cy="33074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5" name="Group 194"/>
            <p:cNvGrpSpPr/>
            <p:nvPr/>
          </p:nvGrpSpPr>
          <p:grpSpPr>
            <a:xfrm>
              <a:off x="1609724" y="1818933"/>
              <a:ext cx="2390776" cy="1125650"/>
              <a:chOff x="1609724" y="1818933"/>
              <a:chExt cx="2390776" cy="1125650"/>
            </a:xfrm>
          </p:grpSpPr>
          <p:sp>
            <p:nvSpPr>
              <p:cNvPr id="91" name="Line 16"/>
              <p:cNvSpPr>
                <a:spLocks noChangeShapeType="1"/>
              </p:cNvSpPr>
              <p:nvPr/>
            </p:nvSpPr>
            <p:spPr bwMode="auto">
              <a:xfrm flipH="1" flipV="1">
                <a:off x="1619250" y="1818933"/>
                <a:ext cx="2373630" cy="1125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7"/>
              <p:cNvSpPr>
                <a:spLocks noChangeShapeType="1"/>
              </p:cNvSpPr>
              <p:nvPr/>
            </p:nvSpPr>
            <p:spPr bwMode="auto">
              <a:xfrm flipH="1" flipV="1">
                <a:off x="1614804" y="1936172"/>
                <a:ext cx="2378075" cy="10084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8"/>
              <p:cNvSpPr>
                <a:spLocks noChangeShapeType="1"/>
              </p:cNvSpPr>
              <p:nvPr/>
            </p:nvSpPr>
            <p:spPr bwMode="auto">
              <a:xfrm flipH="1" flipV="1">
                <a:off x="1614804" y="2036737"/>
                <a:ext cx="2371722" cy="9078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19"/>
              <p:cNvSpPr>
                <a:spLocks noChangeShapeType="1"/>
              </p:cNvSpPr>
              <p:nvPr/>
            </p:nvSpPr>
            <p:spPr bwMode="auto">
              <a:xfrm flipH="1" flipV="1">
                <a:off x="1609724" y="2153977"/>
                <a:ext cx="2376803" cy="7846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20"/>
              <p:cNvSpPr>
                <a:spLocks noChangeShapeType="1"/>
              </p:cNvSpPr>
              <p:nvPr/>
            </p:nvSpPr>
            <p:spPr bwMode="auto">
              <a:xfrm flipH="1" flipV="1">
                <a:off x="1609724" y="2270678"/>
                <a:ext cx="2376804" cy="6739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21"/>
              <p:cNvSpPr>
                <a:spLocks noChangeShapeType="1"/>
              </p:cNvSpPr>
              <p:nvPr/>
            </p:nvSpPr>
            <p:spPr bwMode="auto">
              <a:xfrm flipH="1" flipV="1">
                <a:off x="1619250" y="2379849"/>
                <a:ext cx="2381250" cy="5647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22"/>
              <p:cNvSpPr>
                <a:spLocks noChangeShapeType="1"/>
              </p:cNvSpPr>
              <p:nvPr/>
            </p:nvSpPr>
            <p:spPr bwMode="auto">
              <a:xfrm flipH="1" flipV="1">
                <a:off x="1614804" y="2488482"/>
                <a:ext cx="2378075" cy="4501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3"/>
              <p:cNvSpPr>
                <a:spLocks noChangeShapeType="1"/>
              </p:cNvSpPr>
              <p:nvPr/>
            </p:nvSpPr>
            <p:spPr bwMode="auto">
              <a:xfrm flipH="1" flipV="1">
                <a:off x="1609724" y="2597655"/>
                <a:ext cx="2376805" cy="3469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24"/>
              <p:cNvSpPr>
                <a:spLocks noChangeShapeType="1"/>
              </p:cNvSpPr>
              <p:nvPr/>
            </p:nvSpPr>
            <p:spPr bwMode="auto">
              <a:xfrm flipH="1" flipV="1">
                <a:off x="1614804" y="2714356"/>
                <a:ext cx="2366645" cy="23022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25"/>
              <p:cNvSpPr>
                <a:spLocks noChangeShapeType="1"/>
              </p:cNvSpPr>
              <p:nvPr/>
            </p:nvSpPr>
            <p:spPr bwMode="auto">
              <a:xfrm flipH="1" flipV="1">
                <a:off x="1609724" y="2835359"/>
                <a:ext cx="2390775" cy="1092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7" name="Group 196"/>
            <p:cNvGrpSpPr/>
            <p:nvPr/>
          </p:nvGrpSpPr>
          <p:grpSpPr>
            <a:xfrm>
              <a:off x="1609723" y="3025199"/>
              <a:ext cx="2386967" cy="1016425"/>
              <a:chOff x="1609723" y="3025199"/>
              <a:chExt cx="2386967" cy="1016425"/>
            </a:xfrm>
          </p:grpSpPr>
          <p:sp>
            <p:nvSpPr>
              <p:cNvPr id="81" name="Line 27"/>
              <p:cNvSpPr>
                <a:spLocks noChangeShapeType="1"/>
              </p:cNvSpPr>
              <p:nvPr/>
            </p:nvSpPr>
            <p:spPr bwMode="auto">
              <a:xfrm flipH="1" flipV="1">
                <a:off x="1619250" y="3025199"/>
                <a:ext cx="2373630" cy="857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28"/>
              <p:cNvSpPr>
                <a:spLocks noChangeShapeType="1"/>
              </p:cNvSpPr>
              <p:nvPr/>
            </p:nvSpPr>
            <p:spPr bwMode="auto">
              <a:xfrm flipH="1" flipV="1">
                <a:off x="1614804" y="3142438"/>
                <a:ext cx="2378075" cy="7401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9"/>
              <p:cNvSpPr>
                <a:spLocks noChangeShapeType="1"/>
              </p:cNvSpPr>
              <p:nvPr/>
            </p:nvSpPr>
            <p:spPr bwMode="auto">
              <a:xfrm flipH="1" flipV="1">
                <a:off x="1614803" y="3243004"/>
                <a:ext cx="2378076" cy="63955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30"/>
              <p:cNvSpPr>
                <a:spLocks noChangeShapeType="1"/>
              </p:cNvSpPr>
              <p:nvPr/>
            </p:nvSpPr>
            <p:spPr bwMode="auto">
              <a:xfrm flipH="1" flipV="1">
                <a:off x="1609724" y="3360243"/>
                <a:ext cx="2386966" cy="5223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31"/>
              <p:cNvSpPr>
                <a:spLocks noChangeShapeType="1"/>
              </p:cNvSpPr>
              <p:nvPr/>
            </p:nvSpPr>
            <p:spPr bwMode="auto">
              <a:xfrm flipH="1" flipV="1">
                <a:off x="1609723" y="3476944"/>
                <a:ext cx="2383156" cy="4056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32"/>
              <p:cNvSpPr>
                <a:spLocks noChangeShapeType="1"/>
              </p:cNvSpPr>
              <p:nvPr/>
            </p:nvSpPr>
            <p:spPr bwMode="auto">
              <a:xfrm flipH="1" flipV="1">
                <a:off x="1619250" y="3586114"/>
                <a:ext cx="2373630" cy="2964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33"/>
              <p:cNvSpPr>
                <a:spLocks noChangeShapeType="1"/>
              </p:cNvSpPr>
              <p:nvPr/>
            </p:nvSpPr>
            <p:spPr bwMode="auto">
              <a:xfrm flipH="1" flipV="1">
                <a:off x="1614803" y="3694746"/>
                <a:ext cx="2379982" cy="187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34"/>
              <p:cNvSpPr>
                <a:spLocks noChangeShapeType="1"/>
              </p:cNvSpPr>
              <p:nvPr/>
            </p:nvSpPr>
            <p:spPr bwMode="auto">
              <a:xfrm flipH="1" flipV="1">
                <a:off x="1609724" y="3803920"/>
                <a:ext cx="2376801" cy="786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35"/>
              <p:cNvSpPr>
                <a:spLocks noChangeShapeType="1"/>
              </p:cNvSpPr>
              <p:nvPr/>
            </p:nvSpPr>
            <p:spPr bwMode="auto">
              <a:xfrm flipH="1">
                <a:off x="1614804" y="3882559"/>
                <a:ext cx="2378075" cy="380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36"/>
              <p:cNvSpPr>
                <a:spLocks noChangeShapeType="1"/>
              </p:cNvSpPr>
              <p:nvPr/>
            </p:nvSpPr>
            <p:spPr bwMode="auto">
              <a:xfrm flipH="1">
                <a:off x="1609724" y="3882559"/>
                <a:ext cx="2383155" cy="1590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8" name="Group 197"/>
            <p:cNvGrpSpPr/>
            <p:nvPr/>
          </p:nvGrpSpPr>
          <p:grpSpPr>
            <a:xfrm>
              <a:off x="1609724" y="4211029"/>
              <a:ext cx="2395855" cy="1016425"/>
              <a:chOff x="1609724" y="4211029"/>
              <a:chExt cx="2395855" cy="1016425"/>
            </a:xfrm>
          </p:grpSpPr>
          <p:sp>
            <p:nvSpPr>
              <p:cNvPr id="71" name="Line 38"/>
              <p:cNvSpPr>
                <a:spLocks noChangeShapeType="1"/>
              </p:cNvSpPr>
              <p:nvPr/>
            </p:nvSpPr>
            <p:spPr bwMode="auto">
              <a:xfrm flipH="1" flipV="1">
                <a:off x="1619250" y="4211029"/>
                <a:ext cx="2381250" cy="6754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39"/>
              <p:cNvSpPr>
                <a:spLocks noChangeShapeType="1"/>
              </p:cNvSpPr>
              <p:nvPr/>
            </p:nvSpPr>
            <p:spPr bwMode="auto">
              <a:xfrm flipH="1" flipV="1">
                <a:off x="1614804" y="4328268"/>
                <a:ext cx="2385695" cy="5582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0"/>
              <p:cNvSpPr>
                <a:spLocks noChangeShapeType="1"/>
              </p:cNvSpPr>
              <p:nvPr/>
            </p:nvSpPr>
            <p:spPr bwMode="auto">
              <a:xfrm flipH="1" flipV="1">
                <a:off x="1614804" y="4428833"/>
                <a:ext cx="2385695" cy="45766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41"/>
              <p:cNvSpPr>
                <a:spLocks noChangeShapeType="1"/>
              </p:cNvSpPr>
              <p:nvPr/>
            </p:nvSpPr>
            <p:spPr bwMode="auto">
              <a:xfrm flipH="1" flipV="1">
                <a:off x="1609724" y="4546073"/>
                <a:ext cx="2395854" cy="3463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42"/>
              <p:cNvSpPr>
                <a:spLocks noChangeShapeType="1"/>
              </p:cNvSpPr>
              <p:nvPr/>
            </p:nvSpPr>
            <p:spPr bwMode="auto">
              <a:xfrm flipH="1" flipV="1">
                <a:off x="1609724" y="4662774"/>
                <a:ext cx="2395852" cy="22372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43"/>
              <p:cNvSpPr>
                <a:spLocks noChangeShapeType="1"/>
              </p:cNvSpPr>
              <p:nvPr/>
            </p:nvSpPr>
            <p:spPr bwMode="auto">
              <a:xfrm flipH="1" flipV="1">
                <a:off x="1619250" y="4771945"/>
                <a:ext cx="2381250" cy="114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44"/>
              <p:cNvSpPr>
                <a:spLocks noChangeShapeType="1"/>
              </p:cNvSpPr>
              <p:nvPr/>
            </p:nvSpPr>
            <p:spPr bwMode="auto">
              <a:xfrm flipH="1" flipV="1">
                <a:off x="1614804" y="4880579"/>
                <a:ext cx="2385695" cy="118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45"/>
              <p:cNvSpPr>
                <a:spLocks noChangeShapeType="1"/>
              </p:cNvSpPr>
              <p:nvPr/>
            </p:nvSpPr>
            <p:spPr bwMode="auto">
              <a:xfrm flipH="1">
                <a:off x="1609724" y="4892411"/>
                <a:ext cx="2386965" cy="973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46"/>
              <p:cNvSpPr>
                <a:spLocks noChangeShapeType="1"/>
              </p:cNvSpPr>
              <p:nvPr/>
            </p:nvSpPr>
            <p:spPr bwMode="auto">
              <a:xfrm flipH="1">
                <a:off x="1614804" y="4892411"/>
                <a:ext cx="2390773" cy="21404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47"/>
              <p:cNvSpPr>
                <a:spLocks noChangeShapeType="1"/>
              </p:cNvSpPr>
              <p:nvPr/>
            </p:nvSpPr>
            <p:spPr bwMode="auto">
              <a:xfrm flipH="1">
                <a:off x="1609724" y="4880105"/>
                <a:ext cx="2395855" cy="3473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9" name="Group 198"/>
            <p:cNvGrpSpPr/>
            <p:nvPr/>
          </p:nvGrpSpPr>
          <p:grpSpPr>
            <a:xfrm>
              <a:off x="1609724" y="5408691"/>
              <a:ext cx="2390776" cy="1016426"/>
              <a:chOff x="1609724" y="5408691"/>
              <a:chExt cx="2390776" cy="1016426"/>
            </a:xfrm>
          </p:grpSpPr>
          <p:sp>
            <p:nvSpPr>
              <p:cNvPr id="61" name="Line 49"/>
              <p:cNvSpPr>
                <a:spLocks noChangeShapeType="1"/>
              </p:cNvSpPr>
              <p:nvPr/>
            </p:nvSpPr>
            <p:spPr bwMode="auto">
              <a:xfrm flipH="1" flipV="1">
                <a:off x="1619250" y="5408691"/>
                <a:ext cx="2377440" cy="35895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0"/>
              <p:cNvSpPr>
                <a:spLocks noChangeShapeType="1"/>
              </p:cNvSpPr>
              <p:nvPr/>
            </p:nvSpPr>
            <p:spPr bwMode="auto">
              <a:xfrm flipH="1" flipV="1">
                <a:off x="1614804" y="5525930"/>
                <a:ext cx="2372995" cy="2417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1"/>
              <p:cNvSpPr>
                <a:spLocks noChangeShapeType="1"/>
              </p:cNvSpPr>
              <p:nvPr/>
            </p:nvSpPr>
            <p:spPr bwMode="auto">
              <a:xfrm flipH="1" flipV="1">
                <a:off x="1614804" y="5626496"/>
                <a:ext cx="2378075" cy="14290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2"/>
              <p:cNvSpPr>
                <a:spLocks noChangeShapeType="1"/>
              </p:cNvSpPr>
              <p:nvPr/>
            </p:nvSpPr>
            <p:spPr bwMode="auto">
              <a:xfrm flipH="1" flipV="1">
                <a:off x="1609724" y="5743735"/>
                <a:ext cx="2383155" cy="239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3"/>
              <p:cNvSpPr>
                <a:spLocks noChangeShapeType="1"/>
              </p:cNvSpPr>
              <p:nvPr/>
            </p:nvSpPr>
            <p:spPr bwMode="auto">
              <a:xfrm flipH="1">
                <a:off x="1609724" y="5767645"/>
                <a:ext cx="2383155" cy="927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4"/>
              <p:cNvSpPr>
                <a:spLocks noChangeShapeType="1"/>
              </p:cNvSpPr>
              <p:nvPr/>
            </p:nvSpPr>
            <p:spPr bwMode="auto">
              <a:xfrm flipH="1">
                <a:off x="1619250" y="5767645"/>
                <a:ext cx="2381250" cy="2019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55"/>
              <p:cNvSpPr>
                <a:spLocks noChangeShapeType="1"/>
              </p:cNvSpPr>
              <p:nvPr/>
            </p:nvSpPr>
            <p:spPr bwMode="auto">
              <a:xfrm flipH="1">
                <a:off x="1614804" y="5767645"/>
                <a:ext cx="2378075" cy="3105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56"/>
              <p:cNvSpPr>
                <a:spLocks noChangeShapeType="1"/>
              </p:cNvSpPr>
              <p:nvPr/>
            </p:nvSpPr>
            <p:spPr bwMode="auto">
              <a:xfrm flipH="1">
                <a:off x="1609724" y="5767645"/>
                <a:ext cx="2378075" cy="4197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57"/>
              <p:cNvSpPr>
                <a:spLocks noChangeShapeType="1"/>
              </p:cNvSpPr>
              <p:nvPr/>
            </p:nvSpPr>
            <p:spPr bwMode="auto">
              <a:xfrm flipH="1">
                <a:off x="1614804" y="5767645"/>
                <a:ext cx="2372995" cy="5364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58"/>
              <p:cNvSpPr>
                <a:spLocks noChangeShapeType="1"/>
              </p:cNvSpPr>
              <p:nvPr/>
            </p:nvSpPr>
            <p:spPr bwMode="auto">
              <a:xfrm flipH="1">
                <a:off x="1609724" y="5767645"/>
                <a:ext cx="2383155" cy="6574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1" name="Group 200"/>
            <p:cNvGrpSpPr/>
            <p:nvPr/>
          </p:nvGrpSpPr>
          <p:grpSpPr>
            <a:xfrm>
              <a:off x="1600200" y="637405"/>
              <a:ext cx="2409825" cy="5779645"/>
              <a:chOff x="1600200" y="637405"/>
              <a:chExt cx="2409825" cy="5779645"/>
            </a:xfrm>
          </p:grpSpPr>
          <p:sp>
            <p:nvSpPr>
              <p:cNvPr id="6" name="Line 59"/>
              <p:cNvSpPr>
                <a:spLocks noChangeShapeType="1"/>
              </p:cNvSpPr>
              <p:nvPr/>
            </p:nvSpPr>
            <p:spPr bwMode="auto">
              <a:xfrm flipH="1">
                <a:off x="1609725" y="834775"/>
                <a:ext cx="2371725" cy="55822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0"/>
              <p:cNvSpPr>
                <a:spLocks noChangeShapeType="1"/>
              </p:cNvSpPr>
              <p:nvPr/>
            </p:nvSpPr>
            <p:spPr bwMode="auto">
              <a:xfrm flipH="1">
                <a:off x="1609725" y="834775"/>
                <a:ext cx="2371725" cy="54693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1"/>
              <p:cNvSpPr>
                <a:spLocks noChangeShapeType="1"/>
              </p:cNvSpPr>
              <p:nvPr/>
            </p:nvSpPr>
            <p:spPr bwMode="auto">
              <a:xfrm flipH="1">
                <a:off x="1609725" y="834775"/>
                <a:ext cx="2371725" cy="53402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62"/>
              <p:cNvSpPr>
                <a:spLocks noChangeShapeType="1"/>
              </p:cNvSpPr>
              <p:nvPr/>
            </p:nvSpPr>
            <p:spPr bwMode="auto">
              <a:xfrm flipH="1">
                <a:off x="1609725" y="834775"/>
                <a:ext cx="2371725" cy="5235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63"/>
              <p:cNvSpPr>
                <a:spLocks noChangeShapeType="1"/>
              </p:cNvSpPr>
              <p:nvPr/>
            </p:nvSpPr>
            <p:spPr bwMode="auto">
              <a:xfrm flipH="1">
                <a:off x="1609725" y="834775"/>
                <a:ext cx="2371725" cy="51385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4"/>
              <p:cNvSpPr>
                <a:spLocks noChangeShapeType="1"/>
              </p:cNvSpPr>
              <p:nvPr/>
            </p:nvSpPr>
            <p:spPr bwMode="auto">
              <a:xfrm flipH="1">
                <a:off x="1609725" y="834775"/>
                <a:ext cx="2371725" cy="50175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65"/>
              <p:cNvSpPr>
                <a:spLocks noChangeShapeType="1"/>
              </p:cNvSpPr>
              <p:nvPr/>
            </p:nvSpPr>
            <p:spPr bwMode="auto">
              <a:xfrm flipH="1">
                <a:off x="1609725" y="834775"/>
                <a:ext cx="2381250" cy="490465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66"/>
              <p:cNvSpPr>
                <a:spLocks noChangeShapeType="1"/>
              </p:cNvSpPr>
              <p:nvPr/>
            </p:nvSpPr>
            <p:spPr bwMode="auto">
              <a:xfrm flipH="1">
                <a:off x="1609725" y="842842"/>
                <a:ext cx="2390775" cy="478365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67"/>
              <p:cNvSpPr>
                <a:spLocks noChangeShapeType="1"/>
              </p:cNvSpPr>
              <p:nvPr/>
            </p:nvSpPr>
            <p:spPr bwMode="auto">
              <a:xfrm flipH="1">
                <a:off x="1609725" y="855749"/>
                <a:ext cx="2386965" cy="4657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68"/>
              <p:cNvSpPr>
                <a:spLocks noChangeShapeType="1"/>
              </p:cNvSpPr>
              <p:nvPr/>
            </p:nvSpPr>
            <p:spPr bwMode="auto">
              <a:xfrm flipH="1">
                <a:off x="1609725" y="862202"/>
                <a:ext cx="2398395" cy="454648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69"/>
              <p:cNvSpPr>
                <a:spLocks noChangeShapeType="1"/>
              </p:cNvSpPr>
              <p:nvPr/>
            </p:nvSpPr>
            <p:spPr bwMode="auto">
              <a:xfrm flipH="1">
                <a:off x="1609725" y="863815"/>
                <a:ext cx="2385060" cy="43674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70"/>
              <p:cNvSpPr>
                <a:spLocks noChangeShapeType="1"/>
              </p:cNvSpPr>
              <p:nvPr/>
            </p:nvSpPr>
            <p:spPr bwMode="auto">
              <a:xfrm flipH="1">
                <a:off x="1609725" y="862202"/>
                <a:ext cx="2390775" cy="424801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71"/>
              <p:cNvSpPr>
                <a:spLocks noChangeShapeType="1"/>
              </p:cNvSpPr>
              <p:nvPr/>
            </p:nvSpPr>
            <p:spPr bwMode="auto">
              <a:xfrm flipH="1">
                <a:off x="1600200" y="863815"/>
                <a:ext cx="2402205" cy="414959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72"/>
              <p:cNvSpPr>
                <a:spLocks noChangeShapeType="1"/>
              </p:cNvSpPr>
              <p:nvPr/>
            </p:nvSpPr>
            <p:spPr bwMode="auto">
              <a:xfrm flipH="1">
                <a:off x="1609725" y="865429"/>
                <a:ext cx="2396490" cy="402698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73"/>
              <p:cNvSpPr>
                <a:spLocks noChangeShapeType="1"/>
              </p:cNvSpPr>
              <p:nvPr/>
            </p:nvSpPr>
            <p:spPr bwMode="auto">
              <a:xfrm flipH="1">
                <a:off x="1609725" y="868656"/>
                <a:ext cx="2390775" cy="39027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74"/>
              <p:cNvSpPr>
                <a:spLocks noChangeShapeType="1"/>
              </p:cNvSpPr>
              <p:nvPr/>
            </p:nvSpPr>
            <p:spPr bwMode="auto">
              <a:xfrm flipH="1">
                <a:off x="1609725" y="868656"/>
                <a:ext cx="2400300" cy="37898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75"/>
              <p:cNvSpPr>
                <a:spLocks noChangeShapeType="1"/>
              </p:cNvSpPr>
              <p:nvPr/>
            </p:nvSpPr>
            <p:spPr bwMode="auto">
              <a:xfrm flipH="1">
                <a:off x="1609725" y="867042"/>
                <a:ext cx="2390775" cy="36865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76"/>
              <p:cNvSpPr>
                <a:spLocks noChangeShapeType="1"/>
              </p:cNvSpPr>
              <p:nvPr/>
            </p:nvSpPr>
            <p:spPr bwMode="auto">
              <a:xfrm flipH="1">
                <a:off x="1619250" y="876722"/>
                <a:ext cx="2375535" cy="35639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77"/>
              <p:cNvSpPr>
                <a:spLocks noChangeShapeType="1"/>
              </p:cNvSpPr>
              <p:nvPr/>
            </p:nvSpPr>
            <p:spPr bwMode="auto">
              <a:xfrm flipH="1">
                <a:off x="1609725" y="873496"/>
                <a:ext cx="2386965" cy="34542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78"/>
              <p:cNvSpPr>
                <a:spLocks noChangeShapeType="1"/>
              </p:cNvSpPr>
              <p:nvPr/>
            </p:nvSpPr>
            <p:spPr bwMode="auto">
              <a:xfrm flipH="1">
                <a:off x="1609725" y="868656"/>
                <a:ext cx="2385060" cy="3354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79"/>
              <p:cNvSpPr>
                <a:spLocks noChangeShapeType="1"/>
              </p:cNvSpPr>
              <p:nvPr/>
            </p:nvSpPr>
            <p:spPr bwMode="auto">
              <a:xfrm flipH="1">
                <a:off x="1612900" y="869731"/>
                <a:ext cx="2387600" cy="3049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80"/>
              <p:cNvSpPr>
                <a:spLocks noChangeShapeType="1"/>
              </p:cNvSpPr>
              <p:nvPr/>
            </p:nvSpPr>
            <p:spPr bwMode="auto">
              <a:xfrm flipH="1">
                <a:off x="1612900" y="869731"/>
                <a:ext cx="2393950" cy="29470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1"/>
              <p:cNvSpPr>
                <a:spLocks noChangeShapeType="1"/>
              </p:cNvSpPr>
              <p:nvPr/>
            </p:nvSpPr>
            <p:spPr bwMode="auto">
              <a:xfrm flipH="1">
                <a:off x="1612900" y="864353"/>
                <a:ext cx="2381250" cy="28395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2"/>
              <p:cNvSpPr>
                <a:spLocks noChangeShapeType="1"/>
              </p:cNvSpPr>
              <p:nvPr/>
            </p:nvSpPr>
            <p:spPr bwMode="auto">
              <a:xfrm flipH="1">
                <a:off x="1612900" y="864353"/>
                <a:ext cx="2387600" cy="273735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3"/>
              <p:cNvSpPr>
                <a:spLocks noChangeShapeType="1"/>
              </p:cNvSpPr>
              <p:nvPr/>
            </p:nvSpPr>
            <p:spPr bwMode="auto">
              <a:xfrm flipH="1">
                <a:off x="1612900" y="869731"/>
                <a:ext cx="2387600" cy="26190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84"/>
              <p:cNvSpPr>
                <a:spLocks noChangeShapeType="1"/>
              </p:cNvSpPr>
              <p:nvPr/>
            </p:nvSpPr>
            <p:spPr bwMode="auto">
              <a:xfrm flipH="1">
                <a:off x="1612900" y="869731"/>
                <a:ext cx="2387600" cy="25061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85"/>
              <p:cNvSpPr>
                <a:spLocks noChangeShapeType="1"/>
              </p:cNvSpPr>
              <p:nvPr/>
            </p:nvSpPr>
            <p:spPr bwMode="auto">
              <a:xfrm flipH="1">
                <a:off x="1612900" y="864353"/>
                <a:ext cx="2374900" cy="23931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86"/>
              <p:cNvSpPr>
                <a:spLocks noChangeShapeType="1"/>
              </p:cNvSpPr>
              <p:nvPr/>
            </p:nvSpPr>
            <p:spPr bwMode="auto">
              <a:xfrm flipH="1">
                <a:off x="1612900" y="864353"/>
                <a:ext cx="2368550" cy="228561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87"/>
              <p:cNvSpPr>
                <a:spLocks noChangeShapeType="1"/>
              </p:cNvSpPr>
              <p:nvPr/>
            </p:nvSpPr>
            <p:spPr bwMode="auto">
              <a:xfrm flipH="1">
                <a:off x="1612900" y="864353"/>
                <a:ext cx="2368550" cy="318910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88"/>
              <p:cNvSpPr>
                <a:spLocks noChangeShapeType="1"/>
              </p:cNvSpPr>
              <p:nvPr/>
            </p:nvSpPr>
            <p:spPr bwMode="auto">
              <a:xfrm flipH="1">
                <a:off x="1612900" y="864353"/>
                <a:ext cx="2368550" cy="216729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89"/>
              <p:cNvSpPr>
                <a:spLocks noChangeShapeType="1"/>
              </p:cNvSpPr>
              <p:nvPr/>
            </p:nvSpPr>
            <p:spPr bwMode="auto">
              <a:xfrm flipH="1">
                <a:off x="1609725" y="867042"/>
                <a:ext cx="2371725" cy="197638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90"/>
              <p:cNvSpPr>
                <a:spLocks noChangeShapeType="1"/>
              </p:cNvSpPr>
              <p:nvPr/>
            </p:nvSpPr>
            <p:spPr bwMode="auto">
              <a:xfrm flipH="1">
                <a:off x="1609725" y="871344"/>
                <a:ext cx="2376805" cy="18510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91"/>
              <p:cNvSpPr>
                <a:spLocks noChangeShapeType="1"/>
              </p:cNvSpPr>
              <p:nvPr/>
            </p:nvSpPr>
            <p:spPr bwMode="auto">
              <a:xfrm flipH="1">
                <a:off x="1609725" y="875109"/>
                <a:ext cx="2381250" cy="17343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92"/>
              <p:cNvSpPr>
                <a:spLocks noChangeShapeType="1"/>
              </p:cNvSpPr>
              <p:nvPr/>
            </p:nvSpPr>
            <p:spPr bwMode="auto">
              <a:xfrm flipH="1">
                <a:off x="1609725" y="871344"/>
                <a:ext cx="2381250" cy="16295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93"/>
              <p:cNvSpPr>
                <a:spLocks noChangeShapeType="1"/>
              </p:cNvSpPr>
              <p:nvPr/>
            </p:nvSpPr>
            <p:spPr bwMode="auto">
              <a:xfrm flipH="1">
                <a:off x="1614805" y="871344"/>
                <a:ext cx="2381250" cy="15246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94"/>
              <p:cNvSpPr>
                <a:spLocks noChangeShapeType="1"/>
              </p:cNvSpPr>
              <p:nvPr/>
            </p:nvSpPr>
            <p:spPr bwMode="auto">
              <a:xfrm flipH="1">
                <a:off x="1614805" y="871344"/>
                <a:ext cx="2381250" cy="141170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95"/>
              <p:cNvSpPr>
                <a:spLocks noChangeShapeType="1"/>
              </p:cNvSpPr>
              <p:nvPr/>
            </p:nvSpPr>
            <p:spPr bwMode="auto">
              <a:xfrm flipH="1">
                <a:off x="1614805" y="867042"/>
                <a:ext cx="2381250" cy="13030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96"/>
              <p:cNvSpPr>
                <a:spLocks noChangeShapeType="1"/>
              </p:cNvSpPr>
              <p:nvPr/>
            </p:nvSpPr>
            <p:spPr bwMode="auto">
              <a:xfrm flipH="1">
                <a:off x="1609725" y="871344"/>
                <a:ext cx="2386330" cy="11815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97"/>
              <p:cNvSpPr>
                <a:spLocks noChangeShapeType="1"/>
              </p:cNvSpPr>
              <p:nvPr/>
            </p:nvSpPr>
            <p:spPr bwMode="auto">
              <a:xfrm flipH="1">
                <a:off x="1614805" y="867042"/>
                <a:ext cx="2381250" cy="10728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98"/>
              <p:cNvSpPr>
                <a:spLocks noChangeShapeType="1"/>
              </p:cNvSpPr>
              <p:nvPr/>
            </p:nvSpPr>
            <p:spPr bwMode="auto">
              <a:xfrm flipH="1">
                <a:off x="1619250" y="867042"/>
                <a:ext cx="2381250" cy="968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99"/>
              <p:cNvSpPr>
                <a:spLocks noChangeShapeType="1"/>
              </p:cNvSpPr>
              <p:nvPr/>
            </p:nvSpPr>
            <p:spPr bwMode="auto">
              <a:xfrm flipH="1">
                <a:off x="1614805" y="871344"/>
                <a:ext cx="2390775" cy="7701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100"/>
              <p:cNvSpPr>
                <a:spLocks noChangeShapeType="1"/>
              </p:cNvSpPr>
              <p:nvPr/>
            </p:nvSpPr>
            <p:spPr bwMode="auto">
              <a:xfrm flipH="1">
                <a:off x="1609725" y="867042"/>
                <a:ext cx="2390775" cy="66578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101"/>
              <p:cNvSpPr>
                <a:spLocks noChangeShapeType="1"/>
              </p:cNvSpPr>
              <p:nvPr/>
            </p:nvSpPr>
            <p:spPr bwMode="auto">
              <a:xfrm flipH="1">
                <a:off x="1614805" y="858975"/>
                <a:ext cx="2385695" cy="55661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02"/>
              <p:cNvSpPr>
                <a:spLocks noChangeShapeType="1"/>
              </p:cNvSpPr>
              <p:nvPr/>
            </p:nvSpPr>
            <p:spPr bwMode="auto">
              <a:xfrm flipH="1">
                <a:off x="1609725" y="855211"/>
                <a:ext cx="2376805" cy="4474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03"/>
              <p:cNvSpPr>
                <a:spLocks noChangeShapeType="1"/>
              </p:cNvSpPr>
              <p:nvPr/>
            </p:nvSpPr>
            <p:spPr bwMode="auto">
              <a:xfrm flipH="1">
                <a:off x="1609725" y="850908"/>
                <a:ext cx="2371725" cy="3388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104"/>
              <p:cNvSpPr>
                <a:spLocks noChangeShapeType="1"/>
              </p:cNvSpPr>
              <p:nvPr/>
            </p:nvSpPr>
            <p:spPr bwMode="auto">
              <a:xfrm flipH="1">
                <a:off x="1614805" y="842842"/>
                <a:ext cx="2371725" cy="2382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105"/>
              <p:cNvSpPr>
                <a:spLocks noChangeShapeType="1"/>
              </p:cNvSpPr>
              <p:nvPr/>
            </p:nvSpPr>
            <p:spPr bwMode="auto">
              <a:xfrm flipH="1">
                <a:off x="1614805" y="847144"/>
                <a:ext cx="2376170" cy="1247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106"/>
              <p:cNvSpPr>
                <a:spLocks noChangeShapeType="1"/>
              </p:cNvSpPr>
              <p:nvPr/>
            </p:nvSpPr>
            <p:spPr bwMode="auto">
              <a:xfrm flipH="1">
                <a:off x="1619250" y="847144"/>
                <a:ext cx="23812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07"/>
              <p:cNvSpPr>
                <a:spLocks noChangeShapeType="1"/>
              </p:cNvSpPr>
              <p:nvPr/>
            </p:nvSpPr>
            <p:spPr bwMode="auto">
              <a:xfrm flipH="1" flipV="1">
                <a:off x="1614805" y="750341"/>
                <a:ext cx="2385695" cy="1005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08"/>
              <p:cNvSpPr>
                <a:spLocks noChangeShapeType="1"/>
              </p:cNvSpPr>
              <p:nvPr/>
            </p:nvSpPr>
            <p:spPr bwMode="auto">
              <a:xfrm flipH="1" flipV="1">
                <a:off x="1614805" y="637405"/>
                <a:ext cx="2376170" cy="21350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3981450" y="636845"/>
            <a:ext cx="561975" cy="5352270"/>
            <a:chOff x="3981450" y="636845"/>
            <a:chExt cx="561975" cy="5352270"/>
          </a:xfrm>
        </p:grpSpPr>
        <p:grpSp>
          <p:nvGrpSpPr>
            <p:cNvPr id="112" name="Group 111"/>
            <p:cNvGrpSpPr/>
            <p:nvPr/>
          </p:nvGrpSpPr>
          <p:grpSpPr>
            <a:xfrm>
              <a:off x="4010025" y="1764780"/>
              <a:ext cx="533400" cy="439433"/>
              <a:chOff x="1828800" y="1678244"/>
              <a:chExt cx="533400" cy="439433"/>
            </a:xfrm>
          </p:grpSpPr>
          <p:sp>
            <p:nvSpPr>
              <p:cNvPr id="125" name="Oval 12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28800" y="1690596"/>
                <a:ext cx="533400" cy="369332"/>
              </a:xfrm>
              <a:prstGeom prst="rect">
                <a:avLst/>
              </a:prstGeom>
              <a:noFill/>
            </p:spPr>
            <p:txBody>
              <a:bodyPr wrap="square" rtlCol="0">
                <a:spAutoFit/>
              </a:bodyPr>
              <a:lstStyle/>
              <a:p>
                <a:pPr algn="ctr"/>
                <a:r>
                  <a:rPr lang="en-US" dirty="0" smtClean="0"/>
                  <a:t>E</a:t>
                </a:r>
                <a:endParaRPr lang="en-US" dirty="0"/>
              </a:p>
            </p:txBody>
          </p:sp>
        </p:grpSp>
        <p:grpSp>
          <p:nvGrpSpPr>
            <p:cNvPr id="113" name="Group 112"/>
            <p:cNvGrpSpPr/>
            <p:nvPr/>
          </p:nvGrpSpPr>
          <p:grpSpPr>
            <a:xfrm>
              <a:off x="3981450" y="2724867"/>
              <a:ext cx="533400" cy="439433"/>
              <a:chOff x="1828800" y="1678244"/>
              <a:chExt cx="533400" cy="439433"/>
            </a:xfrm>
          </p:grpSpPr>
          <p:sp>
            <p:nvSpPr>
              <p:cNvPr id="123" name="Oval 122"/>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114" name="Group 113"/>
            <p:cNvGrpSpPr/>
            <p:nvPr/>
          </p:nvGrpSpPr>
          <p:grpSpPr>
            <a:xfrm>
              <a:off x="3994150" y="3662844"/>
              <a:ext cx="533400" cy="439433"/>
              <a:chOff x="1828800" y="1678244"/>
              <a:chExt cx="533400" cy="439433"/>
            </a:xfrm>
          </p:grpSpPr>
          <p:sp>
            <p:nvSpPr>
              <p:cNvPr id="121" name="Oval 12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1828800" y="1690596"/>
                <a:ext cx="533400" cy="369332"/>
              </a:xfrm>
              <a:prstGeom prst="rect">
                <a:avLst/>
              </a:prstGeom>
              <a:noFill/>
            </p:spPr>
            <p:txBody>
              <a:bodyPr wrap="square" rtlCol="0">
                <a:spAutoFit/>
              </a:bodyPr>
              <a:lstStyle/>
              <a:p>
                <a:pPr algn="ctr"/>
                <a:r>
                  <a:rPr lang="en-US" dirty="0" smtClean="0"/>
                  <a:t>C</a:t>
                </a:r>
                <a:endParaRPr lang="en-US" dirty="0"/>
              </a:p>
            </p:txBody>
          </p:sp>
        </p:grpSp>
        <p:grpSp>
          <p:nvGrpSpPr>
            <p:cNvPr id="115" name="Group 114"/>
            <p:cNvGrpSpPr/>
            <p:nvPr/>
          </p:nvGrpSpPr>
          <p:grpSpPr>
            <a:xfrm>
              <a:off x="4000500" y="4660390"/>
              <a:ext cx="533400" cy="439433"/>
              <a:chOff x="1828800" y="1678244"/>
              <a:chExt cx="533400" cy="439433"/>
            </a:xfrm>
          </p:grpSpPr>
          <p:sp>
            <p:nvSpPr>
              <p:cNvPr id="119" name="Oval 118"/>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116" name="Group 115"/>
            <p:cNvGrpSpPr/>
            <p:nvPr/>
          </p:nvGrpSpPr>
          <p:grpSpPr>
            <a:xfrm>
              <a:off x="3992880" y="5549682"/>
              <a:ext cx="533400" cy="439433"/>
              <a:chOff x="1828800" y="1678244"/>
              <a:chExt cx="533400" cy="439433"/>
            </a:xfrm>
          </p:grpSpPr>
          <p:sp>
            <p:nvSpPr>
              <p:cNvPr id="117" name="Oval 116"/>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1828800" y="1690596"/>
                <a:ext cx="533400" cy="369332"/>
              </a:xfrm>
              <a:prstGeom prst="rect">
                <a:avLst/>
              </a:prstGeom>
              <a:noFill/>
            </p:spPr>
            <p:txBody>
              <a:bodyPr wrap="square" rtlCol="0">
                <a:spAutoFit/>
              </a:bodyPr>
              <a:lstStyle/>
              <a:p>
                <a:pPr algn="ctr"/>
                <a:r>
                  <a:rPr lang="en-US" dirty="0" smtClean="0"/>
                  <a:t>O</a:t>
                </a:r>
                <a:endParaRPr lang="en-US" dirty="0"/>
              </a:p>
            </p:txBody>
          </p:sp>
        </p:grpSp>
        <p:grpSp>
          <p:nvGrpSpPr>
            <p:cNvPr id="127" name="Group 126"/>
            <p:cNvGrpSpPr/>
            <p:nvPr/>
          </p:nvGrpSpPr>
          <p:grpSpPr>
            <a:xfrm>
              <a:off x="4010025" y="636845"/>
              <a:ext cx="533400" cy="439433"/>
              <a:chOff x="1828800" y="1678244"/>
              <a:chExt cx="533400" cy="439433"/>
            </a:xfrm>
          </p:grpSpPr>
          <p:sp>
            <p:nvSpPr>
              <p:cNvPr id="128" name="Oval 12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828800" y="1690596"/>
                <a:ext cx="533400" cy="369332"/>
              </a:xfrm>
              <a:prstGeom prst="rect">
                <a:avLst/>
              </a:prstGeom>
              <a:noFill/>
            </p:spPr>
            <p:txBody>
              <a:bodyPr wrap="square" rtlCol="0">
                <a:spAutoFit/>
              </a:bodyPr>
              <a:lstStyle/>
              <a:p>
                <a:pPr algn="ctr"/>
                <a:r>
                  <a:rPr lang="en-US" dirty="0" smtClean="0"/>
                  <a:t>M</a:t>
                </a:r>
                <a:endParaRPr lang="en-US" dirty="0"/>
              </a:p>
            </p:txBody>
          </p:sp>
        </p:grpSp>
      </p:grpSp>
      <p:grpSp>
        <p:nvGrpSpPr>
          <p:cNvPr id="138" name="Group 137"/>
          <p:cNvGrpSpPr>
            <a:grpSpLocks/>
          </p:cNvGrpSpPr>
          <p:nvPr/>
        </p:nvGrpSpPr>
        <p:grpSpPr bwMode="auto">
          <a:xfrm>
            <a:off x="1054100" y="586011"/>
            <a:ext cx="555625" cy="5855664"/>
            <a:chOff x="6620" y="1815"/>
            <a:chExt cx="875" cy="10955"/>
          </a:xfrm>
        </p:grpSpPr>
        <p:grpSp>
          <p:nvGrpSpPr>
            <p:cNvPr id="139" name="Group 138"/>
            <p:cNvGrpSpPr>
              <a:grpSpLocks/>
            </p:cNvGrpSpPr>
            <p:nvPr/>
          </p:nvGrpSpPr>
          <p:grpSpPr bwMode="auto">
            <a:xfrm>
              <a:off x="6620" y="1815"/>
              <a:ext cx="875" cy="2060"/>
              <a:chOff x="1955" y="1520"/>
              <a:chExt cx="875" cy="2060"/>
            </a:xfrm>
          </p:grpSpPr>
          <p:sp>
            <p:nvSpPr>
              <p:cNvPr id="184"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85"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186"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Extrav3</a:t>
                </a:r>
                <a:endParaRPr lang="en-US" sz="1200" dirty="0">
                  <a:effectLst/>
                  <a:latin typeface="Calibri"/>
                  <a:ea typeface="Calibri"/>
                  <a:cs typeface="Times New Roman"/>
                </a:endParaRPr>
              </a:p>
            </p:txBody>
          </p:sp>
          <p:sp>
            <p:nvSpPr>
              <p:cNvPr id="187"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Extrav4</a:t>
                </a:r>
                <a:endParaRPr lang="en-US" sz="1200" dirty="0">
                  <a:effectLst/>
                  <a:latin typeface="Calibri"/>
                  <a:ea typeface="Calibri"/>
                  <a:cs typeface="Times New Roman"/>
                </a:endParaRPr>
              </a:p>
            </p:txBody>
          </p:sp>
          <p:sp>
            <p:nvSpPr>
              <p:cNvPr id="188"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89"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90"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91"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92"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193"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140" name="Group 139"/>
            <p:cNvGrpSpPr>
              <a:grpSpLocks/>
            </p:cNvGrpSpPr>
            <p:nvPr/>
          </p:nvGrpSpPr>
          <p:grpSpPr bwMode="auto">
            <a:xfrm>
              <a:off x="6620" y="4050"/>
              <a:ext cx="875" cy="2060"/>
              <a:chOff x="1955" y="1520"/>
              <a:chExt cx="875" cy="2060"/>
            </a:xfrm>
          </p:grpSpPr>
          <p:sp>
            <p:nvSpPr>
              <p:cNvPr id="174"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175"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176"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177"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178"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79"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180"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Agree7</a:t>
                </a:r>
                <a:endParaRPr lang="en-US" sz="1200" dirty="0">
                  <a:effectLst/>
                  <a:latin typeface="Calibri"/>
                  <a:ea typeface="Calibri"/>
                  <a:cs typeface="Times New Roman"/>
                </a:endParaRPr>
              </a:p>
            </p:txBody>
          </p:sp>
          <p:sp>
            <p:nvSpPr>
              <p:cNvPr id="181"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182"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83"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141" name="Group 140"/>
            <p:cNvGrpSpPr>
              <a:grpSpLocks/>
            </p:cNvGrpSpPr>
            <p:nvPr/>
          </p:nvGrpSpPr>
          <p:grpSpPr bwMode="auto">
            <a:xfrm>
              <a:off x="6620" y="6285"/>
              <a:ext cx="875" cy="2060"/>
              <a:chOff x="1955" y="1520"/>
              <a:chExt cx="875" cy="2060"/>
            </a:xfrm>
          </p:grpSpPr>
          <p:sp>
            <p:nvSpPr>
              <p:cNvPr id="164"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165"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166"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167"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168"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169"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170"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171"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172"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173"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142" name="Group 141"/>
            <p:cNvGrpSpPr>
              <a:grpSpLocks/>
            </p:cNvGrpSpPr>
            <p:nvPr/>
          </p:nvGrpSpPr>
          <p:grpSpPr bwMode="auto">
            <a:xfrm>
              <a:off x="6620" y="8490"/>
              <a:ext cx="875" cy="2060"/>
              <a:chOff x="1955" y="1520"/>
              <a:chExt cx="875" cy="2060"/>
            </a:xfrm>
          </p:grpSpPr>
          <p:sp>
            <p:nvSpPr>
              <p:cNvPr id="154"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155"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156"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157"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158"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159"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160"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161"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162"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163"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143" name="Group 142"/>
            <p:cNvGrpSpPr>
              <a:grpSpLocks/>
            </p:cNvGrpSpPr>
            <p:nvPr/>
          </p:nvGrpSpPr>
          <p:grpSpPr bwMode="auto">
            <a:xfrm>
              <a:off x="6620" y="10710"/>
              <a:ext cx="875" cy="2060"/>
              <a:chOff x="1955" y="1520"/>
              <a:chExt cx="875" cy="2060"/>
            </a:xfrm>
          </p:grpSpPr>
          <p:sp>
            <p:nvSpPr>
              <p:cNvPr id="144"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145"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146"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147"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148"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149"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150"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151"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152"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153"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sp>
        <p:nvSpPr>
          <p:cNvPr id="205" name="Text Box 116"/>
          <p:cNvSpPr txBox="1">
            <a:spLocks noChangeArrowheads="1"/>
          </p:cNvSpPr>
          <p:nvPr/>
        </p:nvSpPr>
        <p:spPr bwMode="auto">
          <a:xfrm>
            <a:off x="6624637" y="3120661"/>
            <a:ext cx="1452563" cy="675943"/>
          </a:xfrm>
          <a:prstGeom prst="rect">
            <a:avLst/>
          </a:prstGeom>
          <a:solidFill>
            <a:srgbClr val="FFFFFF"/>
          </a:solidFill>
          <a:ln w="9525">
            <a:solidFill>
              <a:srgbClr val="000000"/>
            </a:solidFill>
            <a:miter lim="800000"/>
            <a:headEnd/>
            <a:tailEnd/>
          </a:ln>
        </p:spPr>
        <p:txBody>
          <a:bodyPr vert="horz" wrap="square" lIns="91440" tIns="9144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Supervisor Evaluation</a:t>
            </a:r>
          </a:p>
        </p:txBody>
      </p:sp>
      <p:grpSp>
        <p:nvGrpSpPr>
          <p:cNvPr id="218" name="Group 217"/>
          <p:cNvGrpSpPr/>
          <p:nvPr/>
        </p:nvGrpSpPr>
        <p:grpSpPr>
          <a:xfrm>
            <a:off x="4514850" y="856562"/>
            <a:ext cx="2109787" cy="4912837"/>
            <a:chOff x="4514850" y="856562"/>
            <a:chExt cx="2109787" cy="4912837"/>
          </a:xfrm>
        </p:grpSpPr>
        <p:cxnSp>
          <p:nvCxnSpPr>
            <p:cNvPr id="207" name="Straight Arrow Connector 206"/>
            <p:cNvCxnSpPr>
              <a:stCxn id="128" idx="6"/>
              <a:endCxn id="205" idx="1"/>
            </p:cNvCxnSpPr>
            <p:nvPr/>
          </p:nvCxnSpPr>
          <p:spPr>
            <a:xfrm>
              <a:off x="4543425" y="856562"/>
              <a:ext cx="2081212" cy="2602071"/>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25" idx="6"/>
              <a:endCxn id="205" idx="1"/>
            </p:cNvCxnSpPr>
            <p:nvPr/>
          </p:nvCxnSpPr>
          <p:spPr>
            <a:xfrm>
              <a:off x="4543425" y="1984497"/>
              <a:ext cx="2081212" cy="1474136"/>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23" idx="6"/>
              <a:endCxn id="205" idx="1"/>
            </p:cNvCxnSpPr>
            <p:nvPr/>
          </p:nvCxnSpPr>
          <p:spPr>
            <a:xfrm>
              <a:off x="4514850" y="2944584"/>
              <a:ext cx="2109787" cy="514049"/>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21" idx="6"/>
              <a:endCxn id="205" idx="1"/>
            </p:cNvCxnSpPr>
            <p:nvPr/>
          </p:nvCxnSpPr>
          <p:spPr>
            <a:xfrm flipV="1">
              <a:off x="4527550" y="3458633"/>
              <a:ext cx="2097087" cy="423928"/>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19" idx="6"/>
              <a:endCxn id="205" idx="1"/>
            </p:cNvCxnSpPr>
            <p:nvPr/>
          </p:nvCxnSpPr>
          <p:spPr>
            <a:xfrm flipV="1">
              <a:off x="4533900" y="3458633"/>
              <a:ext cx="2090737" cy="1421474"/>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17" idx="6"/>
              <a:endCxn id="205" idx="1"/>
            </p:cNvCxnSpPr>
            <p:nvPr/>
          </p:nvCxnSpPr>
          <p:spPr>
            <a:xfrm flipV="1">
              <a:off x="4526280" y="3458633"/>
              <a:ext cx="2098357" cy="2310766"/>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219" name="TextBox 218"/>
          <p:cNvSpPr txBox="1"/>
          <p:nvPr/>
        </p:nvSpPr>
        <p:spPr>
          <a:xfrm>
            <a:off x="5421923" y="430295"/>
            <a:ext cx="3352799" cy="1661993"/>
          </a:xfrm>
          <a:prstGeom prst="rect">
            <a:avLst/>
          </a:prstGeom>
          <a:noFill/>
        </p:spPr>
        <p:txBody>
          <a:bodyPr wrap="square" rtlCol="0">
            <a:spAutoFit/>
          </a:bodyPr>
          <a:lstStyle/>
          <a:p>
            <a:r>
              <a:rPr lang="en-US" sz="2400" dirty="0" smtClean="0"/>
              <a:t>Application Examples – 4</a:t>
            </a:r>
          </a:p>
          <a:p>
            <a:r>
              <a:rPr lang="en-US" sz="2400" dirty="0" smtClean="0"/>
              <a:t>Bifactor as a predictor</a:t>
            </a:r>
          </a:p>
          <a:p>
            <a:endParaRPr lang="en-US" dirty="0"/>
          </a:p>
          <a:p>
            <a:r>
              <a:rPr lang="en-US" dirty="0" smtClean="0"/>
              <a:t>These results were presented above.  N=764.</a:t>
            </a:r>
            <a:endParaRPr lang="en-US" dirty="0"/>
          </a:p>
        </p:txBody>
      </p:sp>
      <p:sp>
        <p:nvSpPr>
          <p:cNvPr id="220" name="TextBox 219"/>
          <p:cNvSpPr txBox="1"/>
          <p:nvPr/>
        </p:nvSpPr>
        <p:spPr>
          <a:xfrm>
            <a:off x="4876800" y="5542613"/>
            <a:ext cx="4044552" cy="1015663"/>
          </a:xfrm>
          <a:prstGeom prst="rect">
            <a:avLst/>
          </a:prstGeom>
          <a:noFill/>
        </p:spPr>
        <p:txBody>
          <a:bodyPr wrap="square" rtlCol="0">
            <a:spAutoFit/>
          </a:bodyPr>
          <a:lstStyle/>
          <a:p>
            <a:pPr marL="228600" indent="-228600"/>
            <a:r>
              <a:rPr lang="en-US" sz="1200" dirty="0" smtClean="0">
                <a:latin typeface="Times New Roman" pitchFamily="18" charset="0"/>
                <a:cs typeface="Times New Roman" pitchFamily="18" charset="0"/>
              </a:rPr>
              <a:t>Biderman, M. D., Nguyen, N. T., Mullins, B., &amp; Luna, J.  (2008).  A method factor predictor of performance ratings.  Paper presented at the 23</a:t>
            </a:r>
            <a:r>
              <a:rPr lang="en-US" sz="1200" baseline="30000" dirty="0" smtClean="0">
                <a:latin typeface="Times New Roman" pitchFamily="18" charset="0"/>
                <a:cs typeface="Times New Roman" pitchFamily="18" charset="0"/>
              </a:rPr>
              <a:t>rd</a:t>
            </a:r>
            <a:r>
              <a:rPr lang="en-US" sz="1200" dirty="0" smtClean="0">
                <a:latin typeface="Times New Roman" pitchFamily="18" charset="0"/>
                <a:cs typeface="Times New Roman" pitchFamily="18" charset="0"/>
              </a:rPr>
              <a:t> Annual Conference of The society for Industrial and Organizational Psychology, San Francisco.</a:t>
            </a:r>
            <a:endParaRPr lang="en-US" sz="1200" dirty="0">
              <a:latin typeface="Times New Roman" pitchFamily="18" charset="0"/>
              <a:cs typeface="Times New Roman" pitchFamily="18" charset="0"/>
            </a:endParaRPr>
          </a:p>
        </p:txBody>
      </p:sp>
      <p:sp>
        <p:nvSpPr>
          <p:cNvPr id="5" name="TextBox 4"/>
          <p:cNvSpPr txBox="1"/>
          <p:nvPr/>
        </p:nvSpPr>
        <p:spPr>
          <a:xfrm>
            <a:off x="4648200" y="1141912"/>
            <a:ext cx="609600" cy="369332"/>
          </a:xfrm>
          <a:prstGeom prst="rect">
            <a:avLst/>
          </a:prstGeom>
          <a:solidFill>
            <a:schemeClr val="bg1"/>
          </a:solidFill>
        </p:spPr>
        <p:txBody>
          <a:bodyPr wrap="square" rtlCol="0">
            <a:spAutoFit/>
          </a:bodyPr>
          <a:lstStyle/>
          <a:p>
            <a:r>
              <a:rPr lang="en-US" dirty="0" smtClean="0">
                <a:solidFill>
                  <a:srgbClr val="FF0000"/>
                </a:solidFill>
              </a:rPr>
              <a:t>.10</a:t>
            </a:r>
            <a:endParaRPr lang="en-US" dirty="0">
              <a:solidFill>
                <a:srgbClr val="FF0000"/>
              </a:solidFill>
            </a:endParaRPr>
          </a:p>
        </p:txBody>
      </p:sp>
      <p:sp>
        <p:nvSpPr>
          <p:cNvPr id="204" name="TextBox 203"/>
          <p:cNvSpPr txBox="1"/>
          <p:nvPr/>
        </p:nvSpPr>
        <p:spPr>
          <a:xfrm>
            <a:off x="4648200" y="2071045"/>
            <a:ext cx="609600" cy="369332"/>
          </a:xfrm>
          <a:prstGeom prst="rect">
            <a:avLst/>
          </a:prstGeom>
          <a:solidFill>
            <a:schemeClr val="bg1"/>
          </a:solidFill>
        </p:spPr>
        <p:txBody>
          <a:bodyPr wrap="square" rtlCol="0">
            <a:spAutoFit/>
          </a:bodyPr>
          <a:lstStyle/>
          <a:p>
            <a:r>
              <a:rPr lang="en-US" dirty="0" smtClean="0"/>
              <a:t>.03</a:t>
            </a:r>
            <a:endParaRPr lang="en-US" dirty="0"/>
          </a:p>
        </p:txBody>
      </p:sp>
      <p:sp>
        <p:nvSpPr>
          <p:cNvPr id="206" name="TextBox 205"/>
          <p:cNvSpPr txBox="1"/>
          <p:nvPr/>
        </p:nvSpPr>
        <p:spPr>
          <a:xfrm>
            <a:off x="4648200" y="2789302"/>
            <a:ext cx="609600" cy="369332"/>
          </a:xfrm>
          <a:prstGeom prst="rect">
            <a:avLst/>
          </a:prstGeom>
          <a:solidFill>
            <a:schemeClr val="bg1"/>
          </a:solidFill>
        </p:spPr>
        <p:txBody>
          <a:bodyPr wrap="square" rtlCol="0">
            <a:spAutoFit/>
          </a:bodyPr>
          <a:lstStyle/>
          <a:p>
            <a:r>
              <a:rPr lang="en-US" dirty="0" smtClean="0"/>
              <a:t>.00</a:t>
            </a:r>
            <a:endParaRPr lang="en-US" dirty="0"/>
          </a:p>
        </p:txBody>
      </p:sp>
      <p:sp>
        <p:nvSpPr>
          <p:cNvPr id="208" name="TextBox 207"/>
          <p:cNvSpPr txBox="1"/>
          <p:nvPr/>
        </p:nvSpPr>
        <p:spPr>
          <a:xfrm>
            <a:off x="4648200" y="3490530"/>
            <a:ext cx="609600" cy="369332"/>
          </a:xfrm>
          <a:prstGeom prst="rect">
            <a:avLst/>
          </a:prstGeom>
          <a:solidFill>
            <a:schemeClr val="bg1"/>
          </a:solidFill>
        </p:spPr>
        <p:txBody>
          <a:bodyPr wrap="square" rtlCol="0">
            <a:spAutoFit/>
          </a:bodyPr>
          <a:lstStyle/>
          <a:p>
            <a:r>
              <a:rPr lang="en-US" dirty="0" smtClean="0"/>
              <a:t>-.06</a:t>
            </a:r>
            <a:endParaRPr lang="en-US" dirty="0"/>
          </a:p>
        </p:txBody>
      </p:sp>
      <p:sp>
        <p:nvSpPr>
          <p:cNvPr id="210" name="TextBox 209"/>
          <p:cNvSpPr txBox="1"/>
          <p:nvPr/>
        </p:nvSpPr>
        <p:spPr>
          <a:xfrm>
            <a:off x="4648200" y="4405302"/>
            <a:ext cx="609600" cy="369332"/>
          </a:xfrm>
          <a:prstGeom prst="rect">
            <a:avLst/>
          </a:prstGeom>
          <a:solidFill>
            <a:schemeClr val="bg1"/>
          </a:solidFill>
        </p:spPr>
        <p:txBody>
          <a:bodyPr wrap="square" rtlCol="0">
            <a:spAutoFit/>
          </a:bodyPr>
          <a:lstStyle/>
          <a:p>
            <a:r>
              <a:rPr lang="en-US" dirty="0" smtClean="0"/>
              <a:t>-.06</a:t>
            </a:r>
            <a:endParaRPr lang="en-US" dirty="0"/>
          </a:p>
        </p:txBody>
      </p:sp>
      <p:sp>
        <p:nvSpPr>
          <p:cNvPr id="212" name="TextBox 211"/>
          <p:cNvSpPr txBox="1"/>
          <p:nvPr/>
        </p:nvSpPr>
        <p:spPr>
          <a:xfrm>
            <a:off x="4648200" y="5014362"/>
            <a:ext cx="609600" cy="369332"/>
          </a:xfrm>
          <a:prstGeom prst="rect">
            <a:avLst/>
          </a:prstGeom>
          <a:solidFill>
            <a:schemeClr val="bg1"/>
          </a:solidFill>
        </p:spPr>
        <p:txBody>
          <a:bodyPr wrap="square" rtlCol="0">
            <a:spAutoFit/>
          </a:bodyPr>
          <a:lstStyle/>
          <a:p>
            <a:r>
              <a:rPr lang="en-US" dirty="0" smtClean="0">
                <a:solidFill>
                  <a:srgbClr val="FF0000"/>
                </a:solidFill>
              </a:rPr>
              <a:t>-.16</a:t>
            </a:r>
            <a:endParaRPr lang="en-US" dirty="0">
              <a:solidFill>
                <a:srgbClr val="FF0000"/>
              </a:solidFill>
            </a:endParaRPr>
          </a:p>
        </p:txBody>
      </p:sp>
      <p:sp>
        <p:nvSpPr>
          <p:cNvPr id="56" name="Footer Placeholder 55"/>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4374721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FBA5A-E464-44AD-AE10-E347FB0651F9}"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63</a:t>
            </a:fld>
            <a:endParaRPr lang="en-US" dirty="0"/>
          </a:p>
        </p:txBody>
      </p:sp>
      <p:sp>
        <p:nvSpPr>
          <p:cNvPr id="4" name="TextBox 3"/>
          <p:cNvSpPr txBox="1"/>
          <p:nvPr/>
        </p:nvSpPr>
        <p:spPr>
          <a:xfrm>
            <a:off x="685800" y="457199"/>
            <a:ext cx="7772400" cy="5724644"/>
          </a:xfrm>
          <a:prstGeom prst="rect">
            <a:avLst/>
          </a:prstGeom>
          <a:noFill/>
        </p:spPr>
        <p:txBody>
          <a:bodyPr wrap="square" rtlCol="0">
            <a:spAutoFit/>
          </a:bodyPr>
          <a:lstStyle/>
          <a:p>
            <a:r>
              <a:rPr lang="en-US" sz="2400" dirty="0" smtClean="0"/>
              <a:t>What is the bifactor in Big Five </a:t>
            </a:r>
            <a:r>
              <a:rPr lang="en-US" sz="2400" dirty="0"/>
              <a:t>data? - 1</a:t>
            </a:r>
            <a:endParaRPr lang="en-US" sz="2400" dirty="0" smtClean="0"/>
          </a:p>
          <a:p>
            <a:endParaRPr lang="en-US" dirty="0"/>
          </a:p>
          <a:p>
            <a:r>
              <a:rPr lang="en-US" dirty="0" smtClean="0"/>
              <a:t>Specifically it’s common variation - a tendency to respond slightly more positively or slightly more negatively to items than would be expected on the basis of the respondent’s position on the trait.</a:t>
            </a:r>
          </a:p>
          <a:p>
            <a:endParaRPr lang="en-US" dirty="0"/>
          </a:p>
          <a:p>
            <a:r>
              <a:rPr lang="en-US" dirty="0" smtClean="0"/>
              <a:t>It’s a slight elevation of responses to all items or </a:t>
            </a:r>
          </a:p>
          <a:p>
            <a:endParaRPr lang="en-US" dirty="0"/>
          </a:p>
          <a:p>
            <a:r>
              <a:rPr lang="en-US" dirty="0" smtClean="0"/>
              <a:t>a slight “</a:t>
            </a:r>
            <a:r>
              <a:rPr lang="en-US" dirty="0" err="1" smtClean="0"/>
              <a:t>delevation</a:t>
            </a:r>
            <a:r>
              <a:rPr lang="en-US" dirty="0" smtClean="0"/>
              <a:t>” of responses to all items.</a:t>
            </a:r>
          </a:p>
          <a:p>
            <a:endParaRPr lang="en-US" dirty="0"/>
          </a:p>
          <a:p>
            <a:endParaRPr lang="en-US" dirty="0" smtClean="0"/>
          </a:p>
          <a:p>
            <a:r>
              <a:rPr lang="en-US" dirty="0" smtClean="0"/>
              <a:t>People high on the bifactor respond with slightly higher responses to all items than if the bifactor were not affecting their responses.</a:t>
            </a:r>
          </a:p>
          <a:p>
            <a:endParaRPr lang="en-US" dirty="0"/>
          </a:p>
          <a:p>
            <a:r>
              <a:rPr lang="en-US" dirty="0" smtClean="0"/>
              <a:t>People low on the bifactor respond with slightly lower responses to all items than they would if the bifactor were not affecting their responses.</a:t>
            </a:r>
          </a:p>
          <a:p>
            <a:endParaRPr lang="en-US" dirty="0"/>
          </a:p>
          <a:p>
            <a:r>
              <a:rPr lang="en-US" dirty="0" smtClean="0"/>
              <a:t>Interesting result:  Since the Big Five factors are essentially orthogonal, a person’s score on the bifactor can be estimated by simply taking the mean of ALL responses on the Big Five questionnaire.  </a:t>
            </a:r>
          </a:p>
        </p:txBody>
      </p:sp>
      <p:sp>
        <p:nvSpPr>
          <p:cNvPr id="5" name="Footer Placeholder 4"/>
          <p:cNvSpPr>
            <a:spLocks noGrp="1"/>
          </p:cNvSpPr>
          <p:nvPr>
            <p:ph type="ftr" sz="quarter" idx="11"/>
          </p:nvPr>
        </p:nvSpPr>
        <p:spPr/>
        <p:txBody>
          <a:bodyPr/>
          <a:lstStyle/>
          <a:p>
            <a:r>
              <a:rPr lang="en-US" smtClean="0"/>
              <a:t>www.utc.edu/michael-biderman</a:t>
            </a:r>
            <a:endParaRPr lang="en-US"/>
          </a:p>
        </p:txBody>
      </p:sp>
      <p:cxnSp>
        <p:nvCxnSpPr>
          <p:cNvPr id="7" name="Straight Connector 6"/>
          <p:cNvCxnSpPr/>
          <p:nvPr/>
        </p:nvCxnSpPr>
        <p:spPr>
          <a:xfrm>
            <a:off x="6477000" y="22098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00800" y="3276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00800" y="3098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0800" y="29210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00800" y="2743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00800" y="2565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00800" y="2387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00800" y="2209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324600" y="2514600"/>
            <a:ext cx="0"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781800" y="2514600"/>
            <a:ext cx="0"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399251" y="2080470"/>
            <a:ext cx="3775046" cy="494950"/>
          </a:xfrm>
          <a:custGeom>
            <a:avLst/>
            <a:gdLst>
              <a:gd name="connsiteX0" fmla="*/ 0 w 3775046"/>
              <a:gd name="connsiteY0" fmla="*/ 159391 h 494950"/>
              <a:gd name="connsiteX1" fmla="*/ 1535186 w 3775046"/>
              <a:gd name="connsiteY1" fmla="*/ 0 h 494950"/>
              <a:gd name="connsiteX2" fmla="*/ 2567032 w 3775046"/>
              <a:gd name="connsiteY2" fmla="*/ 50334 h 494950"/>
              <a:gd name="connsiteX3" fmla="*/ 3775046 w 3775046"/>
              <a:gd name="connsiteY3" fmla="*/ 494950 h 494950"/>
            </a:gdLst>
            <a:ahLst/>
            <a:cxnLst>
              <a:cxn ang="0">
                <a:pos x="connsiteX0" y="connsiteY0"/>
              </a:cxn>
              <a:cxn ang="0">
                <a:pos x="connsiteX1" y="connsiteY1"/>
              </a:cxn>
              <a:cxn ang="0">
                <a:pos x="connsiteX2" y="connsiteY2"/>
              </a:cxn>
              <a:cxn ang="0">
                <a:pos x="connsiteX3" y="connsiteY3"/>
              </a:cxn>
            </a:cxnLst>
            <a:rect l="l" t="t" r="r" b="b"/>
            <a:pathLst>
              <a:path w="3775046" h="494950">
                <a:moveTo>
                  <a:pt x="0" y="159391"/>
                </a:moveTo>
                <a:cubicBezTo>
                  <a:pt x="553673" y="88783"/>
                  <a:pt x="1107347" y="18176"/>
                  <a:pt x="1535186" y="0"/>
                </a:cubicBezTo>
                <a:lnTo>
                  <a:pt x="2567032" y="50334"/>
                </a:lnTo>
                <a:cubicBezTo>
                  <a:pt x="2940342" y="132826"/>
                  <a:pt x="3357694" y="313888"/>
                  <a:pt x="3775046" y="49495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996580" y="2509701"/>
            <a:ext cx="5463583" cy="983977"/>
          </a:xfrm>
          <a:custGeom>
            <a:avLst/>
            <a:gdLst>
              <a:gd name="connsiteX0" fmla="*/ 0 w 5463583"/>
              <a:gd name="connsiteY0" fmla="*/ 560670 h 983977"/>
              <a:gd name="connsiteX1" fmla="*/ 2340528 w 5463583"/>
              <a:gd name="connsiteY1" fmla="*/ 820728 h 983977"/>
              <a:gd name="connsiteX2" fmla="*/ 4479721 w 5463583"/>
              <a:gd name="connsiteY2" fmla="*/ 963341 h 983977"/>
              <a:gd name="connsiteX3" fmla="*/ 5427677 w 5463583"/>
              <a:gd name="connsiteY3" fmla="*/ 367723 h 983977"/>
              <a:gd name="connsiteX4" fmla="*/ 5234730 w 5463583"/>
              <a:gd name="connsiteY4" fmla="*/ 23774 h 983977"/>
              <a:gd name="connsiteX5" fmla="*/ 4949504 w 5463583"/>
              <a:gd name="connsiteY5" fmla="*/ 57330 h 98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3583" h="983977">
                <a:moveTo>
                  <a:pt x="0" y="560670"/>
                </a:moveTo>
                <a:lnTo>
                  <a:pt x="2340528" y="820728"/>
                </a:lnTo>
                <a:cubicBezTo>
                  <a:pt x="3087148" y="887840"/>
                  <a:pt x="3965196" y="1038842"/>
                  <a:pt x="4479721" y="963341"/>
                </a:cubicBezTo>
                <a:cubicBezTo>
                  <a:pt x="4994246" y="887840"/>
                  <a:pt x="5301842" y="524317"/>
                  <a:pt x="5427677" y="367723"/>
                </a:cubicBezTo>
                <a:cubicBezTo>
                  <a:pt x="5553512" y="211129"/>
                  <a:pt x="5314425" y="75506"/>
                  <a:pt x="5234730" y="23774"/>
                </a:cubicBezTo>
                <a:cubicBezTo>
                  <a:pt x="5155035" y="-27958"/>
                  <a:pt x="5052269" y="14686"/>
                  <a:pt x="4949504" y="5733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3342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64</a:t>
            </a:fld>
            <a:endParaRPr lang="en-US"/>
          </a:p>
        </p:txBody>
      </p:sp>
      <p:sp>
        <p:nvSpPr>
          <p:cNvPr id="5" name="Rectangle 4"/>
          <p:cNvSpPr/>
          <p:nvPr/>
        </p:nvSpPr>
        <p:spPr>
          <a:xfrm>
            <a:off x="685800" y="304800"/>
            <a:ext cx="7924800" cy="954107"/>
          </a:xfrm>
          <a:prstGeom prst="rect">
            <a:avLst/>
          </a:prstGeom>
        </p:spPr>
        <p:txBody>
          <a:bodyPr wrap="square">
            <a:spAutoFit/>
          </a:bodyPr>
          <a:lstStyle/>
          <a:p>
            <a:r>
              <a:rPr lang="en-US" sz="2400" dirty="0"/>
              <a:t>What is the bifactor in Big Five data? </a:t>
            </a:r>
            <a:r>
              <a:rPr lang="en-US" sz="2400" dirty="0" smtClean="0"/>
              <a:t>– 2</a:t>
            </a:r>
          </a:p>
          <a:p>
            <a:endParaRPr lang="en-US" sz="1400" dirty="0"/>
          </a:p>
          <a:p>
            <a:r>
              <a:rPr lang="en-US" dirty="0" smtClean="0"/>
              <a:t> Scatterplots of bifactor factor scores vs. mean of responses to all items.</a:t>
            </a:r>
            <a:endParaRPr lang="en-US" dirty="0"/>
          </a:p>
        </p:txBody>
      </p:sp>
      <p:sp>
        <p:nvSpPr>
          <p:cNvPr id="6" name="TextBox 5"/>
          <p:cNvSpPr txBox="1"/>
          <p:nvPr/>
        </p:nvSpPr>
        <p:spPr>
          <a:xfrm>
            <a:off x="1828800" y="3544907"/>
            <a:ext cx="1714500" cy="307777"/>
          </a:xfrm>
          <a:prstGeom prst="rect">
            <a:avLst/>
          </a:prstGeom>
          <a:solidFill>
            <a:schemeClr val="bg1"/>
          </a:solidFill>
        </p:spPr>
        <p:txBody>
          <a:bodyPr wrap="square" rtlCol="0">
            <a:spAutoFit/>
          </a:bodyPr>
          <a:lstStyle/>
          <a:p>
            <a:pPr algn="ctr"/>
            <a:r>
              <a:rPr lang="en-US" sz="1400" dirty="0" smtClean="0"/>
              <a:t>Mean of All Items</a:t>
            </a:r>
            <a:endParaRPr lang="en-US" sz="1400" dirty="0"/>
          </a:p>
        </p:txBody>
      </p:sp>
      <p:sp>
        <p:nvSpPr>
          <p:cNvPr id="8" name="TextBox 7"/>
          <p:cNvSpPr txBox="1"/>
          <p:nvPr/>
        </p:nvSpPr>
        <p:spPr>
          <a:xfrm>
            <a:off x="381000" y="1851493"/>
            <a:ext cx="838200" cy="738664"/>
          </a:xfrm>
          <a:prstGeom prst="rect">
            <a:avLst/>
          </a:prstGeom>
          <a:noFill/>
        </p:spPr>
        <p:txBody>
          <a:bodyPr wrap="square" rtlCol="0">
            <a:spAutoFit/>
          </a:bodyPr>
          <a:lstStyle/>
          <a:p>
            <a:pPr algn="ctr"/>
            <a:r>
              <a:rPr lang="en-US" sz="1400" dirty="0" smtClean="0"/>
              <a:t>Bifactor Factor Score</a:t>
            </a:r>
            <a:endParaRPr lang="en-US"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293" y="1258907"/>
            <a:ext cx="2994760"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329531" y="1397700"/>
            <a:ext cx="1219200" cy="738664"/>
          </a:xfrm>
          <a:prstGeom prst="rect">
            <a:avLst/>
          </a:prstGeom>
          <a:solidFill>
            <a:schemeClr val="bg1"/>
          </a:solidFill>
        </p:spPr>
        <p:txBody>
          <a:bodyPr wrap="square" rtlCol="0">
            <a:spAutoFit/>
          </a:bodyPr>
          <a:lstStyle/>
          <a:p>
            <a:pPr algn="ctr"/>
            <a:r>
              <a:rPr lang="en-US" sz="1400" dirty="0" smtClean="0"/>
              <a:t>IPIP 50-item</a:t>
            </a:r>
          </a:p>
          <a:p>
            <a:pPr algn="ctr"/>
            <a:r>
              <a:rPr lang="en-US" sz="1400" dirty="0" smtClean="0"/>
              <a:t>N=547</a:t>
            </a:r>
          </a:p>
          <a:p>
            <a:pPr algn="ctr"/>
            <a:r>
              <a:rPr lang="en-US" sz="1400" dirty="0" smtClean="0"/>
              <a:t>r = .846</a:t>
            </a:r>
            <a:endParaRPr lang="en-US" sz="1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147" y="1258907"/>
            <a:ext cx="287840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949477" y="1397700"/>
            <a:ext cx="1219200" cy="738664"/>
          </a:xfrm>
          <a:prstGeom prst="rect">
            <a:avLst/>
          </a:prstGeom>
          <a:solidFill>
            <a:schemeClr val="bg1"/>
          </a:solidFill>
        </p:spPr>
        <p:txBody>
          <a:bodyPr wrap="square" rtlCol="0">
            <a:spAutoFit/>
          </a:bodyPr>
          <a:lstStyle/>
          <a:p>
            <a:pPr algn="ctr"/>
            <a:r>
              <a:rPr lang="en-US" sz="1400" dirty="0" err="1" smtClean="0"/>
              <a:t>Minimarkers</a:t>
            </a:r>
            <a:endParaRPr lang="en-US" sz="1400" dirty="0" smtClean="0"/>
          </a:p>
          <a:p>
            <a:pPr algn="ctr"/>
            <a:r>
              <a:rPr lang="en-US" sz="1400" dirty="0" smtClean="0"/>
              <a:t>N=206</a:t>
            </a:r>
          </a:p>
          <a:p>
            <a:pPr algn="ctr"/>
            <a:r>
              <a:rPr lang="en-US" sz="1400" dirty="0" smtClean="0"/>
              <a:t>r = .651</a:t>
            </a:r>
            <a:endParaRPr lang="en-US" sz="1400" dirty="0"/>
          </a:p>
        </p:txBody>
      </p:sp>
      <p:sp>
        <p:nvSpPr>
          <p:cNvPr id="15" name="TextBox 14"/>
          <p:cNvSpPr txBox="1"/>
          <p:nvPr/>
        </p:nvSpPr>
        <p:spPr>
          <a:xfrm>
            <a:off x="6398947" y="3514538"/>
            <a:ext cx="1714500" cy="307777"/>
          </a:xfrm>
          <a:prstGeom prst="rect">
            <a:avLst/>
          </a:prstGeom>
          <a:solidFill>
            <a:schemeClr val="bg1"/>
          </a:solidFill>
        </p:spPr>
        <p:txBody>
          <a:bodyPr wrap="square" rtlCol="0">
            <a:spAutoFit/>
          </a:bodyPr>
          <a:lstStyle/>
          <a:p>
            <a:pPr algn="ctr"/>
            <a:r>
              <a:rPr lang="en-US" sz="1400" dirty="0" smtClean="0"/>
              <a:t>Mean of All Items</a:t>
            </a:r>
            <a:endParaRPr lang="en-US" sz="1400" dirty="0"/>
          </a:p>
        </p:txBody>
      </p:sp>
      <p:sp>
        <p:nvSpPr>
          <p:cNvPr id="16" name="TextBox 15"/>
          <p:cNvSpPr txBox="1"/>
          <p:nvPr/>
        </p:nvSpPr>
        <p:spPr>
          <a:xfrm>
            <a:off x="4953000" y="1851493"/>
            <a:ext cx="838200" cy="738664"/>
          </a:xfrm>
          <a:prstGeom prst="rect">
            <a:avLst/>
          </a:prstGeom>
          <a:noFill/>
        </p:spPr>
        <p:txBody>
          <a:bodyPr wrap="square" rtlCol="0">
            <a:spAutoFit/>
          </a:bodyPr>
          <a:lstStyle/>
          <a:p>
            <a:pPr algn="ctr"/>
            <a:r>
              <a:rPr lang="en-US" sz="1400" dirty="0" smtClean="0"/>
              <a:t>Bifactor Factor Score</a:t>
            </a:r>
            <a:endParaRPr lang="en-US" sz="1400"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656" y="3925252"/>
            <a:ext cx="289403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1828800" y="6172200"/>
            <a:ext cx="1714500" cy="307777"/>
          </a:xfrm>
          <a:prstGeom prst="rect">
            <a:avLst/>
          </a:prstGeom>
          <a:noFill/>
        </p:spPr>
        <p:txBody>
          <a:bodyPr wrap="square" rtlCol="0">
            <a:spAutoFit/>
          </a:bodyPr>
          <a:lstStyle/>
          <a:p>
            <a:pPr algn="ctr"/>
            <a:r>
              <a:rPr lang="en-US" sz="1400" dirty="0" smtClean="0"/>
              <a:t>Mean of All Items</a:t>
            </a:r>
            <a:endParaRPr lang="en-US" sz="1400" dirty="0"/>
          </a:p>
        </p:txBody>
      </p:sp>
      <p:sp>
        <p:nvSpPr>
          <p:cNvPr id="19" name="TextBox 18"/>
          <p:cNvSpPr txBox="1"/>
          <p:nvPr/>
        </p:nvSpPr>
        <p:spPr>
          <a:xfrm>
            <a:off x="368770" y="4495800"/>
            <a:ext cx="838200" cy="738664"/>
          </a:xfrm>
          <a:prstGeom prst="rect">
            <a:avLst/>
          </a:prstGeom>
          <a:noFill/>
        </p:spPr>
        <p:txBody>
          <a:bodyPr wrap="square" rtlCol="0">
            <a:spAutoFit/>
          </a:bodyPr>
          <a:lstStyle/>
          <a:p>
            <a:pPr algn="ctr"/>
            <a:r>
              <a:rPr lang="en-US" sz="1400" dirty="0" smtClean="0"/>
              <a:t>Bifactor Factor Score</a:t>
            </a:r>
            <a:endParaRPr lang="en-US" sz="1400" dirty="0"/>
          </a:p>
        </p:txBody>
      </p:sp>
      <p:sp>
        <p:nvSpPr>
          <p:cNvPr id="20" name="TextBox 19"/>
          <p:cNvSpPr txBox="1"/>
          <p:nvPr/>
        </p:nvSpPr>
        <p:spPr>
          <a:xfrm>
            <a:off x="1329532" y="4038600"/>
            <a:ext cx="1489868" cy="738664"/>
          </a:xfrm>
          <a:prstGeom prst="rect">
            <a:avLst/>
          </a:prstGeom>
          <a:solidFill>
            <a:schemeClr val="bg1"/>
          </a:solidFill>
        </p:spPr>
        <p:txBody>
          <a:bodyPr wrap="square" rtlCol="0">
            <a:spAutoFit/>
          </a:bodyPr>
          <a:lstStyle/>
          <a:p>
            <a:pPr algn="ctr"/>
            <a:r>
              <a:rPr lang="en-US" sz="1400" dirty="0" smtClean="0"/>
              <a:t>“Other” 50-items</a:t>
            </a:r>
          </a:p>
          <a:p>
            <a:pPr algn="ctr"/>
            <a:r>
              <a:rPr lang="en-US" sz="1400" dirty="0" smtClean="0"/>
              <a:t>N=206</a:t>
            </a:r>
          </a:p>
          <a:p>
            <a:pPr algn="ctr"/>
            <a:r>
              <a:rPr lang="en-US" sz="1400" dirty="0" smtClean="0"/>
              <a:t>r = .799</a:t>
            </a:r>
            <a:endParaRPr lang="en-US" sz="1400"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034" y="3911850"/>
            <a:ext cx="290051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477000" y="6172200"/>
            <a:ext cx="1714500" cy="307777"/>
          </a:xfrm>
          <a:prstGeom prst="rect">
            <a:avLst/>
          </a:prstGeom>
          <a:noFill/>
        </p:spPr>
        <p:txBody>
          <a:bodyPr wrap="square" rtlCol="0">
            <a:spAutoFit/>
          </a:bodyPr>
          <a:lstStyle/>
          <a:p>
            <a:pPr algn="ctr"/>
            <a:r>
              <a:rPr lang="en-US" sz="1400" dirty="0" smtClean="0"/>
              <a:t>Mean of All Items</a:t>
            </a:r>
            <a:endParaRPr lang="en-US" sz="1400" dirty="0"/>
          </a:p>
        </p:txBody>
      </p:sp>
      <p:sp>
        <p:nvSpPr>
          <p:cNvPr id="23" name="TextBox 22"/>
          <p:cNvSpPr txBox="1"/>
          <p:nvPr/>
        </p:nvSpPr>
        <p:spPr>
          <a:xfrm>
            <a:off x="4953000" y="4495800"/>
            <a:ext cx="838200" cy="738664"/>
          </a:xfrm>
          <a:prstGeom prst="rect">
            <a:avLst/>
          </a:prstGeom>
          <a:noFill/>
        </p:spPr>
        <p:txBody>
          <a:bodyPr wrap="square" rtlCol="0">
            <a:spAutoFit/>
          </a:bodyPr>
          <a:lstStyle/>
          <a:p>
            <a:pPr algn="ctr"/>
            <a:r>
              <a:rPr lang="en-US" sz="1400" dirty="0" smtClean="0"/>
              <a:t>Bifactor Factor Score</a:t>
            </a:r>
            <a:endParaRPr lang="en-US" sz="1400" dirty="0"/>
          </a:p>
        </p:txBody>
      </p:sp>
      <p:sp>
        <p:nvSpPr>
          <p:cNvPr id="24" name="TextBox 23"/>
          <p:cNvSpPr txBox="1"/>
          <p:nvPr/>
        </p:nvSpPr>
        <p:spPr>
          <a:xfrm>
            <a:off x="5927706" y="4009447"/>
            <a:ext cx="1219200" cy="738664"/>
          </a:xfrm>
          <a:prstGeom prst="rect">
            <a:avLst/>
          </a:prstGeom>
          <a:solidFill>
            <a:schemeClr val="bg1"/>
          </a:solidFill>
        </p:spPr>
        <p:txBody>
          <a:bodyPr wrap="square" rtlCol="0">
            <a:spAutoFit/>
          </a:bodyPr>
          <a:lstStyle/>
          <a:p>
            <a:pPr algn="ctr"/>
            <a:r>
              <a:rPr lang="en-US" sz="1400" dirty="0" smtClean="0"/>
              <a:t>NEO-FFI</a:t>
            </a:r>
          </a:p>
          <a:p>
            <a:pPr algn="ctr"/>
            <a:r>
              <a:rPr lang="en-US" sz="1400" dirty="0" smtClean="0"/>
              <a:t>N=189</a:t>
            </a:r>
          </a:p>
          <a:p>
            <a:pPr algn="ctr"/>
            <a:r>
              <a:rPr lang="en-US" sz="1400" dirty="0" smtClean="0"/>
              <a:t>r = .849</a:t>
            </a:r>
            <a:endParaRPr lang="en-US" sz="1400" dirty="0"/>
          </a:p>
        </p:txBody>
      </p:sp>
    </p:spTree>
    <p:extLst>
      <p:ext uri="{BB962C8B-B14F-4D97-AF65-F5344CB8AC3E}">
        <p14:creationId xmlns:p14="http://schemas.microsoft.com/office/powerpoint/2010/main" val="36618512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65</a:t>
            </a:fld>
            <a:endParaRPr lang="en-US"/>
          </a:p>
        </p:txBody>
      </p:sp>
      <p:sp>
        <p:nvSpPr>
          <p:cNvPr id="5" name="Rectangle 4"/>
          <p:cNvSpPr/>
          <p:nvPr/>
        </p:nvSpPr>
        <p:spPr>
          <a:xfrm>
            <a:off x="990600" y="533400"/>
            <a:ext cx="7467600" cy="5724644"/>
          </a:xfrm>
          <a:prstGeom prst="rect">
            <a:avLst/>
          </a:prstGeom>
        </p:spPr>
        <p:txBody>
          <a:bodyPr wrap="square">
            <a:spAutoFit/>
          </a:bodyPr>
          <a:lstStyle/>
          <a:p>
            <a:r>
              <a:rPr lang="en-US" sz="2400" dirty="0"/>
              <a:t>What is the bifactor in Big Five data? - </a:t>
            </a:r>
            <a:r>
              <a:rPr lang="en-US" sz="2400" dirty="0" smtClean="0"/>
              <a:t>3</a:t>
            </a:r>
            <a:endParaRPr lang="en-US" sz="2400" dirty="0"/>
          </a:p>
          <a:p>
            <a:endParaRPr lang="en-US" dirty="0"/>
          </a:p>
          <a:p>
            <a:r>
              <a:rPr lang="en-US" dirty="0"/>
              <a:t>The evidence:  Individual differences in the bifactor . . .</a:t>
            </a:r>
          </a:p>
          <a:p>
            <a:endParaRPr lang="en-US" dirty="0"/>
          </a:p>
          <a:p>
            <a:r>
              <a:rPr lang="en-US" dirty="0"/>
              <a:t>are positively correlated with positive affect and self-esteem . . .</a:t>
            </a:r>
          </a:p>
          <a:p>
            <a:endParaRPr lang="en-US" dirty="0"/>
          </a:p>
          <a:p>
            <a:r>
              <a:rPr lang="en-US" dirty="0"/>
              <a:t>are negatively correlated with negative affect and depression . . .</a:t>
            </a:r>
          </a:p>
          <a:p>
            <a:endParaRPr lang="en-US" dirty="0"/>
          </a:p>
          <a:p>
            <a:r>
              <a:rPr lang="en-US" dirty="0"/>
              <a:t>are positively correlated with supervisor evaluations.</a:t>
            </a:r>
          </a:p>
          <a:p>
            <a:endParaRPr lang="en-US" dirty="0"/>
          </a:p>
          <a:p>
            <a:r>
              <a:rPr lang="en-US" dirty="0"/>
              <a:t>These results suggest that the bifactor represents </a:t>
            </a:r>
            <a:r>
              <a:rPr lang="en-US" dirty="0" smtClean="0"/>
              <a:t>the </a:t>
            </a:r>
            <a:r>
              <a:rPr lang="en-US" b="1" dirty="0" smtClean="0"/>
              <a:t>affective </a:t>
            </a:r>
            <a:r>
              <a:rPr lang="en-US" b="1" dirty="0"/>
              <a:t>or </a:t>
            </a:r>
            <a:r>
              <a:rPr lang="en-US" b="1" dirty="0" smtClean="0"/>
              <a:t>emotional </a:t>
            </a:r>
            <a:r>
              <a:rPr lang="en-US" b="1" dirty="0"/>
              <a:t>state of the respondent</a:t>
            </a:r>
          </a:p>
          <a:p>
            <a:endParaRPr lang="en-US" dirty="0"/>
          </a:p>
          <a:p>
            <a:r>
              <a:rPr lang="en-US" dirty="0"/>
              <a:t>High bifactor value – the respondent is feeling good about her/himself – will score high on PA and self-esteem, low on NA and depression, and be evaluated favorably by supervisor</a:t>
            </a:r>
          </a:p>
          <a:p>
            <a:endParaRPr lang="en-US" dirty="0"/>
          </a:p>
          <a:p>
            <a:r>
              <a:rPr lang="en-US" dirty="0"/>
              <a:t>Low bifactor value – the respondent is feeling down  - will score low on PA and self-esteem, high on NA and depression and be evaluated less favorably by supervisor.</a:t>
            </a:r>
          </a:p>
        </p:txBody>
      </p:sp>
    </p:spTree>
    <p:extLst>
      <p:ext uri="{BB962C8B-B14F-4D97-AF65-F5344CB8AC3E}">
        <p14:creationId xmlns:p14="http://schemas.microsoft.com/office/powerpoint/2010/main" val="41346681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76E76-7DD8-4EED-A536-E597405A15D5}"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66</a:t>
            </a:fld>
            <a:endParaRPr lang="en-US"/>
          </a:p>
        </p:txBody>
      </p:sp>
      <p:sp>
        <p:nvSpPr>
          <p:cNvPr id="4" name="Rectangle 3"/>
          <p:cNvSpPr/>
          <p:nvPr/>
        </p:nvSpPr>
        <p:spPr>
          <a:xfrm>
            <a:off x="609600" y="381000"/>
            <a:ext cx="8077200" cy="5232202"/>
          </a:xfrm>
          <a:prstGeom prst="rect">
            <a:avLst/>
          </a:prstGeom>
        </p:spPr>
        <p:txBody>
          <a:bodyPr wrap="square">
            <a:spAutoFit/>
          </a:bodyPr>
          <a:lstStyle/>
          <a:p>
            <a:r>
              <a:rPr lang="en-US" sz="2400" dirty="0"/>
              <a:t>What is the bifactor in Big Five data? </a:t>
            </a:r>
            <a:r>
              <a:rPr lang="en-US" sz="2400" dirty="0" smtClean="0"/>
              <a:t>– 4</a:t>
            </a:r>
          </a:p>
          <a:p>
            <a:endParaRPr lang="en-US" dirty="0" smtClean="0"/>
          </a:p>
          <a:p>
            <a:r>
              <a:rPr lang="en-US" dirty="0" smtClean="0">
                <a:latin typeface="Arial" pitchFamily="34" charset="0"/>
                <a:cs typeface="Arial" pitchFamily="34" charset="0"/>
              </a:rPr>
              <a:t>Déjà vu all over again:  Self-report of affective state is not a new concept</a:t>
            </a:r>
          </a:p>
          <a:p>
            <a:endParaRPr lang="en-US" dirty="0"/>
          </a:p>
          <a:p>
            <a:pPr marL="227013" indent="-227013"/>
            <a:r>
              <a:rPr lang="en-US" sz="1400" dirty="0" smtClean="0">
                <a:latin typeface="Arial" pitchFamily="34" charset="0"/>
                <a:cs typeface="Arial" pitchFamily="34" charset="0"/>
              </a:rPr>
              <a:t>McCrae</a:t>
            </a:r>
            <a:r>
              <a:rPr lang="en-US" sz="1400" dirty="0">
                <a:latin typeface="Arial" pitchFamily="34" charset="0"/>
                <a:cs typeface="Arial" pitchFamily="34" charset="0"/>
              </a:rPr>
              <a:t>, R. R., &amp; Costa, P. T. (1995).  Positive and negative valence within the five-factor model.  Journal of </a:t>
            </a:r>
            <a:r>
              <a:rPr lang="en-US" sz="1400" i="1" dirty="0">
                <a:latin typeface="Arial" pitchFamily="34" charset="0"/>
                <a:cs typeface="Arial" pitchFamily="34" charset="0"/>
              </a:rPr>
              <a:t>Research in Personality 29,</a:t>
            </a:r>
            <a:r>
              <a:rPr lang="en-US" sz="1400" dirty="0">
                <a:latin typeface="Arial" pitchFamily="34" charset="0"/>
                <a:cs typeface="Arial" pitchFamily="34" charset="0"/>
              </a:rPr>
              <a:t> 443-460.</a:t>
            </a:r>
          </a:p>
          <a:p>
            <a:pPr marL="227013" indent="-227013"/>
            <a:endParaRPr lang="en-US" sz="1400" dirty="0" smtClean="0">
              <a:latin typeface="Arial" pitchFamily="34" charset="0"/>
              <a:cs typeface="Arial" pitchFamily="34" charset="0"/>
            </a:endParaRPr>
          </a:p>
          <a:p>
            <a:pPr marL="227013" indent="-227013"/>
            <a:r>
              <a:rPr lang="en-US" sz="1400" dirty="0" smtClean="0">
                <a:latin typeface="Arial" pitchFamily="34" charset="0"/>
                <a:cs typeface="Arial" pitchFamily="34" charset="0"/>
              </a:rPr>
              <a:t>Saucier</a:t>
            </a:r>
            <a:r>
              <a:rPr lang="en-US" sz="1400" dirty="0">
                <a:latin typeface="Arial" pitchFamily="34" charset="0"/>
                <a:cs typeface="Arial" pitchFamily="34" charset="0"/>
              </a:rPr>
              <a:t>, G. (2002).  Orthogonal markers for orthogonal factors:  The case of the Big Five.  </a:t>
            </a:r>
            <a:r>
              <a:rPr lang="en-US" sz="1400" i="1" dirty="0">
                <a:latin typeface="Arial" pitchFamily="34" charset="0"/>
                <a:cs typeface="Arial" pitchFamily="34" charset="0"/>
              </a:rPr>
              <a:t>Journal of Research in Personality, 36</a:t>
            </a:r>
            <a:r>
              <a:rPr lang="en-US" sz="1400" dirty="0">
                <a:latin typeface="Arial" pitchFamily="34" charset="0"/>
                <a:cs typeface="Arial" pitchFamily="34" charset="0"/>
              </a:rPr>
              <a:t>, 1-31.</a:t>
            </a:r>
          </a:p>
          <a:p>
            <a:pPr marL="227013" indent="-227013"/>
            <a:endParaRPr lang="en-US" sz="1400" dirty="0" smtClean="0">
              <a:latin typeface="Arial" pitchFamily="34" charset="0"/>
              <a:cs typeface="Arial" pitchFamily="34" charset="0"/>
            </a:endParaRPr>
          </a:p>
          <a:p>
            <a:pPr marL="227013" indent="-227013"/>
            <a:r>
              <a:rPr lang="en-US" sz="1400" dirty="0" err="1" smtClean="0">
                <a:latin typeface="Arial" pitchFamily="34" charset="0"/>
                <a:cs typeface="Arial" pitchFamily="34" charset="0"/>
              </a:rPr>
              <a:t>Tellegen</a:t>
            </a:r>
            <a:r>
              <a:rPr lang="en-US" sz="1400" dirty="0" smtClean="0">
                <a:latin typeface="Arial" pitchFamily="34" charset="0"/>
                <a:cs typeface="Arial" pitchFamily="34" charset="0"/>
              </a:rPr>
              <a:t>, A., Watson, D. &amp; Clark, L. A.  (1999).  On the dimensional and hierarchical structure of affect.  </a:t>
            </a:r>
            <a:r>
              <a:rPr lang="en-US" sz="1400" i="1" dirty="0" smtClean="0">
                <a:latin typeface="Arial" pitchFamily="34" charset="0"/>
                <a:cs typeface="Arial" pitchFamily="34" charset="0"/>
              </a:rPr>
              <a:t>Psychological Science, 10,</a:t>
            </a:r>
            <a:r>
              <a:rPr lang="en-US" sz="1400" dirty="0" smtClean="0">
                <a:latin typeface="Arial" pitchFamily="34" charset="0"/>
                <a:cs typeface="Arial" pitchFamily="34" charset="0"/>
              </a:rPr>
              <a:t> 297-303.</a:t>
            </a:r>
          </a:p>
          <a:p>
            <a:endParaRPr lang="en-US" dirty="0" smtClean="0"/>
          </a:p>
          <a:p>
            <a:r>
              <a:rPr lang="en-US" dirty="0" smtClean="0">
                <a:latin typeface="Arial" pitchFamily="34" charset="0"/>
                <a:cs typeface="Arial" pitchFamily="34" charset="0"/>
              </a:rPr>
              <a:t>From Block</a:t>
            </a:r>
            <a:r>
              <a:rPr lang="en-US" dirty="0">
                <a:latin typeface="Arial" pitchFamily="34" charset="0"/>
                <a:cs typeface="Arial" pitchFamily="34" charset="0"/>
              </a:rPr>
              <a:t>, J.  </a:t>
            </a:r>
            <a:r>
              <a:rPr lang="en-US" dirty="0" smtClean="0">
                <a:latin typeface="Arial" pitchFamily="34" charset="0"/>
                <a:cs typeface="Arial" pitchFamily="34" charset="0"/>
              </a:rPr>
              <a:t>(1995).  A </a:t>
            </a:r>
            <a:r>
              <a:rPr lang="en-US" dirty="0">
                <a:latin typeface="Arial" pitchFamily="34" charset="0"/>
                <a:cs typeface="Arial" pitchFamily="34" charset="0"/>
              </a:rPr>
              <a:t>contrarian view of the five-factor approach to personality description.  </a:t>
            </a:r>
            <a:r>
              <a:rPr lang="en-US" i="1" dirty="0">
                <a:latin typeface="Arial" pitchFamily="34" charset="0"/>
                <a:cs typeface="Arial" pitchFamily="34" charset="0"/>
              </a:rPr>
              <a:t>Psychological Bulletin, 117</a:t>
            </a:r>
            <a:r>
              <a:rPr lang="en-US" dirty="0">
                <a:latin typeface="Arial" pitchFamily="34" charset="0"/>
                <a:cs typeface="Arial" pitchFamily="34" charset="0"/>
              </a:rPr>
              <a:t>, 187-215</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“However, the empirical research findings indicate that the five factors are frequently importantly correlated with each other, usually to reflect </a:t>
            </a:r>
            <a:r>
              <a:rPr lang="en-US" dirty="0" smtClean="0">
                <a:solidFill>
                  <a:srgbClr val="FF0000"/>
                </a:solidFill>
                <a:latin typeface="Arial" pitchFamily="34" charset="0"/>
                <a:cs typeface="Arial" pitchFamily="34" charset="0"/>
              </a:rPr>
              <a:t>an overriding evaluative component</a:t>
            </a:r>
            <a:r>
              <a:rPr lang="en-US" dirty="0" smtClean="0">
                <a:latin typeface="Arial" pitchFamily="34" charset="0"/>
                <a:cs typeface="Arial" pitchFamily="34" charset="0"/>
              </a:rPr>
              <a:t>.”</a:t>
            </a:r>
            <a:endParaRPr lang="en-US" dirty="0">
              <a:latin typeface="Arial" pitchFamily="34" charset="0"/>
              <a:cs typeface="Arial" pitchFamily="34" charset="0"/>
            </a:endParaRPr>
          </a:p>
          <a:p>
            <a:endParaRPr lang="en-US"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6331505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67</a:t>
            </a:fld>
            <a:endParaRPr lang="en-US"/>
          </a:p>
        </p:txBody>
      </p:sp>
      <p:sp>
        <p:nvSpPr>
          <p:cNvPr id="5" name="Rectangle 4"/>
          <p:cNvSpPr/>
          <p:nvPr/>
        </p:nvSpPr>
        <p:spPr>
          <a:xfrm>
            <a:off x="609600" y="533400"/>
            <a:ext cx="7924800" cy="5539978"/>
          </a:xfrm>
          <a:prstGeom prst="rect">
            <a:avLst/>
          </a:prstGeom>
        </p:spPr>
        <p:txBody>
          <a:bodyPr wrap="square">
            <a:spAutoFit/>
          </a:bodyPr>
          <a:lstStyle/>
          <a:p>
            <a:r>
              <a:rPr lang="en-US" sz="2400" dirty="0" smtClean="0">
                <a:latin typeface="Arial" pitchFamily="34" charset="0"/>
                <a:cs typeface="Arial" pitchFamily="34" charset="0"/>
              </a:rPr>
              <a:t>How is what is presented here different from what’s been done in the past?</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Affective state modeled </a:t>
            </a:r>
            <a:r>
              <a:rPr lang="en-US" dirty="0">
                <a:latin typeface="Arial" pitchFamily="34" charset="0"/>
                <a:cs typeface="Arial" pitchFamily="34" charset="0"/>
              </a:rPr>
              <a:t>here as a </a:t>
            </a:r>
            <a:r>
              <a:rPr lang="en-US" dirty="0" smtClean="0">
                <a:latin typeface="Arial" pitchFamily="34" charset="0"/>
                <a:cs typeface="Arial" pitchFamily="34" charset="0"/>
              </a:rPr>
              <a:t>bifactor</a:t>
            </a:r>
          </a:p>
          <a:p>
            <a:endParaRPr lang="en-US" dirty="0" smtClean="0">
              <a:latin typeface="Arial" pitchFamily="34" charset="0"/>
              <a:cs typeface="Arial" pitchFamily="34" charset="0"/>
            </a:endParaRPr>
          </a:p>
          <a:p>
            <a:pPr marL="457200"/>
            <a:r>
              <a:rPr lang="en-US" dirty="0" smtClean="0">
                <a:latin typeface="Arial" pitchFamily="34" charset="0"/>
                <a:cs typeface="Arial" pitchFamily="34" charset="0"/>
              </a:rPr>
              <a:t>Previous applications have sought separate indicators for factors representing affect  - not shared indicators.</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Modeled </a:t>
            </a:r>
            <a:r>
              <a:rPr lang="en-US" dirty="0">
                <a:latin typeface="Arial" pitchFamily="34" charset="0"/>
                <a:cs typeface="Arial" pitchFamily="34" charset="0"/>
              </a:rPr>
              <a:t>here as a part of </a:t>
            </a:r>
            <a:r>
              <a:rPr lang="en-US" dirty="0" smtClean="0">
                <a:latin typeface="Arial" pitchFamily="34" charset="0"/>
                <a:cs typeface="Arial" pitchFamily="34" charset="0"/>
              </a:rPr>
              <a:t>any </a:t>
            </a:r>
            <a:r>
              <a:rPr lang="en-US" dirty="0">
                <a:latin typeface="Arial" pitchFamily="34" charset="0"/>
                <a:cs typeface="Arial" pitchFamily="34" charset="0"/>
              </a:rPr>
              <a:t>Big Five </a:t>
            </a:r>
            <a:r>
              <a:rPr lang="en-US" dirty="0" smtClean="0">
                <a:latin typeface="Arial" pitchFamily="34" charset="0"/>
                <a:cs typeface="Arial" pitchFamily="34" charset="0"/>
              </a:rPr>
              <a:t>questionnaire</a:t>
            </a:r>
          </a:p>
          <a:p>
            <a:endParaRPr lang="en-US" dirty="0">
              <a:latin typeface="Arial" pitchFamily="34" charset="0"/>
              <a:cs typeface="Arial" pitchFamily="34" charset="0"/>
            </a:endParaRPr>
          </a:p>
          <a:p>
            <a:pPr marL="457200"/>
            <a:r>
              <a:rPr lang="en-US" dirty="0" smtClean="0">
                <a:latin typeface="Arial" pitchFamily="34" charset="0"/>
                <a:cs typeface="Arial" pitchFamily="34" charset="0"/>
              </a:rPr>
              <a:t>The items on the questionnaires modeled here were chosen to represent the Big Five, not affective state.</a:t>
            </a:r>
          </a:p>
          <a:p>
            <a:pPr marL="457200"/>
            <a:endParaRPr lang="en-US" dirty="0" smtClean="0">
              <a:latin typeface="Arial" pitchFamily="34" charset="0"/>
              <a:cs typeface="Arial" pitchFamily="34" charset="0"/>
            </a:endParaRPr>
          </a:p>
          <a:p>
            <a:pPr marL="457200"/>
            <a:r>
              <a:rPr lang="en-US" dirty="0" smtClean="0">
                <a:latin typeface="Arial" pitchFamily="34" charset="0"/>
                <a:cs typeface="Arial" pitchFamily="34" charset="0"/>
              </a:rPr>
              <a:t>Big Five items are typically selected to omit evaluation</a:t>
            </a:r>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Modeled </a:t>
            </a:r>
            <a:r>
              <a:rPr lang="en-US" dirty="0">
                <a:latin typeface="Arial" pitchFamily="34" charset="0"/>
                <a:cs typeface="Arial" pitchFamily="34" charset="0"/>
              </a:rPr>
              <a:t>here as orthogonal to the Big Five </a:t>
            </a:r>
            <a:r>
              <a:rPr lang="en-US" dirty="0" smtClean="0">
                <a:latin typeface="Arial" pitchFamily="34" charset="0"/>
                <a:cs typeface="Arial" pitchFamily="34" charset="0"/>
              </a:rPr>
              <a:t>dimensions</a:t>
            </a:r>
          </a:p>
          <a:p>
            <a:endParaRPr lang="en-US" dirty="0">
              <a:latin typeface="Arial" pitchFamily="34" charset="0"/>
              <a:cs typeface="Arial" pitchFamily="34" charset="0"/>
            </a:endParaRPr>
          </a:p>
          <a:p>
            <a:pPr marL="457200"/>
            <a:r>
              <a:rPr lang="en-US" dirty="0" smtClean="0">
                <a:latin typeface="Arial" pitchFamily="34" charset="0"/>
                <a:cs typeface="Arial" pitchFamily="34" charset="0"/>
              </a:rPr>
              <a:t>The affect represented by the bifactor is independent of the Big Five</a:t>
            </a:r>
            <a:endParaRPr lang="en-US" dirty="0">
              <a:latin typeface="Arial" pitchFamily="34" charset="0"/>
              <a:cs typeface="Arial" pitchFamily="34" charset="0"/>
            </a:endParaRPr>
          </a:p>
        </p:txBody>
      </p:sp>
    </p:spTree>
    <p:extLst>
      <p:ext uri="{BB962C8B-B14F-4D97-AF65-F5344CB8AC3E}">
        <p14:creationId xmlns:p14="http://schemas.microsoft.com/office/powerpoint/2010/main" val="9884032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DFA98-3E4F-43D6-8392-41F69B115F72}"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68</a:t>
            </a:fld>
            <a:endParaRPr lang="en-US" dirty="0"/>
          </a:p>
        </p:txBody>
      </p:sp>
      <p:sp>
        <p:nvSpPr>
          <p:cNvPr id="4" name="Rectangle 3"/>
          <p:cNvSpPr/>
          <p:nvPr/>
        </p:nvSpPr>
        <p:spPr>
          <a:xfrm>
            <a:off x="899719" y="457200"/>
            <a:ext cx="7620000" cy="4524315"/>
          </a:xfrm>
          <a:prstGeom prst="rect">
            <a:avLst/>
          </a:prstGeom>
        </p:spPr>
        <p:txBody>
          <a:bodyPr wrap="square">
            <a:spAutoFit/>
          </a:bodyPr>
          <a:lstStyle/>
          <a:p>
            <a:r>
              <a:rPr lang="en-US" sz="2400" dirty="0" smtClean="0"/>
              <a:t>Items and the bifactor - 1</a:t>
            </a:r>
          </a:p>
          <a:p>
            <a:endParaRPr lang="en-US" dirty="0" smtClean="0"/>
          </a:p>
          <a:p>
            <a:r>
              <a:rPr lang="en-US" dirty="0" smtClean="0"/>
              <a:t>If this expression of affect is coming from the items, how is it related to them?</a:t>
            </a:r>
          </a:p>
          <a:p>
            <a:endParaRPr lang="en-US" dirty="0"/>
          </a:p>
          <a:p>
            <a:r>
              <a:rPr lang="en-US" dirty="0" smtClean="0"/>
              <a:t>How are the items of the Big Five related to the bifactor</a:t>
            </a:r>
          </a:p>
          <a:p>
            <a:endParaRPr lang="en-US" dirty="0"/>
          </a:p>
          <a:p>
            <a:r>
              <a:rPr lang="en-US" dirty="0" smtClean="0"/>
              <a:t>What items are most affected by the bifactor?</a:t>
            </a:r>
          </a:p>
          <a:p>
            <a:endParaRPr lang="en-US" dirty="0" smtClean="0"/>
          </a:p>
          <a:p>
            <a:pPr marL="227013" indent="-227013"/>
            <a:r>
              <a:rPr lang="da-DK" sz="1600" dirty="0"/>
              <a:t>Bäckström, M., Björklund, F. &amp; Larsson, M. R. (2009). Five-factor inventories have a major general factor related to social desirability which can be reduced by framing items neutrally.  </a:t>
            </a:r>
            <a:r>
              <a:rPr lang="da-DK" sz="1600" i="1" dirty="0"/>
              <a:t>Journal of Research in Personality, 43</a:t>
            </a:r>
            <a:r>
              <a:rPr lang="da-DK" sz="1600" dirty="0"/>
              <a:t>, 335- 344.</a:t>
            </a:r>
            <a:endParaRPr lang="en-US" sz="1600" dirty="0"/>
          </a:p>
          <a:p>
            <a:endParaRPr lang="en-US" dirty="0"/>
          </a:p>
          <a:p>
            <a:r>
              <a:rPr lang="da-DK" dirty="0" smtClean="0"/>
              <a:t>Bäckström et al. </a:t>
            </a:r>
            <a:r>
              <a:rPr lang="en-US" dirty="0" smtClean="0"/>
              <a:t>showed that neutrally worded items had generally smaller loadings on the bifactor.</a:t>
            </a:r>
          </a:p>
          <a:p>
            <a:endParaRPr lang="en-US" dirty="0"/>
          </a:p>
          <a:p>
            <a:r>
              <a:rPr lang="en-US" dirty="0" smtClean="0"/>
              <a:t>What follows is an extension of the work of </a:t>
            </a:r>
            <a:r>
              <a:rPr lang="da-DK" dirty="0"/>
              <a:t>Bäckström </a:t>
            </a:r>
            <a:r>
              <a:rPr lang="en-US" dirty="0" smtClean="0"/>
              <a:t>et al.</a:t>
            </a:r>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5351470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76AB4-EC70-4072-AB5D-EFEF7603F000}"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69</a:t>
            </a:fld>
            <a:endParaRPr lang="en-US"/>
          </a:p>
        </p:txBody>
      </p:sp>
      <p:sp>
        <p:nvSpPr>
          <p:cNvPr id="4" name="Rectangle 3"/>
          <p:cNvSpPr/>
          <p:nvPr/>
        </p:nvSpPr>
        <p:spPr>
          <a:xfrm>
            <a:off x="609600" y="291193"/>
            <a:ext cx="7391400" cy="4062651"/>
          </a:xfrm>
          <a:prstGeom prst="rect">
            <a:avLst/>
          </a:prstGeom>
        </p:spPr>
        <p:txBody>
          <a:bodyPr wrap="square">
            <a:spAutoFit/>
          </a:bodyPr>
          <a:lstStyle/>
          <a:p>
            <a:r>
              <a:rPr lang="en-US" sz="2400" dirty="0" smtClean="0"/>
              <a:t>Items and </a:t>
            </a:r>
            <a:r>
              <a:rPr lang="en-US" sz="2400" dirty="0"/>
              <a:t>the bifactor - </a:t>
            </a:r>
            <a:r>
              <a:rPr lang="en-US" sz="2400" dirty="0" smtClean="0"/>
              <a:t>2</a:t>
            </a:r>
            <a:endParaRPr lang="en-US" sz="2400" dirty="0"/>
          </a:p>
          <a:p>
            <a:endParaRPr lang="en-US" dirty="0"/>
          </a:p>
          <a:p>
            <a:r>
              <a:rPr lang="en-US" dirty="0" smtClean="0"/>
              <a:t>Looking for what item characteristics are related to the bifactor</a:t>
            </a:r>
          </a:p>
          <a:p>
            <a:endParaRPr lang="en-US" dirty="0"/>
          </a:p>
          <a:p>
            <a:r>
              <a:rPr lang="en-US" dirty="0" smtClean="0"/>
              <a:t>Data: N=547</a:t>
            </a:r>
          </a:p>
          <a:p>
            <a:endParaRPr lang="en-US" dirty="0"/>
          </a:p>
          <a:p>
            <a:r>
              <a:rPr lang="en-US" dirty="0" smtClean="0"/>
              <a:t>Bifactor </a:t>
            </a:r>
            <a:r>
              <a:rPr lang="en-US" dirty="0"/>
              <a:t>model applied to </a:t>
            </a:r>
            <a:r>
              <a:rPr lang="en-US" dirty="0" smtClean="0"/>
              <a:t>IPIP 50-item Big 5 questionnaire data. </a:t>
            </a:r>
            <a:endParaRPr lang="en-US" dirty="0"/>
          </a:p>
          <a:p>
            <a:endParaRPr lang="en-US" dirty="0" smtClean="0"/>
          </a:p>
          <a:p>
            <a:r>
              <a:rPr lang="en-US" dirty="0" smtClean="0"/>
              <a:t>Negatively-worded </a:t>
            </a:r>
            <a:r>
              <a:rPr lang="en-US" dirty="0"/>
              <a:t>items were </a:t>
            </a:r>
            <a:r>
              <a:rPr lang="en-US" b="1" dirty="0"/>
              <a:t>not</a:t>
            </a:r>
            <a:r>
              <a:rPr lang="en-US" dirty="0"/>
              <a:t> reverse-scored.</a:t>
            </a:r>
          </a:p>
          <a:p>
            <a:endParaRPr lang="en-US" dirty="0" smtClean="0"/>
          </a:p>
          <a:p>
            <a:r>
              <a:rPr lang="en-US" dirty="0"/>
              <a:t>	</a:t>
            </a:r>
            <a:r>
              <a:rPr lang="en-US" dirty="0" smtClean="0"/>
              <a:t>(Results are the same as if items not reverse-scored,</a:t>
            </a:r>
          </a:p>
          <a:p>
            <a:r>
              <a:rPr lang="en-US" dirty="0"/>
              <a:t>	</a:t>
            </a:r>
            <a:r>
              <a:rPr lang="en-US" dirty="0" smtClean="0"/>
              <a:t>  except that signs of loadings are reversed.)</a:t>
            </a:r>
          </a:p>
          <a:p>
            <a:endParaRPr lang="en-US" dirty="0"/>
          </a:p>
          <a:p>
            <a:pPr marL="227013" indent="-227013"/>
            <a:r>
              <a:rPr lang="en-US" dirty="0" smtClean="0"/>
              <a:t>Focused on loadings of individual items on the bifactor.</a:t>
            </a:r>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72107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1899-2613-409D-87FB-1D4DE2F3DC44}"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7</a:t>
            </a:fld>
            <a:endParaRPr lang="en-US"/>
          </a:p>
        </p:txBody>
      </p:sp>
      <p:sp>
        <p:nvSpPr>
          <p:cNvPr id="4" name="TextBox 3"/>
          <p:cNvSpPr txBox="1"/>
          <p:nvPr/>
        </p:nvSpPr>
        <p:spPr>
          <a:xfrm>
            <a:off x="914400" y="353777"/>
            <a:ext cx="7315200" cy="5509200"/>
          </a:xfrm>
          <a:prstGeom prst="rect">
            <a:avLst/>
          </a:prstGeom>
          <a:noFill/>
        </p:spPr>
        <p:txBody>
          <a:bodyPr wrap="square" rtlCol="0">
            <a:spAutoFit/>
          </a:bodyPr>
          <a:lstStyle/>
          <a:p>
            <a:r>
              <a:rPr lang="en-US" dirty="0" smtClean="0"/>
              <a:t>3. Big Five Questionnaires</a:t>
            </a:r>
          </a:p>
          <a:p>
            <a:endParaRPr lang="en-US" dirty="0" smtClean="0"/>
          </a:p>
          <a:p>
            <a:r>
              <a:rPr lang="en-US" dirty="0" smtClean="0"/>
              <a:t>For example, the 50-item Sample Questionnaire on the IPIP website at </a:t>
            </a:r>
            <a:r>
              <a:rPr lang="en-US" dirty="0" smtClean="0">
                <a:hlinkClick r:id="rId2"/>
              </a:rPr>
              <a:t>www.ipip.ori.org</a:t>
            </a:r>
            <a:endParaRPr lang="en-US" dirty="0" smtClean="0"/>
          </a:p>
          <a:p>
            <a:pPr marL="227013" indent="-227013"/>
            <a:endParaRPr lang="en-US" sz="1600" dirty="0" smtClean="0"/>
          </a:p>
          <a:p>
            <a:pPr marL="228600" indent="-228600"/>
            <a:r>
              <a:rPr lang="en-US" sz="1600" dirty="0"/>
              <a:t>Biderman, M. D., Nguyen, N. T., Cunningham, C. J. L., &amp; </a:t>
            </a:r>
            <a:r>
              <a:rPr lang="en-US" sz="1600" dirty="0" err="1"/>
              <a:t>Ghorbani</a:t>
            </a:r>
            <a:r>
              <a:rPr lang="en-US" sz="1600" dirty="0"/>
              <a:t>, N. (2011).  The ubiquity of common method variance:  The case of the Big Five.  </a:t>
            </a:r>
            <a:r>
              <a:rPr lang="en-US" sz="1600" i="1" dirty="0"/>
              <a:t>Journal of Research in Personality, 45,</a:t>
            </a:r>
            <a:r>
              <a:rPr lang="en-US" sz="1600" dirty="0"/>
              <a:t> 417-429.</a:t>
            </a:r>
          </a:p>
          <a:p>
            <a:endParaRPr lang="en-US" dirty="0" smtClean="0"/>
          </a:p>
          <a:p>
            <a:r>
              <a:rPr lang="en-US" dirty="0" smtClean="0"/>
              <a:t>5 groups of items</a:t>
            </a:r>
          </a:p>
          <a:p>
            <a:endParaRPr lang="en-US" dirty="0" smtClean="0"/>
          </a:p>
          <a:p>
            <a:r>
              <a:rPr lang="en-US" dirty="0"/>
              <a:t>	</a:t>
            </a:r>
            <a:r>
              <a:rPr lang="en-US" dirty="0" smtClean="0"/>
              <a:t>Extraversion</a:t>
            </a:r>
          </a:p>
          <a:p>
            <a:r>
              <a:rPr lang="en-US" dirty="0"/>
              <a:t>	</a:t>
            </a:r>
            <a:r>
              <a:rPr lang="en-US" dirty="0" smtClean="0"/>
              <a:t>Agreeableness</a:t>
            </a:r>
          </a:p>
          <a:p>
            <a:r>
              <a:rPr lang="en-US" dirty="0"/>
              <a:t>	</a:t>
            </a:r>
            <a:r>
              <a:rPr lang="en-US" dirty="0" smtClean="0"/>
              <a:t>Conscientiousness</a:t>
            </a:r>
          </a:p>
          <a:p>
            <a:r>
              <a:rPr lang="en-US" dirty="0"/>
              <a:t>	</a:t>
            </a:r>
            <a:r>
              <a:rPr lang="en-US" dirty="0" smtClean="0"/>
              <a:t>Stability </a:t>
            </a:r>
          </a:p>
          <a:p>
            <a:r>
              <a:rPr lang="en-US" dirty="0"/>
              <a:t>	</a:t>
            </a:r>
            <a:r>
              <a:rPr lang="en-US" dirty="0" smtClean="0"/>
              <a:t>Openness to Experience</a:t>
            </a:r>
          </a:p>
          <a:p>
            <a:endParaRPr lang="en-US" dirty="0"/>
          </a:p>
          <a:p>
            <a:r>
              <a:rPr lang="en-US" dirty="0"/>
              <a:t>Subconstructs:  E, A, C, S, and O</a:t>
            </a:r>
          </a:p>
          <a:p>
            <a:r>
              <a:rPr lang="en-US" dirty="0" smtClean="0"/>
              <a:t>Overarching construct:  Hmm.  General Factor of Personality?</a:t>
            </a:r>
          </a:p>
          <a:p>
            <a:r>
              <a:rPr lang="en-US" dirty="0"/>
              <a:t>	</a:t>
            </a:r>
            <a:r>
              <a:rPr lang="en-US" dirty="0" smtClean="0"/>
              <a:t>I’ll call it the GFP here.</a:t>
            </a:r>
          </a:p>
        </p:txBody>
      </p:sp>
      <p:grpSp>
        <p:nvGrpSpPr>
          <p:cNvPr id="44" name="Group 43"/>
          <p:cNvGrpSpPr>
            <a:grpSpLocks/>
          </p:cNvGrpSpPr>
          <p:nvPr/>
        </p:nvGrpSpPr>
        <p:grpSpPr bwMode="auto">
          <a:xfrm>
            <a:off x="8275637" y="415243"/>
            <a:ext cx="555625" cy="5855664"/>
            <a:chOff x="6620" y="1815"/>
            <a:chExt cx="875" cy="10955"/>
          </a:xfrm>
        </p:grpSpPr>
        <p:grpSp>
          <p:nvGrpSpPr>
            <p:cNvPr id="45" name="Group 44"/>
            <p:cNvGrpSpPr>
              <a:grpSpLocks/>
            </p:cNvGrpSpPr>
            <p:nvPr/>
          </p:nvGrpSpPr>
          <p:grpSpPr bwMode="auto">
            <a:xfrm>
              <a:off x="6620" y="1815"/>
              <a:ext cx="875" cy="2060"/>
              <a:chOff x="1955" y="1520"/>
              <a:chExt cx="875" cy="2060"/>
            </a:xfrm>
          </p:grpSpPr>
          <p:sp>
            <p:nvSpPr>
              <p:cNvPr id="90"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91"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Extrav2</a:t>
                </a:r>
                <a:endParaRPr lang="en-US" sz="1200">
                  <a:effectLst/>
                  <a:latin typeface="Calibri"/>
                  <a:ea typeface="Calibri"/>
                  <a:cs typeface="Times New Roman"/>
                </a:endParaRPr>
              </a:p>
            </p:txBody>
          </p:sp>
          <p:sp>
            <p:nvSpPr>
              <p:cNvPr id="92"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Extrav3</a:t>
                </a:r>
                <a:endParaRPr lang="en-US" sz="1200">
                  <a:effectLst/>
                  <a:latin typeface="Calibri"/>
                  <a:ea typeface="Calibri"/>
                  <a:cs typeface="Times New Roman"/>
                </a:endParaRPr>
              </a:p>
            </p:txBody>
          </p:sp>
          <p:sp>
            <p:nvSpPr>
              <p:cNvPr id="93"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Extrav4</a:t>
                </a:r>
                <a:endParaRPr lang="en-US" sz="1200">
                  <a:effectLst/>
                  <a:latin typeface="Calibri"/>
                  <a:ea typeface="Calibri"/>
                  <a:cs typeface="Times New Roman"/>
                </a:endParaRPr>
              </a:p>
            </p:txBody>
          </p:sp>
          <p:sp>
            <p:nvSpPr>
              <p:cNvPr id="94"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95"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96"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97"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Extrav8</a:t>
                </a:r>
                <a:endParaRPr lang="en-US" sz="1200" dirty="0">
                  <a:effectLst/>
                  <a:latin typeface="Calibri"/>
                  <a:ea typeface="Calibri"/>
                  <a:cs typeface="Times New Roman"/>
                </a:endParaRPr>
              </a:p>
            </p:txBody>
          </p:sp>
          <p:sp>
            <p:nvSpPr>
              <p:cNvPr id="98"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99"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46" name="Group 45"/>
            <p:cNvGrpSpPr>
              <a:grpSpLocks/>
            </p:cNvGrpSpPr>
            <p:nvPr/>
          </p:nvGrpSpPr>
          <p:grpSpPr bwMode="auto">
            <a:xfrm>
              <a:off x="6620" y="4050"/>
              <a:ext cx="875" cy="2060"/>
              <a:chOff x="1955" y="1520"/>
              <a:chExt cx="875" cy="2060"/>
            </a:xfrm>
          </p:grpSpPr>
          <p:sp>
            <p:nvSpPr>
              <p:cNvPr id="80"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81"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82"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83"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84"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85"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86"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Agree7</a:t>
                </a:r>
                <a:endParaRPr lang="en-US" sz="1200">
                  <a:effectLst/>
                  <a:latin typeface="Calibri"/>
                  <a:ea typeface="Calibri"/>
                  <a:cs typeface="Times New Roman"/>
                </a:endParaRPr>
              </a:p>
            </p:txBody>
          </p:sp>
          <p:sp>
            <p:nvSpPr>
              <p:cNvPr id="87"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Agree8</a:t>
                </a:r>
                <a:endParaRPr lang="en-US" sz="1200" dirty="0">
                  <a:effectLst/>
                  <a:latin typeface="Calibri"/>
                  <a:ea typeface="Calibri"/>
                  <a:cs typeface="Times New Roman"/>
                </a:endParaRPr>
              </a:p>
            </p:txBody>
          </p:sp>
          <p:sp>
            <p:nvSpPr>
              <p:cNvPr id="88"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89"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47" name="Group 46"/>
            <p:cNvGrpSpPr>
              <a:grpSpLocks/>
            </p:cNvGrpSpPr>
            <p:nvPr/>
          </p:nvGrpSpPr>
          <p:grpSpPr bwMode="auto">
            <a:xfrm>
              <a:off x="6620" y="6285"/>
              <a:ext cx="875" cy="2060"/>
              <a:chOff x="1955" y="1520"/>
              <a:chExt cx="875" cy="2060"/>
            </a:xfrm>
          </p:grpSpPr>
          <p:sp>
            <p:nvSpPr>
              <p:cNvPr id="70"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71"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72"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73"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74"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75"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Consc6</a:t>
                </a:r>
                <a:endParaRPr lang="en-US" sz="1200" dirty="0">
                  <a:effectLst/>
                  <a:latin typeface="Calibri"/>
                  <a:ea typeface="Calibri"/>
                  <a:cs typeface="Times New Roman"/>
                </a:endParaRPr>
              </a:p>
            </p:txBody>
          </p:sp>
          <p:sp>
            <p:nvSpPr>
              <p:cNvPr id="76"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77"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78"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79"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48" name="Group 47"/>
            <p:cNvGrpSpPr>
              <a:grpSpLocks/>
            </p:cNvGrpSpPr>
            <p:nvPr/>
          </p:nvGrpSpPr>
          <p:grpSpPr bwMode="auto">
            <a:xfrm>
              <a:off x="6620" y="8490"/>
              <a:ext cx="875" cy="2060"/>
              <a:chOff x="1955" y="1520"/>
              <a:chExt cx="875" cy="2060"/>
            </a:xfrm>
          </p:grpSpPr>
          <p:sp>
            <p:nvSpPr>
              <p:cNvPr id="60"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61"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62"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63"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64"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65"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66"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67"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68"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69"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49" name="Group 48"/>
            <p:cNvGrpSpPr>
              <a:grpSpLocks/>
            </p:cNvGrpSpPr>
            <p:nvPr/>
          </p:nvGrpSpPr>
          <p:grpSpPr bwMode="auto">
            <a:xfrm>
              <a:off x="6620" y="10710"/>
              <a:ext cx="875" cy="2060"/>
              <a:chOff x="1955" y="1520"/>
              <a:chExt cx="875" cy="2060"/>
            </a:xfrm>
          </p:grpSpPr>
          <p:sp>
            <p:nvSpPr>
              <p:cNvPr id="50"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51"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52"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53"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54"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55"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56"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57"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58"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59"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8438056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dirty="0"/>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70</a:t>
            </a:fld>
            <a:endParaRPr lang="en-US" dirty="0"/>
          </a:p>
        </p:txBody>
      </p:sp>
      <p:sp>
        <p:nvSpPr>
          <p:cNvPr id="5" name="TextBox 4"/>
          <p:cNvSpPr txBox="1"/>
          <p:nvPr/>
        </p:nvSpPr>
        <p:spPr>
          <a:xfrm>
            <a:off x="586702" y="350758"/>
            <a:ext cx="8023898" cy="4616648"/>
          </a:xfrm>
          <a:prstGeom prst="rect">
            <a:avLst/>
          </a:prstGeom>
          <a:noFill/>
        </p:spPr>
        <p:txBody>
          <a:bodyPr wrap="square" rtlCol="0">
            <a:spAutoFit/>
          </a:bodyPr>
          <a:lstStyle/>
          <a:p>
            <a:r>
              <a:rPr lang="en-US" sz="2400" dirty="0" smtClean="0"/>
              <a:t>Items and the bifactor – 3</a:t>
            </a:r>
          </a:p>
          <a:p>
            <a:endParaRPr lang="en-US" dirty="0" smtClean="0"/>
          </a:p>
          <a:p>
            <a:r>
              <a:rPr lang="en-US" dirty="0" smtClean="0"/>
              <a:t>Loadings of 50-item scale items on the bifactor</a:t>
            </a:r>
          </a:p>
          <a:p>
            <a:endParaRPr lang="en-US" dirty="0"/>
          </a:p>
          <a:p>
            <a:r>
              <a:rPr lang="en-US" dirty="0" smtClean="0"/>
              <a:t>Filled circles represent positively worded items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Bifactor does not represent blind acquiescence or most loadings would be positive.</a:t>
            </a:r>
          </a:p>
          <a:p>
            <a:endParaRPr lang="en-US" dirty="0"/>
          </a:p>
          <a:p>
            <a:r>
              <a:rPr lang="en-US" dirty="0" smtClean="0"/>
              <a:t>Loadings near 0:  Bifactor has little effect on those items.</a:t>
            </a:r>
          </a:p>
          <a:p>
            <a:endParaRPr lang="en-US" dirty="0"/>
          </a:p>
          <a:p>
            <a:r>
              <a:rPr lang="en-US" dirty="0" smtClean="0"/>
              <a:t>Extreme loadings - far from 0: – Bifactor has a large effect of the bifactor on them.</a:t>
            </a:r>
          </a:p>
        </p:txBody>
      </p:sp>
      <p:sp>
        <p:nvSpPr>
          <p:cNvPr id="7" name="Rectangle 6"/>
          <p:cNvSpPr/>
          <p:nvPr/>
        </p:nvSpPr>
        <p:spPr>
          <a:xfrm>
            <a:off x="2286000" y="2967335"/>
            <a:ext cx="4572000" cy="923330"/>
          </a:xfrm>
          <a:prstGeom prst="rect">
            <a:avLst/>
          </a:prstGeom>
        </p:spPr>
        <p:txBody>
          <a:bodyPr>
            <a:spAutoFit/>
          </a:bodyPr>
          <a:lstStyle/>
          <a:p>
            <a:endParaRPr lang="en-US" dirty="0"/>
          </a:p>
          <a:p>
            <a:endParaRPr lang="en-US" dirty="0"/>
          </a:p>
          <a:p>
            <a:endParaRPr lang="en-US" dirty="0">
              <a:latin typeface="Times New Roman"/>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7614311" cy="121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4648200" y="2819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4629911"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157216"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4837176"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4989576"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5294376"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5522976"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879592"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6031992"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184392"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455664"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748272"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922008" y="2801111"/>
            <a:ext cx="234696" cy="82296"/>
            <a:chOff x="6934200" y="2801111"/>
            <a:chExt cx="234696" cy="82296"/>
          </a:xfrm>
        </p:grpSpPr>
        <p:sp>
          <p:nvSpPr>
            <p:cNvPr id="29" name="Oval 28"/>
            <p:cNvSpPr>
              <a:spLocks noChangeAspect="1"/>
            </p:cNvSpPr>
            <p:nvPr/>
          </p:nvSpPr>
          <p:spPr>
            <a:xfrm>
              <a:off x="6934200"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7086600" y="2801111"/>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a:spLocks noChangeAspect="1"/>
          </p:cNvSpPr>
          <p:nvPr/>
        </p:nvSpPr>
        <p:spPr>
          <a:xfrm>
            <a:off x="4837176" y="2667000"/>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157216" y="2678429"/>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522976" y="2678429"/>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5879592" y="2678429"/>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6031992" y="2678429"/>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6184392" y="2678429"/>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879592" y="2547419"/>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879592" y="2424737"/>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9" name="Group 2048"/>
          <p:cNvGrpSpPr/>
          <p:nvPr/>
        </p:nvGrpSpPr>
        <p:grpSpPr>
          <a:xfrm>
            <a:off x="5879592" y="2185416"/>
            <a:ext cx="82296" cy="204978"/>
            <a:chOff x="5879592" y="2163318"/>
            <a:chExt cx="82296" cy="204978"/>
          </a:xfrm>
        </p:grpSpPr>
        <p:sp>
          <p:nvSpPr>
            <p:cNvPr id="43" name="Oval 42"/>
            <p:cNvSpPr>
              <a:spLocks noChangeAspect="1"/>
            </p:cNvSpPr>
            <p:nvPr/>
          </p:nvSpPr>
          <p:spPr>
            <a:xfrm>
              <a:off x="5879592" y="2286000"/>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5879592" y="2163318"/>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6455664" y="2678429"/>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6748272" y="2687953"/>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748272" y="2550466"/>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8560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1B4CD-FA45-4361-BB3D-308DE5544014}"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71</a:t>
            </a:fld>
            <a:endParaRPr lang="en-US" dirty="0"/>
          </a:p>
        </p:txBody>
      </p:sp>
      <p:sp>
        <p:nvSpPr>
          <p:cNvPr id="4" name="Rectangle 3"/>
          <p:cNvSpPr/>
          <p:nvPr/>
        </p:nvSpPr>
        <p:spPr>
          <a:xfrm>
            <a:off x="533400" y="381000"/>
            <a:ext cx="8077200" cy="5447645"/>
          </a:xfrm>
          <a:prstGeom prst="rect">
            <a:avLst/>
          </a:prstGeom>
        </p:spPr>
        <p:txBody>
          <a:bodyPr wrap="square">
            <a:spAutoFit/>
          </a:bodyPr>
          <a:lstStyle/>
          <a:p>
            <a:r>
              <a:rPr lang="en-US" sz="2400" dirty="0" smtClean="0"/>
              <a:t>Items </a:t>
            </a:r>
            <a:r>
              <a:rPr lang="en-US" sz="2400" dirty="0"/>
              <a:t>and the </a:t>
            </a:r>
            <a:r>
              <a:rPr lang="en-US" sz="2400" dirty="0" smtClean="0"/>
              <a:t>bifactor </a:t>
            </a:r>
            <a:r>
              <a:rPr lang="en-US" sz="2400" dirty="0"/>
              <a:t>- </a:t>
            </a:r>
            <a:r>
              <a:rPr lang="en-US" sz="2400" dirty="0" smtClean="0"/>
              <a:t>4</a:t>
            </a:r>
          </a:p>
          <a:p>
            <a:endParaRPr lang="en-US" dirty="0" smtClean="0"/>
          </a:p>
          <a:p>
            <a:r>
              <a:rPr lang="en-US" dirty="0" smtClean="0"/>
              <a:t>What is the item characteristic that is related to the loadings?</a:t>
            </a:r>
            <a:endParaRPr lang="en-US" dirty="0"/>
          </a:p>
          <a:p>
            <a:endParaRPr lang="en-US" dirty="0" smtClean="0"/>
          </a:p>
          <a:p>
            <a:r>
              <a:rPr lang="en-US" dirty="0" smtClean="0"/>
              <a:t>Our hypothesis was that the salience of an item for the bifactor depends on the item’s </a:t>
            </a:r>
            <a:r>
              <a:rPr lang="en-US" b="1" dirty="0" smtClean="0"/>
              <a:t>valence</a:t>
            </a:r>
            <a:r>
              <a:rPr lang="en-US" dirty="0" smtClean="0"/>
              <a:t>.</a:t>
            </a:r>
            <a:endParaRPr lang="en-US" dirty="0"/>
          </a:p>
          <a:p>
            <a:endParaRPr lang="en-US" dirty="0"/>
          </a:p>
          <a:p>
            <a:r>
              <a:rPr lang="en-US" dirty="0"/>
              <a:t>Positive valence:  </a:t>
            </a:r>
            <a:r>
              <a:rPr lang="en-US" dirty="0" smtClean="0"/>
              <a:t>Item says something good about you</a:t>
            </a:r>
            <a:endParaRPr lang="en-US" dirty="0"/>
          </a:p>
          <a:p>
            <a:endParaRPr lang="en-US" dirty="0" smtClean="0"/>
          </a:p>
          <a:p>
            <a:r>
              <a:rPr lang="en-US" dirty="0"/>
              <a:t>	</a:t>
            </a:r>
            <a:r>
              <a:rPr lang="en-US" dirty="0" smtClean="0"/>
              <a:t>I am interested in people.</a:t>
            </a:r>
          </a:p>
          <a:p>
            <a:r>
              <a:rPr lang="en-US" dirty="0"/>
              <a:t>	</a:t>
            </a:r>
            <a:r>
              <a:rPr lang="en-US" dirty="0" smtClean="0"/>
              <a:t>I make people feel at ease.</a:t>
            </a:r>
          </a:p>
          <a:p>
            <a:endParaRPr lang="en-US" dirty="0"/>
          </a:p>
          <a:p>
            <a:r>
              <a:rPr lang="en-US" dirty="0"/>
              <a:t>Negative valence:  </a:t>
            </a:r>
            <a:r>
              <a:rPr lang="en-US" dirty="0" smtClean="0"/>
              <a:t>Item says something bad about you</a:t>
            </a:r>
          </a:p>
          <a:p>
            <a:endParaRPr lang="en-US" dirty="0"/>
          </a:p>
          <a:p>
            <a:r>
              <a:rPr lang="en-US" dirty="0" smtClean="0"/>
              <a:t>	I insult people.</a:t>
            </a:r>
          </a:p>
          <a:p>
            <a:r>
              <a:rPr lang="en-US" dirty="0"/>
              <a:t>	</a:t>
            </a:r>
            <a:r>
              <a:rPr lang="en-US" dirty="0" smtClean="0"/>
              <a:t>I often feel blue.</a:t>
            </a:r>
            <a:endParaRPr lang="en-US" dirty="0"/>
          </a:p>
          <a:p>
            <a:endParaRPr lang="en-US" dirty="0"/>
          </a:p>
          <a:p>
            <a:r>
              <a:rPr lang="en-US" dirty="0" smtClean="0"/>
              <a:t>People feeling good about themselves will agree with the positively </a:t>
            </a:r>
            <a:r>
              <a:rPr lang="en-US" dirty="0" err="1" smtClean="0"/>
              <a:t>valenced</a:t>
            </a:r>
            <a:r>
              <a:rPr lang="en-US" dirty="0" smtClean="0"/>
              <a:t> items and disagree with the negatively </a:t>
            </a:r>
            <a:r>
              <a:rPr lang="en-US" dirty="0" err="1" smtClean="0"/>
              <a:t>valenced</a:t>
            </a:r>
            <a:r>
              <a:rPr lang="en-US" dirty="0" smtClean="0"/>
              <a:t> items.</a:t>
            </a:r>
          </a:p>
        </p:txBody>
      </p:sp>
      <p:sp>
        <p:nvSpPr>
          <p:cNvPr id="5" name="Footer Placeholder 4"/>
          <p:cNvSpPr>
            <a:spLocks noGrp="1"/>
          </p:cNvSpPr>
          <p:nvPr>
            <p:ph type="ftr" sz="quarter" idx="11"/>
          </p:nvPr>
        </p:nvSpPr>
        <p:spPr/>
        <p:txBody>
          <a:bodyPr/>
          <a:lstStyle/>
          <a:p>
            <a:r>
              <a:rPr lang="en-US" dirty="0" smtClean="0"/>
              <a:t>www.utc.edu/michael-biderman</a:t>
            </a:r>
            <a:endParaRPr lang="en-US" dirty="0"/>
          </a:p>
        </p:txBody>
      </p:sp>
    </p:spTree>
    <p:extLst>
      <p:ext uri="{BB962C8B-B14F-4D97-AF65-F5344CB8AC3E}">
        <p14:creationId xmlns:p14="http://schemas.microsoft.com/office/powerpoint/2010/main" val="13701442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D63F2-5B6D-494F-BF49-41B731C0E1AE}"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72</a:t>
            </a:fld>
            <a:endParaRPr lang="en-US"/>
          </a:p>
        </p:txBody>
      </p:sp>
      <p:sp>
        <p:nvSpPr>
          <p:cNvPr id="4" name="TextBox 3"/>
          <p:cNvSpPr txBox="1"/>
          <p:nvPr/>
        </p:nvSpPr>
        <p:spPr>
          <a:xfrm>
            <a:off x="762000" y="457200"/>
            <a:ext cx="7696200" cy="4893647"/>
          </a:xfrm>
          <a:prstGeom prst="rect">
            <a:avLst/>
          </a:prstGeom>
          <a:noFill/>
        </p:spPr>
        <p:txBody>
          <a:bodyPr wrap="square" rtlCol="0">
            <a:spAutoFit/>
          </a:bodyPr>
          <a:lstStyle/>
          <a:p>
            <a:r>
              <a:rPr lang="en-US" sz="2400" dirty="0" smtClean="0"/>
              <a:t>Item valence and bifactor loadings - 1</a:t>
            </a:r>
            <a:endParaRPr lang="en-US" sz="2400" dirty="0"/>
          </a:p>
          <a:p>
            <a:endParaRPr lang="en-US" dirty="0" smtClean="0"/>
          </a:p>
          <a:p>
            <a:r>
              <a:rPr lang="en-US" dirty="0" smtClean="0"/>
              <a:t>Data: N=366</a:t>
            </a:r>
          </a:p>
          <a:p>
            <a:endParaRPr lang="en-US" dirty="0"/>
          </a:p>
          <a:p>
            <a:r>
              <a:rPr lang="en-US" dirty="0" smtClean="0"/>
              <a:t>We had students estimate valence of each IPIP item.</a:t>
            </a:r>
          </a:p>
          <a:p>
            <a:endParaRPr lang="en-US" dirty="0"/>
          </a:p>
          <a:p>
            <a:r>
              <a:rPr lang="en-US" dirty="0" smtClean="0"/>
              <a:t>Instructions:</a:t>
            </a:r>
          </a:p>
          <a:p>
            <a:endParaRPr lang="en-US" dirty="0" smtClean="0"/>
          </a:p>
          <a:p>
            <a:r>
              <a:rPr lang="en-US" dirty="0" smtClean="0"/>
              <a:t>T</a:t>
            </a:r>
            <a:r>
              <a:rPr lang="en-US" i="1" dirty="0" smtClean="0"/>
              <a:t>hink </a:t>
            </a:r>
            <a:r>
              <a:rPr lang="en-US" i="1" dirty="0"/>
              <a:t>about how people you care about would evaluate you if you had the characteristic mentioned in the statement.</a:t>
            </a:r>
            <a:endParaRPr lang="en-US" i="1" dirty="0" smtClean="0"/>
          </a:p>
          <a:p>
            <a:endParaRPr lang="en-US" i="1" dirty="0" smtClean="0"/>
          </a:p>
          <a:p>
            <a:pPr lvl="1"/>
            <a:r>
              <a:rPr lang="en-US" dirty="0" smtClean="0"/>
              <a:t>4:   “</a:t>
            </a:r>
            <a:r>
              <a:rPr lang="en-US" i="1" dirty="0" smtClean="0"/>
              <a:t>They </a:t>
            </a:r>
            <a:r>
              <a:rPr lang="en-US" i="1" dirty="0"/>
              <a:t>would say that if I had this characteristic, it would make me look absolutely </a:t>
            </a:r>
            <a:r>
              <a:rPr lang="en-US" i="1" dirty="0" smtClean="0"/>
              <a:t>good.”</a:t>
            </a:r>
          </a:p>
          <a:p>
            <a:pPr marL="457200"/>
            <a:r>
              <a:rPr lang="en-US" i="1" dirty="0" smtClean="0"/>
              <a:t>. . .</a:t>
            </a:r>
          </a:p>
          <a:p>
            <a:pPr marL="457200"/>
            <a:r>
              <a:rPr lang="en-US" dirty="0" smtClean="0"/>
              <a:t>0:   “</a:t>
            </a:r>
            <a:r>
              <a:rPr lang="en-US" i="1" dirty="0" smtClean="0"/>
              <a:t>They </a:t>
            </a:r>
            <a:r>
              <a:rPr lang="en-US" i="1" dirty="0"/>
              <a:t>would say that if I had this characteristic, it would make me look absolutely </a:t>
            </a:r>
            <a:r>
              <a:rPr lang="en-US" i="1" dirty="0" smtClean="0"/>
              <a:t>bad.”</a:t>
            </a:r>
            <a:endParaRPr lang="en-US" i="1" dirty="0"/>
          </a:p>
          <a:p>
            <a:r>
              <a:rPr lang="en-US" dirty="0" smtClean="0"/>
              <a:t> </a:t>
            </a:r>
          </a:p>
        </p:txBody>
      </p:sp>
      <p:sp>
        <p:nvSpPr>
          <p:cNvPr id="5" name="Footer Placeholder 4"/>
          <p:cNvSpPr>
            <a:spLocks noGrp="1"/>
          </p:cNvSpPr>
          <p:nvPr>
            <p:ph type="ftr" sz="quarter" idx="11"/>
          </p:nvPr>
        </p:nvSpPr>
        <p:spPr/>
        <p:txBody>
          <a:bodyPr/>
          <a:lstStyle/>
          <a:p>
            <a:r>
              <a:rPr lang="en-US" smtClean="0"/>
              <a:t>www.utc.edu/michael-biderman</a:t>
            </a:r>
            <a:endParaRPr lang="en-US"/>
          </a:p>
        </p:txBody>
      </p:sp>
      <p:sp>
        <p:nvSpPr>
          <p:cNvPr id="6" name="TextBox 5"/>
          <p:cNvSpPr txBox="1"/>
          <p:nvPr/>
        </p:nvSpPr>
        <p:spPr>
          <a:xfrm>
            <a:off x="1219200" y="5350847"/>
            <a:ext cx="7162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Chen, Z. (2012).  Valence judgments of Big Five items.  Unpublished manuscript.  University of Tennessee at Chattanooga.</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4224421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53BA6-8EB2-4AE7-ACDC-D71309340EB0}" type="datetime1">
              <a:rPr lang="en-US" smtClean="0"/>
              <a:t>12/29/2020</a:t>
            </a:fld>
            <a:endParaRPr lang="en-US" dirty="0"/>
          </a:p>
        </p:txBody>
      </p:sp>
      <p:sp>
        <p:nvSpPr>
          <p:cNvPr id="3" name="Slide Number Placeholder 2"/>
          <p:cNvSpPr>
            <a:spLocks noGrp="1"/>
          </p:cNvSpPr>
          <p:nvPr>
            <p:ph type="sldNum" sz="quarter" idx="12"/>
          </p:nvPr>
        </p:nvSpPr>
        <p:spPr/>
        <p:txBody>
          <a:bodyPr/>
          <a:lstStyle/>
          <a:p>
            <a:fld id="{E161A4D0-71FF-4F6A-B00C-BBA551E7749D}" type="slidenum">
              <a:rPr lang="en-US" smtClean="0"/>
              <a:pPr/>
              <a:t>73</a:t>
            </a:fld>
            <a:endParaRPr lang="en-US" dirty="0"/>
          </a:p>
        </p:txBody>
      </p:sp>
      <p:sp>
        <p:nvSpPr>
          <p:cNvPr id="4" name="TextBox 3"/>
          <p:cNvSpPr txBox="1"/>
          <p:nvPr/>
        </p:nvSpPr>
        <p:spPr>
          <a:xfrm>
            <a:off x="609600" y="486590"/>
            <a:ext cx="7543800" cy="1107996"/>
          </a:xfrm>
          <a:prstGeom prst="rect">
            <a:avLst/>
          </a:prstGeom>
          <a:noFill/>
        </p:spPr>
        <p:txBody>
          <a:bodyPr wrap="square" rtlCol="0">
            <a:spAutoFit/>
          </a:bodyPr>
          <a:lstStyle/>
          <a:p>
            <a:r>
              <a:rPr lang="en-US" sz="2400" dirty="0"/>
              <a:t>Item valence and </a:t>
            </a:r>
            <a:r>
              <a:rPr lang="en-US" sz="2400" dirty="0" smtClean="0"/>
              <a:t>bifactor loadings </a:t>
            </a:r>
            <a:r>
              <a:rPr lang="en-US" sz="2400" dirty="0"/>
              <a:t>- </a:t>
            </a:r>
            <a:r>
              <a:rPr lang="en-US" sz="2400" dirty="0" smtClean="0"/>
              <a:t>2</a:t>
            </a:r>
            <a:endParaRPr lang="en-US" sz="2400" dirty="0"/>
          </a:p>
          <a:p>
            <a:endParaRPr lang="en-US" sz="2400" dirty="0" smtClean="0"/>
          </a:p>
          <a:p>
            <a:pPr algn="ctr"/>
            <a:r>
              <a:rPr lang="en-US" dirty="0" smtClean="0"/>
              <a:t>Bifactor Loadings vs. Mean Valence Ratings</a:t>
            </a:r>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3633"/>
            <a:ext cx="564676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57400" y="1905000"/>
            <a:ext cx="1676400" cy="369332"/>
          </a:xfrm>
          <a:prstGeom prst="rect">
            <a:avLst/>
          </a:prstGeom>
          <a:noFill/>
        </p:spPr>
        <p:txBody>
          <a:bodyPr wrap="square" rtlCol="0">
            <a:spAutoFit/>
          </a:bodyPr>
          <a:lstStyle/>
          <a:p>
            <a:r>
              <a:rPr lang="en-US" dirty="0" smtClean="0"/>
              <a:t>Overall r = .884</a:t>
            </a:r>
            <a:endParaRPr lang="en-US" dirty="0"/>
          </a:p>
        </p:txBody>
      </p:sp>
      <p:sp>
        <p:nvSpPr>
          <p:cNvPr id="7" name="TextBox 6"/>
          <p:cNvSpPr txBox="1"/>
          <p:nvPr/>
        </p:nvSpPr>
        <p:spPr>
          <a:xfrm>
            <a:off x="5789141" y="2819399"/>
            <a:ext cx="2209800" cy="646331"/>
          </a:xfrm>
          <a:prstGeom prst="rect">
            <a:avLst/>
          </a:prstGeom>
          <a:noFill/>
        </p:spPr>
        <p:txBody>
          <a:bodyPr wrap="square" rtlCol="0">
            <a:spAutoFit/>
          </a:bodyPr>
          <a:lstStyle/>
          <a:p>
            <a:r>
              <a:rPr lang="en-US" dirty="0" smtClean="0"/>
              <a:t> r for positively-worded items =  .592</a:t>
            </a:r>
            <a:endParaRPr lang="en-US" dirty="0"/>
          </a:p>
        </p:txBody>
      </p:sp>
      <p:sp>
        <p:nvSpPr>
          <p:cNvPr id="8" name="TextBox 7"/>
          <p:cNvSpPr txBox="1"/>
          <p:nvPr/>
        </p:nvSpPr>
        <p:spPr>
          <a:xfrm>
            <a:off x="3962400" y="4648199"/>
            <a:ext cx="2209800" cy="646331"/>
          </a:xfrm>
          <a:prstGeom prst="rect">
            <a:avLst/>
          </a:prstGeom>
          <a:noFill/>
        </p:spPr>
        <p:txBody>
          <a:bodyPr wrap="square" rtlCol="0">
            <a:spAutoFit/>
          </a:bodyPr>
          <a:lstStyle/>
          <a:p>
            <a:r>
              <a:rPr lang="en-US" dirty="0" smtClean="0"/>
              <a:t> r for negatively-worded items =  .240</a:t>
            </a:r>
            <a:endParaRPr lang="en-US" dirty="0"/>
          </a:p>
        </p:txBody>
      </p:sp>
      <p:cxnSp>
        <p:nvCxnSpPr>
          <p:cNvPr id="9" name="Straight Connector 8"/>
          <p:cNvCxnSpPr/>
          <p:nvPr/>
        </p:nvCxnSpPr>
        <p:spPr>
          <a:xfrm>
            <a:off x="1828800" y="3657600"/>
            <a:ext cx="4953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05300" y="1676400"/>
            <a:ext cx="0" cy="3886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smtClean="0"/>
              <a:t>www.utc.edu/michael-biderman</a:t>
            </a:r>
            <a:endParaRPr lang="en-US"/>
          </a:p>
        </p:txBody>
      </p:sp>
      <p:sp>
        <p:nvSpPr>
          <p:cNvPr id="10" name="TextBox 9"/>
          <p:cNvSpPr txBox="1"/>
          <p:nvPr/>
        </p:nvSpPr>
        <p:spPr>
          <a:xfrm>
            <a:off x="685800" y="2503438"/>
            <a:ext cx="914400" cy="2308324"/>
          </a:xfrm>
          <a:prstGeom prst="rect">
            <a:avLst/>
          </a:prstGeom>
          <a:solidFill>
            <a:schemeClr val="bg1"/>
          </a:solidFill>
        </p:spPr>
        <p:txBody>
          <a:bodyPr wrap="square" rtlCol="0">
            <a:spAutoFit/>
          </a:bodyPr>
          <a:lstStyle/>
          <a:p>
            <a:endParaRPr lang="en-US" dirty="0" smtClean="0"/>
          </a:p>
          <a:p>
            <a:endParaRPr lang="en-US" dirty="0"/>
          </a:p>
          <a:p>
            <a:endParaRPr lang="en-US" dirty="0" smtClean="0"/>
          </a:p>
          <a:p>
            <a:r>
              <a:rPr lang="en-US" dirty="0" smtClean="0"/>
              <a:t>Bifactor loading</a:t>
            </a:r>
          </a:p>
          <a:p>
            <a:endParaRPr lang="en-US" dirty="0"/>
          </a:p>
          <a:p>
            <a:endParaRPr lang="en-US" dirty="0" smtClean="0"/>
          </a:p>
          <a:p>
            <a:endParaRPr lang="en-US" dirty="0"/>
          </a:p>
        </p:txBody>
      </p:sp>
      <p:sp>
        <p:nvSpPr>
          <p:cNvPr id="14" name="TextBox 13"/>
          <p:cNvSpPr txBox="1"/>
          <p:nvPr/>
        </p:nvSpPr>
        <p:spPr>
          <a:xfrm>
            <a:off x="3494776" y="5867400"/>
            <a:ext cx="1638300" cy="369332"/>
          </a:xfrm>
          <a:prstGeom prst="rect">
            <a:avLst/>
          </a:prstGeom>
          <a:solidFill>
            <a:schemeClr val="bg1"/>
          </a:solidFill>
        </p:spPr>
        <p:txBody>
          <a:bodyPr wrap="square" rtlCol="0">
            <a:spAutoFit/>
          </a:bodyPr>
          <a:lstStyle/>
          <a:p>
            <a:pPr algn="ctr"/>
            <a:r>
              <a:rPr lang="en-US" dirty="0" smtClean="0"/>
              <a:t>Valence rating</a:t>
            </a:r>
          </a:p>
        </p:txBody>
      </p:sp>
    </p:spTree>
    <p:extLst>
      <p:ext uri="{BB962C8B-B14F-4D97-AF65-F5344CB8AC3E}">
        <p14:creationId xmlns:p14="http://schemas.microsoft.com/office/powerpoint/2010/main" val="33407470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760A8-289A-459A-A761-A6BACF0D6C20}"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74</a:t>
            </a:fld>
            <a:endParaRPr lang="en-US"/>
          </a:p>
        </p:txBody>
      </p:sp>
      <p:sp>
        <p:nvSpPr>
          <p:cNvPr id="33" name="Rectangle 32"/>
          <p:cNvSpPr/>
          <p:nvPr/>
        </p:nvSpPr>
        <p:spPr>
          <a:xfrm>
            <a:off x="838200" y="1817363"/>
            <a:ext cx="4572000" cy="923330"/>
          </a:xfrm>
          <a:prstGeom prst="rect">
            <a:avLst/>
          </a:prstGeom>
        </p:spPr>
        <p:txBody>
          <a:bodyPr>
            <a:spAutoFit/>
          </a:bodyPr>
          <a:lstStyle/>
          <a:p>
            <a:endParaRPr lang="en-US" dirty="0"/>
          </a:p>
          <a:p>
            <a:endParaRPr lang="en-US" dirty="0"/>
          </a:p>
          <a:p>
            <a:endParaRPr lang="en-US" dirty="0"/>
          </a:p>
        </p:txBody>
      </p:sp>
      <p:grpSp>
        <p:nvGrpSpPr>
          <p:cNvPr id="5" name="Group 4"/>
          <p:cNvGrpSpPr/>
          <p:nvPr/>
        </p:nvGrpSpPr>
        <p:grpSpPr>
          <a:xfrm>
            <a:off x="1071948" y="1264432"/>
            <a:ext cx="7772400" cy="5029200"/>
            <a:chOff x="1109019" y="1115010"/>
            <a:chExt cx="7772400" cy="50292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184" y="1115010"/>
              <a:ext cx="6299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109019" y="1588114"/>
              <a:ext cx="7772400" cy="3416073"/>
              <a:chOff x="1109019" y="1588114"/>
              <a:chExt cx="7772400" cy="3416073"/>
            </a:xfrm>
          </p:grpSpPr>
          <p:sp>
            <p:nvSpPr>
              <p:cNvPr id="19" name="TextBox 18"/>
              <p:cNvSpPr txBox="1"/>
              <p:nvPr/>
            </p:nvSpPr>
            <p:spPr>
              <a:xfrm>
                <a:off x="6048632" y="1955060"/>
                <a:ext cx="2743200" cy="307777"/>
              </a:xfrm>
              <a:prstGeom prst="rect">
                <a:avLst/>
              </a:prstGeom>
              <a:noFill/>
            </p:spPr>
            <p:txBody>
              <a:bodyPr wrap="square" rtlCol="0">
                <a:spAutoFit/>
              </a:bodyPr>
              <a:lstStyle/>
              <a:p>
                <a:r>
                  <a:rPr lang="en-US" sz="1400" dirty="0" smtClean="0"/>
                  <a:t>I make people feel at ease</a:t>
                </a:r>
                <a:endParaRPr lang="en-US" sz="1400" dirty="0"/>
              </a:p>
            </p:txBody>
          </p:sp>
          <p:grpSp>
            <p:nvGrpSpPr>
              <p:cNvPr id="29" name="Group 28"/>
              <p:cNvGrpSpPr/>
              <p:nvPr/>
            </p:nvGrpSpPr>
            <p:grpSpPr>
              <a:xfrm>
                <a:off x="1109019" y="1588114"/>
                <a:ext cx="7772400" cy="3416073"/>
                <a:chOff x="1066800" y="1616104"/>
                <a:chExt cx="7772400" cy="3416073"/>
              </a:xfrm>
            </p:grpSpPr>
            <p:sp>
              <p:nvSpPr>
                <p:cNvPr id="15" name="TextBox 14"/>
                <p:cNvSpPr txBox="1"/>
                <p:nvPr/>
              </p:nvSpPr>
              <p:spPr>
                <a:xfrm>
                  <a:off x="6096000" y="1616104"/>
                  <a:ext cx="2743200" cy="307777"/>
                </a:xfrm>
                <a:prstGeom prst="rect">
                  <a:avLst/>
                </a:prstGeom>
                <a:noFill/>
              </p:spPr>
              <p:txBody>
                <a:bodyPr wrap="square" rtlCol="0">
                  <a:spAutoFit/>
                </a:bodyPr>
                <a:lstStyle/>
                <a:p>
                  <a:r>
                    <a:rPr lang="en-US" sz="1400" dirty="0" smtClean="0"/>
                    <a:t>I feel comfortable around people</a:t>
                  </a:r>
                  <a:endParaRPr lang="en-US" sz="1400" dirty="0"/>
                </a:p>
              </p:txBody>
            </p:sp>
            <p:sp>
              <p:nvSpPr>
                <p:cNvPr id="16" name="TextBox 15"/>
                <p:cNvSpPr txBox="1"/>
                <p:nvPr/>
              </p:nvSpPr>
              <p:spPr>
                <a:xfrm>
                  <a:off x="6069227" y="1795534"/>
                  <a:ext cx="2743200" cy="307777"/>
                </a:xfrm>
                <a:prstGeom prst="rect">
                  <a:avLst/>
                </a:prstGeom>
                <a:noFill/>
              </p:spPr>
              <p:txBody>
                <a:bodyPr wrap="square" rtlCol="0">
                  <a:spAutoFit/>
                </a:bodyPr>
                <a:lstStyle/>
                <a:p>
                  <a:r>
                    <a:rPr lang="en-US" sz="1400" dirty="0" smtClean="0"/>
                    <a:t>I am interested in people</a:t>
                  </a:r>
                  <a:endParaRPr lang="en-US" sz="1400" dirty="0"/>
                </a:p>
              </p:txBody>
            </p:sp>
            <p:sp>
              <p:nvSpPr>
                <p:cNvPr id="17" name="TextBox 16"/>
                <p:cNvSpPr txBox="1"/>
                <p:nvPr/>
              </p:nvSpPr>
              <p:spPr>
                <a:xfrm>
                  <a:off x="4038600" y="1798510"/>
                  <a:ext cx="1676400" cy="307777"/>
                </a:xfrm>
                <a:prstGeom prst="rect">
                  <a:avLst/>
                </a:prstGeom>
                <a:noFill/>
              </p:spPr>
              <p:txBody>
                <a:bodyPr wrap="square" rtlCol="0">
                  <a:spAutoFit/>
                </a:bodyPr>
                <a:lstStyle/>
                <a:p>
                  <a:pPr algn="r"/>
                  <a:r>
                    <a:rPr lang="en-US" sz="1400" dirty="0" smtClean="0"/>
                    <a:t>I start conversations</a:t>
                  </a:r>
                  <a:endParaRPr lang="en-US" sz="1400" dirty="0"/>
                </a:p>
              </p:txBody>
            </p:sp>
            <p:sp>
              <p:nvSpPr>
                <p:cNvPr id="18" name="TextBox 17"/>
                <p:cNvSpPr txBox="1"/>
                <p:nvPr/>
              </p:nvSpPr>
              <p:spPr>
                <a:xfrm>
                  <a:off x="2286000" y="2094727"/>
                  <a:ext cx="3352800" cy="307777"/>
                </a:xfrm>
                <a:prstGeom prst="rect">
                  <a:avLst/>
                </a:prstGeom>
                <a:noFill/>
              </p:spPr>
              <p:txBody>
                <a:bodyPr wrap="square" rtlCol="0">
                  <a:spAutoFit/>
                </a:bodyPr>
                <a:lstStyle/>
                <a:p>
                  <a:pPr algn="r"/>
                  <a:r>
                    <a:rPr lang="en-US" sz="1400" dirty="0" smtClean="0"/>
                    <a:t>I talk to a lot of different people at parties</a:t>
                  </a:r>
                  <a:endParaRPr lang="en-US" sz="1400" dirty="0"/>
                </a:p>
              </p:txBody>
            </p:sp>
            <p:sp>
              <p:nvSpPr>
                <p:cNvPr id="20" name="TextBox 19"/>
                <p:cNvSpPr txBox="1"/>
                <p:nvPr/>
              </p:nvSpPr>
              <p:spPr>
                <a:xfrm>
                  <a:off x="6089821" y="2125140"/>
                  <a:ext cx="2743200" cy="307777"/>
                </a:xfrm>
                <a:prstGeom prst="rect">
                  <a:avLst/>
                </a:prstGeom>
                <a:noFill/>
              </p:spPr>
              <p:txBody>
                <a:bodyPr wrap="square" rtlCol="0">
                  <a:spAutoFit/>
                </a:bodyPr>
                <a:lstStyle/>
                <a:p>
                  <a:r>
                    <a:rPr lang="en-US" sz="1400" dirty="0" smtClean="0"/>
                    <a:t>I take time out for others</a:t>
                  </a:r>
                  <a:endParaRPr lang="en-US" sz="1400" dirty="0"/>
                </a:p>
              </p:txBody>
            </p:sp>
            <p:sp>
              <p:nvSpPr>
                <p:cNvPr id="21" name="TextBox 20"/>
                <p:cNvSpPr txBox="1"/>
                <p:nvPr/>
              </p:nvSpPr>
              <p:spPr>
                <a:xfrm>
                  <a:off x="3505200" y="4724400"/>
                  <a:ext cx="2743200" cy="307777"/>
                </a:xfrm>
                <a:prstGeom prst="rect">
                  <a:avLst/>
                </a:prstGeom>
                <a:noFill/>
              </p:spPr>
              <p:txBody>
                <a:bodyPr wrap="square" rtlCol="0">
                  <a:spAutoFit/>
                </a:bodyPr>
                <a:lstStyle/>
                <a:p>
                  <a:r>
                    <a:rPr lang="en-US" sz="1400" dirty="0" smtClean="0"/>
                    <a:t>I am not really interested in others</a:t>
                  </a:r>
                  <a:endParaRPr lang="en-US" sz="1400" dirty="0"/>
                </a:p>
              </p:txBody>
            </p:sp>
            <p:sp>
              <p:nvSpPr>
                <p:cNvPr id="22" name="TextBox 21"/>
                <p:cNvSpPr txBox="1"/>
                <p:nvPr/>
              </p:nvSpPr>
              <p:spPr>
                <a:xfrm>
                  <a:off x="1066800" y="4114800"/>
                  <a:ext cx="1676400" cy="307777"/>
                </a:xfrm>
                <a:prstGeom prst="rect">
                  <a:avLst/>
                </a:prstGeom>
                <a:noFill/>
              </p:spPr>
              <p:txBody>
                <a:bodyPr wrap="square" rtlCol="0">
                  <a:spAutoFit/>
                </a:bodyPr>
                <a:lstStyle/>
                <a:p>
                  <a:pPr algn="r"/>
                  <a:r>
                    <a:rPr lang="en-US" sz="1400" dirty="0" smtClean="0"/>
                    <a:t>I insult people</a:t>
                  </a:r>
                  <a:endParaRPr lang="en-US" sz="1400" dirty="0"/>
                </a:p>
              </p:txBody>
            </p:sp>
            <p:sp>
              <p:nvSpPr>
                <p:cNvPr id="23" name="TextBox 22"/>
                <p:cNvSpPr txBox="1"/>
                <p:nvPr/>
              </p:nvSpPr>
              <p:spPr>
                <a:xfrm>
                  <a:off x="1799968" y="4286305"/>
                  <a:ext cx="1676400" cy="307777"/>
                </a:xfrm>
                <a:prstGeom prst="rect">
                  <a:avLst/>
                </a:prstGeom>
                <a:noFill/>
              </p:spPr>
              <p:txBody>
                <a:bodyPr wrap="square" rtlCol="0">
                  <a:spAutoFit/>
                </a:bodyPr>
                <a:lstStyle/>
                <a:p>
                  <a:pPr algn="r"/>
                  <a:r>
                    <a:rPr lang="en-US" sz="1400" dirty="0" smtClean="0"/>
                    <a:t>I often feel blue</a:t>
                  </a:r>
                  <a:endParaRPr lang="en-US" sz="1400" dirty="0"/>
                </a:p>
              </p:txBody>
            </p:sp>
            <p:sp>
              <p:nvSpPr>
                <p:cNvPr id="24" name="TextBox 23"/>
                <p:cNvSpPr txBox="1"/>
                <p:nvPr/>
              </p:nvSpPr>
              <p:spPr>
                <a:xfrm>
                  <a:off x="2531076" y="3349823"/>
                  <a:ext cx="1676400" cy="307777"/>
                </a:xfrm>
                <a:prstGeom prst="rect">
                  <a:avLst/>
                </a:prstGeom>
                <a:noFill/>
              </p:spPr>
              <p:txBody>
                <a:bodyPr wrap="square" rtlCol="0">
                  <a:spAutoFit/>
                </a:bodyPr>
                <a:lstStyle/>
                <a:p>
                  <a:pPr algn="r"/>
                  <a:r>
                    <a:rPr lang="en-US" sz="1400" dirty="0" smtClean="0"/>
                    <a:t>I worry about things</a:t>
                  </a:r>
                  <a:endParaRPr lang="en-US" sz="1400" dirty="0"/>
                </a:p>
              </p:txBody>
            </p:sp>
            <p:sp>
              <p:nvSpPr>
                <p:cNvPr id="25" name="TextBox 24"/>
                <p:cNvSpPr txBox="1"/>
                <p:nvPr/>
              </p:nvSpPr>
              <p:spPr>
                <a:xfrm>
                  <a:off x="4913870" y="3807023"/>
                  <a:ext cx="3087130" cy="307777"/>
                </a:xfrm>
                <a:prstGeom prst="rect">
                  <a:avLst/>
                </a:prstGeom>
                <a:noFill/>
              </p:spPr>
              <p:txBody>
                <a:bodyPr wrap="square" rtlCol="0">
                  <a:spAutoFit/>
                </a:bodyPr>
                <a:lstStyle/>
                <a:p>
                  <a:r>
                    <a:rPr lang="en-US" sz="1400" dirty="0" smtClean="0"/>
                    <a:t>I don’t like to draw attention to myself</a:t>
                  </a:r>
                  <a:endParaRPr lang="en-US" sz="1400" dirty="0"/>
                </a:p>
              </p:txBody>
            </p:sp>
            <p:sp>
              <p:nvSpPr>
                <p:cNvPr id="26" name="TextBox 25"/>
                <p:cNvSpPr txBox="1"/>
                <p:nvPr/>
              </p:nvSpPr>
              <p:spPr>
                <a:xfrm>
                  <a:off x="5105400" y="3653134"/>
                  <a:ext cx="3087130" cy="307777"/>
                </a:xfrm>
                <a:prstGeom prst="rect">
                  <a:avLst/>
                </a:prstGeom>
                <a:noFill/>
              </p:spPr>
              <p:txBody>
                <a:bodyPr wrap="square" rtlCol="0">
                  <a:spAutoFit/>
                </a:bodyPr>
                <a:lstStyle/>
                <a:p>
                  <a:r>
                    <a:rPr lang="en-US" sz="1400" dirty="0" smtClean="0"/>
                    <a:t>I get stressed out easily</a:t>
                  </a:r>
                  <a:endParaRPr lang="en-US" sz="1400" dirty="0"/>
                </a:p>
              </p:txBody>
            </p:sp>
            <p:sp>
              <p:nvSpPr>
                <p:cNvPr id="27" name="TextBox 26"/>
                <p:cNvSpPr txBox="1"/>
                <p:nvPr/>
              </p:nvSpPr>
              <p:spPr>
                <a:xfrm>
                  <a:off x="5181600" y="3349823"/>
                  <a:ext cx="3087130" cy="307777"/>
                </a:xfrm>
                <a:prstGeom prst="rect">
                  <a:avLst/>
                </a:prstGeom>
                <a:noFill/>
              </p:spPr>
              <p:txBody>
                <a:bodyPr wrap="square" rtlCol="0">
                  <a:spAutoFit/>
                </a:bodyPr>
                <a:lstStyle/>
                <a:p>
                  <a:r>
                    <a:rPr lang="en-US" sz="1400" dirty="0" smtClean="0"/>
                    <a:t>I use difficult words</a:t>
                  </a:r>
                  <a:endParaRPr lang="en-US" sz="1400" dirty="0"/>
                </a:p>
              </p:txBody>
            </p:sp>
            <p:sp>
              <p:nvSpPr>
                <p:cNvPr id="28" name="TextBox 27"/>
                <p:cNvSpPr txBox="1"/>
                <p:nvPr/>
              </p:nvSpPr>
              <p:spPr>
                <a:xfrm>
                  <a:off x="1905000" y="3042046"/>
                  <a:ext cx="3087130" cy="307777"/>
                </a:xfrm>
                <a:prstGeom prst="rect">
                  <a:avLst/>
                </a:prstGeom>
                <a:noFill/>
              </p:spPr>
              <p:txBody>
                <a:bodyPr wrap="square" rtlCol="0">
                  <a:spAutoFit/>
                </a:bodyPr>
                <a:lstStyle/>
                <a:p>
                  <a:pPr algn="r"/>
                  <a:r>
                    <a:rPr lang="en-US" sz="1400" dirty="0" smtClean="0"/>
                    <a:t>I have a rich vocabulary</a:t>
                  </a:r>
                  <a:endParaRPr lang="en-US" sz="1400" dirty="0"/>
                </a:p>
              </p:txBody>
            </p:sp>
          </p:grpSp>
        </p:grpSp>
      </p:grpSp>
      <p:sp>
        <p:nvSpPr>
          <p:cNvPr id="13" name="Rectangle 12"/>
          <p:cNvSpPr/>
          <p:nvPr/>
        </p:nvSpPr>
        <p:spPr>
          <a:xfrm>
            <a:off x="685800" y="304800"/>
            <a:ext cx="7848600" cy="1015663"/>
          </a:xfrm>
          <a:prstGeom prst="rect">
            <a:avLst/>
          </a:prstGeom>
        </p:spPr>
        <p:txBody>
          <a:bodyPr wrap="square">
            <a:spAutoFit/>
          </a:bodyPr>
          <a:lstStyle/>
          <a:p>
            <a:r>
              <a:rPr lang="en-US" sz="2400" dirty="0"/>
              <a:t>Item valence and </a:t>
            </a:r>
            <a:r>
              <a:rPr lang="en-US" sz="2400" dirty="0" smtClean="0"/>
              <a:t>bifactor loadings </a:t>
            </a:r>
            <a:r>
              <a:rPr lang="en-US" sz="2400" dirty="0"/>
              <a:t>- </a:t>
            </a:r>
            <a:r>
              <a:rPr lang="en-US" sz="2400" dirty="0" smtClean="0"/>
              <a:t>3</a:t>
            </a:r>
            <a:endParaRPr lang="en-US" sz="2400" dirty="0"/>
          </a:p>
          <a:p>
            <a:pPr algn="ctr"/>
            <a:endParaRPr lang="en-US" dirty="0" smtClean="0"/>
          </a:p>
          <a:p>
            <a:pPr algn="ctr"/>
            <a:r>
              <a:rPr lang="en-US" dirty="0" smtClean="0"/>
              <a:t>Wordings of selected items.</a:t>
            </a:r>
            <a:endParaRPr lang="en-US" dirty="0"/>
          </a:p>
        </p:txBody>
      </p:sp>
      <p:sp>
        <p:nvSpPr>
          <p:cNvPr id="6" name="Footer Placeholder 5"/>
          <p:cNvSpPr>
            <a:spLocks noGrp="1"/>
          </p:cNvSpPr>
          <p:nvPr>
            <p:ph type="ftr" sz="quarter" idx="11"/>
          </p:nvPr>
        </p:nvSpPr>
        <p:spPr/>
        <p:txBody>
          <a:bodyPr/>
          <a:lstStyle/>
          <a:p>
            <a:r>
              <a:rPr lang="en-US" smtClean="0"/>
              <a:t>www.utc.edu/michael-biderman</a:t>
            </a:r>
            <a:endParaRPr lang="en-US"/>
          </a:p>
        </p:txBody>
      </p:sp>
      <p:sp>
        <p:nvSpPr>
          <p:cNvPr id="30" name="TextBox 29"/>
          <p:cNvSpPr txBox="1"/>
          <p:nvPr/>
        </p:nvSpPr>
        <p:spPr>
          <a:xfrm>
            <a:off x="491663" y="2407190"/>
            <a:ext cx="914400" cy="2308324"/>
          </a:xfrm>
          <a:prstGeom prst="rect">
            <a:avLst/>
          </a:prstGeom>
          <a:solidFill>
            <a:schemeClr val="bg1"/>
          </a:solidFill>
        </p:spPr>
        <p:txBody>
          <a:bodyPr wrap="square" rtlCol="0">
            <a:spAutoFit/>
          </a:bodyPr>
          <a:lstStyle/>
          <a:p>
            <a:endParaRPr lang="en-US" dirty="0" smtClean="0"/>
          </a:p>
          <a:p>
            <a:endParaRPr lang="en-US" dirty="0"/>
          </a:p>
          <a:p>
            <a:endParaRPr lang="en-US" dirty="0" smtClean="0"/>
          </a:p>
          <a:p>
            <a:r>
              <a:rPr lang="en-US" dirty="0" smtClean="0"/>
              <a:t>Bifactor loading</a:t>
            </a:r>
          </a:p>
          <a:p>
            <a:endParaRPr lang="en-US" dirty="0"/>
          </a:p>
          <a:p>
            <a:endParaRPr lang="en-US" dirty="0" smtClean="0"/>
          </a:p>
          <a:p>
            <a:endParaRPr lang="en-US" dirty="0"/>
          </a:p>
        </p:txBody>
      </p:sp>
      <p:sp>
        <p:nvSpPr>
          <p:cNvPr id="31" name="TextBox 30"/>
          <p:cNvSpPr txBox="1"/>
          <p:nvPr/>
        </p:nvSpPr>
        <p:spPr>
          <a:xfrm>
            <a:off x="3758960" y="6019800"/>
            <a:ext cx="1638300" cy="369332"/>
          </a:xfrm>
          <a:prstGeom prst="rect">
            <a:avLst/>
          </a:prstGeom>
          <a:solidFill>
            <a:schemeClr val="bg1"/>
          </a:solidFill>
        </p:spPr>
        <p:txBody>
          <a:bodyPr wrap="square" rtlCol="0">
            <a:spAutoFit/>
          </a:bodyPr>
          <a:lstStyle/>
          <a:p>
            <a:pPr algn="ctr"/>
            <a:r>
              <a:rPr lang="en-US" dirty="0" smtClean="0"/>
              <a:t>Valence rating</a:t>
            </a:r>
          </a:p>
        </p:txBody>
      </p:sp>
    </p:spTree>
    <p:extLst>
      <p:ext uri="{BB962C8B-B14F-4D97-AF65-F5344CB8AC3E}">
        <p14:creationId xmlns:p14="http://schemas.microsoft.com/office/powerpoint/2010/main" val="32222684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75</a:t>
            </a:fld>
            <a:endParaRPr lang="en-US"/>
          </a:p>
        </p:txBody>
      </p:sp>
      <p:sp>
        <p:nvSpPr>
          <p:cNvPr id="5" name="TextBox 4"/>
          <p:cNvSpPr txBox="1"/>
          <p:nvPr/>
        </p:nvSpPr>
        <p:spPr>
          <a:xfrm>
            <a:off x="838200" y="457200"/>
            <a:ext cx="7543800" cy="2677656"/>
          </a:xfrm>
          <a:prstGeom prst="rect">
            <a:avLst/>
          </a:prstGeom>
          <a:noFill/>
        </p:spPr>
        <p:txBody>
          <a:bodyPr wrap="square" rtlCol="0">
            <a:spAutoFit/>
          </a:bodyPr>
          <a:lstStyle/>
          <a:p>
            <a:r>
              <a:rPr lang="en-US" sz="2400" dirty="0" smtClean="0"/>
              <a:t>Takeaway from the previous slides</a:t>
            </a:r>
          </a:p>
          <a:p>
            <a:endParaRPr lang="en-US" dirty="0"/>
          </a:p>
          <a:p>
            <a:r>
              <a:rPr lang="en-US" dirty="0" smtClean="0"/>
              <a:t>The bifactor of the Big Five appears to represent the respondent’s affective state.</a:t>
            </a:r>
          </a:p>
          <a:p>
            <a:endParaRPr lang="en-US" dirty="0"/>
          </a:p>
          <a:p>
            <a:r>
              <a:rPr lang="en-US" dirty="0" smtClean="0"/>
              <a:t>Influence of the bifactor on items is related to item valence</a:t>
            </a:r>
          </a:p>
          <a:p>
            <a:endParaRPr lang="en-US" dirty="0"/>
          </a:p>
          <a:p>
            <a:r>
              <a:rPr lang="en-US" dirty="0" smtClean="0"/>
              <a:t>Persons high on the bifactor will be most likely to agree with items with highest positive valence and to disagree with items with the lowest valence</a:t>
            </a:r>
          </a:p>
        </p:txBody>
      </p:sp>
    </p:spTree>
    <p:extLst>
      <p:ext uri="{BB962C8B-B14F-4D97-AF65-F5344CB8AC3E}">
        <p14:creationId xmlns:p14="http://schemas.microsoft.com/office/powerpoint/2010/main" val="23045166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06D51-FD95-4EEB-95CA-0ED64C743621}"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76</a:t>
            </a:fld>
            <a:endParaRPr lang="en-US"/>
          </a:p>
        </p:txBody>
      </p:sp>
      <p:sp>
        <p:nvSpPr>
          <p:cNvPr id="4" name="Rectangle 3"/>
          <p:cNvSpPr/>
          <p:nvPr/>
        </p:nvSpPr>
        <p:spPr>
          <a:xfrm>
            <a:off x="609600" y="457200"/>
            <a:ext cx="8001000" cy="4062651"/>
          </a:xfrm>
          <a:prstGeom prst="rect">
            <a:avLst/>
          </a:prstGeom>
        </p:spPr>
        <p:txBody>
          <a:bodyPr wrap="square">
            <a:spAutoFit/>
          </a:bodyPr>
          <a:lstStyle/>
          <a:p>
            <a:r>
              <a:rPr lang="en-US" sz="2400" dirty="0" smtClean="0"/>
              <a:t>What to do with the bifactor - 1</a:t>
            </a:r>
          </a:p>
          <a:p>
            <a:endParaRPr lang="en-US" dirty="0"/>
          </a:p>
          <a:p>
            <a:r>
              <a:rPr lang="en-US" dirty="0" smtClean="0"/>
              <a:t>Get rid of it.</a:t>
            </a:r>
          </a:p>
          <a:p>
            <a:endParaRPr lang="en-US" dirty="0"/>
          </a:p>
          <a:p>
            <a:r>
              <a:rPr lang="en-US" dirty="0" smtClean="0"/>
              <a:t>Following </a:t>
            </a:r>
            <a:r>
              <a:rPr lang="da-DK"/>
              <a:t>Bäckström et al.</a:t>
            </a:r>
            <a:endParaRPr lang="en-US" dirty="0" smtClean="0"/>
          </a:p>
          <a:p>
            <a:endParaRPr lang="en-US" dirty="0"/>
          </a:p>
          <a:p>
            <a:r>
              <a:rPr lang="en-US" dirty="0" smtClean="0"/>
              <a:t>Design scales free of contamination from the bifactor:  Items </a:t>
            </a:r>
            <a:r>
              <a:rPr lang="en-US" dirty="0"/>
              <a:t>whose valence is least extreme – those around 2 on the 0-4 scale used here - would be expected to have the smallest amount of </a:t>
            </a:r>
            <a:r>
              <a:rPr lang="en-US" dirty="0" smtClean="0"/>
              <a:t>contamination by the bifactor.</a:t>
            </a:r>
            <a:endParaRPr lang="en-US" dirty="0"/>
          </a:p>
          <a:p>
            <a:endParaRPr lang="en-US" dirty="0"/>
          </a:p>
          <a:p>
            <a:r>
              <a:rPr lang="en-US" dirty="0"/>
              <a:t>Clearly such information can be used to “purify” </a:t>
            </a:r>
            <a:r>
              <a:rPr lang="en-US" dirty="0" smtClean="0"/>
              <a:t>scale scores by basing them on items with less extreme valence – less contamination – as </a:t>
            </a:r>
            <a:r>
              <a:rPr lang="da-DK" dirty="0" smtClean="0"/>
              <a:t>Bäckström et al. did.  </a:t>
            </a:r>
            <a:endParaRPr lang="en-US" dirty="0" smtClean="0"/>
          </a:p>
          <a:p>
            <a:endParaRPr lang="en-US" dirty="0"/>
          </a:p>
          <a:p>
            <a:endParaRPr lang="en-US"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1151259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77</a:t>
            </a:fld>
            <a:endParaRPr lang="en-US"/>
          </a:p>
        </p:txBody>
      </p:sp>
      <p:sp>
        <p:nvSpPr>
          <p:cNvPr id="5" name="Rectangle 4"/>
          <p:cNvSpPr/>
          <p:nvPr/>
        </p:nvSpPr>
        <p:spPr>
          <a:xfrm>
            <a:off x="533400" y="381000"/>
            <a:ext cx="8305800" cy="4062651"/>
          </a:xfrm>
          <a:prstGeom prst="rect">
            <a:avLst/>
          </a:prstGeom>
        </p:spPr>
        <p:txBody>
          <a:bodyPr wrap="square">
            <a:spAutoFit/>
          </a:bodyPr>
          <a:lstStyle/>
          <a:p>
            <a:r>
              <a:rPr lang="en-US" sz="2400" dirty="0" smtClean="0"/>
              <a:t>What to do with the bifactor – 2</a:t>
            </a:r>
          </a:p>
          <a:p>
            <a:endParaRPr lang="en-US" dirty="0"/>
          </a:p>
          <a:p>
            <a:r>
              <a:rPr lang="en-US" dirty="0" smtClean="0"/>
              <a:t>Embrace it</a:t>
            </a:r>
          </a:p>
          <a:p>
            <a:endParaRPr lang="en-US" dirty="0" smtClean="0"/>
          </a:p>
          <a:p>
            <a:r>
              <a:rPr lang="en-US" dirty="0" smtClean="0"/>
              <a:t>Design </a:t>
            </a:r>
            <a:r>
              <a:rPr lang="en-US" dirty="0"/>
              <a:t>scales to assess the </a:t>
            </a:r>
            <a:r>
              <a:rPr lang="en-US" dirty="0" smtClean="0"/>
              <a:t>bifactor along with the Big Five.  Select items with extreme valence for questionnaires.</a:t>
            </a:r>
            <a:endParaRPr lang="en-US" dirty="0"/>
          </a:p>
          <a:p>
            <a:endParaRPr lang="en-US" dirty="0"/>
          </a:p>
          <a:p>
            <a:r>
              <a:rPr lang="en-US" dirty="0" smtClean="0"/>
              <a:t>Maximize </a:t>
            </a:r>
            <a:r>
              <a:rPr lang="en-US" dirty="0"/>
              <a:t>individual differences in the expression of affect represented by the bifactor.</a:t>
            </a:r>
          </a:p>
          <a:p>
            <a:endParaRPr lang="en-US" dirty="0"/>
          </a:p>
          <a:p>
            <a:pPr marL="461963"/>
            <a:r>
              <a:rPr lang="en-US" dirty="0" smtClean="0"/>
              <a:t>Use the bifactor to assess affective state by administering a Big Five questionnaire</a:t>
            </a:r>
          </a:p>
          <a:p>
            <a:pPr marL="461963"/>
            <a:endParaRPr lang="en-US" dirty="0"/>
          </a:p>
          <a:p>
            <a:pPr marL="461963"/>
            <a:r>
              <a:rPr lang="en-US" dirty="0" smtClean="0"/>
              <a:t>Use it as a controlling variable to partial out affective state.</a:t>
            </a:r>
          </a:p>
          <a:p>
            <a:pPr marL="461963"/>
            <a:endParaRPr lang="en-US" dirty="0"/>
          </a:p>
          <a:p>
            <a:pPr marL="461963"/>
            <a:r>
              <a:rPr lang="en-US" dirty="0" smtClean="0"/>
              <a:t>Use it as a predictor of performance involving affective characteristics</a:t>
            </a:r>
          </a:p>
        </p:txBody>
      </p:sp>
    </p:spTree>
    <p:extLst>
      <p:ext uri="{BB962C8B-B14F-4D97-AF65-F5344CB8AC3E}">
        <p14:creationId xmlns:p14="http://schemas.microsoft.com/office/powerpoint/2010/main" val="25857684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5879F-F1F6-4E2D-88BD-AFBE2265A97B}"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78</a:t>
            </a:fld>
            <a:endParaRPr lang="en-US"/>
          </a:p>
        </p:txBody>
      </p:sp>
      <p:sp>
        <p:nvSpPr>
          <p:cNvPr id="4" name="TextBox 3"/>
          <p:cNvSpPr txBox="1"/>
          <p:nvPr/>
        </p:nvSpPr>
        <p:spPr>
          <a:xfrm>
            <a:off x="763438" y="457200"/>
            <a:ext cx="7772400" cy="3785652"/>
          </a:xfrm>
          <a:prstGeom prst="rect">
            <a:avLst/>
          </a:prstGeom>
          <a:noFill/>
        </p:spPr>
        <p:txBody>
          <a:bodyPr wrap="square" rtlCol="0">
            <a:spAutoFit/>
          </a:bodyPr>
          <a:lstStyle/>
          <a:p>
            <a:pPr algn="ctr"/>
            <a:r>
              <a:rPr lang="en-US" sz="2400" dirty="0" smtClean="0"/>
              <a:t>Summary</a:t>
            </a:r>
          </a:p>
          <a:p>
            <a:endParaRPr lang="en-US" dirty="0"/>
          </a:p>
          <a:p>
            <a:r>
              <a:rPr lang="en-US" dirty="0" smtClean="0"/>
              <a:t>1. Strong evidence that there is common item variance in Big Five data – nicely accounted for by a model with a bifactor.</a:t>
            </a:r>
          </a:p>
          <a:p>
            <a:endParaRPr lang="en-US" dirty="0"/>
          </a:p>
          <a:p>
            <a:r>
              <a:rPr lang="en-US" dirty="0" smtClean="0"/>
              <a:t>2. Strong evidence that the Big Five bifactor is related to measures that involve affect, suggesting that it is a measure of general affective state.</a:t>
            </a:r>
          </a:p>
          <a:p>
            <a:endParaRPr lang="en-US" dirty="0"/>
          </a:p>
          <a:p>
            <a:r>
              <a:rPr lang="en-US" dirty="0" smtClean="0"/>
              <a:t>3.  Strong evidence that controlling for the bifactor affects self-report correlations contaminated by affect.</a:t>
            </a:r>
          </a:p>
          <a:p>
            <a:endParaRPr lang="en-US" dirty="0"/>
          </a:p>
          <a:p>
            <a:r>
              <a:rPr lang="en-US" dirty="0" smtClean="0"/>
              <a:t>4.  Evidence that items with extreme valence are most strongly related to differences in the bifactor.  </a:t>
            </a:r>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3185723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9BA59-EC97-43F0-A66B-CD66A1107D9B}"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79</a:t>
            </a:fld>
            <a:endParaRPr lang="en-US"/>
          </a:p>
        </p:txBody>
      </p:sp>
      <p:sp>
        <p:nvSpPr>
          <p:cNvPr id="4" name="TextBox 3"/>
          <p:cNvSpPr txBox="1"/>
          <p:nvPr/>
        </p:nvSpPr>
        <p:spPr>
          <a:xfrm>
            <a:off x="685800" y="553810"/>
            <a:ext cx="7924800" cy="3785652"/>
          </a:xfrm>
          <a:prstGeom prst="rect">
            <a:avLst/>
          </a:prstGeom>
          <a:noFill/>
        </p:spPr>
        <p:txBody>
          <a:bodyPr wrap="square" rtlCol="0">
            <a:spAutoFit/>
          </a:bodyPr>
          <a:lstStyle/>
          <a:p>
            <a:pPr algn="ctr"/>
            <a:r>
              <a:rPr lang="en-US" sz="2400" dirty="0" smtClean="0"/>
              <a:t>Caveats</a:t>
            </a:r>
          </a:p>
          <a:p>
            <a:endParaRPr lang="en-US" dirty="0"/>
          </a:p>
          <a:p>
            <a:r>
              <a:rPr lang="en-US" dirty="0"/>
              <a:t>Big Five bifactor is not identical to </a:t>
            </a:r>
            <a:r>
              <a:rPr lang="en-US" dirty="0" err="1" smtClean="0"/>
              <a:t>bifactors</a:t>
            </a:r>
            <a:r>
              <a:rPr lang="en-US" dirty="0" smtClean="0"/>
              <a:t> estimated from </a:t>
            </a:r>
            <a:r>
              <a:rPr lang="en-US" dirty="0"/>
              <a:t>other </a:t>
            </a:r>
            <a:r>
              <a:rPr lang="en-US" dirty="0" smtClean="0"/>
              <a:t>questionnaires</a:t>
            </a:r>
          </a:p>
          <a:p>
            <a:r>
              <a:rPr lang="en-US" dirty="0" smtClean="0"/>
              <a:t>or Big Five questionnaires obtained under unusual instructional conditions</a:t>
            </a:r>
            <a:endParaRPr lang="en-US" dirty="0"/>
          </a:p>
          <a:p>
            <a:endParaRPr lang="en-US" dirty="0"/>
          </a:p>
          <a:p>
            <a:pPr marL="461963"/>
            <a:r>
              <a:rPr lang="en-US" dirty="0" smtClean="0"/>
              <a:t>Item content may overwhelm the valence effect</a:t>
            </a:r>
          </a:p>
          <a:p>
            <a:pPr marL="461963"/>
            <a:endParaRPr lang="en-US" dirty="0"/>
          </a:p>
          <a:p>
            <a:pPr marL="461963"/>
            <a:r>
              <a:rPr lang="en-US" dirty="0" smtClean="0"/>
              <a:t>Instructions and incentives to fake overwhelm the valence effect </a:t>
            </a:r>
            <a:endParaRPr lang="en-US" dirty="0"/>
          </a:p>
          <a:p>
            <a:endParaRPr lang="en-US" dirty="0"/>
          </a:p>
          <a:p>
            <a:r>
              <a:rPr lang="en-US" dirty="0" err="1" smtClean="0"/>
              <a:t>Nonconvergence</a:t>
            </a:r>
            <a:r>
              <a:rPr lang="en-US" dirty="0" smtClean="0"/>
              <a:t> – always a problem with models involving crossed factors.</a:t>
            </a:r>
            <a:endParaRPr lang="en-US" dirty="0"/>
          </a:p>
          <a:p>
            <a:endParaRPr lang="en-US" dirty="0"/>
          </a:p>
          <a:p>
            <a:r>
              <a:rPr lang="en-US" dirty="0" smtClean="0"/>
              <a:t>Multiple solutions – Occasionally, we’ve encountered datasets with two solutions. </a:t>
            </a:r>
          </a:p>
          <a:p>
            <a:endParaRPr lang="en-US"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65421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B6EE-3F28-474A-88E3-18CADE55BB19}"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8</a:t>
            </a:fld>
            <a:endParaRPr lang="en-US"/>
          </a:p>
        </p:txBody>
      </p:sp>
      <p:sp>
        <p:nvSpPr>
          <p:cNvPr id="4" name="TextBox 3"/>
          <p:cNvSpPr txBox="1"/>
          <p:nvPr/>
        </p:nvSpPr>
        <p:spPr>
          <a:xfrm>
            <a:off x="769620" y="236189"/>
            <a:ext cx="5021580" cy="461665"/>
          </a:xfrm>
          <a:prstGeom prst="rect">
            <a:avLst/>
          </a:prstGeom>
          <a:noFill/>
        </p:spPr>
        <p:txBody>
          <a:bodyPr wrap="square" rtlCol="0">
            <a:spAutoFit/>
          </a:bodyPr>
          <a:lstStyle/>
          <a:p>
            <a:pPr>
              <a:tabLst>
                <a:tab pos="5943600" algn="ctr"/>
              </a:tabLst>
            </a:pPr>
            <a:r>
              <a:rPr lang="en-US" sz="2400" dirty="0" smtClean="0"/>
              <a:t>The basic data for each example</a:t>
            </a:r>
          </a:p>
        </p:txBody>
      </p:sp>
      <p:grpSp>
        <p:nvGrpSpPr>
          <p:cNvPr id="5" name="Group 4"/>
          <p:cNvGrpSpPr/>
          <p:nvPr/>
        </p:nvGrpSpPr>
        <p:grpSpPr>
          <a:xfrm>
            <a:off x="762000" y="1476314"/>
            <a:ext cx="560070" cy="2910205"/>
            <a:chOff x="0" y="0"/>
            <a:chExt cx="560070" cy="2910205"/>
          </a:xfrm>
        </p:grpSpPr>
        <p:sp>
          <p:nvSpPr>
            <p:cNvPr id="6" name="Text Box 6"/>
            <p:cNvSpPr txBox="1">
              <a:spLocks noChangeArrowheads="1"/>
            </p:cNvSpPr>
            <p:nvPr/>
          </p:nvSpPr>
          <p:spPr bwMode="auto">
            <a:xfrm>
              <a:off x="7620" y="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Information</a:t>
              </a:r>
              <a:endParaRPr lang="en-US" sz="1200" dirty="0">
                <a:effectLst/>
                <a:latin typeface="Calibri"/>
                <a:ea typeface="Calibri"/>
                <a:cs typeface="Times New Roman"/>
              </a:endParaRPr>
            </a:p>
          </p:txBody>
        </p:sp>
        <p:sp>
          <p:nvSpPr>
            <p:cNvPr id="7" name="Text Box 7"/>
            <p:cNvSpPr txBox="1">
              <a:spLocks noChangeArrowheads="1"/>
            </p:cNvSpPr>
            <p:nvPr/>
          </p:nvSpPr>
          <p:spPr bwMode="auto">
            <a:xfrm>
              <a:off x="3810" y="20193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Vocabulary</a:t>
              </a:r>
              <a:endParaRPr lang="en-US" sz="1200">
                <a:effectLst/>
                <a:latin typeface="Calibri"/>
                <a:ea typeface="Calibri"/>
                <a:cs typeface="Times New Roman"/>
              </a:endParaRPr>
            </a:p>
          </p:txBody>
        </p:sp>
        <p:sp>
          <p:nvSpPr>
            <p:cNvPr id="8" name="Text Box 8"/>
            <p:cNvSpPr txBox="1">
              <a:spLocks noChangeArrowheads="1"/>
            </p:cNvSpPr>
            <p:nvPr/>
          </p:nvSpPr>
          <p:spPr bwMode="auto">
            <a:xfrm>
              <a:off x="3810" y="4038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Similarities</a:t>
              </a:r>
              <a:endParaRPr lang="en-US" sz="1200">
                <a:effectLst/>
                <a:latin typeface="Calibri"/>
                <a:ea typeface="Calibri"/>
                <a:cs typeface="Times New Roman"/>
              </a:endParaRPr>
            </a:p>
          </p:txBody>
        </p:sp>
        <p:sp>
          <p:nvSpPr>
            <p:cNvPr id="9" name="Text Box 9"/>
            <p:cNvSpPr txBox="1">
              <a:spLocks noChangeArrowheads="1"/>
            </p:cNvSpPr>
            <p:nvPr/>
          </p:nvSpPr>
          <p:spPr bwMode="auto">
            <a:xfrm>
              <a:off x="0" y="601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Compreh</a:t>
              </a:r>
              <a:endParaRPr lang="en-US" sz="1200">
                <a:effectLst/>
                <a:latin typeface="Calibri"/>
                <a:ea typeface="Calibri"/>
                <a:cs typeface="Times New Roman"/>
              </a:endParaRPr>
            </a:p>
          </p:txBody>
        </p:sp>
        <p:sp>
          <p:nvSpPr>
            <p:cNvPr id="10" name="Text Box 17"/>
            <p:cNvSpPr txBox="1">
              <a:spLocks noChangeArrowheads="1"/>
            </p:cNvSpPr>
            <p:nvPr/>
          </p:nvSpPr>
          <p:spPr bwMode="auto">
            <a:xfrm>
              <a:off x="7620" y="8610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Obj Assem</a:t>
              </a:r>
              <a:endParaRPr lang="en-US" sz="1200">
                <a:effectLst/>
                <a:latin typeface="Calibri"/>
                <a:ea typeface="Calibri"/>
                <a:cs typeface="Times New Roman"/>
              </a:endParaRPr>
            </a:p>
          </p:txBody>
        </p:sp>
        <p:sp>
          <p:nvSpPr>
            <p:cNvPr id="11" name="Text Box 18"/>
            <p:cNvSpPr txBox="1">
              <a:spLocks noChangeArrowheads="1"/>
            </p:cNvSpPr>
            <p:nvPr/>
          </p:nvSpPr>
          <p:spPr bwMode="auto">
            <a:xfrm>
              <a:off x="7620" y="10477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Blk Design</a:t>
              </a:r>
              <a:endParaRPr lang="en-US" sz="1200">
                <a:effectLst/>
                <a:latin typeface="Calibri"/>
                <a:ea typeface="Calibri"/>
                <a:cs typeface="Times New Roman"/>
              </a:endParaRPr>
            </a:p>
          </p:txBody>
        </p:sp>
        <p:sp>
          <p:nvSpPr>
            <p:cNvPr id="12" name="Text Box 19"/>
            <p:cNvSpPr txBox="1">
              <a:spLocks noChangeArrowheads="1"/>
            </p:cNvSpPr>
            <p:nvPr/>
          </p:nvSpPr>
          <p:spPr bwMode="auto">
            <a:xfrm>
              <a:off x="7620" y="12534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Pct Compl</a:t>
              </a:r>
              <a:endParaRPr lang="en-US" sz="1200">
                <a:effectLst/>
                <a:latin typeface="Calibri"/>
                <a:ea typeface="Calibri"/>
                <a:cs typeface="Times New Roman"/>
              </a:endParaRPr>
            </a:p>
          </p:txBody>
        </p:sp>
        <p:sp>
          <p:nvSpPr>
            <p:cNvPr id="13" name="Text Box 20"/>
            <p:cNvSpPr txBox="1">
              <a:spLocks noChangeArrowheads="1"/>
            </p:cNvSpPr>
            <p:nvPr/>
          </p:nvSpPr>
          <p:spPr bwMode="auto">
            <a:xfrm>
              <a:off x="3810" y="14668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Mat Reas</a:t>
              </a:r>
              <a:endParaRPr lang="en-US" sz="1200">
                <a:effectLst/>
                <a:latin typeface="Calibri"/>
                <a:ea typeface="Calibri"/>
                <a:cs typeface="Times New Roman"/>
              </a:endParaRPr>
            </a:p>
          </p:txBody>
        </p:sp>
        <p:sp>
          <p:nvSpPr>
            <p:cNvPr id="14" name="Text Box 21"/>
            <p:cNvSpPr txBox="1">
              <a:spLocks noChangeArrowheads="1"/>
            </p:cNvSpPr>
            <p:nvPr/>
          </p:nvSpPr>
          <p:spPr bwMode="auto">
            <a:xfrm>
              <a:off x="7620" y="16725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Pict Arrange</a:t>
              </a:r>
              <a:endParaRPr lang="en-US" sz="1200">
                <a:effectLst/>
                <a:latin typeface="Calibri"/>
                <a:ea typeface="Calibri"/>
                <a:cs typeface="Times New Roman"/>
              </a:endParaRPr>
            </a:p>
          </p:txBody>
        </p:sp>
        <p:sp>
          <p:nvSpPr>
            <p:cNvPr id="15" name="Text Box 28"/>
            <p:cNvSpPr txBox="1">
              <a:spLocks noChangeArrowheads="1"/>
            </p:cNvSpPr>
            <p:nvPr/>
          </p:nvSpPr>
          <p:spPr bwMode="auto">
            <a:xfrm>
              <a:off x="7620" y="19392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Digit Span</a:t>
              </a:r>
              <a:endParaRPr lang="en-US" sz="1200">
                <a:effectLst/>
                <a:latin typeface="Calibri"/>
                <a:ea typeface="Calibri"/>
                <a:cs typeface="Times New Roman"/>
              </a:endParaRPr>
            </a:p>
          </p:txBody>
        </p:sp>
        <p:sp>
          <p:nvSpPr>
            <p:cNvPr id="16" name="Text Box 29"/>
            <p:cNvSpPr txBox="1">
              <a:spLocks noChangeArrowheads="1"/>
            </p:cNvSpPr>
            <p:nvPr/>
          </p:nvSpPr>
          <p:spPr bwMode="auto">
            <a:xfrm>
              <a:off x="7620" y="2125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Sequencing</a:t>
              </a:r>
              <a:endParaRPr lang="en-US" sz="1200">
                <a:effectLst/>
                <a:latin typeface="Calibri"/>
                <a:ea typeface="Calibri"/>
                <a:cs typeface="Times New Roman"/>
              </a:endParaRPr>
            </a:p>
          </p:txBody>
        </p:sp>
        <p:sp>
          <p:nvSpPr>
            <p:cNvPr id="17" name="Text Box 30"/>
            <p:cNvSpPr txBox="1">
              <a:spLocks noChangeArrowheads="1"/>
            </p:cNvSpPr>
            <p:nvPr/>
          </p:nvSpPr>
          <p:spPr bwMode="auto">
            <a:xfrm>
              <a:off x="7620" y="232791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Arithmetic</a:t>
              </a:r>
              <a:endParaRPr lang="en-US" sz="1200">
                <a:effectLst/>
                <a:latin typeface="Calibri"/>
                <a:ea typeface="Calibri"/>
                <a:cs typeface="Times New Roman"/>
              </a:endParaRPr>
            </a:p>
          </p:txBody>
        </p:sp>
        <p:sp>
          <p:nvSpPr>
            <p:cNvPr id="18" name="Text Box 39"/>
            <p:cNvSpPr txBox="1">
              <a:spLocks noChangeArrowheads="1"/>
            </p:cNvSpPr>
            <p:nvPr/>
          </p:nvSpPr>
          <p:spPr bwMode="auto">
            <a:xfrm>
              <a:off x="7620" y="262890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smtClean="0">
                  <a:effectLst/>
                  <a:latin typeface="Calibri"/>
                  <a:ea typeface="Calibri"/>
                  <a:cs typeface="Times New Roman"/>
                </a:rPr>
                <a:t>Dig-</a:t>
              </a:r>
              <a:r>
                <a:rPr lang="en-US" sz="800" dirty="0" err="1" smtClean="0">
                  <a:effectLst/>
                  <a:latin typeface="Calibri"/>
                  <a:ea typeface="Calibri"/>
                  <a:cs typeface="Times New Roman"/>
                </a:rPr>
                <a:t>Sym</a:t>
              </a:r>
              <a:endParaRPr lang="en-US" sz="1200" dirty="0">
                <a:effectLst/>
                <a:latin typeface="Calibri"/>
                <a:ea typeface="Calibri"/>
                <a:cs typeface="Times New Roman"/>
              </a:endParaRPr>
            </a:p>
          </p:txBody>
        </p:sp>
        <p:sp>
          <p:nvSpPr>
            <p:cNvPr id="19" name="Text Box 40"/>
            <p:cNvSpPr txBox="1">
              <a:spLocks noChangeArrowheads="1"/>
            </p:cNvSpPr>
            <p:nvPr/>
          </p:nvSpPr>
          <p:spPr bwMode="auto">
            <a:xfrm>
              <a:off x="7620" y="28003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err="1" smtClean="0">
                  <a:effectLst/>
                  <a:latin typeface="Calibri"/>
                  <a:ea typeface="Calibri"/>
                  <a:cs typeface="Times New Roman"/>
                </a:rPr>
                <a:t>Sym</a:t>
              </a:r>
              <a:r>
                <a:rPr lang="en-US" sz="800" dirty="0" smtClean="0">
                  <a:effectLst/>
                  <a:latin typeface="Calibri"/>
                  <a:ea typeface="Calibri"/>
                  <a:cs typeface="Times New Roman"/>
                </a:rPr>
                <a:t> Search</a:t>
              </a:r>
              <a:endParaRPr lang="en-US" sz="1200" dirty="0">
                <a:effectLst/>
                <a:latin typeface="Calibri"/>
                <a:ea typeface="Calibri"/>
                <a:cs typeface="Times New Roman"/>
              </a:endParaRPr>
            </a:p>
          </p:txBody>
        </p:sp>
      </p:grpSp>
      <p:grpSp>
        <p:nvGrpSpPr>
          <p:cNvPr id="20" name="Group 19"/>
          <p:cNvGrpSpPr/>
          <p:nvPr/>
        </p:nvGrpSpPr>
        <p:grpSpPr>
          <a:xfrm>
            <a:off x="3741421" y="1133020"/>
            <a:ext cx="613410" cy="4739005"/>
            <a:chOff x="0" y="0"/>
            <a:chExt cx="613410" cy="4739005"/>
          </a:xfrm>
        </p:grpSpPr>
        <p:grpSp>
          <p:nvGrpSpPr>
            <p:cNvPr id="21" name="Group 20"/>
            <p:cNvGrpSpPr/>
            <p:nvPr/>
          </p:nvGrpSpPr>
          <p:grpSpPr>
            <a:xfrm>
              <a:off x="7620" y="0"/>
              <a:ext cx="605790" cy="1306195"/>
              <a:chOff x="0" y="0"/>
              <a:chExt cx="605790" cy="1306195"/>
            </a:xfrm>
          </p:grpSpPr>
          <p:sp>
            <p:nvSpPr>
              <p:cNvPr id="49"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a:t>
                </a:r>
                <a:endParaRPr lang="en-US" sz="1200">
                  <a:effectLst/>
                  <a:latin typeface="Calibri"/>
                  <a:ea typeface="Calibri"/>
                  <a:cs typeface="Times New Roman"/>
                </a:endParaRPr>
              </a:p>
            </p:txBody>
          </p:sp>
          <p:sp>
            <p:nvSpPr>
              <p:cNvPr id="50"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Distant2</a:t>
                </a:r>
                <a:endParaRPr lang="en-US" sz="1200">
                  <a:effectLst/>
                  <a:latin typeface="Calibri"/>
                  <a:ea typeface="Calibri"/>
                  <a:cs typeface="Times New Roman"/>
                </a:endParaRPr>
              </a:p>
            </p:txBody>
          </p:sp>
          <p:sp>
            <p:nvSpPr>
              <p:cNvPr id="51"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Distant3</a:t>
                </a:r>
                <a:endParaRPr lang="en-US" sz="1200">
                  <a:effectLst/>
                  <a:latin typeface="Calibri"/>
                  <a:ea typeface="Calibri"/>
                  <a:cs typeface="Times New Roman"/>
                </a:endParaRPr>
              </a:p>
            </p:txBody>
          </p:sp>
          <p:sp>
            <p:nvSpPr>
              <p:cNvPr id="52"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Distant4</a:t>
                </a:r>
                <a:endParaRPr lang="en-US" sz="1200">
                  <a:effectLst/>
                  <a:latin typeface="Calibri"/>
                  <a:ea typeface="Calibri"/>
                  <a:cs typeface="Times New Roman"/>
                </a:endParaRPr>
              </a:p>
            </p:txBody>
          </p:sp>
          <p:sp>
            <p:nvSpPr>
              <p:cNvPr id="53"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Distant5</a:t>
                </a:r>
                <a:endParaRPr lang="en-US" sz="1200">
                  <a:effectLst/>
                  <a:latin typeface="Calibri"/>
                  <a:ea typeface="Calibri"/>
                  <a:cs typeface="Times New Roman"/>
                </a:endParaRPr>
              </a:p>
            </p:txBody>
          </p:sp>
          <p:sp>
            <p:nvSpPr>
              <p:cNvPr id="54"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Distant6</a:t>
                </a:r>
                <a:endParaRPr lang="en-US" sz="1200">
                  <a:effectLst/>
                  <a:latin typeface="Calibri"/>
                  <a:ea typeface="Calibri"/>
                  <a:cs typeface="Times New Roman"/>
                </a:endParaRPr>
              </a:p>
            </p:txBody>
          </p:sp>
          <p:sp>
            <p:nvSpPr>
              <p:cNvPr id="55"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Distant7</a:t>
                </a:r>
                <a:endParaRPr lang="en-US" sz="1200">
                  <a:effectLst/>
                  <a:latin typeface="Calibri"/>
                  <a:ea typeface="Calibri"/>
                  <a:cs typeface="Times New Roman"/>
                </a:endParaRPr>
              </a:p>
            </p:txBody>
          </p:sp>
          <p:sp>
            <p:nvSpPr>
              <p:cNvPr id="56"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Distkant8</a:t>
                </a:r>
                <a:endParaRPr lang="en-US" sz="1200">
                  <a:effectLst/>
                  <a:latin typeface="Calibri"/>
                  <a:ea typeface="Calibri"/>
                  <a:cs typeface="Times New Roman"/>
                </a:endParaRPr>
              </a:p>
            </p:txBody>
          </p:sp>
          <p:sp>
            <p:nvSpPr>
              <p:cNvPr id="57"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Distant9</a:t>
                </a:r>
                <a:endParaRPr lang="en-US" sz="1200">
                  <a:effectLst/>
                  <a:latin typeface="Calibri"/>
                  <a:ea typeface="Calibri"/>
                  <a:cs typeface="Times New Roman"/>
                </a:endParaRPr>
              </a:p>
            </p:txBody>
          </p:sp>
          <p:sp>
            <p:nvSpPr>
              <p:cNvPr id="58"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Distant10</a:t>
                </a:r>
                <a:endParaRPr lang="en-US" sz="1200">
                  <a:effectLst/>
                  <a:latin typeface="Calibri"/>
                  <a:ea typeface="Calibri"/>
                  <a:cs typeface="Times New Roman"/>
                </a:endParaRPr>
              </a:p>
            </p:txBody>
          </p:sp>
        </p:grpSp>
        <p:grpSp>
          <p:nvGrpSpPr>
            <p:cNvPr id="22" name="Group 21"/>
            <p:cNvGrpSpPr/>
            <p:nvPr/>
          </p:nvGrpSpPr>
          <p:grpSpPr>
            <a:xfrm>
              <a:off x="7620" y="1417320"/>
              <a:ext cx="605790" cy="1031875"/>
              <a:chOff x="0" y="0"/>
              <a:chExt cx="605790" cy="1031875"/>
            </a:xfrm>
          </p:grpSpPr>
          <p:sp>
            <p:nvSpPr>
              <p:cNvPr id="41"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Uninsightful1</a:t>
                </a:r>
                <a:endParaRPr lang="en-US" sz="1200" dirty="0">
                  <a:effectLst/>
                  <a:latin typeface="Calibri"/>
                  <a:ea typeface="Calibri"/>
                  <a:cs typeface="Times New Roman"/>
                </a:endParaRPr>
              </a:p>
            </p:txBody>
          </p:sp>
          <p:sp>
            <p:nvSpPr>
              <p:cNvPr id="42"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Uninsightful2</a:t>
                </a:r>
                <a:endParaRPr lang="en-US" sz="1200">
                  <a:effectLst/>
                  <a:latin typeface="Calibri"/>
                  <a:ea typeface="Calibri"/>
                  <a:cs typeface="Times New Roman"/>
                </a:endParaRPr>
              </a:p>
            </p:txBody>
          </p:sp>
          <p:sp>
            <p:nvSpPr>
              <p:cNvPr id="43"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Uninsightful3</a:t>
                </a:r>
                <a:endParaRPr lang="en-US" sz="1200">
                  <a:effectLst/>
                  <a:latin typeface="Calibri"/>
                  <a:ea typeface="Calibri"/>
                  <a:cs typeface="Times New Roman"/>
                </a:endParaRPr>
              </a:p>
            </p:txBody>
          </p:sp>
          <p:sp>
            <p:nvSpPr>
              <p:cNvPr id="44"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Uninsightful4</a:t>
                </a:r>
                <a:endParaRPr lang="en-US" sz="1200">
                  <a:effectLst/>
                  <a:latin typeface="Calibri"/>
                  <a:ea typeface="Calibri"/>
                  <a:cs typeface="Times New Roman"/>
                </a:endParaRPr>
              </a:p>
            </p:txBody>
          </p:sp>
          <p:sp>
            <p:nvSpPr>
              <p:cNvPr id="45"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Uninsightful5</a:t>
                </a:r>
                <a:endParaRPr lang="en-US" sz="1200">
                  <a:effectLst/>
                  <a:latin typeface="Calibri"/>
                  <a:ea typeface="Calibri"/>
                  <a:cs typeface="Times New Roman"/>
                </a:endParaRPr>
              </a:p>
            </p:txBody>
          </p:sp>
          <p:sp>
            <p:nvSpPr>
              <p:cNvPr id="46"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Uninsightful6</a:t>
                </a:r>
                <a:endParaRPr lang="en-US" sz="1200">
                  <a:effectLst/>
                  <a:latin typeface="Calibri"/>
                  <a:ea typeface="Calibri"/>
                  <a:cs typeface="Times New Roman"/>
                </a:endParaRPr>
              </a:p>
            </p:txBody>
          </p:sp>
          <p:sp>
            <p:nvSpPr>
              <p:cNvPr id="47"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Uninsightful7</a:t>
                </a:r>
                <a:endParaRPr lang="en-US" sz="1200">
                  <a:effectLst/>
                  <a:latin typeface="Calibri"/>
                  <a:ea typeface="Calibri"/>
                  <a:cs typeface="Times New Roman"/>
                </a:endParaRPr>
              </a:p>
            </p:txBody>
          </p:sp>
          <p:sp>
            <p:nvSpPr>
              <p:cNvPr id="48"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Uninsightful8</a:t>
                </a:r>
                <a:endParaRPr lang="en-US" sz="1200">
                  <a:effectLst/>
                  <a:latin typeface="Calibri"/>
                  <a:ea typeface="Calibri"/>
                  <a:cs typeface="Times New Roman"/>
                </a:endParaRPr>
              </a:p>
            </p:txBody>
          </p:sp>
        </p:grpSp>
        <p:grpSp>
          <p:nvGrpSpPr>
            <p:cNvPr id="23" name="Group 22"/>
            <p:cNvGrpSpPr/>
            <p:nvPr/>
          </p:nvGrpSpPr>
          <p:grpSpPr>
            <a:xfrm>
              <a:off x="7620" y="2590800"/>
              <a:ext cx="605790" cy="639445"/>
              <a:chOff x="0" y="0"/>
              <a:chExt cx="605790" cy="639445"/>
            </a:xfrm>
          </p:grpSpPr>
          <p:sp>
            <p:nvSpPr>
              <p:cNvPr id="36"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Somaticizing1</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7"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Somaticizing2</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8"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Somaticizing3</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39"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Somaticizing4</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sp>
            <p:nvSpPr>
              <p:cNvPr id="40"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Somaticizing5</a:t>
                </a:r>
                <a:endParaRPr lang="en-US" sz="1200">
                  <a:effectLst/>
                  <a:latin typeface="Calibri"/>
                  <a:ea typeface="Calibri"/>
                  <a:cs typeface="Times New Roman"/>
                </a:endParaRPr>
              </a:p>
              <a:p>
                <a:pPr marL="0" marR="0" algn="ctr">
                  <a:spcBef>
                    <a:spcPts val="0"/>
                  </a:spcBef>
                  <a:spcAft>
                    <a:spcPts val="0"/>
                  </a:spcAft>
                </a:pPr>
                <a:r>
                  <a:rPr lang="en-US" sz="800">
                    <a:effectLst/>
                    <a:latin typeface="Calibri"/>
                    <a:ea typeface="Calibri"/>
                    <a:cs typeface="Times New Roman"/>
                  </a:rPr>
                  <a:t> </a:t>
                </a:r>
                <a:endParaRPr lang="en-US" sz="1200">
                  <a:effectLst/>
                  <a:latin typeface="Calibri"/>
                  <a:ea typeface="Calibri"/>
                  <a:cs typeface="Times New Roman"/>
                </a:endParaRPr>
              </a:p>
            </p:txBody>
          </p:sp>
        </p:grpSp>
        <p:grpSp>
          <p:nvGrpSpPr>
            <p:cNvPr id="24" name="Group 23"/>
            <p:cNvGrpSpPr/>
            <p:nvPr/>
          </p:nvGrpSpPr>
          <p:grpSpPr>
            <a:xfrm>
              <a:off x="0" y="3322320"/>
              <a:ext cx="605790" cy="639445"/>
              <a:chOff x="0" y="0"/>
              <a:chExt cx="605790" cy="639445"/>
            </a:xfrm>
          </p:grpSpPr>
          <p:sp>
            <p:nvSpPr>
              <p:cNvPr id="31"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Humorless1</a:t>
                </a:r>
                <a:endParaRPr lang="en-US" sz="1200">
                  <a:effectLst/>
                  <a:latin typeface="Calibri"/>
                  <a:ea typeface="Calibri"/>
                  <a:cs typeface="Times New Roman"/>
                </a:endParaRPr>
              </a:p>
            </p:txBody>
          </p:sp>
          <p:sp>
            <p:nvSpPr>
              <p:cNvPr id="32"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Hiumorless2</a:t>
                </a:r>
                <a:endParaRPr lang="en-US" sz="1200">
                  <a:effectLst/>
                  <a:latin typeface="Calibri"/>
                  <a:ea typeface="Calibri"/>
                  <a:cs typeface="Times New Roman"/>
                </a:endParaRPr>
              </a:p>
            </p:txBody>
          </p:sp>
          <p:sp>
            <p:nvSpPr>
              <p:cNvPr id="33"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Humorless3</a:t>
                </a:r>
                <a:endParaRPr lang="en-US" sz="1200">
                  <a:effectLst/>
                  <a:latin typeface="Calibri"/>
                  <a:ea typeface="Calibri"/>
                  <a:cs typeface="Times New Roman"/>
                </a:endParaRPr>
              </a:p>
            </p:txBody>
          </p:sp>
          <p:sp>
            <p:nvSpPr>
              <p:cNvPr id="34"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Humorless4</a:t>
                </a:r>
                <a:endParaRPr lang="en-US" sz="1200">
                  <a:effectLst/>
                  <a:latin typeface="Calibri"/>
                  <a:ea typeface="Calibri"/>
                  <a:cs typeface="Times New Roman"/>
                </a:endParaRPr>
              </a:p>
            </p:txBody>
          </p:sp>
          <p:sp>
            <p:nvSpPr>
              <p:cNvPr id="35"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Humorless6</a:t>
                </a:r>
                <a:endParaRPr lang="en-US" sz="1200">
                  <a:effectLst/>
                  <a:latin typeface="Calibri"/>
                  <a:ea typeface="Calibri"/>
                  <a:cs typeface="Times New Roman"/>
                </a:endParaRPr>
              </a:p>
            </p:txBody>
          </p:sp>
        </p:grpSp>
        <p:grpSp>
          <p:nvGrpSpPr>
            <p:cNvPr id="25" name="Group 24"/>
            <p:cNvGrpSpPr/>
            <p:nvPr/>
          </p:nvGrpSpPr>
          <p:grpSpPr>
            <a:xfrm>
              <a:off x="7620" y="4099560"/>
              <a:ext cx="605790" cy="639445"/>
              <a:chOff x="0" y="0"/>
              <a:chExt cx="605790" cy="639445"/>
            </a:xfrm>
          </p:grpSpPr>
          <p:sp>
            <p:nvSpPr>
              <p:cNvPr id="26"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Rigid1</a:t>
                </a:r>
                <a:endParaRPr lang="en-US" sz="1200">
                  <a:effectLst/>
                  <a:latin typeface="Calibri"/>
                  <a:ea typeface="Calibri"/>
                  <a:cs typeface="Times New Roman"/>
                </a:endParaRPr>
              </a:p>
            </p:txBody>
          </p:sp>
          <p:sp>
            <p:nvSpPr>
              <p:cNvPr id="27"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Rigid2</a:t>
                </a:r>
                <a:endParaRPr lang="en-US" sz="1200">
                  <a:effectLst/>
                  <a:latin typeface="Calibri"/>
                  <a:ea typeface="Calibri"/>
                  <a:cs typeface="Times New Roman"/>
                </a:endParaRPr>
              </a:p>
            </p:txBody>
          </p:sp>
          <p:sp>
            <p:nvSpPr>
              <p:cNvPr id="28"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Rigid3</a:t>
                </a:r>
                <a:endParaRPr lang="en-US" sz="1200">
                  <a:effectLst/>
                  <a:latin typeface="Calibri"/>
                  <a:ea typeface="Calibri"/>
                  <a:cs typeface="Times New Roman"/>
                </a:endParaRPr>
              </a:p>
            </p:txBody>
          </p:sp>
          <p:sp>
            <p:nvSpPr>
              <p:cNvPr id="29"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Rigid4</a:t>
                </a:r>
                <a:endParaRPr lang="en-US" sz="1200">
                  <a:effectLst/>
                  <a:latin typeface="Calibri"/>
                  <a:ea typeface="Calibri"/>
                  <a:cs typeface="Times New Roman"/>
                </a:endParaRPr>
              </a:p>
            </p:txBody>
          </p:sp>
          <p:sp>
            <p:nvSpPr>
              <p:cNvPr id="30"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Rigid5</a:t>
                </a:r>
                <a:endParaRPr lang="en-US" sz="1200">
                  <a:effectLst/>
                  <a:latin typeface="Calibri"/>
                  <a:ea typeface="Calibri"/>
                  <a:cs typeface="Times New Roman"/>
                </a:endParaRPr>
              </a:p>
            </p:txBody>
          </p:sp>
        </p:grpSp>
      </p:grpSp>
      <p:grpSp>
        <p:nvGrpSpPr>
          <p:cNvPr id="59" name="Group 58"/>
          <p:cNvGrpSpPr>
            <a:grpSpLocks/>
          </p:cNvGrpSpPr>
          <p:nvPr/>
        </p:nvGrpSpPr>
        <p:grpSpPr bwMode="auto">
          <a:xfrm>
            <a:off x="6897007" y="495944"/>
            <a:ext cx="555625" cy="5855664"/>
            <a:chOff x="6620" y="1815"/>
            <a:chExt cx="875" cy="10955"/>
          </a:xfrm>
        </p:grpSpPr>
        <p:grpSp>
          <p:nvGrpSpPr>
            <p:cNvPr id="60" name="Group 59"/>
            <p:cNvGrpSpPr>
              <a:grpSpLocks/>
            </p:cNvGrpSpPr>
            <p:nvPr/>
          </p:nvGrpSpPr>
          <p:grpSpPr bwMode="auto">
            <a:xfrm>
              <a:off x="6620" y="1815"/>
              <a:ext cx="875" cy="2060"/>
              <a:chOff x="1955" y="1520"/>
              <a:chExt cx="875" cy="2060"/>
            </a:xfrm>
          </p:grpSpPr>
          <p:sp>
            <p:nvSpPr>
              <p:cNvPr id="10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0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Extrav2</a:t>
                </a:r>
                <a:endParaRPr lang="en-US" sz="1200">
                  <a:effectLst/>
                  <a:latin typeface="Calibri"/>
                  <a:ea typeface="Calibri"/>
                  <a:cs typeface="Times New Roman"/>
                </a:endParaRPr>
              </a:p>
            </p:txBody>
          </p:sp>
          <p:sp>
            <p:nvSpPr>
              <p:cNvPr id="10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Extrav3</a:t>
                </a:r>
                <a:endParaRPr lang="en-US" sz="1200">
                  <a:effectLst/>
                  <a:latin typeface="Calibri"/>
                  <a:ea typeface="Calibri"/>
                  <a:cs typeface="Times New Roman"/>
                </a:endParaRPr>
              </a:p>
            </p:txBody>
          </p:sp>
          <p:sp>
            <p:nvSpPr>
              <p:cNvPr id="10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Extrav4</a:t>
                </a:r>
                <a:endParaRPr lang="en-US" sz="1200">
                  <a:effectLst/>
                  <a:latin typeface="Calibri"/>
                  <a:ea typeface="Calibri"/>
                  <a:cs typeface="Times New Roman"/>
                </a:endParaRPr>
              </a:p>
            </p:txBody>
          </p:sp>
          <p:sp>
            <p:nvSpPr>
              <p:cNvPr id="10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1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1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1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1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Extrav9</a:t>
                </a:r>
                <a:endParaRPr lang="en-US" sz="1200">
                  <a:effectLst/>
                  <a:latin typeface="Calibri"/>
                  <a:ea typeface="Calibri"/>
                  <a:cs typeface="Times New Roman"/>
                </a:endParaRPr>
              </a:p>
            </p:txBody>
          </p:sp>
          <p:sp>
            <p:nvSpPr>
              <p:cNvPr id="11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61" name="Group 60"/>
            <p:cNvGrpSpPr>
              <a:grpSpLocks/>
            </p:cNvGrpSpPr>
            <p:nvPr/>
          </p:nvGrpSpPr>
          <p:grpSpPr bwMode="auto">
            <a:xfrm>
              <a:off x="6620" y="4050"/>
              <a:ext cx="875" cy="2060"/>
              <a:chOff x="1955" y="1520"/>
              <a:chExt cx="875" cy="2060"/>
            </a:xfrm>
          </p:grpSpPr>
          <p:sp>
            <p:nvSpPr>
              <p:cNvPr id="9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9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9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9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9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0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Agree6</a:t>
                </a:r>
                <a:endParaRPr lang="en-US" sz="1200">
                  <a:effectLst/>
                  <a:latin typeface="Calibri"/>
                  <a:ea typeface="Calibri"/>
                  <a:cs typeface="Times New Roman"/>
                </a:endParaRPr>
              </a:p>
            </p:txBody>
          </p:sp>
          <p:sp>
            <p:nvSpPr>
              <p:cNvPr id="10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Agree7</a:t>
                </a:r>
                <a:endParaRPr lang="en-US" sz="1200">
                  <a:effectLst/>
                  <a:latin typeface="Calibri"/>
                  <a:ea typeface="Calibri"/>
                  <a:cs typeface="Times New Roman"/>
                </a:endParaRPr>
              </a:p>
            </p:txBody>
          </p:sp>
          <p:sp>
            <p:nvSpPr>
              <p:cNvPr id="10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Agree8</a:t>
                </a:r>
                <a:endParaRPr lang="en-US" sz="1200" dirty="0">
                  <a:effectLst/>
                  <a:latin typeface="Calibri"/>
                  <a:ea typeface="Calibri"/>
                  <a:cs typeface="Times New Roman"/>
                </a:endParaRPr>
              </a:p>
            </p:txBody>
          </p:sp>
          <p:sp>
            <p:nvSpPr>
              <p:cNvPr id="10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0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62" name="Group 61"/>
            <p:cNvGrpSpPr>
              <a:grpSpLocks/>
            </p:cNvGrpSpPr>
            <p:nvPr/>
          </p:nvGrpSpPr>
          <p:grpSpPr bwMode="auto">
            <a:xfrm>
              <a:off x="6620" y="6285"/>
              <a:ext cx="875" cy="2060"/>
              <a:chOff x="1955" y="1520"/>
              <a:chExt cx="875" cy="2060"/>
            </a:xfrm>
          </p:grpSpPr>
          <p:sp>
            <p:nvSpPr>
              <p:cNvPr id="8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8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8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8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8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9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Consc6</a:t>
                </a:r>
                <a:endParaRPr lang="en-US" sz="1200" dirty="0">
                  <a:effectLst/>
                  <a:latin typeface="Calibri"/>
                  <a:ea typeface="Calibri"/>
                  <a:cs typeface="Times New Roman"/>
                </a:endParaRPr>
              </a:p>
            </p:txBody>
          </p:sp>
          <p:sp>
            <p:nvSpPr>
              <p:cNvPr id="9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9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9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9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63" name="Group 62"/>
            <p:cNvGrpSpPr>
              <a:grpSpLocks/>
            </p:cNvGrpSpPr>
            <p:nvPr/>
          </p:nvGrpSpPr>
          <p:grpSpPr bwMode="auto">
            <a:xfrm>
              <a:off x="6620" y="8490"/>
              <a:ext cx="875" cy="2060"/>
              <a:chOff x="1955" y="1520"/>
              <a:chExt cx="875" cy="2060"/>
            </a:xfrm>
          </p:grpSpPr>
          <p:sp>
            <p:nvSpPr>
              <p:cNvPr id="7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7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7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7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7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8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8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8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8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8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64" name="Group 63"/>
            <p:cNvGrpSpPr>
              <a:grpSpLocks/>
            </p:cNvGrpSpPr>
            <p:nvPr/>
          </p:nvGrpSpPr>
          <p:grpSpPr bwMode="auto">
            <a:xfrm>
              <a:off x="6620" y="10710"/>
              <a:ext cx="875" cy="2060"/>
              <a:chOff x="1955" y="1520"/>
              <a:chExt cx="875" cy="2060"/>
            </a:xfrm>
          </p:grpSpPr>
          <p:sp>
            <p:nvSpPr>
              <p:cNvPr id="6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6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6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6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6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7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7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7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7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7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sp>
        <p:nvSpPr>
          <p:cNvPr id="115" name="TextBox 114"/>
          <p:cNvSpPr txBox="1"/>
          <p:nvPr/>
        </p:nvSpPr>
        <p:spPr>
          <a:xfrm>
            <a:off x="609600" y="830553"/>
            <a:ext cx="990600" cy="369332"/>
          </a:xfrm>
          <a:prstGeom prst="rect">
            <a:avLst/>
          </a:prstGeom>
          <a:noFill/>
        </p:spPr>
        <p:txBody>
          <a:bodyPr wrap="square" rtlCol="0">
            <a:spAutoFit/>
          </a:bodyPr>
          <a:lstStyle/>
          <a:p>
            <a:r>
              <a:rPr lang="en-US" dirty="0" smtClean="0"/>
              <a:t>WAIS-III</a:t>
            </a:r>
            <a:endParaRPr lang="en-US" dirty="0"/>
          </a:p>
        </p:txBody>
      </p:sp>
      <p:sp>
        <p:nvSpPr>
          <p:cNvPr id="116" name="TextBox 115"/>
          <p:cNvSpPr txBox="1"/>
          <p:nvPr/>
        </p:nvSpPr>
        <p:spPr>
          <a:xfrm>
            <a:off x="3759382" y="727328"/>
            <a:ext cx="599803" cy="369332"/>
          </a:xfrm>
          <a:prstGeom prst="rect">
            <a:avLst/>
          </a:prstGeom>
          <a:noFill/>
        </p:spPr>
        <p:txBody>
          <a:bodyPr wrap="square" rtlCol="0">
            <a:spAutoFit/>
          </a:bodyPr>
          <a:lstStyle/>
          <a:p>
            <a:r>
              <a:rPr lang="en-US" dirty="0" smtClean="0"/>
              <a:t>OAS</a:t>
            </a:r>
            <a:endParaRPr lang="en-US" dirty="0"/>
          </a:p>
        </p:txBody>
      </p:sp>
      <p:sp>
        <p:nvSpPr>
          <p:cNvPr id="117" name="TextBox 116"/>
          <p:cNvSpPr txBox="1"/>
          <p:nvPr/>
        </p:nvSpPr>
        <p:spPr>
          <a:xfrm>
            <a:off x="6876505" y="125589"/>
            <a:ext cx="743495" cy="369332"/>
          </a:xfrm>
          <a:prstGeom prst="rect">
            <a:avLst/>
          </a:prstGeom>
          <a:noFill/>
        </p:spPr>
        <p:txBody>
          <a:bodyPr wrap="square" rtlCol="0">
            <a:spAutoFit/>
          </a:bodyPr>
          <a:lstStyle/>
          <a:p>
            <a:r>
              <a:rPr lang="en-US" dirty="0" smtClean="0"/>
              <a:t>Big 5</a:t>
            </a:r>
            <a:endParaRPr lang="en-US" dirty="0"/>
          </a:p>
        </p:txBody>
      </p:sp>
      <p:sp>
        <p:nvSpPr>
          <p:cNvPr id="118" name="TextBox 117"/>
          <p:cNvSpPr txBox="1"/>
          <p:nvPr/>
        </p:nvSpPr>
        <p:spPr>
          <a:xfrm>
            <a:off x="1828800" y="3345846"/>
            <a:ext cx="990600" cy="646331"/>
          </a:xfrm>
          <a:prstGeom prst="rect">
            <a:avLst/>
          </a:prstGeom>
          <a:noFill/>
        </p:spPr>
        <p:txBody>
          <a:bodyPr wrap="square" rtlCol="0">
            <a:spAutoFit/>
          </a:bodyPr>
          <a:lstStyle/>
          <a:p>
            <a:r>
              <a:rPr lang="en-US" dirty="0" smtClean="0"/>
              <a:t>Subtest scores.</a:t>
            </a:r>
            <a:endParaRPr lang="en-US" dirty="0"/>
          </a:p>
        </p:txBody>
      </p:sp>
      <p:sp>
        <p:nvSpPr>
          <p:cNvPr id="119" name="TextBox 118"/>
          <p:cNvSpPr txBox="1"/>
          <p:nvPr/>
        </p:nvSpPr>
        <p:spPr>
          <a:xfrm>
            <a:off x="4953000" y="3337135"/>
            <a:ext cx="1371600" cy="923330"/>
          </a:xfrm>
          <a:prstGeom prst="rect">
            <a:avLst/>
          </a:prstGeom>
          <a:noFill/>
        </p:spPr>
        <p:txBody>
          <a:bodyPr wrap="square" rtlCol="0">
            <a:spAutoFit/>
          </a:bodyPr>
          <a:lstStyle/>
          <a:p>
            <a:r>
              <a:rPr lang="en-US" dirty="0" smtClean="0"/>
              <a:t>Responses to individual items</a:t>
            </a:r>
            <a:endParaRPr lang="en-US" dirty="0"/>
          </a:p>
        </p:txBody>
      </p:sp>
      <p:cxnSp>
        <p:nvCxnSpPr>
          <p:cNvPr id="121" name="Straight Arrow Connector 120"/>
          <p:cNvCxnSpPr>
            <a:stCxn id="119" idx="1"/>
          </p:cNvCxnSpPr>
          <p:nvPr/>
        </p:nvCxnSpPr>
        <p:spPr>
          <a:xfrm flipH="1" flipV="1">
            <a:off x="4648200" y="3643196"/>
            <a:ext cx="304800" cy="15560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9" idx="3"/>
          </p:cNvCxnSpPr>
          <p:nvPr/>
        </p:nvCxnSpPr>
        <p:spPr>
          <a:xfrm flipV="1">
            <a:off x="6324600" y="3487384"/>
            <a:ext cx="304800" cy="31141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flipV="1">
            <a:off x="1524000" y="3500725"/>
            <a:ext cx="304800" cy="15560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Footer Placeholder 119"/>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7560652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80</a:t>
            </a:fld>
            <a:endParaRPr lang="en-US"/>
          </a:p>
        </p:txBody>
      </p:sp>
      <p:sp>
        <p:nvSpPr>
          <p:cNvPr id="5" name="TextBox 4"/>
          <p:cNvSpPr txBox="1"/>
          <p:nvPr/>
        </p:nvSpPr>
        <p:spPr>
          <a:xfrm>
            <a:off x="1371600" y="609600"/>
            <a:ext cx="5562600" cy="3785652"/>
          </a:xfrm>
          <a:prstGeom prst="rect">
            <a:avLst/>
          </a:prstGeom>
          <a:noFill/>
        </p:spPr>
        <p:txBody>
          <a:bodyPr wrap="square" rtlCol="0">
            <a:spAutoFit/>
          </a:bodyPr>
          <a:lstStyle/>
          <a:p>
            <a:pPr algn="ctr"/>
            <a:r>
              <a:rPr lang="en-US" sz="2400" dirty="0" smtClean="0"/>
              <a:t>Bifactor poem</a:t>
            </a:r>
          </a:p>
          <a:p>
            <a:endParaRPr lang="en-US" dirty="0"/>
          </a:p>
          <a:p>
            <a:r>
              <a:rPr lang="en-US" dirty="0" smtClean="0"/>
              <a:t>“Bifactor </a:t>
            </a:r>
            <a:r>
              <a:rPr lang="en-US" dirty="0" err="1" smtClean="0"/>
              <a:t>bifactor</a:t>
            </a:r>
            <a:r>
              <a:rPr lang="en-US" dirty="0" smtClean="0"/>
              <a:t> where have you been?”</a:t>
            </a:r>
          </a:p>
          <a:p>
            <a:endParaRPr lang="en-US" dirty="0"/>
          </a:p>
          <a:p>
            <a:r>
              <a:rPr lang="en-US" dirty="0" smtClean="0"/>
              <a:t>“Hiding among the items so that when</a:t>
            </a:r>
          </a:p>
          <a:p>
            <a:endParaRPr lang="en-US" dirty="0"/>
          </a:p>
          <a:p>
            <a:r>
              <a:rPr lang="en-US" dirty="0" smtClean="0"/>
              <a:t>you correlate and predict,</a:t>
            </a:r>
          </a:p>
          <a:p>
            <a:endParaRPr lang="en-US" dirty="0"/>
          </a:p>
          <a:p>
            <a:r>
              <a:rPr lang="en-US" dirty="0" smtClean="0"/>
              <a:t>my contamination will stick</a:t>
            </a:r>
          </a:p>
          <a:p>
            <a:endParaRPr lang="en-US" dirty="0"/>
          </a:p>
          <a:p>
            <a:r>
              <a:rPr lang="en-US" dirty="0" smtClean="0"/>
              <a:t>to your measures like gum on a shoe.</a:t>
            </a:r>
          </a:p>
          <a:p>
            <a:endParaRPr lang="en-US" dirty="0"/>
          </a:p>
          <a:p>
            <a:r>
              <a:rPr lang="en-US" dirty="0" smtClean="0"/>
              <a:t>Leaving you with a confusing data stew.” </a:t>
            </a:r>
            <a:endParaRPr lang="en-US" dirty="0"/>
          </a:p>
        </p:txBody>
      </p:sp>
    </p:spTree>
    <p:extLst>
      <p:ext uri="{BB962C8B-B14F-4D97-AF65-F5344CB8AC3E}">
        <p14:creationId xmlns:p14="http://schemas.microsoft.com/office/powerpoint/2010/main" val="11814550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52D18-F9F9-4C52-AEFC-A78C7FAEBB68}"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81</a:t>
            </a:fld>
            <a:endParaRPr lang="en-US"/>
          </a:p>
        </p:txBody>
      </p:sp>
      <p:sp>
        <p:nvSpPr>
          <p:cNvPr id="4" name="TextBox 3"/>
          <p:cNvSpPr txBox="1"/>
          <p:nvPr/>
        </p:nvSpPr>
        <p:spPr>
          <a:xfrm>
            <a:off x="1447800" y="685800"/>
            <a:ext cx="5334000" cy="830997"/>
          </a:xfrm>
          <a:prstGeom prst="rect">
            <a:avLst/>
          </a:prstGeom>
          <a:noFill/>
        </p:spPr>
        <p:txBody>
          <a:bodyPr wrap="square" rtlCol="0">
            <a:spAutoFit/>
          </a:bodyPr>
          <a:lstStyle/>
          <a:p>
            <a:pPr algn="ctr"/>
            <a:r>
              <a:rPr lang="en-US" sz="2400" dirty="0" smtClean="0"/>
              <a:t>The End</a:t>
            </a:r>
          </a:p>
          <a:p>
            <a:pPr algn="ctr"/>
            <a:endParaRPr lang="en-US" sz="2400"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1837279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3EB29-E56A-45DD-A983-A12F1FCB8D10}"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82</a:t>
            </a:fld>
            <a:endParaRPr lang="en-US"/>
          </a:p>
        </p:txBody>
      </p:sp>
      <p:sp>
        <p:nvSpPr>
          <p:cNvPr id="4" name="TextBox 3"/>
          <p:cNvSpPr txBox="1"/>
          <p:nvPr/>
        </p:nvSpPr>
        <p:spPr>
          <a:xfrm>
            <a:off x="838200" y="533400"/>
            <a:ext cx="7848600" cy="5693866"/>
          </a:xfrm>
          <a:prstGeom prst="rect">
            <a:avLst/>
          </a:prstGeom>
          <a:noFill/>
        </p:spPr>
        <p:txBody>
          <a:bodyPr wrap="square" rtlCol="0">
            <a:spAutoFit/>
          </a:bodyPr>
          <a:lstStyle/>
          <a:p>
            <a:r>
              <a:rPr lang="en-US" sz="2400" dirty="0" smtClean="0"/>
              <a:t>References - 1</a:t>
            </a:r>
          </a:p>
          <a:p>
            <a:endParaRPr lang="en-US" dirty="0"/>
          </a:p>
          <a:p>
            <a:pPr marL="230188" indent="-230188"/>
            <a:r>
              <a:rPr lang="en-US" sz="1400" dirty="0" err="1">
                <a:latin typeface="Times New Roman" pitchFamily="18" charset="0"/>
                <a:cs typeface="Times New Roman" pitchFamily="18" charset="0"/>
              </a:rPr>
              <a:t>Bäckström</a:t>
            </a:r>
            <a:r>
              <a:rPr lang="en-US" sz="1400" dirty="0">
                <a:latin typeface="Times New Roman" pitchFamily="18" charset="0"/>
                <a:cs typeface="Times New Roman" pitchFamily="18" charset="0"/>
              </a:rPr>
              <a:t>, M., </a:t>
            </a:r>
            <a:r>
              <a:rPr lang="en-US" sz="1400" dirty="0" err="1">
                <a:latin typeface="Times New Roman" pitchFamily="18" charset="0"/>
                <a:cs typeface="Times New Roman" pitchFamily="18" charset="0"/>
              </a:rPr>
              <a:t>Björklund</a:t>
            </a:r>
            <a:r>
              <a:rPr lang="en-US" sz="1400" dirty="0">
                <a:latin typeface="Times New Roman" pitchFamily="18" charset="0"/>
                <a:cs typeface="Times New Roman" pitchFamily="18" charset="0"/>
              </a:rPr>
              <a:t>, F. &amp; Larsson, M. (2009). Five-factor inventories have a major general factor related to social desirability which can be reduced by framing items neutrally. </a:t>
            </a:r>
            <a:r>
              <a:rPr lang="en-US" sz="1400" i="1" dirty="0">
                <a:latin typeface="Times New Roman" pitchFamily="18" charset="0"/>
                <a:cs typeface="Times New Roman" pitchFamily="18" charset="0"/>
              </a:rPr>
              <a:t>Journal of Research in Personality, 43, 335- 344.</a:t>
            </a:r>
            <a:endParaRPr lang="en-US" sz="1400" dirty="0">
              <a:latin typeface="Times New Roman" pitchFamily="18" charset="0"/>
              <a:cs typeface="Times New Roman" pitchFamily="18" charset="0"/>
            </a:endParaRPr>
          </a:p>
          <a:p>
            <a:pPr marL="230188" indent="-230188"/>
            <a:r>
              <a:rPr lang="en-US" sz="1400" dirty="0">
                <a:latin typeface="Times New Roman" pitchFamily="18" charset="0"/>
                <a:cs typeface="Times New Roman" pitchFamily="18" charset="0"/>
              </a:rPr>
              <a:t>Biderman, M. D., Nguyen, N. T., Cunningham, C. J. L., &amp; </a:t>
            </a:r>
            <a:r>
              <a:rPr lang="en-US" sz="1400" dirty="0" err="1">
                <a:latin typeface="Times New Roman" pitchFamily="18" charset="0"/>
                <a:cs typeface="Times New Roman" pitchFamily="18" charset="0"/>
              </a:rPr>
              <a:t>Ghorbani</a:t>
            </a:r>
            <a:r>
              <a:rPr lang="en-US" sz="1400" dirty="0">
                <a:latin typeface="Times New Roman" pitchFamily="18" charset="0"/>
                <a:cs typeface="Times New Roman" pitchFamily="18" charset="0"/>
              </a:rPr>
              <a:t>, N. (2011).  The ubiquity of common method variance:  The case of the Big Five.  </a:t>
            </a:r>
            <a:r>
              <a:rPr lang="en-US" sz="1400" i="1" dirty="0">
                <a:latin typeface="Times New Roman" pitchFamily="18" charset="0"/>
                <a:cs typeface="Times New Roman" pitchFamily="18" charset="0"/>
              </a:rPr>
              <a:t>Journal of Research in Personality, 45,</a:t>
            </a:r>
            <a:r>
              <a:rPr lang="en-US" sz="1400" dirty="0">
                <a:latin typeface="Times New Roman" pitchFamily="18" charset="0"/>
                <a:cs typeface="Times New Roman" pitchFamily="18" charset="0"/>
              </a:rPr>
              <a:t> 417-429.</a:t>
            </a:r>
          </a:p>
          <a:p>
            <a:pPr marL="230188" indent="-230188"/>
            <a:r>
              <a:rPr lang="en-US" sz="1400" dirty="0">
                <a:latin typeface="Times New Roman" pitchFamily="18" charset="0"/>
                <a:cs typeface="Times New Roman" pitchFamily="18" charset="0"/>
              </a:rPr>
              <a:t>Biderman, M. D., Nguyen, N. T., Cunningham, J. L., Chen, Z., &amp; Watson, P. J. (2013).  Method factors, </a:t>
            </a:r>
            <a:r>
              <a:rPr lang="en-US" sz="1400" dirty="0" err="1">
                <a:latin typeface="Times New Roman" pitchFamily="18" charset="0"/>
                <a:cs typeface="Times New Roman" pitchFamily="18" charset="0"/>
              </a:rPr>
              <a:t>bifactors</a:t>
            </a:r>
            <a:r>
              <a:rPr lang="en-US" sz="1400" dirty="0">
                <a:latin typeface="Times New Roman" pitchFamily="18" charset="0"/>
                <a:cs typeface="Times New Roman" pitchFamily="18" charset="0"/>
              </a:rPr>
              <a:t>, and item valence.  Paper accepted for presentation at the 28</a:t>
            </a:r>
            <a:r>
              <a:rPr lang="en-US" sz="1400" baseline="30000" dirty="0">
                <a:latin typeface="Times New Roman" pitchFamily="18" charset="0"/>
                <a:cs typeface="Times New Roman" pitchFamily="18" charset="0"/>
              </a:rPr>
              <a:t>th</a:t>
            </a:r>
            <a:r>
              <a:rPr lang="en-US" sz="1400" dirty="0">
                <a:latin typeface="Times New Roman" pitchFamily="18" charset="0"/>
                <a:cs typeface="Times New Roman" pitchFamily="18" charset="0"/>
              </a:rPr>
              <a:t> Annual Conference of The Society for Industrial and Organizational Psychology, Houston, TX.</a:t>
            </a:r>
          </a:p>
          <a:p>
            <a:pPr marL="230188" indent="-230188"/>
            <a:r>
              <a:rPr lang="en-US" sz="1400" dirty="0">
                <a:latin typeface="Times New Roman" pitchFamily="18" charset="0"/>
                <a:cs typeface="Times New Roman" pitchFamily="18" charset="0"/>
              </a:rPr>
              <a:t>Biderman, M. D., Nguyen, N. T., Cunningham. (2011).   A method factor measure of self-concept.  Paper presented at the 26th Annual Conference of The Society for Industrial and Organizational Psychology, Chicago, IL.</a:t>
            </a:r>
          </a:p>
          <a:p>
            <a:pPr marL="230188" indent="-230188"/>
            <a:r>
              <a:rPr lang="en-US" sz="1400" dirty="0">
                <a:latin typeface="Times New Roman" pitchFamily="18" charset="0"/>
                <a:cs typeface="Times New Roman" pitchFamily="18" charset="0"/>
              </a:rPr>
              <a:t>Biderman, M. D., Nguyen, N. T., &amp; </a:t>
            </a:r>
            <a:r>
              <a:rPr lang="en-US" sz="1400" dirty="0" err="1">
                <a:latin typeface="Times New Roman" pitchFamily="18" charset="0"/>
                <a:cs typeface="Times New Roman" pitchFamily="18" charset="0"/>
              </a:rPr>
              <a:t>Sebren</a:t>
            </a:r>
            <a:r>
              <a:rPr lang="en-US" sz="1400" dirty="0">
                <a:latin typeface="Times New Roman" pitchFamily="18" charset="0"/>
                <a:cs typeface="Times New Roman" pitchFamily="18" charset="0"/>
              </a:rPr>
              <a:t>, J.  (2008).  Time-on-task mediates the conscientiousness-performance relationship.  </a:t>
            </a:r>
            <a:r>
              <a:rPr lang="en-US" sz="1400" i="1" dirty="0">
                <a:latin typeface="Times New Roman" pitchFamily="18" charset="0"/>
                <a:cs typeface="Times New Roman" pitchFamily="18" charset="0"/>
              </a:rPr>
              <a:t>Personality and Individual Differences, 44</a:t>
            </a:r>
            <a:r>
              <a:rPr lang="en-US" sz="1400" dirty="0">
                <a:latin typeface="Times New Roman" pitchFamily="18" charset="0"/>
                <a:cs typeface="Times New Roman" pitchFamily="18" charset="0"/>
              </a:rPr>
              <a:t>, 887-897.</a:t>
            </a:r>
          </a:p>
          <a:p>
            <a:pPr marL="230188" indent="-230188"/>
            <a:r>
              <a:rPr lang="en-US" sz="1400" dirty="0">
                <a:latin typeface="Times New Roman" pitchFamily="18" charset="0"/>
                <a:cs typeface="Times New Roman" pitchFamily="18" charset="0"/>
              </a:rPr>
              <a:t>Biderman, M. D., Worthy, R., Nguyen, N. T., Mullins, B., &amp; Luna, J. (2012).  Criterion-related validity of three personality questionnaires.   Paper accepted for presentation at the 27th Annual Conference of The Society for Industrial and Organizational Psychology, San Diego, CA.</a:t>
            </a:r>
          </a:p>
          <a:p>
            <a:pPr marL="230188" indent="-230188"/>
            <a:r>
              <a:rPr lang="en-US" sz="1400" dirty="0">
                <a:latin typeface="Times New Roman" pitchFamily="18" charset="0"/>
                <a:cs typeface="Times New Roman" pitchFamily="18" charset="0"/>
              </a:rPr>
              <a:t>Block, J.  (1995).  A contrarian view of the five-factor approach to personality description.  </a:t>
            </a:r>
            <a:r>
              <a:rPr lang="en-US" sz="1400" i="1" dirty="0">
                <a:latin typeface="Times New Roman" pitchFamily="18" charset="0"/>
                <a:cs typeface="Times New Roman" pitchFamily="18" charset="0"/>
              </a:rPr>
              <a:t>Psychological Bulletin, 117</a:t>
            </a:r>
            <a:r>
              <a:rPr lang="en-US" sz="1400" dirty="0">
                <a:latin typeface="Times New Roman" pitchFamily="18" charset="0"/>
                <a:cs typeface="Times New Roman" pitchFamily="18" charset="0"/>
              </a:rPr>
              <a:t>, 187-215.</a:t>
            </a:r>
          </a:p>
          <a:p>
            <a:pPr marL="230188" indent="-230188"/>
            <a:r>
              <a:rPr lang="en-US" sz="1400" dirty="0">
                <a:latin typeface="Times New Roman" pitchFamily="18" charset="0"/>
                <a:cs typeface="Times New Roman" pitchFamily="18" charset="0"/>
              </a:rPr>
              <a:t>Brunner, M., Nagy, G., &amp; Wilhelm, O. (2012).  A tutorial on hierarchically structured constructs.  </a:t>
            </a:r>
            <a:r>
              <a:rPr lang="en-US" sz="1400" i="1" dirty="0">
                <a:latin typeface="Times New Roman" pitchFamily="18" charset="0"/>
                <a:cs typeface="Times New Roman" pitchFamily="18" charset="0"/>
              </a:rPr>
              <a:t>Journal of Personality, 80,</a:t>
            </a:r>
            <a:r>
              <a:rPr lang="en-US" sz="1400" dirty="0">
                <a:latin typeface="Times New Roman" pitchFamily="18" charset="0"/>
                <a:cs typeface="Times New Roman" pitchFamily="18" charset="0"/>
              </a:rPr>
              <a:t> 796-846.</a:t>
            </a:r>
          </a:p>
          <a:p>
            <a:pPr marL="230188" indent="-230188"/>
            <a:r>
              <a:rPr lang="da-DK" sz="1400" dirty="0">
                <a:latin typeface="Times New Roman" pitchFamily="18" charset="0"/>
                <a:cs typeface="Times New Roman" pitchFamily="18" charset="0"/>
              </a:rPr>
              <a:t>Bäckström, M., Björklund, F. &amp; Larsson, M. R. (2009). Five-factor inventories have a major general factor related to social desirability which can be reduced by framing items neutrally.  </a:t>
            </a:r>
            <a:r>
              <a:rPr lang="da-DK" sz="1400" i="1" dirty="0">
                <a:latin typeface="Times New Roman" pitchFamily="18" charset="0"/>
                <a:cs typeface="Times New Roman" pitchFamily="18" charset="0"/>
              </a:rPr>
              <a:t>Journal of Research in Personality, 43</a:t>
            </a:r>
            <a:r>
              <a:rPr lang="da-DK" sz="1400" dirty="0">
                <a:latin typeface="Times New Roman" pitchFamily="18" charset="0"/>
                <a:cs typeface="Times New Roman" pitchFamily="18" charset="0"/>
              </a:rPr>
              <a:t>, 335- 344</a:t>
            </a:r>
            <a:r>
              <a:rPr lang="da-DK"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10334044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83</a:t>
            </a:fld>
            <a:endParaRPr lang="en-US"/>
          </a:p>
        </p:txBody>
      </p:sp>
      <p:sp>
        <p:nvSpPr>
          <p:cNvPr id="5" name="Rectangle 4"/>
          <p:cNvSpPr/>
          <p:nvPr/>
        </p:nvSpPr>
        <p:spPr>
          <a:xfrm>
            <a:off x="762000" y="533399"/>
            <a:ext cx="7543800" cy="5632311"/>
          </a:xfrm>
          <a:prstGeom prst="rect">
            <a:avLst/>
          </a:prstGeom>
        </p:spPr>
        <p:txBody>
          <a:bodyPr wrap="square">
            <a:spAutoFit/>
          </a:bodyPr>
          <a:lstStyle/>
          <a:p>
            <a:pPr marL="230188" indent="-230188"/>
            <a:r>
              <a:rPr lang="en-US" sz="2400" dirty="0" smtClean="0">
                <a:latin typeface="Arial" pitchFamily="34" charset="0"/>
                <a:cs typeface="Arial" pitchFamily="34" charset="0"/>
              </a:rPr>
              <a:t>References - 2</a:t>
            </a:r>
          </a:p>
          <a:p>
            <a:pPr marL="230188" indent="-230188"/>
            <a:endParaRPr lang="en-US" sz="1400" dirty="0">
              <a:latin typeface="Times New Roman" pitchFamily="18" charset="0"/>
              <a:cs typeface="Times New Roman" pitchFamily="18" charset="0"/>
            </a:endParaRPr>
          </a:p>
          <a:p>
            <a:pPr marL="230188" indent="-230188"/>
            <a:r>
              <a:rPr lang="en-US" sz="1400" dirty="0" smtClean="0">
                <a:latin typeface="Times New Roman" pitchFamily="18" charset="0"/>
                <a:cs typeface="Times New Roman" pitchFamily="18" charset="0"/>
              </a:rPr>
              <a:t>Chen</a:t>
            </a:r>
            <a:r>
              <a:rPr lang="en-US" sz="1400" dirty="0">
                <a:latin typeface="Times New Roman" pitchFamily="18" charset="0"/>
                <a:cs typeface="Times New Roman" pitchFamily="18" charset="0"/>
              </a:rPr>
              <a:t>, F. F., West, S. G., &amp; Sousa, K. H. (2006).  A comparison of bifactor and second-order models of quality of life.  </a:t>
            </a:r>
            <a:r>
              <a:rPr lang="en-US" sz="1400" i="1" dirty="0">
                <a:latin typeface="Times New Roman" pitchFamily="18" charset="0"/>
                <a:cs typeface="Times New Roman" pitchFamily="18" charset="0"/>
              </a:rPr>
              <a:t>Multivariate Behavioral Research, 41</a:t>
            </a:r>
            <a:r>
              <a:rPr lang="en-US" sz="1400" dirty="0">
                <a:latin typeface="Times New Roman" pitchFamily="18" charset="0"/>
                <a:cs typeface="Times New Roman" pitchFamily="18" charset="0"/>
              </a:rPr>
              <a:t>, 189-225.</a:t>
            </a:r>
          </a:p>
          <a:p>
            <a:pPr marL="230188" indent="-230188"/>
            <a:r>
              <a:rPr lang="en-US" sz="1400" dirty="0">
                <a:latin typeface="Times New Roman" pitchFamily="18" charset="0"/>
                <a:cs typeface="Times New Roman" pitchFamily="18" charset="0"/>
              </a:rPr>
              <a:t>Costello, C. G., &amp; </a:t>
            </a:r>
            <a:r>
              <a:rPr lang="en-US" sz="1400" dirty="0" err="1">
                <a:latin typeface="Times New Roman" pitchFamily="18" charset="0"/>
                <a:cs typeface="Times New Roman" pitchFamily="18" charset="0"/>
              </a:rPr>
              <a:t>Comrey</a:t>
            </a:r>
            <a:r>
              <a:rPr lang="en-US" sz="1400" dirty="0">
                <a:latin typeface="Times New Roman" pitchFamily="18" charset="0"/>
                <a:cs typeface="Times New Roman" pitchFamily="18" charset="0"/>
              </a:rPr>
              <a:t>, A. L. (1967). Scales for measuring depression and anxiety. The </a:t>
            </a:r>
            <a:r>
              <a:rPr lang="en-US" sz="1400" i="1" dirty="0">
                <a:latin typeface="Times New Roman" pitchFamily="18" charset="0"/>
                <a:cs typeface="Times New Roman" pitchFamily="18" charset="0"/>
              </a:rPr>
              <a:t>Journal of Psychology, 66</a:t>
            </a:r>
            <a:r>
              <a:rPr lang="en-US" sz="1400" dirty="0">
                <a:latin typeface="Times New Roman" pitchFamily="18" charset="0"/>
                <a:cs typeface="Times New Roman" pitchFamily="18" charset="0"/>
              </a:rPr>
              <a:t>, 303-313.</a:t>
            </a:r>
          </a:p>
          <a:p>
            <a:pPr marL="230188" indent="-230188"/>
            <a:r>
              <a:rPr lang="en-US" sz="1400" dirty="0" err="1">
                <a:latin typeface="Times New Roman" pitchFamily="18" charset="0"/>
                <a:cs typeface="Times New Roman" pitchFamily="18" charset="0"/>
              </a:rPr>
              <a:t>Ecie</a:t>
            </a:r>
            <a:r>
              <a:rPr lang="en-US" sz="1400" dirty="0">
                <a:latin typeface="Times New Roman" pitchFamily="18" charset="0"/>
                <a:cs typeface="Times New Roman" pitchFamily="18" charset="0"/>
              </a:rPr>
              <a:t>, M.  (2013).  Relationships among nursing burnout, the Big Five personality factors, and overall self-concept:  The impact of assessing common method variance.  Master’s Thesis submitted to The University of Tennessee at Chattanooga.</a:t>
            </a:r>
          </a:p>
          <a:p>
            <a:pPr marL="230188" indent="-230188"/>
            <a:r>
              <a:rPr lang="en-US" sz="1400" dirty="0" err="1">
                <a:latin typeface="Times New Roman" pitchFamily="18" charset="0"/>
                <a:cs typeface="Times New Roman" pitchFamily="18" charset="0"/>
              </a:rPr>
              <a:t>Holzinger</a:t>
            </a:r>
            <a:r>
              <a:rPr lang="en-US" sz="1400" dirty="0">
                <a:latin typeface="Times New Roman" pitchFamily="18" charset="0"/>
                <a:cs typeface="Times New Roman" pitchFamily="18" charset="0"/>
              </a:rPr>
              <a:t>, K. J., &amp; </a:t>
            </a:r>
            <a:r>
              <a:rPr lang="en-US" sz="1400" dirty="0" err="1">
                <a:latin typeface="Times New Roman" pitchFamily="18" charset="0"/>
                <a:cs typeface="Times New Roman" pitchFamily="18" charset="0"/>
              </a:rPr>
              <a:t>Swineford</a:t>
            </a:r>
            <a:r>
              <a:rPr lang="en-US" sz="1400" dirty="0">
                <a:latin typeface="Times New Roman" pitchFamily="18" charset="0"/>
                <a:cs typeface="Times New Roman" pitchFamily="18" charset="0"/>
              </a:rPr>
              <a:t>, F. (1937).  The bi-factor method.  </a:t>
            </a:r>
            <a:r>
              <a:rPr lang="en-US" sz="1400" i="1" dirty="0" err="1">
                <a:latin typeface="Times New Roman" pitchFamily="18" charset="0"/>
                <a:cs typeface="Times New Roman" pitchFamily="18" charset="0"/>
              </a:rPr>
              <a:t>Psychometrika</a:t>
            </a:r>
            <a:r>
              <a:rPr lang="en-US" sz="1400" i="1" dirty="0">
                <a:latin typeface="Times New Roman" pitchFamily="18" charset="0"/>
                <a:cs typeface="Times New Roman" pitchFamily="18" charset="0"/>
              </a:rPr>
              <a:t>, 2</a:t>
            </a:r>
            <a:r>
              <a:rPr lang="en-US" sz="1400" dirty="0">
                <a:latin typeface="Times New Roman" pitchFamily="18" charset="0"/>
                <a:cs typeface="Times New Roman" pitchFamily="18" charset="0"/>
              </a:rPr>
              <a:t>, 41-54.</a:t>
            </a:r>
          </a:p>
          <a:p>
            <a:pPr marL="230188" indent="-230188"/>
            <a:r>
              <a:rPr lang="en-US" sz="1400" dirty="0">
                <a:latin typeface="Times New Roman" pitchFamily="18" charset="0"/>
                <a:cs typeface="Times New Roman" pitchFamily="18" charset="0"/>
              </a:rPr>
              <a:t>Johnson, R. E., Rosen, C. C., &amp; </a:t>
            </a:r>
            <a:r>
              <a:rPr lang="en-US" sz="1400" dirty="0" err="1">
                <a:latin typeface="Times New Roman" pitchFamily="18" charset="0"/>
                <a:cs typeface="Times New Roman" pitchFamily="18" charset="0"/>
              </a:rPr>
              <a:t>Djurdjevic</a:t>
            </a:r>
            <a:r>
              <a:rPr lang="en-US" sz="1400" dirty="0">
                <a:latin typeface="Times New Roman" pitchFamily="18" charset="0"/>
                <a:cs typeface="Times New Roman" pitchFamily="18" charset="0"/>
              </a:rPr>
              <a:t>, E.  (2011)  Assessing the impact of common method variance on higher order multidimensional constructs.  </a:t>
            </a:r>
            <a:r>
              <a:rPr lang="en-US" sz="1400" i="1" dirty="0">
                <a:latin typeface="Times New Roman" pitchFamily="18" charset="0"/>
                <a:cs typeface="Times New Roman" pitchFamily="18" charset="0"/>
              </a:rPr>
              <a:t>Journal of Applied Psychology, 96,</a:t>
            </a:r>
            <a:r>
              <a:rPr lang="en-US" sz="1400" dirty="0">
                <a:latin typeface="Times New Roman" pitchFamily="18" charset="0"/>
                <a:cs typeface="Times New Roman" pitchFamily="18" charset="0"/>
              </a:rPr>
              <a:t> 744-761.</a:t>
            </a:r>
          </a:p>
          <a:p>
            <a:pPr marL="230188" indent="-230188"/>
            <a:r>
              <a:rPr lang="en-US" sz="1400" dirty="0">
                <a:latin typeface="Times New Roman" pitchFamily="18" charset="0"/>
                <a:cs typeface="Times New Roman" pitchFamily="18" charset="0"/>
              </a:rPr>
              <a:t>Marsh, H. W., </a:t>
            </a:r>
            <a:r>
              <a:rPr lang="en-US" sz="1400" dirty="0" err="1">
                <a:latin typeface="Times New Roman" pitchFamily="18" charset="0"/>
                <a:cs typeface="Times New Roman" pitchFamily="18" charset="0"/>
              </a:rPr>
              <a:t>Scalas</a:t>
            </a:r>
            <a:r>
              <a:rPr lang="en-US" sz="1400" dirty="0">
                <a:latin typeface="Times New Roman" pitchFamily="18" charset="0"/>
                <a:cs typeface="Times New Roman" pitchFamily="18" charset="0"/>
              </a:rPr>
              <a:t>, L. F., &amp; </a:t>
            </a:r>
            <a:r>
              <a:rPr lang="en-US" sz="1400" dirty="0" err="1">
                <a:latin typeface="Times New Roman" pitchFamily="18" charset="0"/>
                <a:cs typeface="Times New Roman" pitchFamily="18" charset="0"/>
              </a:rPr>
              <a:t>Nagengast</a:t>
            </a:r>
            <a:r>
              <a:rPr lang="en-US" sz="1400" dirty="0">
                <a:latin typeface="Times New Roman" pitchFamily="18" charset="0"/>
                <a:cs typeface="Times New Roman" pitchFamily="18" charset="0"/>
              </a:rPr>
              <a:t>, B. (2010).  Longitudinal tests of competing factor structures for the Rosenberg Self-esteem Scale:  Traits, ephemeral artifacts, and stable response styles.  </a:t>
            </a:r>
            <a:r>
              <a:rPr lang="en-US" sz="1400" i="1" dirty="0">
                <a:latin typeface="Times New Roman" pitchFamily="18" charset="0"/>
                <a:cs typeface="Times New Roman" pitchFamily="18" charset="0"/>
              </a:rPr>
              <a:t>Psychological Assessment, 22</a:t>
            </a:r>
            <a:r>
              <a:rPr lang="en-US" sz="1400" dirty="0">
                <a:latin typeface="Times New Roman" pitchFamily="18" charset="0"/>
                <a:cs typeface="Times New Roman" pitchFamily="18" charset="0"/>
              </a:rPr>
              <a:t>, 366-381.  </a:t>
            </a:r>
          </a:p>
          <a:p>
            <a:pPr marL="230188" indent="-230188"/>
            <a:r>
              <a:rPr lang="en-US" sz="1400" dirty="0">
                <a:latin typeface="Times New Roman" pitchFamily="18" charset="0"/>
                <a:cs typeface="Times New Roman" pitchFamily="18" charset="0"/>
              </a:rPr>
              <a:t>McCrae, R. R., &amp; Costa, P. T. (1995).  Positive and negative valence within the five-factor model.  Journal of </a:t>
            </a:r>
            <a:r>
              <a:rPr lang="en-US" sz="1400" i="1" dirty="0">
                <a:latin typeface="Times New Roman" pitchFamily="18" charset="0"/>
                <a:cs typeface="Times New Roman" pitchFamily="18" charset="0"/>
              </a:rPr>
              <a:t>Research in Personality 29,</a:t>
            </a:r>
            <a:r>
              <a:rPr lang="en-US" sz="1400" dirty="0">
                <a:latin typeface="Times New Roman" pitchFamily="18" charset="0"/>
                <a:cs typeface="Times New Roman" pitchFamily="18" charset="0"/>
              </a:rPr>
              <a:t> 443-460.</a:t>
            </a:r>
          </a:p>
          <a:p>
            <a:pPr marL="230188" indent="-230188"/>
            <a:r>
              <a:rPr lang="en-US" sz="1400" dirty="0">
                <a:latin typeface="Times New Roman" pitchFamily="18" charset="0"/>
                <a:cs typeface="Times New Roman" pitchFamily="18" charset="0"/>
              </a:rPr>
              <a:t>Nguyen, N. T., &amp; Biderman, M. D. (2013).  Predicting </a:t>
            </a:r>
            <a:r>
              <a:rPr lang="en-US" sz="1400" dirty="0" err="1">
                <a:latin typeface="Times New Roman" pitchFamily="18" charset="0"/>
                <a:cs typeface="Times New Roman" pitchFamily="18" charset="0"/>
              </a:rPr>
              <a:t>counterproduct</a:t>
            </a:r>
            <a:r>
              <a:rPr lang="en-US" sz="1400" dirty="0">
                <a:latin typeface="Times New Roman" pitchFamily="18" charset="0"/>
                <a:cs typeface="Times New Roman" pitchFamily="18" charset="0"/>
              </a:rPr>
              <a:t> work behavior from a bi-factor model of Big Five </a:t>
            </a:r>
            <a:r>
              <a:rPr lang="en-US" sz="1400" dirty="0" err="1">
                <a:latin typeface="Times New Roman" pitchFamily="18" charset="0"/>
                <a:cs typeface="Times New Roman" pitchFamily="18" charset="0"/>
              </a:rPr>
              <a:t>personalty</a:t>
            </a:r>
            <a:r>
              <a:rPr lang="en-US" sz="1400" dirty="0">
                <a:latin typeface="Times New Roman" pitchFamily="18" charset="0"/>
                <a:cs typeface="Times New Roman" pitchFamily="18" charset="0"/>
              </a:rPr>
              <a:t>.   Paper accepted for presentation at the annual meeting of the Academy of Management, Orlando, FL.</a:t>
            </a:r>
          </a:p>
          <a:p>
            <a:pPr marL="230188" indent="-230188"/>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Reddock</a:t>
            </a:r>
            <a:r>
              <a:rPr lang="en-US" sz="1400" dirty="0">
                <a:latin typeface="Times New Roman" pitchFamily="18" charset="0"/>
                <a:cs typeface="Times New Roman" pitchFamily="18" charset="0"/>
              </a:rPr>
              <a:t>, C. M., Biderman, M. D., &amp; Nguyen, N. T. (2011).  The relationship of reliability and validity of personality tests to frame-of-reference instructions and </a:t>
            </a:r>
            <a:r>
              <a:rPr lang="en-US" sz="1400" dirty="0" err="1">
                <a:latin typeface="Times New Roman" pitchFamily="18" charset="0"/>
                <a:cs typeface="Times New Roman" pitchFamily="18" charset="0"/>
              </a:rPr>
              <a:t>withihn</a:t>
            </a:r>
            <a:r>
              <a:rPr lang="en-US" sz="1400" dirty="0">
                <a:latin typeface="Times New Roman" pitchFamily="18" charset="0"/>
                <a:cs typeface="Times New Roman" pitchFamily="18" charset="0"/>
              </a:rPr>
              <a:t>-person inconsistency.  </a:t>
            </a:r>
            <a:r>
              <a:rPr lang="en-US" sz="1400" i="1" dirty="0">
                <a:latin typeface="Times New Roman" pitchFamily="18" charset="0"/>
                <a:cs typeface="Times New Roman" pitchFamily="18" charset="0"/>
              </a:rPr>
              <a:t>International Journal of Selection and Assessment, 19</a:t>
            </a:r>
            <a:r>
              <a:rPr lang="en-US" sz="1400" dirty="0">
                <a:latin typeface="Times New Roman" pitchFamily="18" charset="0"/>
                <a:cs typeface="Times New Roman" pitchFamily="18" charset="0"/>
              </a:rPr>
              <a:t>, 119-131.</a:t>
            </a:r>
          </a:p>
          <a:p>
            <a:pPr marL="230188" indent="-230188"/>
            <a:r>
              <a:rPr lang="en-US" sz="1400" dirty="0">
                <a:latin typeface="Times New Roman" pitchFamily="18" charset="0"/>
                <a:cs typeface="Times New Roman" pitchFamily="18" charset="0"/>
              </a:rPr>
              <a:t>Reise, S. P. (2012).  The rediscovery of bifactor measurement models.  </a:t>
            </a:r>
            <a:r>
              <a:rPr lang="en-US" sz="1400" i="1" dirty="0">
                <a:latin typeface="Times New Roman" pitchFamily="18" charset="0"/>
                <a:cs typeface="Times New Roman" pitchFamily="18" charset="0"/>
              </a:rPr>
              <a:t>Multivariate Behavioral Research, 47,</a:t>
            </a:r>
            <a:r>
              <a:rPr lang="en-US" sz="1400" dirty="0">
                <a:latin typeface="Times New Roman" pitchFamily="18" charset="0"/>
                <a:cs typeface="Times New Roman" pitchFamily="18" charset="0"/>
              </a:rPr>
              <a:t> 667-696</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7667232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84</a:t>
            </a:fld>
            <a:endParaRPr lang="en-US"/>
          </a:p>
        </p:txBody>
      </p:sp>
      <p:sp>
        <p:nvSpPr>
          <p:cNvPr id="5" name="Rectangle 4"/>
          <p:cNvSpPr/>
          <p:nvPr/>
        </p:nvSpPr>
        <p:spPr>
          <a:xfrm>
            <a:off x="762000" y="533399"/>
            <a:ext cx="7543800" cy="4555093"/>
          </a:xfrm>
          <a:prstGeom prst="rect">
            <a:avLst/>
          </a:prstGeom>
        </p:spPr>
        <p:txBody>
          <a:bodyPr wrap="square">
            <a:spAutoFit/>
          </a:bodyPr>
          <a:lstStyle/>
          <a:p>
            <a:pPr marL="230188" indent="-230188"/>
            <a:r>
              <a:rPr lang="en-US" sz="2400" dirty="0" smtClean="0">
                <a:latin typeface="Arial" pitchFamily="34" charset="0"/>
                <a:cs typeface="Arial" pitchFamily="34" charset="0"/>
              </a:rPr>
              <a:t>References - 3</a:t>
            </a:r>
          </a:p>
          <a:p>
            <a:pPr marL="230188" indent="-230188"/>
            <a:endParaRPr lang="en-US" sz="1400" dirty="0">
              <a:latin typeface="Times New Roman" pitchFamily="18" charset="0"/>
              <a:cs typeface="Times New Roman" pitchFamily="18" charset="0"/>
            </a:endParaRPr>
          </a:p>
          <a:p>
            <a:pPr marL="230188" indent="-230188"/>
            <a:r>
              <a:rPr lang="en-US" sz="1400" dirty="0">
                <a:latin typeface="Times New Roman" pitchFamily="18" charset="0"/>
                <a:cs typeface="Times New Roman" pitchFamily="18" charset="0"/>
              </a:rPr>
              <a:t>Reise, S. P., Moore, T. M., &amp; Haviland, M. G. (2010).  Bifactor models and rotations:  Exploring the extent to which multidimensional data yield univocal scale scores. </a:t>
            </a:r>
            <a:r>
              <a:rPr lang="en-US" sz="1400" i="1" dirty="0">
                <a:latin typeface="Times New Roman" pitchFamily="18" charset="0"/>
                <a:cs typeface="Times New Roman" pitchFamily="18" charset="0"/>
              </a:rPr>
              <a:t> Journal of Personality Assessment, 92</a:t>
            </a:r>
            <a:r>
              <a:rPr lang="en-US" sz="1400" dirty="0">
                <a:latin typeface="Times New Roman" pitchFamily="18" charset="0"/>
                <a:cs typeface="Times New Roman" pitchFamily="18" charset="0"/>
              </a:rPr>
              <a:t>, 544-559.</a:t>
            </a:r>
          </a:p>
          <a:p>
            <a:pPr marL="230188" indent="-230188"/>
            <a:r>
              <a:rPr lang="en-US" sz="1400" dirty="0">
                <a:latin typeface="Times New Roman" pitchFamily="18" charset="0"/>
                <a:cs typeface="Times New Roman" pitchFamily="18" charset="0"/>
              </a:rPr>
              <a:t>Reise, S. P., </a:t>
            </a:r>
            <a:r>
              <a:rPr lang="en-US" sz="1400" dirty="0" err="1">
                <a:latin typeface="Times New Roman" pitchFamily="18" charset="0"/>
                <a:cs typeface="Times New Roman" pitchFamily="18" charset="0"/>
              </a:rPr>
              <a:t>Scheines</a:t>
            </a:r>
            <a:r>
              <a:rPr lang="en-US" sz="1400" dirty="0">
                <a:latin typeface="Times New Roman" pitchFamily="18" charset="0"/>
                <a:cs typeface="Times New Roman" pitchFamily="18" charset="0"/>
              </a:rPr>
              <a:t>, R., </a:t>
            </a:r>
            <a:r>
              <a:rPr lang="en-US" sz="1400" dirty="0" err="1">
                <a:latin typeface="Times New Roman" pitchFamily="18" charset="0"/>
                <a:cs typeface="Times New Roman" pitchFamily="18" charset="0"/>
              </a:rPr>
              <a:t>Widaman</a:t>
            </a:r>
            <a:r>
              <a:rPr lang="en-US" sz="1400" dirty="0">
                <a:latin typeface="Times New Roman" pitchFamily="18" charset="0"/>
                <a:cs typeface="Times New Roman" pitchFamily="18" charset="0"/>
              </a:rPr>
              <a:t>, K. F., &amp; Haviland, M. G.  (2012).  Multidimensionality and structural coefficient bias in structural equation modeling:  A bifactor perspective.  </a:t>
            </a:r>
            <a:r>
              <a:rPr lang="en-US" sz="1400" i="1" dirty="0">
                <a:latin typeface="Times New Roman" pitchFamily="18" charset="0"/>
                <a:cs typeface="Times New Roman" pitchFamily="18" charset="0"/>
              </a:rPr>
              <a:t>Educational and Psychological Measurement, 73,</a:t>
            </a:r>
            <a:r>
              <a:rPr lang="en-US" sz="1400" dirty="0">
                <a:latin typeface="Times New Roman" pitchFamily="18" charset="0"/>
                <a:cs typeface="Times New Roman" pitchFamily="18" charset="0"/>
              </a:rPr>
              <a:t> 5-26.</a:t>
            </a:r>
          </a:p>
          <a:p>
            <a:pPr marL="230188" indent="-230188"/>
            <a:r>
              <a:rPr lang="en-US" sz="1400" dirty="0">
                <a:latin typeface="Times New Roman" pitchFamily="18" charset="0"/>
                <a:cs typeface="Times New Roman" pitchFamily="18" charset="0"/>
              </a:rPr>
              <a:t>Rosenberg, M. (1965). </a:t>
            </a:r>
            <a:r>
              <a:rPr lang="en-US" sz="1400" i="1" dirty="0">
                <a:latin typeface="Times New Roman" pitchFamily="18" charset="0"/>
                <a:cs typeface="Times New Roman" pitchFamily="18" charset="0"/>
              </a:rPr>
              <a:t>Society and the adolescent self image. </a:t>
            </a:r>
            <a:r>
              <a:rPr lang="en-US" sz="1400" dirty="0">
                <a:latin typeface="Times New Roman" pitchFamily="18" charset="0"/>
                <a:cs typeface="Times New Roman" pitchFamily="18" charset="0"/>
              </a:rPr>
              <a:t>Princeton, NJ: Princeton University Press. </a:t>
            </a:r>
          </a:p>
          <a:p>
            <a:pPr marL="230188" indent="-230188"/>
            <a:r>
              <a:rPr lang="en-US" sz="1400" dirty="0">
                <a:latin typeface="Times New Roman" pitchFamily="18" charset="0"/>
                <a:cs typeface="Times New Roman" pitchFamily="18" charset="0"/>
              </a:rPr>
              <a:t>Saucier, G. (2002).  Orthogonal markers for orthogonal factors:  The case of the Big Five.  </a:t>
            </a:r>
            <a:r>
              <a:rPr lang="en-US" sz="1400" i="1" dirty="0">
                <a:latin typeface="Times New Roman" pitchFamily="18" charset="0"/>
                <a:cs typeface="Times New Roman" pitchFamily="18" charset="0"/>
              </a:rPr>
              <a:t>Journal of Research in Personality, 36</a:t>
            </a:r>
            <a:r>
              <a:rPr lang="en-US" sz="1400" dirty="0">
                <a:latin typeface="Times New Roman" pitchFamily="18" charset="0"/>
                <a:cs typeface="Times New Roman" pitchFamily="18" charset="0"/>
              </a:rPr>
              <a:t>, 1-31.</a:t>
            </a:r>
          </a:p>
          <a:p>
            <a:pPr marL="230188" indent="-230188"/>
            <a:r>
              <a:rPr lang="en-US" sz="1400" dirty="0" err="1">
                <a:latin typeface="Times New Roman" pitchFamily="18" charset="0"/>
                <a:cs typeface="Times New Roman" pitchFamily="18" charset="0"/>
              </a:rPr>
              <a:t>Tellegen</a:t>
            </a:r>
            <a:r>
              <a:rPr lang="en-US" sz="1400" dirty="0">
                <a:latin typeface="Times New Roman" pitchFamily="18" charset="0"/>
                <a:cs typeface="Times New Roman" pitchFamily="18" charset="0"/>
              </a:rPr>
              <a:t>, A., Watson, D. &amp; Clark, L. A.  (1999).  On the dimensional and hierarchical structure of affect.  </a:t>
            </a:r>
            <a:r>
              <a:rPr lang="en-US" sz="1400" i="1" dirty="0">
                <a:latin typeface="Times New Roman" pitchFamily="18" charset="0"/>
                <a:cs typeface="Times New Roman" pitchFamily="18" charset="0"/>
              </a:rPr>
              <a:t>Psychological Science, 10,</a:t>
            </a:r>
            <a:r>
              <a:rPr lang="en-US" sz="1400" dirty="0">
                <a:latin typeface="Times New Roman" pitchFamily="18" charset="0"/>
                <a:cs typeface="Times New Roman" pitchFamily="18" charset="0"/>
              </a:rPr>
              <a:t> 297-303.</a:t>
            </a:r>
          </a:p>
          <a:p>
            <a:pPr marL="230188" indent="-230188"/>
            <a:r>
              <a:rPr lang="en-US" sz="1400" dirty="0">
                <a:latin typeface="Times New Roman" pitchFamily="18" charset="0"/>
                <a:cs typeface="Times New Roman" pitchFamily="18" charset="0"/>
              </a:rPr>
              <a:t>Thompson, E. R. (2008).  Development and validation of an international English Big-Five </a:t>
            </a:r>
            <a:r>
              <a:rPr lang="en-US" sz="1400" dirty="0" err="1">
                <a:latin typeface="Times New Roman" pitchFamily="18" charset="0"/>
                <a:cs typeface="Times New Roman" pitchFamily="18" charset="0"/>
              </a:rPr>
              <a:t>MiniMarkers</a:t>
            </a:r>
            <a:r>
              <a:rPr lang="en-US"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Personality and Individual differences, 45</a:t>
            </a:r>
            <a:r>
              <a:rPr lang="en-US" sz="1400" dirty="0">
                <a:latin typeface="Times New Roman" pitchFamily="18" charset="0"/>
                <a:cs typeface="Times New Roman" pitchFamily="18" charset="0"/>
              </a:rPr>
              <a:t>, 542-548.</a:t>
            </a:r>
          </a:p>
          <a:p>
            <a:pPr marL="230188" indent="-230188"/>
            <a:r>
              <a:rPr lang="en-US" sz="1400" dirty="0">
                <a:latin typeface="Times New Roman" pitchFamily="18" charset="0"/>
                <a:cs typeface="Times New Roman" pitchFamily="18" charset="0"/>
              </a:rPr>
              <a:t>Thompson, E. R. (2008).  Development and validation of an international English Big-Five </a:t>
            </a:r>
            <a:r>
              <a:rPr lang="en-US" sz="1400" dirty="0" err="1">
                <a:latin typeface="Times New Roman" pitchFamily="18" charset="0"/>
                <a:cs typeface="Times New Roman" pitchFamily="18" charset="0"/>
              </a:rPr>
              <a:t>MiniMarkers</a:t>
            </a:r>
            <a:r>
              <a:rPr lang="en-US"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Personality and Individual differences, 45</a:t>
            </a:r>
            <a:r>
              <a:rPr lang="en-US" sz="1400" dirty="0">
                <a:latin typeface="Times New Roman" pitchFamily="18" charset="0"/>
                <a:cs typeface="Times New Roman" pitchFamily="18" charset="0"/>
              </a:rPr>
              <a:t>, 542-548.</a:t>
            </a:r>
          </a:p>
          <a:p>
            <a:pPr marL="230188" indent="-230188"/>
            <a:r>
              <a:rPr lang="en-US" sz="1400" dirty="0">
                <a:latin typeface="Times New Roman" pitchFamily="18" charset="0"/>
                <a:cs typeface="Times New Roman" pitchFamily="18" charset="0"/>
              </a:rPr>
              <a:t>Yung, Y., </a:t>
            </a:r>
            <a:r>
              <a:rPr lang="en-US" sz="1400" dirty="0" err="1">
                <a:latin typeface="Times New Roman" pitchFamily="18" charset="0"/>
                <a:cs typeface="Times New Roman" pitchFamily="18" charset="0"/>
              </a:rPr>
              <a:t>Thissen</a:t>
            </a:r>
            <a:r>
              <a:rPr lang="en-US" sz="1400" dirty="0">
                <a:latin typeface="Times New Roman" pitchFamily="18" charset="0"/>
                <a:cs typeface="Times New Roman" pitchFamily="18" charset="0"/>
              </a:rPr>
              <a:t>, D., &amp; McLeod, L. D. (1999).  On the relationship between the higher-order factor model and the hierarchical factor model. </a:t>
            </a:r>
            <a:r>
              <a:rPr lang="en-US" sz="1400" i="1" dirty="0" err="1">
                <a:latin typeface="Times New Roman" pitchFamily="18" charset="0"/>
                <a:cs typeface="Times New Roman" pitchFamily="18" charset="0"/>
              </a:rPr>
              <a:t>Psychometrika</a:t>
            </a:r>
            <a:r>
              <a:rPr lang="en-US" sz="1400" i="1" dirty="0">
                <a:latin typeface="Times New Roman" pitchFamily="18" charset="0"/>
                <a:cs typeface="Times New Roman" pitchFamily="18" charset="0"/>
              </a:rPr>
              <a:t>, 64</a:t>
            </a:r>
            <a:r>
              <a:rPr lang="en-US" sz="1400" dirty="0">
                <a:latin typeface="Times New Roman" pitchFamily="18" charset="0"/>
                <a:cs typeface="Times New Roman" pitchFamily="18" charset="0"/>
              </a:rPr>
              <a:t>, 113-128.</a:t>
            </a:r>
          </a:p>
        </p:txBody>
      </p:sp>
    </p:spTree>
    <p:extLst>
      <p:ext uri="{BB962C8B-B14F-4D97-AF65-F5344CB8AC3E}">
        <p14:creationId xmlns:p14="http://schemas.microsoft.com/office/powerpoint/2010/main" val="29694529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85</a:t>
            </a:fld>
            <a:endParaRPr lang="en-US"/>
          </a:p>
        </p:txBody>
      </p:sp>
      <p:sp>
        <p:nvSpPr>
          <p:cNvPr id="5" name="TextBox 4"/>
          <p:cNvSpPr txBox="1"/>
          <p:nvPr/>
        </p:nvSpPr>
        <p:spPr>
          <a:xfrm>
            <a:off x="3124200" y="838200"/>
            <a:ext cx="2514600" cy="646331"/>
          </a:xfrm>
          <a:prstGeom prst="rect">
            <a:avLst/>
          </a:prstGeom>
          <a:noFill/>
        </p:spPr>
        <p:txBody>
          <a:bodyPr wrap="square" rtlCol="0">
            <a:spAutoFit/>
          </a:bodyPr>
          <a:lstStyle/>
          <a:p>
            <a:pPr algn="ctr"/>
            <a:r>
              <a:rPr lang="en-US" sz="3600" dirty="0" smtClean="0"/>
              <a:t>Questions?</a:t>
            </a:r>
            <a:endParaRPr lang="en-US" sz="3600" dirty="0"/>
          </a:p>
        </p:txBody>
      </p:sp>
    </p:spTree>
    <p:extLst>
      <p:ext uri="{BB962C8B-B14F-4D97-AF65-F5344CB8AC3E}">
        <p14:creationId xmlns:p14="http://schemas.microsoft.com/office/powerpoint/2010/main" val="366149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EB973-DE07-42B1-8644-185452B2A3A1}"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86</a:t>
            </a:fld>
            <a:endParaRPr lang="en-US"/>
          </a:p>
        </p:txBody>
      </p:sp>
      <p:sp>
        <p:nvSpPr>
          <p:cNvPr id="4" name="Footer Placeholder 3"/>
          <p:cNvSpPr>
            <a:spLocks noGrp="1"/>
          </p:cNvSpPr>
          <p:nvPr>
            <p:ph type="ftr" sz="quarter" idx="11"/>
          </p:nvPr>
        </p:nvSpPr>
        <p:spPr/>
        <p:txBody>
          <a:bodyPr/>
          <a:lstStyle/>
          <a:p>
            <a:r>
              <a:rPr lang="en-US" smtClean="0"/>
              <a:t>www.utc.edu/michael-biderman</a:t>
            </a:r>
            <a:endParaRPr lang="en-US"/>
          </a:p>
        </p:txBody>
      </p:sp>
      <p:sp>
        <p:nvSpPr>
          <p:cNvPr id="5" name="TextBox 4"/>
          <p:cNvSpPr txBox="1"/>
          <p:nvPr/>
        </p:nvSpPr>
        <p:spPr>
          <a:xfrm>
            <a:off x="3429000" y="1066800"/>
            <a:ext cx="2550543" cy="461665"/>
          </a:xfrm>
          <a:prstGeom prst="rect">
            <a:avLst/>
          </a:prstGeom>
          <a:noFill/>
        </p:spPr>
        <p:txBody>
          <a:bodyPr wrap="square" rtlCol="0">
            <a:spAutoFit/>
          </a:bodyPr>
          <a:lstStyle/>
          <a:p>
            <a:r>
              <a:rPr lang="en-US" sz="2400" dirty="0" smtClean="0"/>
              <a:t>Extra slides follow</a:t>
            </a:r>
            <a:endParaRPr lang="en-US" sz="2400" dirty="0"/>
          </a:p>
        </p:txBody>
      </p:sp>
    </p:spTree>
    <p:extLst>
      <p:ext uri="{BB962C8B-B14F-4D97-AF65-F5344CB8AC3E}">
        <p14:creationId xmlns:p14="http://schemas.microsoft.com/office/powerpoint/2010/main" val="42724402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45A42-F2CE-4384-A336-47BE019F9FE0}"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87</a:t>
            </a:fld>
            <a:endParaRPr lang="en-US"/>
          </a:p>
        </p:txBody>
      </p:sp>
      <p:sp>
        <p:nvSpPr>
          <p:cNvPr id="4" name="TextBox 3"/>
          <p:cNvSpPr txBox="1"/>
          <p:nvPr/>
        </p:nvSpPr>
        <p:spPr>
          <a:xfrm>
            <a:off x="493231" y="152400"/>
            <a:ext cx="8382000" cy="461665"/>
          </a:xfrm>
          <a:prstGeom prst="rect">
            <a:avLst/>
          </a:prstGeom>
          <a:noFill/>
        </p:spPr>
        <p:txBody>
          <a:bodyPr wrap="square" rtlCol="0">
            <a:spAutoFit/>
          </a:bodyPr>
          <a:lstStyle/>
          <a:p>
            <a:r>
              <a:rPr lang="en-US" sz="2400" dirty="0" smtClean="0"/>
              <a:t>More detail on loading patterns for Big 5 Questionnaires</a:t>
            </a:r>
            <a:endParaRPr lang="en-US" sz="2400" dirty="0"/>
          </a:p>
        </p:txBody>
      </p:sp>
      <p:grpSp>
        <p:nvGrpSpPr>
          <p:cNvPr id="199" name="Group 198"/>
          <p:cNvGrpSpPr/>
          <p:nvPr/>
        </p:nvGrpSpPr>
        <p:grpSpPr>
          <a:xfrm>
            <a:off x="6093700" y="914104"/>
            <a:ext cx="2824774" cy="5855664"/>
            <a:chOff x="2520427" y="754462"/>
            <a:chExt cx="3247368" cy="5855664"/>
          </a:xfrm>
        </p:grpSpPr>
        <p:grpSp>
          <p:nvGrpSpPr>
            <p:cNvPr id="6" name="Group 5"/>
            <p:cNvGrpSpPr/>
            <p:nvPr/>
          </p:nvGrpSpPr>
          <p:grpSpPr>
            <a:xfrm>
              <a:off x="2520427" y="754462"/>
              <a:ext cx="3247368" cy="5855664"/>
              <a:chOff x="5697422" y="574959"/>
              <a:chExt cx="3247368" cy="5855664"/>
            </a:xfrm>
          </p:grpSpPr>
          <p:grpSp>
            <p:nvGrpSpPr>
              <p:cNvPr id="13" name="Group 12"/>
              <p:cNvGrpSpPr/>
              <p:nvPr/>
            </p:nvGrpSpPr>
            <p:grpSpPr>
              <a:xfrm>
                <a:off x="7192190" y="574959"/>
                <a:ext cx="1752600" cy="5855664"/>
                <a:chOff x="5867400" y="500079"/>
                <a:chExt cx="1752600" cy="5855664"/>
              </a:xfrm>
            </p:grpSpPr>
            <p:grpSp>
              <p:nvGrpSpPr>
                <p:cNvPr id="68" name="Group 67"/>
                <p:cNvGrpSpPr>
                  <a:grpSpLocks/>
                </p:cNvGrpSpPr>
                <p:nvPr/>
              </p:nvGrpSpPr>
              <p:grpSpPr bwMode="auto">
                <a:xfrm>
                  <a:off x="5867400" y="500079"/>
                  <a:ext cx="555625" cy="5855664"/>
                  <a:chOff x="6620" y="1815"/>
                  <a:chExt cx="875" cy="10955"/>
                </a:xfrm>
              </p:grpSpPr>
              <p:grpSp>
                <p:nvGrpSpPr>
                  <p:cNvPr id="137" name="Group 136"/>
                  <p:cNvGrpSpPr>
                    <a:grpSpLocks/>
                  </p:cNvGrpSpPr>
                  <p:nvPr/>
                </p:nvGrpSpPr>
                <p:grpSpPr bwMode="auto">
                  <a:xfrm>
                    <a:off x="6620" y="1815"/>
                    <a:ext cx="875" cy="2060"/>
                    <a:chOff x="1955" y="1520"/>
                    <a:chExt cx="875" cy="2060"/>
                  </a:xfrm>
                </p:grpSpPr>
                <p:sp>
                  <p:nvSpPr>
                    <p:cNvPr id="182"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Extrav1</a:t>
                      </a:r>
                      <a:endParaRPr lang="en-US" sz="1200" dirty="0">
                        <a:effectLst/>
                        <a:latin typeface="Calibri"/>
                        <a:ea typeface="Calibri"/>
                        <a:cs typeface="Times New Roman"/>
                      </a:endParaRPr>
                    </a:p>
                  </p:txBody>
                </p:sp>
                <p:sp>
                  <p:nvSpPr>
                    <p:cNvPr id="183"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Extrav2</a:t>
                      </a:r>
                      <a:endParaRPr lang="en-US" sz="1200" dirty="0">
                        <a:effectLst/>
                        <a:latin typeface="Calibri"/>
                        <a:ea typeface="Calibri"/>
                        <a:cs typeface="Times New Roman"/>
                      </a:endParaRPr>
                    </a:p>
                  </p:txBody>
                </p:sp>
                <p:sp>
                  <p:nvSpPr>
                    <p:cNvPr id="184"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Extrav3</a:t>
                      </a:r>
                      <a:endParaRPr lang="en-US" sz="1200" dirty="0">
                        <a:effectLst/>
                        <a:latin typeface="Calibri"/>
                        <a:ea typeface="Calibri"/>
                        <a:cs typeface="Times New Roman"/>
                      </a:endParaRPr>
                    </a:p>
                  </p:txBody>
                </p:sp>
                <p:sp>
                  <p:nvSpPr>
                    <p:cNvPr id="185"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Extrav4</a:t>
                      </a:r>
                      <a:endParaRPr lang="en-US" sz="1200">
                        <a:effectLst/>
                        <a:latin typeface="Calibri"/>
                        <a:ea typeface="Calibri"/>
                        <a:cs typeface="Times New Roman"/>
                      </a:endParaRPr>
                    </a:p>
                  </p:txBody>
                </p:sp>
                <p:sp>
                  <p:nvSpPr>
                    <p:cNvPr id="186"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Extrav5</a:t>
                      </a:r>
                      <a:endParaRPr lang="en-US" sz="1200">
                        <a:effectLst/>
                        <a:latin typeface="Calibri"/>
                        <a:ea typeface="Calibri"/>
                        <a:cs typeface="Times New Roman"/>
                      </a:endParaRPr>
                    </a:p>
                  </p:txBody>
                </p:sp>
                <p:sp>
                  <p:nvSpPr>
                    <p:cNvPr id="187"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Extrav6</a:t>
                      </a:r>
                      <a:endParaRPr lang="en-US" sz="1200">
                        <a:effectLst/>
                        <a:latin typeface="Calibri"/>
                        <a:ea typeface="Calibri"/>
                        <a:cs typeface="Times New Roman"/>
                      </a:endParaRPr>
                    </a:p>
                  </p:txBody>
                </p:sp>
                <p:sp>
                  <p:nvSpPr>
                    <p:cNvPr id="188"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Extrav7</a:t>
                      </a:r>
                      <a:endParaRPr lang="en-US" sz="1200" dirty="0">
                        <a:effectLst/>
                        <a:latin typeface="Calibri"/>
                        <a:ea typeface="Calibri"/>
                        <a:cs typeface="Times New Roman"/>
                      </a:endParaRPr>
                    </a:p>
                  </p:txBody>
                </p:sp>
                <p:sp>
                  <p:nvSpPr>
                    <p:cNvPr id="189"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Extrav8</a:t>
                      </a:r>
                      <a:endParaRPr lang="en-US" sz="1200">
                        <a:effectLst/>
                        <a:latin typeface="Calibri"/>
                        <a:ea typeface="Calibri"/>
                        <a:cs typeface="Times New Roman"/>
                      </a:endParaRPr>
                    </a:p>
                  </p:txBody>
                </p:sp>
                <p:sp>
                  <p:nvSpPr>
                    <p:cNvPr id="190"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Extrav9</a:t>
                      </a:r>
                      <a:endParaRPr lang="en-US" sz="1200" dirty="0">
                        <a:effectLst/>
                        <a:latin typeface="Calibri"/>
                        <a:ea typeface="Calibri"/>
                        <a:cs typeface="Times New Roman"/>
                      </a:endParaRPr>
                    </a:p>
                  </p:txBody>
                </p:sp>
                <p:sp>
                  <p:nvSpPr>
                    <p:cNvPr id="191"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Extrav10</a:t>
                      </a:r>
                      <a:endParaRPr lang="en-US" sz="1200">
                        <a:effectLst/>
                        <a:latin typeface="Calibri"/>
                        <a:ea typeface="Calibri"/>
                        <a:cs typeface="Times New Roman"/>
                      </a:endParaRPr>
                    </a:p>
                  </p:txBody>
                </p:sp>
              </p:grpSp>
              <p:grpSp>
                <p:nvGrpSpPr>
                  <p:cNvPr id="138" name="Group 137"/>
                  <p:cNvGrpSpPr>
                    <a:grpSpLocks/>
                  </p:cNvGrpSpPr>
                  <p:nvPr/>
                </p:nvGrpSpPr>
                <p:grpSpPr bwMode="auto">
                  <a:xfrm>
                    <a:off x="6620" y="4050"/>
                    <a:ext cx="875" cy="2060"/>
                    <a:chOff x="1955" y="1520"/>
                    <a:chExt cx="875" cy="2060"/>
                  </a:xfrm>
                </p:grpSpPr>
                <p:sp>
                  <p:nvSpPr>
                    <p:cNvPr id="172"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a:t>
                      </a:r>
                      <a:endParaRPr lang="en-US" sz="1200">
                        <a:effectLst/>
                        <a:latin typeface="Calibri"/>
                        <a:ea typeface="Calibri"/>
                        <a:cs typeface="Times New Roman"/>
                      </a:endParaRPr>
                    </a:p>
                  </p:txBody>
                </p:sp>
                <p:sp>
                  <p:nvSpPr>
                    <p:cNvPr id="173"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Agree2</a:t>
                      </a:r>
                      <a:endParaRPr lang="en-US" sz="1200">
                        <a:effectLst/>
                        <a:latin typeface="Calibri"/>
                        <a:ea typeface="Calibri"/>
                        <a:cs typeface="Times New Roman"/>
                      </a:endParaRPr>
                    </a:p>
                  </p:txBody>
                </p:sp>
                <p:sp>
                  <p:nvSpPr>
                    <p:cNvPr id="174"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Agree3</a:t>
                      </a:r>
                      <a:endParaRPr lang="en-US" sz="1200">
                        <a:effectLst/>
                        <a:latin typeface="Calibri"/>
                        <a:ea typeface="Calibri"/>
                        <a:cs typeface="Times New Roman"/>
                      </a:endParaRPr>
                    </a:p>
                  </p:txBody>
                </p:sp>
                <p:sp>
                  <p:nvSpPr>
                    <p:cNvPr id="175"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Agree4</a:t>
                      </a:r>
                      <a:endParaRPr lang="en-US" sz="1200">
                        <a:effectLst/>
                        <a:latin typeface="Calibri"/>
                        <a:ea typeface="Calibri"/>
                        <a:cs typeface="Times New Roman"/>
                      </a:endParaRPr>
                    </a:p>
                  </p:txBody>
                </p:sp>
                <p:sp>
                  <p:nvSpPr>
                    <p:cNvPr id="176"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Agree5</a:t>
                      </a:r>
                      <a:endParaRPr lang="en-US" sz="1200">
                        <a:effectLst/>
                        <a:latin typeface="Calibri"/>
                        <a:ea typeface="Calibri"/>
                        <a:cs typeface="Times New Roman"/>
                      </a:endParaRPr>
                    </a:p>
                  </p:txBody>
                </p:sp>
                <p:sp>
                  <p:nvSpPr>
                    <p:cNvPr id="177"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Agree6</a:t>
                      </a:r>
                      <a:endParaRPr lang="en-US" sz="1200" dirty="0">
                        <a:effectLst/>
                        <a:latin typeface="Calibri"/>
                        <a:ea typeface="Calibri"/>
                        <a:cs typeface="Times New Roman"/>
                      </a:endParaRPr>
                    </a:p>
                  </p:txBody>
                </p:sp>
                <p:sp>
                  <p:nvSpPr>
                    <p:cNvPr id="178"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dirty="0">
                          <a:effectLst/>
                          <a:latin typeface="Calibri"/>
                          <a:ea typeface="Calibri"/>
                          <a:cs typeface="Times New Roman"/>
                        </a:rPr>
                        <a:t>Agree7</a:t>
                      </a:r>
                      <a:endParaRPr lang="en-US" sz="1200" dirty="0">
                        <a:effectLst/>
                        <a:latin typeface="Calibri"/>
                        <a:ea typeface="Calibri"/>
                        <a:cs typeface="Times New Roman"/>
                      </a:endParaRPr>
                    </a:p>
                  </p:txBody>
                </p:sp>
                <p:sp>
                  <p:nvSpPr>
                    <p:cNvPr id="179"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Agree8</a:t>
                      </a:r>
                      <a:endParaRPr lang="en-US" sz="1200">
                        <a:effectLst/>
                        <a:latin typeface="Calibri"/>
                        <a:ea typeface="Calibri"/>
                        <a:cs typeface="Times New Roman"/>
                      </a:endParaRPr>
                    </a:p>
                  </p:txBody>
                </p:sp>
                <p:sp>
                  <p:nvSpPr>
                    <p:cNvPr id="180"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Agree9</a:t>
                      </a:r>
                      <a:endParaRPr lang="en-US" sz="1200">
                        <a:effectLst/>
                        <a:latin typeface="Calibri"/>
                        <a:ea typeface="Calibri"/>
                        <a:cs typeface="Times New Roman"/>
                      </a:endParaRPr>
                    </a:p>
                  </p:txBody>
                </p:sp>
                <p:sp>
                  <p:nvSpPr>
                    <p:cNvPr id="181"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Agree10</a:t>
                      </a:r>
                      <a:endParaRPr lang="en-US" sz="1200">
                        <a:effectLst/>
                        <a:latin typeface="Calibri"/>
                        <a:ea typeface="Calibri"/>
                        <a:cs typeface="Times New Roman"/>
                      </a:endParaRPr>
                    </a:p>
                  </p:txBody>
                </p:sp>
              </p:grpSp>
              <p:grpSp>
                <p:nvGrpSpPr>
                  <p:cNvPr id="139" name="Group 138"/>
                  <p:cNvGrpSpPr>
                    <a:grpSpLocks/>
                  </p:cNvGrpSpPr>
                  <p:nvPr/>
                </p:nvGrpSpPr>
                <p:grpSpPr bwMode="auto">
                  <a:xfrm>
                    <a:off x="6620" y="6285"/>
                    <a:ext cx="875" cy="2060"/>
                    <a:chOff x="1955" y="1520"/>
                    <a:chExt cx="875" cy="2060"/>
                  </a:xfrm>
                </p:grpSpPr>
                <p:sp>
                  <p:nvSpPr>
                    <p:cNvPr id="162"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a:t>
                      </a:r>
                      <a:endParaRPr lang="en-US" sz="1200">
                        <a:effectLst/>
                        <a:latin typeface="Calibri"/>
                        <a:ea typeface="Calibri"/>
                        <a:cs typeface="Times New Roman"/>
                      </a:endParaRPr>
                    </a:p>
                  </p:txBody>
                </p:sp>
                <p:sp>
                  <p:nvSpPr>
                    <p:cNvPr id="163"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Consc2</a:t>
                      </a:r>
                      <a:endParaRPr lang="en-US" sz="1200">
                        <a:effectLst/>
                        <a:latin typeface="Calibri"/>
                        <a:ea typeface="Calibri"/>
                        <a:cs typeface="Times New Roman"/>
                      </a:endParaRPr>
                    </a:p>
                  </p:txBody>
                </p:sp>
                <p:sp>
                  <p:nvSpPr>
                    <p:cNvPr id="164"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Consc3</a:t>
                      </a:r>
                      <a:endParaRPr lang="en-US" sz="1200">
                        <a:effectLst/>
                        <a:latin typeface="Calibri"/>
                        <a:ea typeface="Calibri"/>
                        <a:cs typeface="Times New Roman"/>
                      </a:endParaRPr>
                    </a:p>
                  </p:txBody>
                </p:sp>
                <p:sp>
                  <p:nvSpPr>
                    <p:cNvPr id="165"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Consc4</a:t>
                      </a:r>
                      <a:endParaRPr lang="en-US" sz="1200">
                        <a:effectLst/>
                        <a:latin typeface="Calibri"/>
                        <a:ea typeface="Calibri"/>
                        <a:cs typeface="Times New Roman"/>
                      </a:endParaRPr>
                    </a:p>
                  </p:txBody>
                </p:sp>
                <p:sp>
                  <p:nvSpPr>
                    <p:cNvPr id="166"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Consc5</a:t>
                      </a:r>
                      <a:endParaRPr lang="en-US" sz="1200">
                        <a:effectLst/>
                        <a:latin typeface="Calibri"/>
                        <a:ea typeface="Calibri"/>
                        <a:cs typeface="Times New Roman"/>
                      </a:endParaRPr>
                    </a:p>
                  </p:txBody>
                </p:sp>
                <p:sp>
                  <p:nvSpPr>
                    <p:cNvPr id="167"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Consc6</a:t>
                      </a:r>
                      <a:endParaRPr lang="en-US" sz="1200">
                        <a:effectLst/>
                        <a:latin typeface="Calibri"/>
                        <a:ea typeface="Calibri"/>
                        <a:cs typeface="Times New Roman"/>
                      </a:endParaRPr>
                    </a:p>
                  </p:txBody>
                </p:sp>
                <p:sp>
                  <p:nvSpPr>
                    <p:cNvPr id="168"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Consc7</a:t>
                      </a:r>
                      <a:endParaRPr lang="en-US" sz="1200">
                        <a:effectLst/>
                        <a:latin typeface="Calibri"/>
                        <a:ea typeface="Calibri"/>
                        <a:cs typeface="Times New Roman"/>
                      </a:endParaRPr>
                    </a:p>
                  </p:txBody>
                </p:sp>
                <p:sp>
                  <p:nvSpPr>
                    <p:cNvPr id="169"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Consc8</a:t>
                      </a:r>
                      <a:endParaRPr lang="en-US" sz="1200">
                        <a:effectLst/>
                        <a:latin typeface="Calibri"/>
                        <a:ea typeface="Calibri"/>
                        <a:cs typeface="Times New Roman"/>
                      </a:endParaRPr>
                    </a:p>
                  </p:txBody>
                </p:sp>
                <p:sp>
                  <p:nvSpPr>
                    <p:cNvPr id="170"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Consc9</a:t>
                      </a:r>
                      <a:endParaRPr lang="en-US" sz="1200">
                        <a:effectLst/>
                        <a:latin typeface="Calibri"/>
                        <a:ea typeface="Calibri"/>
                        <a:cs typeface="Times New Roman"/>
                      </a:endParaRPr>
                    </a:p>
                  </p:txBody>
                </p:sp>
                <p:sp>
                  <p:nvSpPr>
                    <p:cNvPr id="171"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Consc10</a:t>
                      </a:r>
                      <a:endParaRPr lang="en-US" sz="1200">
                        <a:effectLst/>
                        <a:latin typeface="Calibri"/>
                        <a:ea typeface="Calibri"/>
                        <a:cs typeface="Times New Roman"/>
                      </a:endParaRPr>
                    </a:p>
                  </p:txBody>
                </p:sp>
              </p:grpSp>
              <p:grpSp>
                <p:nvGrpSpPr>
                  <p:cNvPr id="140" name="Group 139"/>
                  <p:cNvGrpSpPr>
                    <a:grpSpLocks/>
                  </p:cNvGrpSpPr>
                  <p:nvPr/>
                </p:nvGrpSpPr>
                <p:grpSpPr bwMode="auto">
                  <a:xfrm>
                    <a:off x="6620" y="8490"/>
                    <a:ext cx="875" cy="2060"/>
                    <a:chOff x="1955" y="1520"/>
                    <a:chExt cx="875" cy="2060"/>
                  </a:xfrm>
                </p:grpSpPr>
                <p:sp>
                  <p:nvSpPr>
                    <p:cNvPr id="152"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a:t>
                      </a:r>
                      <a:endParaRPr lang="en-US" sz="1200">
                        <a:effectLst/>
                        <a:latin typeface="Calibri"/>
                        <a:ea typeface="Calibri"/>
                        <a:cs typeface="Times New Roman"/>
                      </a:endParaRPr>
                    </a:p>
                  </p:txBody>
                </p:sp>
                <p:sp>
                  <p:nvSpPr>
                    <p:cNvPr id="153"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Stabil2</a:t>
                      </a:r>
                      <a:endParaRPr lang="en-US" sz="1200">
                        <a:effectLst/>
                        <a:latin typeface="Calibri"/>
                        <a:ea typeface="Calibri"/>
                        <a:cs typeface="Times New Roman"/>
                      </a:endParaRPr>
                    </a:p>
                  </p:txBody>
                </p:sp>
                <p:sp>
                  <p:nvSpPr>
                    <p:cNvPr id="154"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Stabil3</a:t>
                      </a:r>
                      <a:endParaRPr lang="en-US" sz="1200">
                        <a:effectLst/>
                        <a:latin typeface="Calibri"/>
                        <a:ea typeface="Calibri"/>
                        <a:cs typeface="Times New Roman"/>
                      </a:endParaRPr>
                    </a:p>
                  </p:txBody>
                </p:sp>
                <p:sp>
                  <p:nvSpPr>
                    <p:cNvPr id="155"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Stabil4</a:t>
                      </a:r>
                      <a:endParaRPr lang="en-US" sz="1200">
                        <a:effectLst/>
                        <a:latin typeface="Calibri"/>
                        <a:ea typeface="Calibri"/>
                        <a:cs typeface="Times New Roman"/>
                      </a:endParaRPr>
                    </a:p>
                  </p:txBody>
                </p:sp>
                <p:sp>
                  <p:nvSpPr>
                    <p:cNvPr id="156"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Stabil5</a:t>
                      </a:r>
                      <a:endParaRPr lang="en-US" sz="1200">
                        <a:effectLst/>
                        <a:latin typeface="Calibri"/>
                        <a:ea typeface="Calibri"/>
                        <a:cs typeface="Times New Roman"/>
                      </a:endParaRPr>
                    </a:p>
                  </p:txBody>
                </p:sp>
                <p:sp>
                  <p:nvSpPr>
                    <p:cNvPr id="157"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Stabil6</a:t>
                      </a:r>
                      <a:endParaRPr lang="en-US" sz="1200">
                        <a:effectLst/>
                        <a:latin typeface="Calibri"/>
                        <a:ea typeface="Calibri"/>
                        <a:cs typeface="Times New Roman"/>
                      </a:endParaRPr>
                    </a:p>
                  </p:txBody>
                </p:sp>
                <p:sp>
                  <p:nvSpPr>
                    <p:cNvPr id="158"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Stabil7</a:t>
                      </a:r>
                      <a:endParaRPr lang="en-US" sz="1200">
                        <a:effectLst/>
                        <a:latin typeface="Calibri"/>
                        <a:ea typeface="Calibri"/>
                        <a:cs typeface="Times New Roman"/>
                      </a:endParaRPr>
                    </a:p>
                  </p:txBody>
                </p:sp>
                <p:sp>
                  <p:nvSpPr>
                    <p:cNvPr id="159"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Stabil8</a:t>
                      </a:r>
                      <a:endParaRPr lang="en-US" sz="1200">
                        <a:effectLst/>
                        <a:latin typeface="Calibri"/>
                        <a:ea typeface="Calibri"/>
                        <a:cs typeface="Times New Roman"/>
                      </a:endParaRPr>
                    </a:p>
                  </p:txBody>
                </p:sp>
                <p:sp>
                  <p:nvSpPr>
                    <p:cNvPr id="160"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Stabil9</a:t>
                      </a:r>
                      <a:endParaRPr lang="en-US" sz="1200">
                        <a:effectLst/>
                        <a:latin typeface="Calibri"/>
                        <a:ea typeface="Calibri"/>
                        <a:cs typeface="Times New Roman"/>
                      </a:endParaRPr>
                    </a:p>
                  </p:txBody>
                </p:sp>
                <p:sp>
                  <p:nvSpPr>
                    <p:cNvPr id="161"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Stabil10</a:t>
                      </a:r>
                      <a:endParaRPr lang="en-US" sz="1200">
                        <a:effectLst/>
                        <a:latin typeface="Calibri"/>
                        <a:ea typeface="Calibri"/>
                        <a:cs typeface="Times New Roman"/>
                      </a:endParaRPr>
                    </a:p>
                  </p:txBody>
                </p:sp>
              </p:grpSp>
              <p:grpSp>
                <p:nvGrpSpPr>
                  <p:cNvPr id="141" name="Group 140"/>
                  <p:cNvGrpSpPr>
                    <a:grpSpLocks/>
                  </p:cNvGrpSpPr>
                  <p:nvPr/>
                </p:nvGrpSpPr>
                <p:grpSpPr bwMode="auto">
                  <a:xfrm>
                    <a:off x="6620" y="10710"/>
                    <a:ext cx="875" cy="2060"/>
                    <a:chOff x="1955" y="1520"/>
                    <a:chExt cx="875" cy="2060"/>
                  </a:xfrm>
                </p:grpSpPr>
                <p:sp>
                  <p:nvSpPr>
                    <p:cNvPr id="142"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a:t>
                      </a:r>
                      <a:endParaRPr lang="en-US" sz="1200">
                        <a:effectLst/>
                        <a:latin typeface="Calibri"/>
                        <a:ea typeface="Calibri"/>
                        <a:cs typeface="Times New Roman"/>
                      </a:endParaRPr>
                    </a:p>
                  </p:txBody>
                </p:sp>
                <p:sp>
                  <p:nvSpPr>
                    <p:cNvPr id="143"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Open2</a:t>
                      </a:r>
                      <a:endParaRPr lang="en-US" sz="1200">
                        <a:effectLst/>
                        <a:latin typeface="Calibri"/>
                        <a:ea typeface="Calibri"/>
                        <a:cs typeface="Times New Roman"/>
                      </a:endParaRPr>
                    </a:p>
                  </p:txBody>
                </p:sp>
                <p:sp>
                  <p:nvSpPr>
                    <p:cNvPr id="144"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Open3</a:t>
                      </a:r>
                      <a:endParaRPr lang="en-US" sz="1200">
                        <a:effectLst/>
                        <a:latin typeface="Calibri"/>
                        <a:ea typeface="Calibri"/>
                        <a:cs typeface="Times New Roman"/>
                      </a:endParaRPr>
                    </a:p>
                  </p:txBody>
                </p:sp>
                <p:sp>
                  <p:nvSpPr>
                    <p:cNvPr id="145"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Open4</a:t>
                      </a:r>
                      <a:endParaRPr lang="en-US" sz="1200">
                        <a:effectLst/>
                        <a:latin typeface="Calibri"/>
                        <a:ea typeface="Calibri"/>
                        <a:cs typeface="Times New Roman"/>
                      </a:endParaRPr>
                    </a:p>
                  </p:txBody>
                </p:sp>
                <p:sp>
                  <p:nvSpPr>
                    <p:cNvPr id="146"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Open5</a:t>
                      </a:r>
                      <a:endParaRPr lang="en-US" sz="1200">
                        <a:effectLst/>
                        <a:latin typeface="Calibri"/>
                        <a:ea typeface="Calibri"/>
                        <a:cs typeface="Times New Roman"/>
                      </a:endParaRPr>
                    </a:p>
                  </p:txBody>
                </p:sp>
                <p:sp>
                  <p:nvSpPr>
                    <p:cNvPr id="147"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Open6</a:t>
                      </a:r>
                      <a:endParaRPr lang="en-US" sz="1200">
                        <a:effectLst/>
                        <a:latin typeface="Calibri"/>
                        <a:ea typeface="Calibri"/>
                        <a:cs typeface="Times New Roman"/>
                      </a:endParaRPr>
                    </a:p>
                  </p:txBody>
                </p:sp>
                <p:sp>
                  <p:nvSpPr>
                    <p:cNvPr id="148"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Open7</a:t>
                      </a:r>
                      <a:endParaRPr lang="en-US" sz="1200">
                        <a:effectLst/>
                        <a:latin typeface="Calibri"/>
                        <a:ea typeface="Calibri"/>
                        <a:cs typeface="Times New Roman"/>
                      </a:endParaRPr>
                    </a:p>
                  </p:txBody>
                </p:sp>
                <p:sp>
                  <p:nvSpPr>
                    <p:cNvPr id="149"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Open8</a:t>
                      </a:r>
                      <a:endParaRPr lang="en-US" sz="1200">
                        <a:effectLst/>
                        <a:latin typeface="Calibri"/>
                        <a:ea typeface="Calibri"/>
                        <a:cs typeface="Times New Roman"/>
                      </a:endParaRPr>
                    </a:p>
                  </p:txBody>
                </p:sp>
                <p:sp>
                  <p:nvSpPr>
                    <p:cNvPr id="150"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Open9</a:t>
                      </a:r>
                      <a:endParaRPr lang="en-US" sz="1200">
                        <a:effectLst/>
                        <a:latin typeface="Calibri"/>
                        <a:ea typeface="Calibri"/>
                        <a:cs typeface="Times New Roman"/>
                      </a:endParaRPr>
                    </a:p>
                  </p:txBody>
                </p:sp>
                <p:sp>
                  <p:nvSpPr>
                    <p:cNvPr id="151"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800">
                          <a:effectLst/>
                          <a:latin typeface="Calibri"/>
                          <a:ea typeface="Calibri"/>
                          <a:cs typeface="Times New Roman"/>
                        </a:rPr>
                        <a:t>Open10</a:t>
                      </a:r>
                      <a:endParaRPr lang="en-US" sz="1200">
                        <a:effectLst/>
                        <a:latin typeface="Calibri"/>
                        <a:ea typeface="Calibri"/>
                        <a:cs typeface="Times New Roman"/>
                      </a:endParaRPr>
                    </a:p>
                  </p:txBody>
                </p:sp>
              </p:grpSp>
            </p:grpSp>
            <p:grpSp>
              <p:nvGrpSpPr>
                <p:cNvPr id="69" name="Group 68"/>
                <p:cNvGrpSpPr/>
                <p:nvPr/>
              </p:nvGrpSpPr>
              <p:grpSpPr>
                <a:xfrm>
                  <a:off x="7063740" y="832128"/>
                  <a:ext cx="556260" cy="5159515"/>
                  <a:chOff x="7063740" y="832128"/>
                  <a:chExt cx="556260" cy="5159515"/>
                </a:xfrm>
              </p:grpSpPr>
              <p:grpSp>
                <p:nvGrpSpPr>
                  <p:cNvPr id="122" name="Group 121"/>
                  <p:cNvGrpSpPr/>
                  <p:nvPr/>
                </p:nvGrpSpPr>
                <p:grpSpPr>
                  <a:xfrm>
                    <a:off x="7086600" y="832128"/>
                    <a:ext cx="533400" cy="439433"/>
                    <a:chOff x="1828800" y="1678244"/>
                    <a:chExt cx="533400" cy="439433"/>
                  </a:xfrm>
                </p:grpSpPr>
                <p:sp>
                  <p:nvSpPr>
                    <p:cNvPr id="135" name="Oval 13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1828800" y="1690596"/>
                      <a:ext cx="533400" cy="369332"/>
                    </a:xfrm>
                    <a:prstGeom prst="rect">
                      <a:avLst/>
                    </a:prstGeom>
                    <a:noFill/>
                  </p:spPr>
                  <p:txBody>
                    <a:bodyPr wrap="square" rtlCol="0">
                      <a:spAutoFit/>
                    </a:bodyPr>
                    <a:lstStyle/>
                    <a:p>
                      <a:pPr algn="ctr"/>
                      <a:r>
                        <a:rPr lang="en-US" dirty="0" smtClean="0"/>
                        <a:t>E</a:t>
                      </a:r>
                      <a:endParaRPr lang="en-US" dirty="0"/>
                    </a:p>
                  </p:txBody>
                </p:sp>
              </p:grpSp>
              <p:grpSp>
                <p:nvGrpSpPr>
                  <p:cNvPr id="123" name="Group 122"/>
                  <p:cNvGrpSpPr/>
                  <p:nvPr/>
                </p:nvGrpSpPr>
                <p:grpSpPr>
                  <a:xfrm>
                    <a:off x="7063740" y="2073449"/>
                    <a:ext cx="533400" cy="439433"/>
                    <a:chOff x="1828800" y="1678244"/>
                    <a:chExt cx="533400" cy="439433"/>
                  </a:xfrm>
                </p:grpSpPr>
                <p:sp>
                  <p:nvSpPr>
                    <p:cNvPr id="133" name="Oval 132"/>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1828800" y="1690596"/>
                      <a:ext cx="533400" cy="369332"/>
                    </a:xfrm>
                    <a:prstGeom prst="rect">
                      <a:avLst/>
                    </a:prstGeom>
                    <a:noFill/>
                  </p:spPr>
                  <p:txBody>
                    <a:bodyPr wrap="square" rtlCol="0">
                      <a:spAutoFit/>
                    </a:bodyPr>
                    <a:lstStyle/>
                    <a:p>
                      <a:pPr algn="ctr"/>
                      <a:r>
                        <a:rPr lang="en-US" dirty="0" smtClean="0"/>
                        <a:t>A</a:t>
                      </a:r>
                      <a:endParaRPr lang="en-US" dirty="0"/>
                    </a:p>
                  </p:txBody>
                </p:sp>
              </p:grpSp>
              <p:grpSp>
                <p:nvGrpSpPr>
                  <p:cNvPr id="124" name="Group 123"/>
                  <p:cNvGrpSpPr/>
                  <p:nvPr/>
                </p:nvGrpSpPr>
                <p:grpSpPr>
                  <a:xfrm>
                    <a:off x="7063740" y="3224234"/>
                    <a:ext cx="533400" cy="439433"/>
                    <a:chOff x="1828800" y="1678244"/>
                    <a:chExt cx="533400" cy="439433"/>
                  </a:xfrm>
                </p:grpSpPr>
                <p:sp>
                  <p:nvSpPr>
                    <p:cNvPr id="131" name="Oval 13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1828800" y="1690596"/>
                      <a:ext cx="533400" cy="369332"/>
                    </a:xfrm>
                    <a:prstGeom prst="rect">
                      <a:avLst/>
                    </a:prstGeom>
                    <a:noFill/>
                  </p:spPr>
                  <p:txBody>
                    <a:bodyPr wrap="square" rtlCol="0">
                      <a:spAutoFit/>
                    </a:bodyPr>
                    <a:lstStyle/>
                    <a:p>
                      <a:pPr algn="ctr"/>
                      <a:r>
                        <a:rPr lang="en-US" dirty="0" smtClean="0"/>
                        <a:t>C</a:t>
                      </a:r>
                      <a:endParaRPr lang="en-US" dirty="0"/>
                    </a:p>
                  </p:txBody>
                </p:sp>
              </p:grpSp>
              <p:grpSp>
                <p:nvGrpSpPr>
                  <p:cNvPr id="125" name="Group 124"/>
                  <p:cNvGrpSpPr/>
                  <p:nvPr/>
                </p:nvGrpSpPr>
                <p:grpSpPr>
                  <a:xfrm>
                    <a:off x="7063740" y="4444708"/>
                    <a:ext cx="533400" cy="439433"/>
                    <a:chOff x="1828800" y="1678244"/>
                    <a:chExt cx="533400" cy="439433"/>
                  </a:xfrm>
                </p:grpSpPr>
                <p:sp>
                  <p:nvSpPr>
                    <p:cNvPr id="129" name="Oval 128"/>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1828800" y="1690596"/>
                      <a:ext cx="533400" cy="369332"/>
                    </a:xfrm>
                    <a:prstGeom prst="rect">
                      <a:avLst/>
                    </a:prstGeom>
                    <a:noFill/>
                  </p:spPr>
                  <p:txBody>
                    <a:bodyPr wrap="square" rtlCol="0">
                      <a:spAutoFit/>
                    </a:bodyPr>
                    <a:lstStyle/>
                    <a:p>
                      <a:pPr algn="ctr"/>
                      <a:r>
                        <a:rPr lang="en-US" dirty="0" smtClean="0"/>
                        <a:t>S</a:t>
                      </a:r>
                      <a:endParaRPr lang="en-US" dirty="0"/>
                    </a:p>
                  </p:txBody>
                </p:sp>
              </p:grpSp>
              <p:grpSp>
                <p:nvGrpSpPr>
                  <p:cNvPr id="126" name="Group 125"/>
                  <p:cNvGrpSpPr/>
                  <p:nvPr/>
                </p:nvGrpSpPr>
                <p:grpSpPr>
                  <a:xfrm>
                    <a:off x="7063740" y="5552210"/>
                    <a:ext cx="533400" cy="439433"/>
                    <a:chOff x="1828800" y="1678244"/>
                    <a:chExt cx="533400" cy="439433"/>
                  </a:xfrm>
                </p:grpSpPr>
                <p:sp>
                  <p:nvSpPr>
                    <p:cNvPr id="127" name="Oval 126"/>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1828800" y="1690596"/>
                      <a:ext cx="533400" cy="369332"/>
                    </a:xfrm>
                    <a:prstGeom prst="rect">
                      <a:avLst/>
                    </a:prstGeom>
                    <a:noFill/>
                  </p:spPr>
                  <p:txBody>
                    <a:bodyPr wrap="square" rtlCol="0">
                      <a:spAutoFit/>
                    </a:bodyPr>
                    <a:lstStyle/>
                    <a:p>
                      <a:pPr algn="ctr"/>
                      <a:r>
                        <a:rPr lang="en-US" dirty="0" smtClean="0"/>
                        <a:t>O</a:t>
                      </a:r>
                      <a:endParaRPr lang="en-US" dirty="0"/>
                    </a:p>
                  </p:txBody>
                </p:sp>
              </p:grpSp>
            </p:grpSp>
            <p:grpSp>
              <p:nvGrpSpPr>
                <p:cNvPr id="70" name="Group 69"/>
                <p:cNvGrpSpPr/>
                <p:nvPr/>
              </p:nvGrpSpPr>
              <p:grpSpPr>
                <a:xfrm>
                  <a:off x="6419850" y="546315"/>
                  <a:ext cx="666750" cy="5763192"/>
                  <a:chOff x="6419850" y="546315"/>
                  <a:chExt cx="666750" cy="5763192"/>
                </a:xfrm>
              </p:grpSpPr>
              <p:cxnSp>
                <p:nvCxnSpPr>
                  <p:cNvPr id="71" name="Straight Arrow Connector 70"/>
                  <p:cNvCxnSpPr>
                    <a:stCxn id="136" idx="1"/>
                    <a:endCxn id="182"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36" idx="1"/>
                    <a:endCxn id="183"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36" idx="1"/>
                    <a:endCxn id="184"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36" idx="1"/>
                    <a:endCxn id="185"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36" idx="1"/>
                    <a:endCxn id="186"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36" idx="1"/>
                    <a:endCxn id="187"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36" idx="1"/>
                    <a:endCxn id="188"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36" idx="1"/>
                    <a:endCxn id="189"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36" idx="1"/>
                    <a:endCxn id="190"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36" idx="1"/>
                    <a:endCxn id="191"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6419850" y="1740967"/>
                    <a:ext cx="643890" cy="4568540"/>
                    <a:chOff x="6419850" y="1740967"/>
                    <a:chExt cx="643890" cy="4568540"/>
                  </a:xfrm>
                </p:grpSpPr>
                <p:cxnSp>
                  <p:nvCxnSpPr>
                    <p:cNvPr id="82" name="Straight Arrow Connector 81"/>
                    <p:cNvCxnSpPr>
                      <a:stCxn id="134" idx="1"/>
                      <a:endCxn id="172"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34" idx="1"/>
                      <a:endCxn id="173"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34" idx="1"/>
                      <a:endCxn id="174"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34" idx="1"/>
                      <a:endCxn id="175"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34" idx="1"/>
                      <a:endCxn id="176"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34" idx="1"/>
                      <a:endCxn id="177"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34" idx="1"/>
                      <a:endCxn id="178"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34" idx="1"/>
                      <a:endCxn id="179"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34" idx="1"/>
                      <a:endCxn id="180"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34" idx="1"/>
                      <a:endCxn id="181"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32" idx="1"/>
                      <a:endCxn id="162"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32" idx="1"/>
                      <a:endCxn id="163"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32" idx="1"/>
                      <a:endCxn id="164"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32" idx="1"/>
                      <a:endCxn id="165"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32" idx="1"/>
                      <a:endCxn id="166"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32" idx="1"/>
                      <a:endCxn id="167"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32" idx="1"/>
                      <a:endCxn id="168"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32" idx="1"/>
                      <a:endCxn id="169"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32" idx="1"/>
                      <a:endCxn id="170"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32" idx="1"/>
                      <a:endCxn id="171"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30" idx="1"/>
                      <a:endCxn id="152"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30" idx="1"/>
                      <a:endCxn id="153"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30" idx="1"/>
                      <a:endCxn id="154"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30" idx="1"/>
                      <a:endCxn id="155"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56"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30" idx="1"/>
                      <a:endCxn id="157"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30" idx="1"/>
                      <a:endCxn id="158"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1"/>
                      <a:endCxn id="159"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30" idx="1"/>
                      <a:endCxn id="160"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30" idx="1"/>
                      <a:endCxn id="161"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8" idx="1"/>
                      <a:endCxn id="142"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28" idx="1"/>
                      <a:endCxn id="143"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28" idx="1"/>
                      <a:endCxn id="144"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28" idx="1"/>
                      <a:endCxn id="145"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28" idx="1"/>
                      <a:endCxn id="146"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28" idx="1"/>
                      <a:endCxn id="147"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28" idx="1"/>
                      <a:endCxn id="148"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28" idx="1"/>
                      <a:endCxn id="149"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28" idx="1"/>
                      <a:endCxn id="150"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28" idx="1"/>
                      <a:endCxn id="151"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4" name="Group 13"/>
              <p:cNvGrpSpPr/>
              <p:nvPr/>
            </p:nvGrpSpPr>
            <p:grpSpPr>
              <a:xfrm>
                <a:off x="5697422" y="3397840"/>
                <a:ext cx="627178" cy="439433"/>
                <a:chOff x="1735022" y="1678244"/>
                <a:chExt cx="627178" cy="439433"/>
              </a:xfrm>
            </p:grpSpPr>
            <p:sp>
              <p:nvSpPr>
                <p:cNvPr id="66" name="Oval 65"/>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735022" y="1690596"/>
                  <a:ext cx="627178" cy="307777"/>
                </a:xfrm>
                <a:prstGeom prst="rect">
                  <a:avLst/>
                </a:prstGeom>
                <a:noFill/>
              </p:spPr>
              <p:txBody>
                <a:bodyPr wrap="square" rtlCol="0">
                  <a:spAutoFit/>
                </a:bodyPr>
                <a:lstStyle/>
                <a:p>
                  <a:pPr algn="ctr"/>
                  <a:r>
                    <a:rPr lang="en-US" sz="1400" dirty="0" smtClean="0"/>
                    <a:t>GFP</a:t>
                  </a:r>
                  <a:endParaRPr lang="en-US" sz="1400" dirty="0"/>
                </a:p>
              </p:txBody>
            </p:sp>
          </p:grpSp>
          <p:grpSp>
            <p:nvGrpSpPr>
              <p:cNvPr id="15" name="Group 14"/>
              <p:cNvGrpSpPr/>
              <p:nvPr/>
            </p:nvGrpSpPr>
            <p:grpSpPr>
              <a:xfrm>
                <a:off x="6324600" y="621195"/>
                <a:ext cx="870765" cy="5763192"/>
                <a:chOff x="6324600" y="621195"/>
                <a:chExt cx="870765" cy="5763192"/>
              </a:xfrm>
            </p:grpSpPr>
            <p:cxnSp>
              <p:nvCxnSpPr>
                <p:cNvPr id="16" name="Straight Arrow Connector 15"/>
                <p:cNvCxnSpPr>
                  <a:stCxn id="66" idx="6"/>
                  <a:endCxn id="182" idx="1"/>
                </p:cNvCxnSpPr>
                <p:nvPr/>
              </p:nvCxnSpPr>
              <p:spPr>
                <a:xfrm flipV="1">
                  <a:off x="6324600" y="621195"/>
                  <a:ext cx="870765" cy="299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6" idx="6"/>
                  <a:endCxn id="183" idx="1"/>
                </p:cNvCxnSpPr>
                <p:nvPr/>
              </p:nvCxnSpPr>
              <p:spPr>
                <a:xfrm flipV="1">
                  <a:off x="6324600" y="730772"/>
                  <a:ext cx="870765" cy="288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6" idx="6"/>
                  <a:endCxn id="184" idx="1"/>
                </p:cNvCxnSpPr>
                <p:nvPr/>
              </p:nvCxnSpPr>
              <p:spPr>
                <a:xfrm flipV="1">
                  <a:off x="6324600" y="840348"/>
                  <a:ext cx="870765" cy="2777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6" idx="6"/>
                  <a:endCxn id="185" idx="1"/>
                </p:cNvCxnSpPr>
                <p:nvPr/>
              </p:nvCxnSpPr>
              <p:spPr>
                <a:xfrm flipV="1">
                  <a:off x="6324600" y="955804"/>
                  <a:ext cx="867590" cy="2661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7" idx="3"/>
                  <a:endCxn id="186" idx="1"/>
                </p:cNvCxnSpPr>
                <p:nvPr/>
              </p:nvCxnSpPr>
              <p:spPr>
                <a:xfrm flipV="1">
                  <a:off x="6324600" y="1067519"/>
                  <a:ext cx="870765" cy="2496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6" idx="6"/>
                  <a:endCxn id="187" idx="1"/>
                </p:cNvCxnSpPr>
                <p:nvPr/>
              </p:nvCxnSpPr>
              <p:spPr>
                <a:xfrm flipV="1">
                  <a:off x="6324600" y="1177096"/>
                  <a:ext cx="870765" cy="2440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6" idx="6"/>
                  <a:endCxn id="188" idx="1"/>
                </p:cNvCxnSpPr>
                <p:nvPr/>
              </p:nvCxnSpPr>
              <p:spPr>
                <a:xfrm flipV="1">
                  <a:off x="6324600" y="1286672"/>
                  <a:ext cx="870765" cy="233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7" idx="3"/>
                  <a:endCxn id="189" idx="1"/>
                </p:cNvCxnSpPr>
                <p:nvPr/>
              </p:nvCxnSpPr>
              <p:spPr>
                <a:xfrm flipV="1">
                  <a:off x="6324600" y="1396249"/>
                  <a:ext cx="870765" cy="21678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6" idx="6"/>
                  <a:endCxn id="190" idx="1"/>
                </p:cNvCxnSpPr>
                <p:nvPr/>
              </p:nvCxnSpPr>
              <p:spPr>
                <a:xfrm flipV="1">
                  <a:off x="6324600" y="1509567"/>
                  <a:ext cx="870765" cy="2107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7" idx="3"/>
                  <a:endCxn id="191" idx="1"/>
                </p:cNvCxnSpPr>
                <p:nvPr/>
              </p:nvCxnSpPr>
              <p:spPr>
                <a:xfrm flipV="1">
                  <a:off x="6324600" y="1629834"/>
                  <a:ext cx="870765" cy="1934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6" idx="6"/>
                  <a:endCxn id="172" idx="1"/>
                </p:cNvCxnSpPr>
                <p:nvPr/>
              </p:nvCxnSpPr>
              <p:spPr>
                <a:xfrm flipV="1">
                  <a:off x="6324600" y="1815847"/>
                  <a:ext cx="870765" cy="1801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6" idx="6"/>
                  <a:endCxn id="173" idx="1"/>
                </p:cNvCxnSpPr>
                <p:nvPr/>
              </p:nvCxnSpPr>
              <p:spPr>
                <a:xfrm flipV="1">
                  <a:off x="6324600" y="1925424"/>
                  <a:ext cx="870765" cy="1692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6" idx="6"/>
                  <a:endCxn id="174" idx="1"/>
                </p:cNvCxnSpPr>
                <p:nvPr/>
              </p:nvCxnSpPr>
              <p:spPr>
                <a:xfrm flipV="1">
                  <a:off x="6324600" y="2035000"/>
                  <a:ext cx="870765" cy="1582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7" idx="3"/>
                  <a:endCxn id="175" idx="1"/>
                </p:cNvCxnSpPr>
                <p:nvPr/>
              </p:nvCxnSpPr>
              <p:spPr>
                <a:xfrm flipV="1">
                  <a:off x="6324600" y="2150456"/>
                  <a:ext cx="867590" cy="1413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7" idx="3"/>
                  <a:endCxn id="176" idx="1"/>
                </p:cNvCxnSpPr>
                <p:nvPr/>
              </p:nvCxnSpPr>
              <p:spPr>
                <a:xfrm flipV="1">
                  <a:off x="6324600" y="2262171"/>
                  <a:ext cx="870765" cy="1301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6" idx="6"/>
                  <a:endCxn id="177" idx="1"/>
                </p:cNvCxnSpPr>
                <p:nvPr/>
              </p:nvCxnSpPr>
              <p:spPr>
                <a:xfrm flipV="1">
                  <a:off x="6324600" y="2371748"/>
                  <a:ext cx="870765" cy="1245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7" idx="3"/>
                  <a:endCxn id="178" idx="1"/>
                </p:cNvCxnSpPr>
                <p:nvPr/>
              </p:nvCxnSpPr>
              <p:spPr>
                <a:xfrm flipV="1">
                  <a:off x="6324600" y="2481324"/>
                  <a:ext cx="870765" cy="10827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6" idx="6"/>
                  <a:endCxn id="179" idx="1"/>
                </p:cNvCxnSpPr>
                <p:nvPr/>
              </p:nvCxnSpPr>
              <p:spPr>
                <a:xfrm flipV="1">
                  <a:off x="6324600" y="2590901"/>
                  <a:ext cx="870765" cy="1026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7" idx="3"/>
                  <a:endCxn id="180" idx="1"/>
                </p:cNvCxnSpPr>
                <p:nvPr/>
              </p:nvCxnSpPr>
              <p:spPr>
                <a:xfrm flipV="1">
                  <a:off x="6324600" y="2704219"/>
                  <a:ext cx="870765" cy="8598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7" idx="3"/>
                  <a:endCxn id="181" idx="1"/>
                </p:cNvCxnSpPr>
                <p:nvPr/>
              </p:nvCxnSpPr>
              <p:spPr>
                <a:xfrm flipV="1">
                  <a:off x="6324600" y="2824486"/>
                  <a:ext cx="870765" cy="7395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6" idx="6"/>
                  <a:endCxn id="162" idx="1"/>
                </p:cNvCxnSpPr>
                <p:nvPr/>
              </p:nvCxnSpPr>
              <p:spPr>
                <a:xfrm flipV="1">
                  <a:off x="6324600" y="3010498"/>
                  <a:ext cx="870765" cy="607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6" idx="6"/>
                  <a:endCxn id="163" idx="1"/>
                </p:cNvCxnSpPr>
                <p:nvPr/>
              </p:nvCxnSpPr>
              <p:spPr>
                <a:xfrm flipV="1">
                  <a:off x="6324600" y="3120075"/>
                  <a:ext cx="870765" cy="497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7" idx="3"/>
                  <a:endCxn id="164" idx="1"/>
                </p:cNvCxnSpPr>
                <p:nvPr/>
              </p:nvCxnSpPr>
              <p:spPr>
                <a:xfrm flipV="1">
                  <a:off x="6324600" y="3229651"/>
                  <a:ext cx="870765" cy="3344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6" idx="6"/>
                  <a:endCxn id="165" idx="1"/>
                </p:cNvCxnSpPr>
                <p:nvPr/>
              </p:nvCxnSpPr>
              <p:spPr>
                <a:xfrm flipV="1">
                  <a:off x="6324600" y="3345107"/>
                  <a:ext cx="867590" cy="27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7" idx="3"/>
                  <a:endCxn id="166" idx="1"/>
                </p:cNvCxnSpPr>
                <p:nvPr/>
              </p:nvCxnSpPr>
              <p:spPr>
                <a:xfrm flipV="1">
                  <a:off x="6324600" y="3456822"/>
                  <a:ext cx="870765" cy="1072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6" idx="6"/>
                  <a:endCxn id="167" idx="1"/>
                </p:cNvCxnSpPr>
                <p:nvPr/>
              </p:nvCxnSpPr>
              <p:spPr>
                <a:xfrm flipV="1">
                  <a:off x="6324600" y="3566399"/>
                  <a:ext cx="870765" cy="511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7" idx="3"/>
                  <a:endCxn id="168" idx="1"/>
                </p:cNvCxnSpPr>
                <p:nvPr/>
              </p:nvCxnSpPr>
              <p:spPr>
                <a:xfrm>
                  <a:off x="6324600" y="3564081"/>
                  <a:ext cx="870765" cy="111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7" idx="3"/>
                  <a:endCxn id="169" idx="1"/>
                </p:cNvCxnSpPr>
                <p:nvPr/>
              </p:nvCxnSpPr>
              <p:spPr>
                <a:xfrm>
                  <a:off x="6324600" y="3564081"/>
                  <a:ext cx="870765" cy="2214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6" idx="6"/>
                  <a:endCxn id="170" idx="1"/>
                </p:cNvCxnSpPr>
                <p:nvPr/>
              </p:nvCxnSpPr>
              <p:spPr>
                <a:xfrm>
                  <a:off x="6324600" y="3617557"/>
                  <a:ext cx="870765" cy="281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6" idx="6"/>
                  <a:endCxn id="171" idx="1"/>
                </p:cNvCxnSpPr>
                <p:nvPr/>
              </p:nvCxnSpPr>
              <p:spPr>
                <a:xfrm>
                  <a:off x="6324600" y="3617557"/>
                  <a:ext cx="870765" cy="4015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7" idx="3"/>
                  <a:endCxn id="152" idx="1"/>
                </p:cNvCxnSpPr>
                <p:nvPr/>
              </p:nvCxnSpPr>
              <p:spPr>
                <a:xfrm>
                  <a:off x="6324600" y="3564081"/>
                  <a:ext cx="870765" cy="6250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7" idx="3"/>
                  <a:endCxn id="153" idx="1"/>
                </p:cNvCxnSpPr>
                <p:nvPr/>
              </p:nvCxnSpPr>
              <p:spPr>
                <a:xfrm>
                  <a:off x="6324600" y="3564081"/>
                  <a:ext cx="870765" cy="73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6" idx="6"/>
                  <a:endCxn id="154" idx="1"/>
                </p:cNvCxnSpPr>
                <p:nvPr/>
              </p:nvCxnSpPr>
              <p:spPr>
                <a:xfrm>
                  <a:off x="6324600" y="3617557"/>
                  <a:ext cx="870765" cy="79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7" idx="3"/>
                  <a:endCxn id="155" idx="1"/>
                </p:cNvCxnSpPr>
                <p:nvPr/>
              </p:nvCxnSpPr>
              <p:spPr>
                <a:xfrm>
                  <a:off x="6324600" y="3564081"/>
                  <a:ext cx="867590" cy="959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6" idx="6"/>
                  <a:endCxn id="156" idx="1"/>
                </p:cNvCxnSpPr>
                <p:nvPr/>
              </p:nvCxnSpPr>
              <p:spPr>
                <a:xfrm>
                  <a:off x="6324600" y="3617557"/>
                  <a:ext cx="870765" cy="1017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6" idx="6"/>
                  <a:endCxn id="157" idx="1"/>
                </p:cNvCxnSpPr>
                <p:nvPr/>
              </p:nvCxnSpPr>
              <p:spPr>
                <a:xfrm>
                  <a:off x="6324600" y="3617557"/>
                  <a:ext cx="870765" cy="1127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6" idx="6"/>
                  <a:endCxn id="158" idx="1"/>
                </p:cNvCxnSpPr>
                <p:nvPr/>
              </p:nvCxnSpPr>
              <p:spPr>
                <a:xfrm>
                  <a:off x="6324600" y="3617557"/>
                  <a:ext cx="870765" cy="123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6" idx="6"/>
                  <a:endCxn id="159" idx="1"/>
                </p:cNvCxnSpPr>
                <p:nvPr/>
              </p:nvCxnSpPr>
              <p:spPr>
                <a:xfrm>
                  <a:off x="6324600" y="3617557"/>
                  <a:ext cx="870765" cy="1346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67" idx="3"/>
                  <a:endCxn id="160" idx="1"/>
                </p:cNvCxnSpPr>
                <p:nvPr/>
              </p:nvCxnSpPr>
              <p:spPr>
                <a:xfrm>
                  <a:off x="6324600" y="3564081"/>
                  <a:ext cx="870765" cy="15134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67" idx="3"/>
                  <a:endCxn id="161" idx="1"/>
                </p:cNvCxnSpPr>
                <p:nvPr/>
              </p:nvCxnSpPr>
              <p:spPr>
                <a:xfrm>
                  <a:off x="6324600" y="3564081"/>
                  <a:ext cx="870765" cy="16336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6" idx="6"/>
                  <a:endCxn id="142" idx="1"/>
                </p:cNvCxnSpPr>
                <p:nvPr/>
              </p:nvCxnSpPr>
              <p:spPr>
                <a:xfrm>
                  <a:off x="6324600" y="3617557"/>
                  <a:ext cx="870765" cy="1758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7" idx="3"/>
                  <a:endCxn id="143" idx="1"/>
                </p:cNvCxnSpPr>
                <p:nvPr/>
              </p:nvCxnSpPr>
              <p:spPr>
                <a:xfrm>
                  <a:off x="6324600" y="3564081"/>
                  <a:ext cx="870765" cy="19212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7" idx="3"/>
                  <a:endCxn id="144" idx="1"/>
                </p:cNvCxnSpPr>
                <p:nvPr/>
              </p:nvCxnSpPr>
              <p:spPr>
                <a:xfrm>
                  <a:off x="6324600" y="3564081"/>
                  <a:ext cx="870765" cy="2030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7" idx="3"/>
                  <a:endCxn id="145" idx="1"/>
                </p:cNvCxnSpPr>
                <p:nvPr/>
              </p:nvCxnSpPr>
              <p:spPr>
                <a:xfrm>
                  <a:off x="6324600" y="3564081"/>
                  <a:ext cx="867590" cy="2146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7" idx="3"/>
                  <a:endCxn id="146" idx="1"/>
                </p:cNvCxnSpPr>
                <p:nvPr/>
              </p:nvCxnSpPr>
              <p:spPr>
                <a:xfrm>
                  <a:off x="6324600" y="3564081"/>
                  <a:ext cx="870765" cy="22579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67" idx="3"/>
                  <a:endCxn id="147" idx="1"/>
                </p:cNvCxnSpPr>
                <p:nvPr/>
              </p:nvCxnSpPr>
              <p:spPr>
                <a:xfrm>
                  <a:off x="6324600" y="3564081"/>
                  <a:ext cx="870765" cy="23675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7" idx="3"/>
                  <a:endCxn id="148" idx="1"/>
                </p:cNvCxnSpPr>
                <p:nvPr/>
              </p:nvCxnSpPr>
              <p:spPr>
                <a:xfrm>
                  <a:off x="6324600" y="3564081"/>
                  <a:ext cx="870765" cy="2477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7" idx="3"/>
                  <a:endCxn id="149" idx="1"/>
                </p:cNvCxnSpPr>
                <p:nvPr/>
              </p:nvCxnSpPr>
              <p:spPr>
                <a:xfrm>
                  <a:off x="6324600" y="3564081"/>
                  <a:ext cx="870765" cy="2586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7" idx="3"/>
                  <a:endCxn id="150" idx="1"/>
                </p:cNvCxnSpPr>
                <p:nvPr/>
              </p:nvCxnSpPr>
              <p:spPr>
                <a:xfrm>
                  <a:off x="6324600" y="3564081"/>
                  <a:ext cx="870765" cy="27000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7" idx="3"/>
                  <a:endCxn id="151" idx="1"/>
                </p:cNvCxnSpPr>
                <p:nvPr/>
              </p:nvCxnSpPr>
              <p:spPr>
                <a:xfrm>
                  <a:off x="6324600" y="3564081"/>
                  <a:ext cx="870765" cy="2820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7" name="TextBox 6"/>
            <p:cNvSpPr txBox="1"/>
            <p:nvPr/>
          </p:nvSpPr>
          <p:spPr>
            <a:xfrm>
              <a:off x="3452404" y="3620472"/>
              <a:ext cx="562790" cy="276999"/>
            </a:xfrm>
            <a:prstGeom prst="rect">
              <a:avLst/>
            </a:prstGeom>
            <a:solidFill>
              <a:schemeClr val="bg1"/>
            </a:solidFill>
          </p:spPr>
          <p:txBody>
            <a:bodyPr wrap="square" rtlCol="0">
              <a:spAutoFit/>
            </a:bodyPr>
            <a:lstStyle/>
            <a:p>
              <a:r>
                <a:rPr lang="en-US" sz="1200" b="1" dirty="0" smtClean="0"/>
                <a:t>.21</a:t>
              </a:r>
              <a:endParaRPr lang="en-US" sz="1200" b="1" dirty="0"/>
            </a:p>
          </p:txBody>
        </p:sp>
        <p:sp>
          <p:nvSpPr>
            <p:cNvPr id="8" name="TextBox 7"/>
            <p:cNvSpPr txBox="1"/>
            <p:nvPr/>
          </p:nvSpPr>
          <p:spPr>
            <a:xfrm>
              <a:off x="4678135" y="1133450"/>
              <a:ext cx="480060" cy="276999"/>
            </a:xfrm>
            <a:prstGeom prst="rect">
              <a:avLst/>
            </a:prstGeom>
            <a:solidFill>
              <a:schemeClr val="bg1"/>
            </a:solidFill>
          </p:spPr>
          <p:txBody>
            <a:bodyPr wrap="square" rtlCol="0">
              <a:spAutoFit/>
            </a:bodyPr>
            <a:lstStyle/>
            <a:p>
              <a:r>
                <a:rPr lang="en-US" sz="1200" b="1" dirty="0" smtClean="0"/>
                <a:t>.54</a:t>
              </a:r>
              <a:endParaRPr lang="en-US" sz="1200" b="1" dirty="0"/>
            </a:p>
          </p:txBody>
        </p:sp>
        <p:sp>
          <p:nvSpPr>
            <p:cNvPr id="9" name="TextBox 8"/>
            <p:cNvSpPr txBox="1"/>
            <p:nvPr/>
          </p:nvSpPr>
          <p:spPr>
            <a:xfrm>
              <a:off x="4691152" y="2372726"/>
              <a:ext cx="520383" cy="276999"/>
            </a:xfrm>
            <a:prstGeom prst="rect">
              <a:avLst/>
            </a:prstGeom>
            <a:solidFill>
              <a:schemeClr val="bg1"/>
            </a:solidFill>
          </p:spPr>
          <p:txBody>
            <a:bodyPr wrap="square" rtlCol="0">
              <a:spAutoFit/>
            </a:bodyPr>
            <a:lstStyle/>
            <a:p>
              <a:r>
                <a:rPr lang="en-US" sz="1200" b="1" dirty="0" smtClean="0"/>
                <a:t>.43</a:t>
              </a:r>
              <a:endParaRPr lang="en-US" sz="1200" b="1" dirty="0"/>
            </a:p>
          </p:txBody>
        </p:sp>
        <p:sp>
          <p:nvSpPr>
            <p:cNvPr id="10" name="TextBox 9"/>
            <p:cNvSpPr txBox="1"/>
            <p:nvPr/>
          </p:nvSpPr>
          <p:spPr>
            <a:xfrm>
              <a:off x="4691152" y="3559833"/>
              <a:ext cx="467043" cy="276999"/>
            </a:xfrm>
            <a:prstGeom prst="rect">
              <a:avLst/>
            </a:prstGeom>
            <a:solidFill>
              <a:schemeClr val="bg1"/>
            </a:solidFill>
          </p:spPr>
          <p:txBody>
            <a:bodyPr wrap="square" rtlCol="0">
              <a:spAutoFit/>
            </a:bodyPr>
            <a:lstStyle/>
            <a:p>
              <a:r>
                <a:rPr lang="en-US" sz="1200" b="1" dirty="0" smtClean="0"/>
                <a:t>.50</a:t>
              </a:r>
              <a:endParaRPr lang="en-US" sz="1200" b="1" dirty="0"/>
            </a:p>
          </p:txBody>
        </p:sp>
        <p:sp>
          <p:nvSpPr>
            <p:cNvPr id="11" name="TextBox 10"/>
            <p:cNvSpPr txBox="1"/>
            <p:nvPr/>
          </p:nvSpPr>
          <p:spPr>
            <a:xfrm>
              <a:off x="4691152" y="4780341"/>
              <a:ext cx="467043" cy="276999"/>
            </a:xfrm>
            <a:prstGeom prst="rect">
              <a:avLst/>
            </a:prstGeom>
            <a:solidFill>
              <a:schemeClr val="bg1"/>
            </a:solidFill>
          </p:spPr>
          <p:txBody>
            <a:bodyPr wrap="square" rtlCol="0">
              <a:spAutoFit/>
            </a:bodyPr>
            <a:lstStyle/>
            <a:p>
              <a:r>
                <a:rPr lang="en-US" sz="1200" b="1" dirty="0" smtClean="0"/>
                <a:t>.56</a:t>
              </a:r>
              <a:endParaRPr lang="en-US" sz="1200" b="1" dirty="0"/>
            </a:p>
          </p:txBody>
        </p:sp>
        <p:sp>
          <p:nvSpPr>
            <p:cNvPr id="12" name="TextBox 11"/>
            <p:cNvSpPr txBox="1"/>
            <p:nvPr/>
          </p:nvSpPr>
          <p:spPr>
            <a:xfrm>
              <a:off x="4691152" y="5897224"/>
              <a:ext cx="467043" cy="276999"/>
            </a:xfrm>
            <a:prstGeom prst="rect">
              <a:avLst/>
            </a:prstGeom>
            <a:solidFill>
              <a:schemeClr val="bg1"/>
            </a:solidFill>
          </p:spPr>
          <p:txBody>
            <a:bodyPr wrap="square" rtlCol="0">
              <a:spAutoFit/>
            </a:bodyPr>
            <a:lstStyle/>
            <a:p>
              <a:r>
                <a:rPr lang="en-US" sz="1200" b="1" dirty="0" smtClean="0"/>
                <a:t>.42</a:t>
              </a:r>
              <a:endParaRPr lang="en-US" sz="1200" b="1" dirty="0"/>
            </a:p>
          </p:txBody>
        </p:sp>
        <p:sp>
          <p:nvSpPr>
            <p:cNvPr id="193" name="TextBox 192"/>
            <p:cNvSpPr txBox="1"/>
            <p:nvPr/>
          </p:nvSpPr>
          <p:spPr>
            <a:xfrm>
              <a:off x="3452404" y="2894246"/>
              <a:ext cx="562790" cy="276999"/>
            </a:xfrm>
            <a:prstGeom prst="rect">
              <a:avLst/>
            </a:prstGeom>
            <a:solidFill>
              <a:schemeClr val="bg1"/>
            </a:solidFill>
          </p:spPr>
          <p:txBody>
            <a:bodyPr wrap="square" rtlCol="0">
              <a:spAutoFit/>
            </a:bodyPr>
            <a:lstStyle/>
            <a:p>
              <a:r>
                <a:rPr lang="en-US" sz="1200" b="1" dirty="0" smtClean="0"/>
                <a:t>.36</a:t>
              </a:r>
              <a:endParaRPr lang="en-US" sz="1200" b="1" dirty="0"/>
            </a:p>
          </p:txBody>
        </p:sp>
        <p:sp>
          <p:nvSpPr>
            <p:cNvPr id="194" name="TextBox 193"/>
            <p:cNvSpPr txBox="1"/>
            <p:nvPr/>
          </p:nvSpPr>
          <p:spPr>
            <a:xfrm>
              <a:off x="3452404" y="1628785"/>
              <a:ext cx="562790" cy="276999"/>
            </a:xfrm>
            <a:prstGeom prst="rect">
              <a:avLst/>
            </a:prstGeom>
            <a:solidFill>
              <a:schemeClr val="bg1"/>
            </a:solidFill>
          </p:spPr>
          <p:txBody>
            <a:bodyPr wrap="square" rtlCol="0">
              <a:spAutoFit/>
            </a:bodyPr>
            <a:lstStyle/>
            <a:p>
              <a:r>
                <a:rPr lang="en-US" sz="1200" b="1" dirty="0" smtClean="0"/>
                <a:t>.36</a:t>
              </a:r>
              <a:endParaRPr lang="en-US" sz="1200" b="1" dirty="0"/>
            </a:p>
          </p:txBody>
        </p:sp>
        <p:sp>
          <p:nvSpPr>
            <p:cNvPr id="195" name="TextBox 194"/>
            <p:cNvSpPr txBox="1"/>
            <p:nvPr/>
          </p:nvSpPr>
          <p:spPr>
            <a:xfrm>
              <a:off x="3452404" y="4276353"/>
              <a:ext cx="562790" cy="276999"/>
            </a:xfrm>
            <a:prstGeom prst="rect">
              <a:avLst/>
            </a:prstGeom>
            <a:solidFill>
              <a:schemeClr val="bg1"/>
            </a:solidFill>
          </p:spPr>
          <p:txBody>
            <a:bodyPr wrap="square" rtlCol="0">
              <a:spAutoFit/>
            </a:bodyPr>
            <a:lstStyle/>
            <a:p>
              <a:r>
                <a:rPr lang="en-US" sz="1200" b="1" dirty="0" smtClean="0"/>
                <a:t>.21</a:t>
              </a:r>
              <a:endParaRPr lang="en-US" sz="1200" b="1" dirty="0"/>
            </a:p>
          </p:txBody>
        </p:sp>
        <p:sp>
          <p:nvSpPr>
            <p:cNvPr id="196" name="TextBox 195"/>
            <p:cNvSpPr txBox="1"/>
            <p:nvPr/>
          </p:nvSpPr>
          <p:spPr>
            <a:xfrm>
              <a:off x="3452404" y="5292624"/>
              <a:ext cx="562790" cy="276999"/>
            </a:xfrm>
            <a:prstGeom prst="rect">
              <a:avLst/>
            </a:prstGeom>
            <a:solidFill>
              <a:schemeClr val="bg1"/>
            </a:solidFill>
          </p:spPr>
          <p:txBody>
            <a:bodyPr wrap="square" rtlCol="0">
              <a:spAutoFit/>
            </a:bodyPr>
            <a:lstStyle/>
            <a:p>
              <a:r>
                <a:rPr lang="en-US" sz="1200" b="1" dirty="0" smtClean="0"/>
                <a:t>.33</a:t>
              </a:r>
              <a:endParaRPr lang="en-US" sz="1200" b="1" dirty="0"/>
            </a:p>
          </p:txBody>
        </p:sp>
      </p:grpSp>
      <p:grpSp>
        <p:nvGrpSpPr>
          <p:cNvPr id="5" name="Group 4"/>
          <p:cNvGrpSpPr/>
          <p:nvPr/>
        </p:nvGrpSpPr>
        <p:grpSpPr>
          <a:xfrm>
            <a:off x="3048000" y="863551"/>
            <a:ext cx="2817898" cy="5943600"/>
            <a:chOff x="2095082" y="818601"/>
            <a:chExt cx="3248410" cy="5943600"/>
          </a:xfrm>
        </p:grpSpPr>
        <p:grpSp>
          <p:nvGrpSpPr>
            <p:cNvPr id="200" name="Group 199"/>
            <p:cNvGrpSpPr/>
            <p:nvPr/>
          </p:nvGrpSpPr>
          <p:grpSpPr>
            <a:xfrm>
              <a:off x="2095082" y="818601"/>
              <a:ext cx="3248410" cy="5943600"/>
              <a:chOff x="-86110" y="0"/>
              <a:chExt cx="3248410" cy="6870462"/>
            </a:xfrm>
          </p:grpSpPr>
          <p:grpSp>
            <p:nvGrpSpPr>
              <p:cNvPr id="201" name="Group 200"/>
              <p:cNvGrpSpPr/>
              <p:nvPr/>
            </p:nvGrpSpPr>
            <p:grpSpPr>
              <a:xfrm>
                <a:off x="-86110" y="3284220"/>
                <a:ext cx="619510" cy="439420"/>
                <a:chOff x="-86110" y="2822881"/>
                <a:chExt cx="619510" cy="439433"/>
              </a:xfrm>
            </p:grpSpPr>
            <p:sp>
              <p:nvSpPr>
                <p:cNvPr id="418" name="Oval 417"/>
                <p:cNvSpPr/>
                <p:nvPr/>
              </p:nvSpPr>
              <p:spPr>
                <a:xfrm>
                  <a:off x="0" y="2822881"/>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419" name="TextBox 250"/>
                <p:cNvSpPr txBox="1"/>
                <p:nvPr/>
              </p:nvSpPr>
              <p:spPr>
                <a:xfrm>
                  <a:off x="-86110" y="2835233"/>
                  <a:ext cx="619510" cy="355783"/>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GFP</a:t>
                  </a:r>
                  <a:endParaRPr lang="en-US" sz="1400" dirty="0">
                    <a:effectLst/>
                    <a:latin typeface="Times New Roman"/>
                    <a:ea typeface="Times New Roman"/>
                  </a:endParaRPr>
                </a:p>
              </p:txBody>
            </p:sp>
          </p:grpSp>
          <p:grpSp>
            <p:nvGrpSpPr>
              <p:cNvPr id="202" name="Group 201"/>
              <p:cNvGrpSpPr/>
              <p:nvPr/>
            </p:nvGrpSpPr>
            <p:grpSpPr>
              <a:xfrm>
                <a:off x="1409700" y="0"/>
                <a:ext cx="1752600" cy="1323102"/>
                <a:chOff x="0" y="0"/>
                <a:chExt cx="1752600" cy="1323102"/>
              </a:xfrm>
            </p:grpSpPr>
            <p:grpSp>
              <p:nvGrpSpPr>
                <p:cNvPr id="389" name="Group 388"/>
                <p:cNvGrpSpPr/>
                <p:nvPr/>
              </p:nvGrpSpPr>
              <p:grpSpPr>
                <a:xfrm>
                  <a:off x="1219200" y="518160"/>
                  <a:ext cx="533400" cy="439433"/>
                  <a:chOff x="2620190" y="332049"/>
                  <a:chExt cx="533400" cy="439433"/>
                </a:xfrm>
              </p:grpSpPr>
              <p:sp>
                <p:nvSpPr>
                  <p:cNvPr id="416" name="Oval 415"/>
                  <p:cNvSpPr/>
                  <p:nvPr/>
                </p:nvSpPr>
                <p:spPr>
                  <a:xfrm>
                    <a:off x="2620190" y="332049"/>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417" name="TextBox 319"/>
                  <p:cNvSpPr txBox="1"/>
                  <p:nvPr/>
                </p:nvSpPr>
                <p:spPr>
                  <a:xfrm>
                    <a:off x="2620190" y="344401"/>
                    <a:ext cx="533400" cy="369332"/>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E</a:t>
                    </a:r>
                    <a:endParaRPr lang="en-US" sz="1200">
                      <a:effectLst/>
                      <a:latin typeface="Times New Roman"/>
                      <a:ea typeface="Times New Roman"/>
                    </a:endParaRPr>
                  </a:p>
                </p:txBody>
              </p:sp>
            </p:grpSp>
            <p:grpSp>
              <p:nvGrpSpPr>
                <p:cNvPr id="390" name="Group 389"/>
                <p:cNvGrpSpPr/>
                <p:nvPr/>
              </p:nvGrpSpPr>
              <p:grpSpPr>
                <a:xfrm>
                  <a:off x="0" y="0"/>
                  <a:ext cx="556260" cy="1323102"/>
                  <a:chOff x="0" y="0"/>
                  <a:chExt cx="556260" cy="1323102"/>
                </a:xfrm>
              </p:grpSpPr>
              <p:sp>
                <p:nvSpPr>
                  <p:cNvPr id="404"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Extrav1</a:t>
                    </a:r>
                    <a:endParaRPr lang="en-US" sz="1200">
                      <a:effectLst/>
                      <a:latin typeface="Times New Roman"/>
                      <a:ea typeface="Times New Roman"/>
                    </a:endParaRPr>
                  </a:p>
                </p:txBody>
              </p:sp>
              <p:sp>
                <p:nvSpPr>
                  <p:cNvPr id="405"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Extrav2</a:t>
                    </a:r>
                    <a:endParaRPr lang="en-US" sz="1200">
                      <a:effectLst/>
                      <a:latin typeface="Times New Roman"/>
                      <a:ea typeface="Times New Roman"/>
                    </a:endParaRPr>
                  </a:p>
                </p:txBody>
              </p:sp>
              <p:sp>
                <p:nvSpPr>
                  <p:cNvPr id="406"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Extrav3</a:t>
                    </a:r>
                    <a:endParaRPr lang="en-US" sz="1200">
                      <a:effectLst/>
                      <a:latin typeface="Times New Roman"/>
                      <a:ea typeface="Times New Roman"/>
                    </a:endParaRPr>
                  </a:p>
                </p:txBody>
              </p:sp>
              <p:sp>
                <p:nvSpPr>
                  <p:cNvPr id="407"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Extrav4</a:t>
                    </a:r>
                    <a:endParaRPr lang="en-US" sz="1200">
                      <a:effectLst/>
                      <a:latin typeface="Times New Roman"/>
                      <a:ea typeface="Times New Roman"/>
                    </a:endParaRPr>
                  </a:p>
                </p:txBody>
              </p:sp>
              <p:sp>
                <p:nvSpPr>
                  <p:cNvPr id="408"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Extrav5</a:t>
                    </a:r>
                    <a:endParaRPr lang="en-US" sz="1200">
                      <a:effectLst/>
                      <a:latin typeface="Times New Roman"/>
                      <a:ea typeface="Times New Roman"/>
                    </a:endParaRPr>
                  </a:p>
                </p:txBody>
              </p:sp>
              <p:sp>
                <p:nvSpPr>
                  <p:cNvPr id="409"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Extrav6</a:t>
                    </a:r>
                    <a:endParaRPr lang="en-US" sz="1200">
                      <a:effectLst/>
                      <a:latin typeface="Times New Roman"/>
                      <a:ea typeface="Times New Roman"/>
                    </a:endParaRPr>
                  </a:p>
                </p:txBody>
              </p:sp>
              <p:sp>
                <p:nvSpPr>
                  <p:cNvPr id="410"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Extrav7</a:t>
                    </a:r>
                    <a:endParaRPr lang="en-US" sz="1200">
                      <a:effectLst/>
                      <a:latin typeface="Times New Roman"/>
                      <a:ea typeface="Times New Roman"/>
                    </a:endParaRPr>
                  </a:p>
                </p:txBody>
              </p:sp>
              <p:sp>
                <p:nvSpPr>
                  <p:cNvPr id="411"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a:solidFill>
                          <a:srgbClr val="000000"/>
                        </a:solidFill>
                        <a:effectLst/>
                        <a:latin typeface="Calibri"/>
                        <a:ea typeface="Calibri"/>
                      </a:rPr>
                      <a:t>Extrav8</a:t>
                    </a:r>
                    <a:endParaRPr lang="en-US" sz="1200" dirty="0">
                      <a:effectLst/>
                      <a:latin typeface="Times New Roman"/>
                      <a:ea typeface="Times New Roman"/>
                    </a:endParaRPr>
                  </a:p>
                </p:txBody>
              </p:sp>
              <p:sp>
                <p:nvSpPr>
                  <p:cNvPr id="412" name="Text Box 14"/>
                  <p:cNvSpPr txBox="1">
                    <a:spLocks noChangeArrowheads="1"/>
                  </p:cNvSpPr>
                  <p:nvPr/>
                </p:nvSpPr>
                <p:spPr bwMode="auto">
                  <a:xfrm>
                    <a:off x="3810" y="8877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Extrav9</a:t>
                    </a:r>
                    <a:endParaRPr lang="en-US" sz="1200">
                      <a:effectLst/>
                      <a:latin typeface="Times New Roman"/>
                      <a:ea typeface="Times New Roman"/>
                    </a:endParaRPr>
                  </a:p>
                </p:txBody>
              </p:sp>
              <p:sp>
                <p:nvSpPr>
                  <p:cNvPr id="413" name="Text Box 15"/>
                  <p:cNvSpPr txBox="1">
                    <a:spLocks noChangeArrowheads="1"/>
                  </p:cNvSpPr>
                  <p:nvPr/>
                </p:nvSpPr>
                <p:spPr bwMode="auto">
                  <a:xfrm>
                    <a:off x="3810" y="1005840"/>
                    <a:ext cx="552450" cy="9207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Extrav10</a:t>
                    </a:r>
                    <a:endParaRPr lang="en-US" sz="1200">
                      <a:effectLst/>
                      <a:latin typeface="Times New Roman"/>
                      <a:ea typeface="Times New Roman"/>
                    </a:endParaRPr>
                  </a:p>
                </p:txBody>
              </p:sp>
              <p:sp>
                <p:nvSpPr>
                  <p:cNvPr id="414" name="Text Box 15"/>
                  <p:cNvSpPr txBox="1">
                    <a:spLocks noChangeArrowheads="1"/>
                  </p:cNvSpPr>
                  <p:nvPr/>
                </p:nvSpPr>
                <p:spPr bwMode="auto">
                  <a:xfrm>
                    <a:off x="3810" y="11163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Extrav11</a:t>
                    </a:r>
                    <a:endParaRPr lang="en-US" sz="1200">
                      <a:effectLst/>
                      <a:latin typeface="Times New Roman"/>
                      <a:ea typeface="Calibri"/>
                      <a:cs typeface="Times New Roman"/>
                    </a:endParaRPr>
                  </a:p>
                </p:txBody>
              </p:sp>
              <p:sp>
                <p:nvSpPr>
                  <p:cNvPr id="415" name="Text Box 15"/>
                  <p:cNvSpPr txBox="1">
                    <a:spLocks noChangeArrowheads="1"/>
                  </p:cNvSpPr>
                  <p:nvPr/>
                </p:nvSpPr>
                <p:spPr bwMode="auto">
                  <a:xfrm>
                    <a:off x="3810" y="12306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Extrav12</a:t>
                    </a:r>
                    <a:endParaRPr lang="en-US" sz="1200">
                      <a:effectLst/>
                      <a:latin typeface="Times New Roman"/>
                      <a:ea typeface="Calibri"/>
                      <a:cs typeface="Times New Roman"/>
                    </a:endParaRPr>
                  </a:p>
                </p:txBody>
              </p:sp>
            </p:grpSp>
            <p:grpSp>
              <p:nvGrpSpPr>
                <p:cNvPr id="391" name="Group 390"/>
                <p:cNvGrpSpPr/>
                <p:nvPr/>
              </p:nvGrpSpPr>
              <p:grpSpPr>
                <a:xfrm>
                  <a:off x="552450" y="38100"/>
                  <a:ext cx="667385" cy="1234416"/>
                  <a:chOff x="0" y="0"/>
                  <a:chExt cx="667385" cy="1234416"/>
                </a:xfrm>
              </p:grpSpPr>
              <p:cxnSp>
                <p:nvCxnSpPr>
                  <p:cNvPr id="392" name="Straight Arrow Connector 391"/>
                  <p:cNvCxnSpPr/>
                  <p:nvPr/>
                </p:nvCxnSpPr>
                <p:spPr>
                  <a:xfrm flipH="1" flipV="1">
                    <a:off x="3810" y="224790"/>
                    <a:ext cx="663575" cy="482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flipH="1" flipV="1">
                    <a:off x="3810" y="335280"/>
                    <a:ext cx="663575" cy="3732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flipH="1" flipV="1">
                    <a:off x="3810" y="445770"/>
                    <a:ext cx="663575" cy="2636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H="1" flipV="1">
                    <a:off x="0" y="560070"/>
                    <a:ext cx="666750" cy="148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flipH="1" flipV="1">
                    <a:off x="3810" y="670560"/>
                    <a:ext cx="663575" cy="365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p:nvPr/>
                </p:nvCxnSpPr>
                <p:spPr>
                  <a:xfrm flipH="1">
                    <a:off x="3810" y="708660"/>
                    <a:ext cx="663575" cy="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8" name="Straight Arrow Connector 397"/>
                  <p:cNvCxnSpPr/>
                  <p:nvPr/>
                </p:nvCxnSpPr>
                <p:spPr>
                  <a:xfrm flipH="1">
                    <a:off x="3810" y="708660"/>
                    <a:ext cx="663575" cy="182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p:nvPr/>
                </p:nvCxnSpPr>
                <p:spPr>
                  <a:xfrm flipH="1">
                    <a:off x="3810" y="708660"/>
                    <a:ext cx="663575" cy="2921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p:nvPr/>
                </p:nvCxnSpPr>
                <p:spPr>
                  <a:xfrm flipH="1">
                    <a:off x="3810" y="708660"/>
                    <a:ext cx="663575" cy="405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p:nvPr/>
                </p:nvCxnSpPr>
                <p:spPr>
                  <a:xfrm flipH="1">
                    <a:off x="3810" y="708660"/>
                    <a:ext cx="663575" cy="525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2" name="Straight Arrow Connector 401"/>
                  <p:cNvCxnSpPr/>
                  <p:nvPr/>
                </p:nvCxnSpPr>
                <p:spPr>
                  <a:xfrm flipH="1" flipV="1">
                    <a:off x="0" y="106680"/>
                    <a:ext cx="666750" cy="598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flipH="1" flipV="1">
                    <a:off x="3810" y="0"/>
                    <a:ext cx="663575" cy="703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03" name="Group 202"/>
              <p:cNvGrpSpPr/>
              <p:nvPr/>
            </p:nvGrpSpPr>
            <p:grpSpPr>
              <a:xfrm>
                <a:off x="1409700" y="1386840"/>
                <a:ext cx="1752600" cy="1323102"/>
                <a:chOff x="0" y="0"/>
                <a:chExt cx="1752600" cy="1323102"/>
              </a:xfrm>
            </p:grpSpPr>
            <p:grpSp>
              <p:nvGrpSpPr>
                <p:cNvPr id="360" name="Group 359"/>
                <p:cNvGrpSpPr/>
                <p:nvPr/>
              </p:nvGrpSpPr>
              <p:grpSpPr>
                <a:xfrm>
                  <a:off x="1219200" y="518160"/>
                  <a:ext cx="533400" cy="439433"/>
                  <a:chOff x="0" y="0"/>
                  <a:chExt cx="533400" cy="439433"/>
                </a:xfrm>
              </p:grpSpPr>
              <p:sp>
                <p:nvSpPr>
                  <p:cNvPr id="387" name="Oval 386"/>
                  <p:cNvSpPr/>
                  <p:nvPr/>
                </p:nvSpPr>
                <p:spPr>
                  <a:xfrm>
                    <a:off x="0" y="0"/>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388" name="TextBox 319"/>
                  <p:cNvSpPr txBox="1"/>
                  <p:nvPr/>
                </p:nvSpPr>
                <p:spPr>
                  <a:xfrm>
                    <a:off x="0" y="15240"/>
                    <a:ext cx="533400" cy="369332"/>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Calibri"/>
                        <a:cs typeface="Times New Roman"/>
                      </a:rPr>
                      <a:t>A</a:t>
                    </a:r>
                    <a:endParaRPr lang="en-US" sz="1200">
                      <a:effectLst/>
                      <a:latin typeface="Times New Roman"/>
                      <a:ea typeface="Calibri"/>
                      <a:cs typeface="Times New Roman"/>
                    </a:endParaRPr>
                  </a:p>
                </p:txBody>
              </p:sp>
            </p:grpSp>
            <p:grpSp>
              <p:nvGrpSpPr>
                <p:cNvPr id="361" name="Group 360"/>
                <p:cNvGrpSpPr/>
                <p:nvPr/>
              </p:nvGrpSpPr>
              <p:grpSpPr>
                <a:xfrm>
                  <a:off x="0" y="0"/>
                  <a:ext cx="556260" cy="1323102"/>
                  <a:chOff x="0" y="0"/>
                  <a:chExt cx="556260" cy="1323102"/>
                </a:xfrm>
              </p:grpSpPr>
              <p:sp>
                <p:nvSpPr>
                  <p:cNvPr id="375"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Agree1</a:t>
                    </a:r>
                    <a:endParaRPr lang="en-US" sz="1200">
                      <a:effectLst/>
                      <a:latin typeface="Times New Roman"/>
                      <a:ea typeface="Calibri"/>
                      <a:cs typeface="Times New Roman"/>
                    </a:endParaRPr>
                  </a:p>
                </p:txBody>
              </p:sp>
              <p:sp>
                <p:nvSpPr>
                  <p:cNvPr id="376"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Agree2</a:t>
                    </a:r>
                    <a:endParaRPr lang="en-US" sz="1200">
                      <a:effectLst/>
                      <a:latin typeface="Times New Roman"/>
                      <a:ea typeface="Calibri"/>
                      <a:cs typeface="Times New Roman"/>
                    </a:endParaRPr>
                  </a:p>
                </p:txBody>
              </p:sp>
              <p:sp>
                <p:nvSpPr>
                  <p:cNvPr id="377"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Agree3</a:t>
                    </a:r>
                    <a:endParaRPr lang="en-US" sz="1200">
                      <a:effectLst/>
                      <a:latin typeface="Times New Roman"/>
                      <a:ea typeface="Calibri"/>
                      <a:cs typeface="Times New Roman"/>
                    </a:endParaRPr>
                  </a:p>
                </p:txBody>
              </p:sp>
              <p:sp>
                <p:nvSpPr>
                  <p:cNvPr id="378"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Agree4</a:t>
                    </a:r>
                    <a:endParaRPr lang="en-US" sz="1200">
                      <a:effectLst/>
                      <a:latin typeface="Times New Roman"/>
                      <a:ea typeface="Calibri"/>
                      <a:cs typeface="Times New Roman"/>
                    </a:endParaRPr>
                  </a:p>
                </p:txBody>
              </p:sp>
              <p:sp>
                <p:nvSpPr>
                  <p:cNvPr id="379"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Agree5</a:t>
                    </a:r>
                    <a:endParaRPr lang="en-US" sz="1200">
                      <a:effectLst/>
                      <a:latin typeface="Times New Roman"/>
                      <a:ea typeface="Calibri"/>
                      <a:cs typeface="Times New Roman"/>
                    </a:endParaRPr>
                  </a:p>
                </p:txBody>
              </p:sp>
              <p:sp>
                <p:nvSpPr>
                  <p:cNvPr id="380"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Agree6</a:t>
                    </a:r>
                    <a:endParaRPr lang="en-US" sz="1200">
                      <a:effectLst/>
                      <a:latin typeface="Times New Roman"/>
                      <a:ea typeface="Calibri"/>
                      <a:cs typeface="Times New Roman"/>
                    </a:endParaRPr>
                  </a:p>
                </p:txBody>
              </p:sp>
              <p:sp>
                <p:nvSpPr>
                  <p:cNvPr id="381"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Agree7</a:t>
                    </a:r>
                    <a:endParaRPr lang="en-US" sz="1200">
                      <a:effectLst/>
                      <a:latin typeface="Times New Roman"/>
                      <a:ea typeface="Calibri"/>
                      <a:cs typeface="Times New Roman"/>
                    </a:endParaRPr>
                  </a:p>
                </p:txBody>
              </p:sp>
              <p:sp>
                <p:nvSpPr>
                  <p:cNvPr id="382"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a:solidFill>
                          <a:srgbClr val="000000"/>
                        </a:solidFill>
                        <a:effectLst/>
                        <a:latin typeface="Calibri"/>
                        <a:ea typeface="Calibri"/>
                        <a:cs typeface="Times New Roman"/>
                      </a:rPr>
                      <a:t>Agree8</a:t>
                    </a:r>
                    <a:endParaRPr lang="en-US" sz="1200" dirty="0">
                      <a:effectLst/>
                      <a:latin typeface="Times New Roman"/>
                      <a:ea typeface="Calibri"/>
                      <a:cs typeface="Times New Roman"/>
                    </a:endParaRPr>
                  </a:p>
                </p:txBody>
              </p:sp>
              <p:sp>
                <p:nvSpPr>
                  <p:cNvPr id="383" name="Text Box 14"/>
                  <p:cNvSpPr txBox="1">
                    <a:spLocks noChangeArrowheads="1"/>
                  </p:cNvSpPr>
                  <p:nvPr/>
                </p:nvSpPr>
                <p:spPr bwMode="auto">
                  <a:xfrm>
                    <a:off x="3810" y="8877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Agree9</a:t>
                    </a:r>
                    <a:endParaRPr lang="en-US" sz="1200">
                      <a:effectLst/>
                      <a:latin typeface="Times New Roman"/>
                      <a:ea typeface="Calibri"/>
                      <a:cs typeface="Times New Roman"/>
                    </a:endParaRPr>
                  </a:p>
                </p:txBody>
              </p:sp>
              <p:sp>
                <p:nvSpPr>
                  <p:cNvPr id="384" name="Text Box 15"/>
                  <p:cNvSpPr txBox="1">
                    <a:spLocks noChangeArrowheads="1"/>
                  </p:cNvSpPr>
                  <p:nvPr/>
                </p:nvSpPr>
                <p:spPr bwMode="auto">
                  <a:xfrm>
                    <a:off x="3810" y="1005840"/>
                    <a:ext cx="552450" cy="9207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Agree10</a:t>
                    </a:r>
                    <a:endParaRPr lang="en-US" sz="1200">
                      <a:effectLst/>
                      <a:latin typeface="Times New Roman"/>
                      <a:ea typeface="Calibri"/>
                      <a:cs typeface="Times New Roman"/>
                    </a:endParaRPr>
                  </a:p>
                </p:txBody>
              </p:sp>
              <p:sp>
                <p:nvSpPr>
                  <p:cNvPr id="385" name="Text Box 15"/>
                  <p:cNvSpPr txBox="1">
                    <a:spLocks noChangeArrowheads="1"/>
                  </p:cNvSpPr>
                  <p:nvPr/>
                </p:nvSpPr>
                <p:spPr bwMode="auto">
                  <a:xfrm>
                    <a:off x="3810" y="11163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Agree11</a:t>
                    </a:r>
                    <a:endParaRPr lang="en-US" sz="1200">
                      <a:effectLst/>
                      <a:latin typeface="Times New Roman"/>
                      <a:ea typeface="Times New Roman"/>
                    </a:endParaRPr>
                  </a:p>
                </p:txBody>
              </p:sp>
              <p:sp>
                <p:nvSpPr>
                  <p:cNvPr id="386" name="Text Box 15"/>
                  <p:cNvSpPr txBox="1">
                    <a:spLocks noChangeArrowheads="1"/>
                  </p:cNvSpPr>
                  <p:nvPr/>
                </p:nvSpPr>
                <p:spPr bwMode="auto">
                  <a:xfrm>
                    <a:off x="3810" y="12306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Agree12</a:t>
                    </a:r>
                    <a:endParaRPr lang="en-US" sz="1200">
                      <a:effectLst/>
                      <a:latin typeface="Times New Roman"/>
                      <a:ea typeface="Times New Roman"/>
                    </a:endParaRPr>
                  </a:p>
                </p:txBody>
              </p:sp>
            </p:grpSp>
            <p:grpSp>
              <p:nvGrpSpPr>
                <p:cNvPr id="362" name="Group 361"/>
                <p:cNvGrpSpPr/>
                <p:nvPr/>
              </p:nvGrpSpPr>
              <p:grpSpPr>
                <a:xfrm>
                  <a:off x="548640" y="38100"/>
                  <a:ext cx="667385" cy="1234416"/>
                  <a:chOff x="0" y="0"/>
                  <a:chExt cx="667385" cy="1234416"/>
                </a:xfrm>
              </p:grpSpPr>
              <p:cxnSp>
                <p:nvCxnSpPr>
                  <p:cNvPr id="363" name="Straight Arrow Connector 362"/>
                  <p:cNvCxnSpPr/>
                  <p:nvPr/>
                </p:nvCxnSpPr>
                <p:spPr>
                  <a:xfrm flipH="1" flipV="1">
                    <a:off x="3810" y="224790"/>
                    <a:ext cx="663575" cy="482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H="1" flipV="1">
                    <a:off x="3810" y="335280"/>
                    <a:ext cx="663575" cy="3732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H="1" flipV="1">
                    <a:off x="3810" y="445770"/>
                    <a:ext cx="663575" cy="2636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p:nvPr/>
                </p:nvCxnSpPr>
                <p:spPr>
                  <a:xfrm flipH="1" flipV="1">
                    <a:off x="0" y="560070"/>
                    <a:ext cx="666750" cy="148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nvCxnSpPr>
                <p:spPr>
                  <a:xfrm flipH="1" flipV="1">
                    <a:off x="3810" y="670560"/>
                    <a:ext cx="663575" cy="365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flipH="1">
                    <a:off x="3810" y="708660"/>
                    <a:ext cx="663575" cy="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p:nvPr/>
                </p:nvCxnSpPr>
                <p:spPr>
                  <a:xfrm flipH="1">
                    <a:off x="3810" y="708660"/>
                    <a:ext cx="663575" cy="182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flipH="1">
                    <a:off x="3810" y="708660"/>
                    <a:ext cx="663575" cy="2921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a:xfrm flipH="1">
                    <a:off x="3810" y="708660"/>
                    <a:ext cx="663575" cy="405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2" name="Straight Arrow Connector 371"/>
                  <p:cNvCxnSpPr/>
                  <p:nvPr/>
                </p:nvCxnSpPr>
                <p:spPr>
                  <a:xfrm flipH="1">
                    <a:off x="3810" y="708660"/>
                    <a:ext cx="663575" cy="525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3" name="Straight Arrow Connector 372"/>
                  <p:cNvCxnSpPr/>
                  <p:nvPr/>
                </p:nvCxnSpPr>
                <p:spPr>
                  <a:xfrm flipH="1" flipV="1">
                    <a:off x="0" y="106680"/>
                    <a:ext cx="666750" cy="598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p:nvPr/>
                </p:nvCxnSpPr>
                <p:spPr>
                  <a:xfrm flipH="1" flipV="1">
                    <a:off x="3810" y="0"/>
                    <a:ext cx="663575" cy="703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04" name="Group 203"/>
              <p:cNvGrpSpPr/>
              <p:nvPr/>
            </p:nvGrpSpPr>
            <p:grpSpPr>
              <a:xfrm>
                <a:off x="1409700" y="2766060"/>
                <a:ext cx="1752600" cy="1323102"/>
                <a:chOff x="0" y="0"/>
                <a:chExt cx="1752600" cy="1323102"/>
              </a:xfrm>
            </p:grpSpPr>
            <p:grpSp>
              <p:nvGrpSpPr>
                <p:cNvPr id="331" name="Group 330"/>
                <p:cNvGrpSpPr/>
                <p:nvPr/>
              </p:nvGrpSpPr>
              <p:grpSpPr>
                <a:xfrm>
                  <a:off x="1219200" y="518160"/>
                  <a:ext cx="533400" cy="439433"/>
                  <a:chOff x="0" y="0"/>
                  <a:chExt cx="533400" cy="439433"/>
                </a:xfrm>
              </p:grpSpPr>
              <p:sp>
                <p:nvSpPr>
                  <p:cNvPr id="358" name="Oval 357"/>
                  <p:cNvSpPr/>
                  <p:nvPr/>
                </p:nvSpPr>
                <p:spPr>
                  <a:xfrm>
                    <a:off x="0" y="0"/>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359" name="TextBox 319"/>
                  <p:cNvSpPr txBox="1"/>
                  <p:nvPr/>
                </p:nvSpPr>
                <p:spPr>
                  <a:xfrm>
                    <a:off x="0" y="15240"/>
                    <a:ext cx="533400" cy="369332"/>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Calibri"/>
                        <a:cs typeface="Times New Roman"/>
                      </a:rPr>
                      <a:t>C</a:t>
                    </a:r>
                    <a:endParaRPr lang="en-US" sz="1200">
                      <a:effectLst/>
                      <a:latin typeface="Times New Roman"/>
                      <a:ea typeface="Calibri"/>
                      <a:cs typeface="Times New Roman"/>
                    </a:endParaRPr>
                  </a:p>
                </p:txBody>
              </p:sp>
            </p:grpSp>
            <p:grpSp>
              <p:nvGrpSpPr>
                <p:cNvPr id="332" name="Group 331"/>
                <p:cNvGrpSpPr/>
                <p:nvPr/>
              </p:nvGrpSpPr>
              <p:grpSpPr>
                <a:xfrm>
                  <a:off x="0" y="0"/>
                  <a:ext cx="556260" cy="1323102"/>
                  <a:chOff x="0" y="0"/>
                  <a:chExt cx="556260" cy="1323102"/>
                </a:xfrm>
              </p:grpSpPr>
              <p:sp>
                <p:nvSpPr>
                  <p:cNvPr id="346"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Consc1</a:t>
                    </a:r>
                    <a:endParaRPr lang="en-US" sz="1200">
                      <a:effectLst/>
                      <a:latin typeface="Times New Roman"/>
                      <a:ea typeface="Calibri"/>
                      <a:cs typeface="Times New Roman"/>
                    </a:endParaRPr>
                  </a:p>
                </p:txBody>
              </p:sp>
              <p:sp>
                <p:nvSpPr>
                  <p:cNvPr id="347"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Consc2</a:t>
                    </a:r>
                    <a:endParaRPr lang="en-US" sz="1200">
                      <a:effectLst/>
                      <a:latin typeface="Times New Roman"/>
                      <a:ea typeface="Calibri"/>
                      <a:cs typeface="Times New Roman"/>
                    </a:endParaRPr>
                  </a:p>
                </p:txBody>
              </p:sp>
              <p:sp>
                <p:nvSpPr>
                  <p:cNvPr id="348"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Consc3</a:t>
                    </a:r>
                    <a:endParaRPr lang="en-US" sz="1200">
                      <a:effectLst/>
                      <a:latin typeface="Times New Roman"/>
                      <a:ea typeface="Calibri"/>
                      <a:cs typeface="Times New Roman"/>
                    </a:endParaRPr>
                  </a:p>
                </p:txBody>
              </p:sp>
              <p:sp>
                <p:nvSpPr>
                  <p:cNvPr id="349"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Consc4</a:t>
                    </a:r>
                    <a:endParaRPr lang="en-US" sz="1200">
                      <a:effectLst/>
                      <a:latin typeface="Times New Roman"/>
                      <a:ea typeface="Calibri"/>
                      <a:cs typeface="Times New Roman"/>
                    </a:endParaRPr>
                  </a:p>
                </p:txBody>
              </p:sp>
              <p:sp>
                <p:nvSpPr>
                  <p:cNvPr id="350"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Consc5</a:t>
                    </a:r>
                    <a:endParaRPr lang="en-US" sz="1200">
                      <a:effectLst/>
                      <a:latin typeface="Times New Roman"/>
                      <a:ea typeface="Calibri"/>
                      <a:cs typeface="Times New Roman"/>
                    </a:endParaRPr>
                  </a:p>
                </p:txBody>
              </p:sp>
              <p:sp>
                <p:nvSpPr>
                  <p:cNvPr id="351"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Consc6</a:t>
                    </a:r>
                    <a:endParaRPr lang="en-US" sz="1200">
                      <a:effectLst/>
                      <a:latin typeface="Times New Roman"/>
                      <a:ea typeface="Calibri"/>
                      <a:cs typeface="Times New Roman"/>
                    </a:endParaRPr>
                  </a:p>
                </p:txBody>
              </p:sp>
              <p:sp>
                <p:nvSpPr>
                  <p:cNvPr id="352"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Consc7</a:t>
                    </a:r>
                    <a:endParaRPr lang="en-US" sz="1200">
                      <a:effectLst/>
                      <a:latin typeface="Times New Roman"/>
                      <a:ea typeface="Calibri"/>
                      <a:cs typeface="Times New Roman"/>
                    </a:endParaRPr>
                  </a:p>
                </p:txBody>
              </p:sp>
              <p:sp>
                <p:nvSpPr>
                  <p:cNvPr id="353"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Consc8</a:t>
                    </a:r>
                    <a:endParaRPr lang="en-US" sz="1200">
                      <a:effectLst/>
                      <a:latin typeface="Times New Roman"/>
                      <a:ea typeface="Calibri"/>
                      <a:cs typeface="Times New Roman"/>
                    </a:endParaRPr>
                  </a:p>
                </p:txBody>
              </p:sp>
              <p:sp>
                <p:nvSpPr>
                  <p:cNvPr id="354" name="Text Box 14"/>
                  <p:cNvSpPr txBox="1">
                    <a:spLocks noChangeArrowheads="1"/>
                  </p:cNvSpPr>
                  <p:nvPr/>
                </p:nvSpPr>
                <p:spPr bwMode="auto">
                  <a:xfrm>
                    <a:off x="3810" y="8877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Consc9</a:t>
                    </a:r>
                    <a:endParaRPr lang="en-US" sz="1200">
                      <a:effectLst/>
                      <a:latin typeface="Times New Roman"/>
                      <a:ea typeface="Calibri"/>
                      <a:cs typeface="Times New Roman"/>
                    </a:endParaRPr>
                  </a:p>
                </p:txBody>
              </p:sp>
              <p:sp>
                <p:nvSpPr>
                  <p:cNvPr id="355" name="Text Box 15"/>
                  <p:cNvSpPr txBox="1">
                    <a:spLocks noChangeArrowheads="1"/>
                  </p:cNvSpPr>
                  <p:nvPr/>
                </p:nvSpPr>
                <p:spPr bwMode="auto">
                  <a:xfrm>
                    <a:off x="3810" y="1005840"/>
                    <a:ext cx="552450" cy="9207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Consc10</a:t>
                    </a:r>
                    <a:endParaRPr lang="en-US" sz="1200">
                      <a:effectLst/>
                      <a:latin typeface="Times New Roman"/>
                      <a:ea typeface="Calibri"/>
                      <a:cs typeface="Times New Roman"/>
                    </a:endParaRPr>
                  </a:p>
                </p:txBody>
              </p:sp>
              <p:sp>
                <p:nvSpPr>
                  <p:cNvPr id="356" name="Text Box 15"/>
                  <p:cNvSpPr txBox="1">
                    <a:spLocks noChangeArrowheads="1"/>
                  </p:cNvSpPr>
                  <p:nvPr/>
                </p:nvSpPr>
                <p:spPr bwMode="auto">
                  <a:xfrm>
                    <a:off x="3810" y="11163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Consc11</a:t>
                    </a:r>
                    <a:endParaRPr lang="en-US" sz="1200">
                      <a:effectLst/>
                      <a:latin typeface="Times New Roman"/>
                      <a:ea typeface="Times New Roman"/>
                    </a:endParaRPr>
                  </a:p>
                </p:txBody>
              </p:sp>
              <p:sp>
                <p:nvSpPr>
                  <p:cNvPr id="357" name="Text Box 15"/>
                  <p:cNvSpPr txBox="1">
                    <a:spLocks noChangeArrowheads="1"/>
                  </p:cNvSpPr>
                  <p:nvPr/>
                </p:nvSpPr>
                <p:spPr bwMode="auto">
                  <a:xfrm>
                    <a:off x="3810" y="12306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Consc12</a:t>
                    </a:r>
                    <a:endParaRPr lang="en-US" sz="1200">
                      <a:effectLst/>
                      <a:latin typeface="Times New Roman"/>
                      <a:ea typeface="Times New Roman"/>
                    </a:endParaRPr>
                  </a:p>
                </p:txBody>
              </p:sp>
            </p:grpSp>
            <p:grpSp>
              <p:nvGrpSpPr>
                <p:cNvPr id="333" name="Group 332"/>
                <p:cNvGrpSpPr/>
                <p:nvPr/>
              </p:nvGrpSpPr>
              <p:grpSpPr>
                <a:xfrm>
                  <a:off x="548640" y="38100"/>
                  <a:ext cx="667385" cy="1234416"/>
                  <a:chOff x="0" y="0"/>
                  <a:chExt cx="667385" cy="1234416"/>
                </a:xfrm>
              </p:grpSpPr>
              <p:cxnSp>
                <p:nvCxnSpPr>
                  <p:cNvPr id="334" name="Straight Arrow Connector 333"/>
                  <p:cNvCxnSpPr/>
                  <p:nvPr/>
                </p:nvCxnSpPr>
                <p:spPr>
                  <a:xfrm flipH="1" flipV="1">
                    <a:off x="3810" y="224790"/>
                    <a:ext cx="663575" cy="482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flipH="1" flipV="1">
                    <a:off x="3810" y="335280"/>
                    <a:ext cx="663575" cy="3732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flipH="1" flipV="1">
                    <a:off x="3810" y="445770"/>
                    <a:ext cx="663575" cy="2636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flipH="1" flipV="1">
                    <a:off x="0" y="560070"/>
                    <a:ext cx="666750" cy="148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flipH="1" flipV="1">
                    <a:off x="3810" y="670560"/>
                    <a:ext cx="663575" cy="365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nvCxnSpPr>
                <p:spPr>
                  <a:xfrm flipH="1">
                    <a:off x="3810" y="708660"/>
                    <a:ext cx="663575" cy="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p:nvPr/>
                </p:nvCxnSpPr>
                <p:spPr>
                  <a:xfrm flipH="1">
                    <a:off x="3810" y="708660"/>
                    <a:ext cx="663575" cy="182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p:nvPr/>
                </p:nvCxnSpPr>
                <p:spPr>
                  <a:xfrm flipH="1">
                    <a:off x="3810" y="708660"/>
                    <a:ext cx="663575" cy="2921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H="1">
                    <a:off x="3810" y="708660"/>
                    <a:ext cx="663575" cy="405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H="1">
                    <a:off x="3810" y="708660"/>
                    <a:ext cx="663575" cy="525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H="1" flipV="1">
                    <a:off x="0" y="106680"/>
                    <a:ext cx="666750" cy="598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flipH="1" flipV="1">
                    <a:off x="3810" y="0"/>
                    <a:ext cx="663575" cy="703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05" name="Group 204"/>
              <p:cNvGrpSpPr/>
              <p:nvPr/>
            </p:nvGrpSpPr>
            <p:grpSpPr>
              <a:xfrm>
                <a:off x="1409700" y="4152900"/>
                <a:ext cx="1752600" cy="1323102"/>
                <a:chOff x="0" y="0"/>
                <a:chExt cx="1752600" cy="1323102"/>
              </a:xfrm>
            </p:grpSpPr>
            <p:grpSp>
              <p:nvGrpSpPr>
                <p:cNvPr id="302" name="Group 301"/>
                <p:cNvGrpSpPr/>
                <p:nvPr/>
              </p:nvGrpSpPr>
              <p:grpSpPr>
                <a:xfrm>
                  <a:off x="1219200" y="518160"/>
                  <a:ext cx="533400" cy="439433"/>
                  <a:chOff x="0" y="0"/>
                  <a:chExt cx="533400" cy="439433"/>
                </a:xfrm>
              </p:grpSpPr>
              <p:sp>
                <p:nvSpPr>
                  <p:cNvPr id="329" name="Oval 328"/>
                  <p:cNvSpPr/>
                  <p:nvPr/>
                </p:nvSpPr>
                <p:spPr>
                  <a:xfrm>
                    <a:off x="0" y="0"/>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330" name="TextBox 319"/>
                  <p:cNvSpPr txBox="1"/>
                  <p:nvPr/>
                </p:nvSpPr>
                <p:spPr>
                  <a:xfrm>
                    <a:off x="0" y="15240"/>
                    <a:ext cx="533400" cy="369332"/>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Calibri"/>
                        <a:cs typeface="Times New Roman"/>
                      </a:rPr>
                      <a:t>S</a:t>
                    </a:r>
                    <a:endParaRPr lang="en-US" sz="1200">
                      <a:effectLst/>
                      <a:latin typeface="Times New Roman"/>
                      <a:ea typeface="Calibri"/>
                      <a:cs typeface="Times New Roman"/>
                    </a:endParaRPr>
                  </a:p>
                </p:txBody>
              </p:sp>
            </p:grpSp>
            <p:grpSp>
              <p:nvGrpSpPr>
                <p:cNvPr id="303" name="Group 302"/>
                <p:cNvGrpSpPr/>
                <p:nvPr/>
              </p:nvGrpSpPr>
              <p:grpSpPr>
                <a:xfrm>
                  <a:off x="0" y="0"/>
                  <a:ext cx="556260" cy="1323102"/>
                  <a:chOff x="0" y="0"/>
                  <a:chExt cx="556260" cy="1323102"/>
                </a:xfrm>
              </p:grpSpPr>
              <p:sp>
                <p:nvSpPr>
                  <p:cNvPr id="317"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Stabil1</a:t>
                    </a:r>
                    <a:endParaRPr lang="en-US" sz="1200">
                      <a:effectLst/>
                      <a:latin typeface="Times New Roman"/>
                      <a:ea typeface="Calibri"/>
                      <a:cs typeface="Times New Roman"/>
                    </a:endParaRPr>
                  </a:p>
                </p:txBody>
              </p:sp>
              <p:sp>
                <p:nvSpPr>
                  <p:cNvPr id="318"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Stabil2</a:t>
                    </a:r>
                    <a:endParaRPr lang="en-US" sz="1200">
                      <a:effectLst/>
                      <a:latin typeface="Times New Roman"/>
                      <a:ea typeface="Calibri"/>
                      <a:cs typeface="Times New Roman"/>
                    </a:endParaRPr>
                  </a:p>
                </p:txBody>
              </p:sp>
              <p:sp>
                <p:nvSpPr>
                  <p:cNvPr id="319"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Stabil3</a:t>
                    </a:r>
                    <a:endParaRPr lang="en-US" sz="1200">
                      <a:effectLst/>
                      <a:latin typeface="Times New Roman"/>
                      <a:ea typeface="Calibri"/>
                      <a:cs typeface="Times New Roman"/>
                    </a:endParaRPr>
                  </a:p>
                </p:txBody>
              </p:sp>
              <p:sp>
                <p:nvSpPr>
                  <p:cNvPr id="320"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Stabil4</a:t>
                    </a:r>
                    <a:endParaRPr lang="en-US" sz="1200">
                      <a:effectLst/>
                      <a:latin typeface="Times New Roman"/>
                      <a:ea typeface="Calibri"/>
                      <a:cs typeface="Times New Roman"/>
                    </a:endParaRPr>
                  </a:p>
                </p:txBody>
              </p:sp>
              <p:sp>
                <p:nvSpPr>
                  <p:cNvPr id="321"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Stabil5</a:t>
                    </a:r>
                    <a:endParaRPr lang="en-US" sz="1200">
                      <a:effectLst/>
                      <a:latin typeface="Times New Roman"/>
                      <a:ea typeface="Calibri"/>
                      <a:cs typeface="Times New Roman"/>
                    </a:endParaRPr>
                  </a:p>
                </p:txBody>
              </p:sp>
              <p:sp>
                <p:nvSpPr>
                  <p:cNvPr id="322"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Stabil6</a:t>
                    </a:r>
                    <a:endParaRPr lang="en-US" sz="1200">
                      <a:effectLst/>
                      <a:latin typeface="Times New Roman"/>
                      <a:ea typeface="Calibri"/>
                      <a:cs typeface="Times New Roman"/>
                    </a:endParaRPr>
                  </a:p>
                </p:txBody>
              </p:sp>
              <p:sp>
                <p:nvSpPr>
                  <p:cNvPr id="323"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Stabil7</a:t>
                    </a:r>
                    <a:endParaRPr lang="en-US" sz="1200">
                      <a:effectLst/>
                      <a:latin typeface="Times New Roman"/>
                      <a:ea typeface="Calibri"/>
                      <a:cs typeface="Times New Roman"/>
                    </a:endParaRPr>
                  </a:p>
                </p:txBody>
              </p:sp>
              <p:sp>
                <p:nvSpPr>
                  <p:cNvPr id="324"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Stabil8</a:t>
                    </a:r>
                    <a:endParaRPr lang="en-US" sz="1200">
                      <a:effectLst/>
                      <a:latin typeface="Times New Roman"/>
                      <a:ea typeface="Calibri"/>
                      <a:cs typeface="Times New Roman"/>
                    </a:endParaRPr>
                  </a:p>
                </p:txBody>
              </p:sp>
              <p:sp>
                <p:nvSpPr>
                  <p:cNvPr id="325" name="Text Box 14"/>
                  <p:cNvSpPr txBox="1">
                    <a:spLocks noChangeArrowheads="1"/>
                  </p:cNvSpPr>
                  <p:nvPr/>
                </p:nvSpPr>
                <p:spPr bwMode="auto">
                  <a:xfrm>
                    <a:off x="3810" y="8877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Stabil9</a:t>
                    </a:r>
                    <a:endParaRPr lang="en-US" sz="1200">
                      <a:effectLst/>
                      <a:latin typeface="Times New Roman"/>
                      <a:ea typeface="Calibri"/>
                      <a:cs typeface="Times New Roman"/>
                    </a:endParaRPr>
                  </a:p>
                </p:txBody>
              </p:sp>
              <p:sp>
                <p:nvSpPr>
                  <p:cNvPr id="326" name="Text Box 15"/>
                  <p:cNvSpPr txBox="1">
                    <a:spLocks noChangeArrowheads="1"/>
                  </p:cNvSpPr>
                  <p:nvPr/>
                </p:nvSpPr>
                <p:spPr bwMode="auto">
                  <a:xfrm>
                    <a:off x="3810" y="1005840"/>
                    <a:ext cx="552450" cy="9207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Stabil10</a:t>
                    </a:r>
                    <a:endParaRPr lang="en-US" sz="1200">
                      <a:effectLst/>
                      <a:latin typeface="Times New Roman"/>
                      <a:ea typeface="Calibri"/>
                      <a:cs typeface="Times New Roman"/>
                    </a:endParaRPr>
                  </a:p>
                </p:txBody>
              </p:sp>
              <p:sp>
                <p:nvSpPr>
                  <p:cNvPr id="327" name="Text Box 15"/>
                  <p:cNvSpPr txBox="1">
                    <a:spLocks noChangeArrowheads="1"/>
                  </p:cNvSpPr>
                  <p:nvPr/>
                </p:nvSpPr>
                <p:spPr bwMode="auto">
                  <a:xfrm>
                    <a:off x="3810" y="11163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Stabil11</a:t>
                    </a:r>
                    <a:endParaRPr lang="en-US" sz="1200">
                      <a:effectLst/>
                      <a:latin typeface="Times New Roman"/>
                      <a:ea typeface="Times New Roman"/>
                    </a:endParaRPr>
                  </a:p>
                </p:txBody>
              </p:sp>
              <p:sp>
                <p:nvSpPr>
                  <p:cNvPr id="328" name="Text Box 15"/>
                  <p:cNvSpPr txBox="1">
                    <a:spLocks noChangeArrowheads="1"/>
                  </p:cNvSpPr>
                  <p:nvPr/>
                </p:nvSpPr>
                <p:spPr bwMode="auto">
                  <a:xfrm>
                    <a:off x="3810" y="12306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Stabil12</a:t>
                    </a:r>
                    <a:endParaRPr lang="en-US" sz="1200">
                      <a:effectLst/>
                      <a:latin typeface="Times New Roman"/>
                      <a:ea typeface="Times New Roman"/>
                    </a:endParaRPr>
                  </a:p>
                </p:txBody>
              </p:sp>
            </p:grpSp>
            <p:grpSp>
              <p:nvGrpSpPr>
                <p:cNvPr id="304" name="Group 303"/>
                <p:cNvGrpSpPr/>
                <p:nvPr/>
              </p:nvGrpSpPr>
              <p:grpSpPr>
                <a:xfrm>
                  <a:off x="548640" y="38100"/>
                  <a:ext cx="667385" cy="1234416"/>
                  <a:chOff x="0" y="0"/>
                  <a:chExt cx="667385" cy="1234416"/>
                </a:xfrm>
              </p:grpSpPr>
              <p:cxnSp>
                <p:nvCxnSpPr>
                  <p:cNvPr id="305" name="Straight Arrow Connector 304"/>
                  <p:cNvCxnSpPr/>
                  <p:nvPr/>
                </p:nvCxnSpPr>
                <p:spPr>
                  <a:xfrm flipH="1" flipV="1">
                    <a:off x="3810" y="224790"/>
                    <a:ext cx="663575" cy="482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flipH="1" flipV="1">
                    <a:off x="3810" y="335280"/>
                    <a:ext cx="663575" cy="3732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flipH="1" flipV="1">
                    <a:off x="3810" y="445770"/>
                    <a:ext cx="663575" cy="2636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flipH="1" flipV="1">
                    <a:off x="0" y="560070"/>
                    <a:ext cx="666750" cy="148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H="1" flipV="1">
                    <a:off x="3810" y="670560"/>
                    <a:ext cx="663575" cy="365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H="1">
                    <a:off x="3810" y="708660"/>
                    <a:ext cx="663575" cy="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flipH="1">
                    <a:off x="3810" y="708660"/>
                    <a:ext cx="663575" cy="182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p:nvPr/>
                </p:nvCxnSpPr>
                <p:spPr>
                  <a:xfrm flipH="1">
                    <a:off x="3810" y="708660"/>
                    <a:ext cx="663575" cy="2921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3810" y="708660"/>
                    <a:ext cx="663575" cy="405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H="1">
                    <a:off x="3810" y="708660"/>
                    <a:ext cx="663575" cy="525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flipH="1" flipV="1">
                    <a:off x="0" y="106680"/>
                    <a:ext cx="666750" cy="598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p:nvPr/>
                </p:nvCxnSpPr>
                <p:spPr>
                  <a:xfrm flipH="1" flipV="1">
                    <a:off x="3810" y="0"/>
                    <a:ext cx="663575" cy="703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1409700" y="5547360"/>
                <a:ext cx="1752600" cy="1323102"/>
                <a:chOff x="0" y="0"/>
                <a:chExt cx="1752600" cy="1323102"/>
              </a:xfrm>
            </p:grpSpPr>
            <p:grpSp>
              <p:nvGrpSpPr>
                <p:cNvPr id="273" name="Group 272"/>
                <p:cNvGrpSpPr/>
                <p:nvPr/>
              </p:nvGrpSpPr>
              <p:grpSpPr>
                <a:xfrm>
                  <a:off x="1219200" y="518160"/>
                  <a:ext cx="533400" cy="439433"/>
                  <a:chOff x="0" y="0"/>
                  <a:chExt cx="533400" cy="439433"/>
                </a:xfrm>
              </p:grpSpPr>
              <p:sp>
                <p:nvSpPr>
                  <p:cNvPr id="300" name="Oval 299"/>
                  <p:cNvSpPr/>
                  <p:nvPr/>
                </p:nvSpPr>
                <p:spPr>
                  <a:xfrm>
                    <a:off x="0" y="0"/>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301" name="TextBox 319"/>
                  <p:cNvSpPr txBox="1"/>
                  <p:nvPr/>
                </p:nvSpPr>
                <p:spPr>
                  <a:xfrm>
                    <a:off x="0" y="15240"/>
                    <a:ext cx="533400" cy="369332"/>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Calibri"/>
                        <a:cs typeface="Times New Roman"/>
                      </a:rPr>
                      <a:t>O</a:t>
                    </a:r>
                    <a:endParaRPr lang="en-US" sz="1200">
                      <a:effectLst/>
                      <a:latin typeface="Times New Roman"/>
                      <a:ea typeface="Calibri"/>
                      <a:cs typeface="Times New Roman"/>
                    </a:endParaRPr>
                  </a:p>
                </p:txBody>
              </p:sp>
            </p:grpSp>
            <p:grpSp>
              <p:nvGrpSpPr>
                <p:cNvPr id="274" name="Group 273"/>
                <p:cNvGrpSpPr/>
                <p:nvPr/>
              </p:nvGrpSpPr>
              <p:grpSpPr>
                <a:xfrm>
                  <a:off x="0" y="0"/>
                  <a:ext cx="556260" cy="1323102"/>
                  <a:chOff x="0" y="0"/>
                  <a:chExt cx="556260" cy="1323102"/>
                </a:xfrm>
              </p:grpSpPr>
              <p:sp>
                <p:nvSpPr>
                  <p:cNvPr id="288"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Open1</a:t>
                    </a:r>
                    <a:endParaRPr lang="en-US" sz="1200">
                      <a:effectLst/>
                      <a:latin typeface="Times New Roman"/>
                      <a:ea typeface="Calibri"/>
                      <a:cs typeface="Times New Roman"/>
                    </a:endParaRPr>
                  </a:p>
                </p:txBody>
              </p:sp>
              <p:sp>
                <p:nvSpPr>
                  <p:cNvPr id="289"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Open2</a:t>
                    </a:r>
                    <a:endParaRPr lang="en-US" sz="1200">
                      <a:effectLst/>
                      <a:latin typeface="Times New Roman"/>
                      <a:ea typeface="Calibri"/>
                      <a:cs typeface="Times New Roman"/>
                    </a:endParaRPr>
                  </a:p>
                </p:txBody>
              </p:sp>
              <p:sp>
                <p:nvSpPr>
                  <p:cNvPr id="290"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Open3</a:t>
                    </a:r>
                    <a:endParaRPr lang="en-US" sz="1200">
                      <a:effectLst/>
                      <a:latin typeface="Times New Roman"/>
                      <a:ea typeface="Calibri"/>
                      <a:cs typeface="Times New Roman"/>
                    </a:endParaRPr>
                  </a:p>
                </p:txBody>
              </p:sp>
              <p:sp>
                <p:nvSpPr>
                  <p:cNvPr id="291"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Open4</a:t>
                    </a:r>
                    <a:endParaRPr lang="en-US" sz="1200">
                      <a:effectLst/>
                      <a:latin typeface="Times New Roman"/>
                      <a:ea typeface="Calibri"/>
                      <a:cs typeface="Times New Roman"/>
                    </a:endParaRPr>
                  </a:p>
                </p:txBody>
              </p:sp>
              <p:sp>
                <p:nvSpPr>
                  <p:cNvPr id="292"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Open5</a:t>
                    </a:r>
                    <a:endParaRPr lang="en-US" sz="1200">
                      <a:effectLst/>
                      <a:latin typeface="Times New Roman"/>
                      <a:ea typeface="Calibri"/>
                      <a:cs typeface="Times New Roman"/>
                    </a:endParaRPr>
                  </a:p>
                </p:txBody>
              </p:sp>
              <p:sp>
                <p:nvSpPr>
                  <p:cNvPr id="293"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OIpen6</a:t>
                    </a:r>
                    <a:endParaRPr lang="en-US" sz="1200">
                      <a:effectLst/>
                      <a:latin typeface="Times New Roman"/>
                      <a:ea typeface="Calibri"/>
                      <a:cs typeface="Times New Roman"/>
                    </a:endParaRPr>
                  </a:p>
                </p:txBody>
              </p:sp>
              <p:sp>
                <p:nvSpPr>
                  <p:cNvPr id="294"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Open7</a:t>
                    </a:r>
                    <a:endParaRPr lang="en-US" sz="1200">
                      <a:effectLst/>
                      <a:latin typeface="Times New Roman"/>
                      <a:ea typeface="Calibri"/>
                      <a:cs typeface="Times New Roman"/>
                    </a:endParaRPr>
                  </a:p>
                </p:txBody>
              </p:sp>
              <p:sp>
                <p:nvSpPr>
                  <p:cNvPr id="295"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Open8</a:t>
                    </a:r>
                    <a:endParaRPr lang="en-US" sz="1200">
                      <a:effectLst/>
                      <a:latin typeface="Times New Roman"/>
                      <a:ea typeface="Calibri"/>
                      <a:cs typeface="Times New Roman"/>
                    </a:endParaRPr>
                  </a:p>
                </p:txBody>
              </p:sp>
              <p:sp>
                <p:nvSpPr>
                  <p:cNvPr id="296" name="Text Box 14"/>
                  <p:cNvSpPr txBox="1">
                    <a:spLocks noChangeArrowheads="1"/>
                  </p:cNvSpPr>
                  <p:nvPr/>
                </p:nvSpPr>
                <p:spPr bwMode="auto">
                  <a:xfrm>
                    <a:off x="3810" y="8877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Open9</a:t>
                    </a:r>
                    <a:endParaRPr lang="en-US" sz="1200">
                      <a:effectLst/>
                      <a:latin typeface="Times New Roman"/>
                      <a:ea typeface="Calibri"/>
                      <a:cs typeface="Times New Roman"/>
                    </a:endParaRPr>
                  </a:p>
                </p:txBody>
              </p:sp>
              <p:sp>
                <p:nvSpPr>
                  <p:cNvPr id="297" name="Text Box 15"/>
                  <p:cNvSpPr txBox="1">
                    <a:spLocks noChangeArrowheads="1"/>
                  </p:cNvSpPr>
                  <p:nvPr/>
                </p:nvSpPr>
                <p:spPr bwMode="auto">
                  <a:xfrm>
                    <a:off x="3810" y="1005840"/>
                    <a:ext cx="552450" cy="9207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cs typeface="Times New Roman"/>
                      </a:rPr>
                      <a:t>Open10</a:t>
                    </a:r>
                    <a:endParaRPr lang="en-US" sz="1200">
                      <a:effectLst/>
                      <a:latin typeface="Times New Roman"/>
                      <a:ea typeface="Calibri"/>
                      <a:cs typeface="Times New Roman"/>
                    </a:endParaRPr>
                  </a:p>
                </p:txBody>
              </p:sp>
              <p:sp>
                <p:nvSpPr>
                  <p:cNvPr id="298" name="Text Box 15"/>
                  <p:cNvSpPr txBox="1">
                    <a:spLocks noChangeArrowheads="1"/>
                  </p:cNvSpPr>
                  <p:nvPr/>
                </p:nvSpPr>
                <p:spPr bwMode="auto">
                  <a:xfrm>
                    <a:off x="3810" y="11163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Open11</a:t>
                    </a:r>
                    <a:endParaRPr lang="en-US" sz="1200">
                      <a:effectLst/>
                      <a:latin typeface="Times New Roman"/>
                      <a:ea typeface="Times New Roman"/>
                    </a:endParaRPr>
                  </a:p>
                </p:txBody>
              </p:sp>
              <p:sp>
                <p:nvSpPr>
                  <p:cNvPr id="299" name="Text Box 15"/>
                  <p:cNvSpPr txBox="1">
                    <a:spLocks noChangeArrowheads="1"/>
                  </p:cNvSpPr>
                  <p:nvPr/>
                </p:nvSpPr>
                <p:spPr bwMode="auto">
                  <a:xfrm>
                    <a:off x="3810" y="12306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a:solidFill>
                          <a:srgbClr val="000000"/>
                        </a:solidFill>
                        <a:effectLst/>
                        <a:latin typeface="Calibri"/>
                        <a:ea typeface="Calibri"/>
                      </a:rPr>
                      <a:t>Open12</a:t>
                    </a:r>
                    <a:endParaRPr lang="en-US" sz="1200">
                      <a:effectLst/>
                      <a:latin typeface="Times New Roman"/>
                      <a:ea typeface="Times New Roman"/>
                    </a:endParaRPr>
                  </a:p>
                </p:txBody>
              </p:sp>
            </p:grpSp>
            <p:grpSp>
              <p:nvGrpSpPr>
                <p:cNvPr id="275" name="Group 274"/>
                <p:cNvGrpSpPr/>
                <p:nvPr/>
              </p:nvGrpSpPr>
              <p:grpSpPr>
                <a:xfrm>
                  <a:off x="548640" y="38100"/>
                  <a:ext cx="667385" cy="1234416"/>
                  <a:chOff x="0" y="0"/>
                  <a:chExt cx="667385" cy="1234416"/>
                </a:xfrm>
              </p:grpSpPr>
              <p:cxnSp>
                <p:nvCxnSpPr>
                  <p:cNvPr id="276" name="Straight Arrow Connector 275"/>
                  <p:cNvCxnSpPr/>
                  <p:nvPr/>
                </p:nvCxnSpPr>
                <p:spPr>
                  <a:xfrm flipH="1" flipV="1">
                    <a:off x="3810" y="224790"/>
                    <a:ext cx="663575" cy="482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H="1" flipV="1">
                    <a:off x="3810" y="335280"/>
                    <a:ext cx="663575" cy="3732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H="1" flipV="1">
                    <a:off x="3810" y="445770"/>
                    <a:ext cx="663575" cy="2636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flipV="1">
                    <a:off x="0" y="560070"/>
                    <a:ext cx="666750" cy="148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flipH="1" flipV="1">
                    <a:off x="3810" y="670560"/>
                    <a:ext cx="663575" cy="365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H="1">
                    <a:off x="3810" y="708660"/>
                    <a:ext cx="663575" cy="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810" y="708660"/>
                    <a:ext cx="663575" cy="182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3810" y="708660"/>
                    <a:ext cx="663575" cy="2921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H="1">
                    <a:off x="3810" y="708660"/>
                    <a:ext cx="663575" cy="405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flipH="1">
                    <a:off x="3810" y="708660"/>
                    <a:ext cx="663575" cy="525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flipV="1">
                    <a:off x="0" y="106680"/>
                    <a:ext cx="666750" cy="598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flipH="1" flipV="1">
                    <a:off x="3810" y="0"/>
                    <a:ext cx="663575" cy="703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07" name="Group 206"/>
              <p:cNvGrpSpPr/>
              <p:nvPr/>
            </p:nvGrpSpPr>
            <p:grpSpPr>
              <a:xfrm>
                <a:off x="533400" y="38100"/>
                <a:ext cx="880110" cy="6785204"/>
                <a:chOff x="0" y="0"/>
                <a:chExt cx="880110" cy="6785204"/>
              </a:xfrm>
            </p:grpSpPr>
            <p:grpSp>
              <p:nvGrpSpPr>
                <p:cNvPr id="208" name="Group 207"/>
                <p:cNvGrpSpPr/>
                <p:nvPr/>
              </p:nvGrpSpPr>
              <p:grpSpPr>
                <a:xfrm>
                  <a:off x="0" y="0"/>
                  <a:ext cx="880110" cy="3470910"/>
                  <a:chOff x="0" y="0"/>
                  <a:chExt cx="880110" cy="3470910"/>
                </a:xfrm>
              </p:grpSpPr>
              <p:cxnSp>
                <p:nvCxnSpPr>
                  <p:cNvPr id="261" name="Straight Arrow Connector 260"/>
                  <p:cNvCxnSpPr/>
                  <p:nvPr/>
                </p:nvCxnSpPr>
                <p:spPr>
                  <a:xfrm flipV="1">
                    <a:off x="0" y="0"/>
                    <a:ext cx="876300" cy="34645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0" y="224790"/>
                    <a:ext cx="872490" cy="32404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0" y="335280"/>
                    <a:ext cx="872490" cy="3130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V="1">
                    <a:off x="0" y="445770"/>
                    <a:ext cx="880110" cy="30206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flipV="1">
                    <a:off x="0" y="106680"/>
                    <a:ext cx="880110" cy="3360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0" y="560070"/>
                    <a:ext cx="880110" cy="2907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0" y="670560"/>
                    <a:ext cx="880110" cy="2797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0" y="781050"/>
                    <a:ext cx="880110" cy="26866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0" y="891540"/>
                    <a:ext cx="880110" cy="25793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0" y="1002030"/>
                    <a:ext cx="876300" cy="2466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0" y="1112520"/>
                    <a:ext cx="880110" cy="2355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V="1">
                    <a:off x="0" y="1234440"/>
                    <a:ext cx="880110" cy="22345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0" y="1386840"/>
                  <a:ext cx="880110" cy="2088921"/>
                  <a:chOff x="0" y="0"/>
                  <a:chExt cx="880110" cy="2088921"/>
                </a:xfrm>
              </p:grpSpPr>
              <p:cxnSp>
                <p:nvCxnSpPr>
                  <p:cNvPr id="249" name="Straight Arrow Connector 248"/>
                  <p:cNvCxnSpPr/>
                  <p:nvPr/>
                </p:nvCxnSpPr>
                <p:spPr>
                  <a:xfrm flipV="1">
                    <a:off x="0" y="0"/>
                    <a:ext cx="880110" cy="2087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flipV="1">
                    <a:off x="0" y="125730"/>
                    <a:ext cx="880110" cy="19545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V="1">
                    <a:off x="0" y="224790"/>
                    <a:ext cx="880110" cy="18593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flipV="1">
                    <a:off x="0" y="335280"/>
                    <a:ext cx="876300" cy="17527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flipV="1">
                    <a:off x="0" y="445770"/>
                    <a:ext cx="880110" cy="16427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flipV="1">
                    <a:off x="0" y="560070"/>
                    <a:ext cx="880110" cy="1528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V="1">
                    <a:off x="0" y="670560"/>
                    <a:ext cx="880110" cy="1418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flipV="1">
                    <a:off x="0" y="781050"/>
                    <a:ext cx="880110" cy="1307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V="1">
                    <a:off x="0" y="891540"/>
                    <a:ext cx="880110" cy="11968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flipV="1">
                    <a:off x="0" y="1021080"/>
                    <a:ext cx="88011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V="1">
                    <a:off x="0" y="1112520"/>
                    <a:ext cx="880110" cy="974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0" y="1234440"/>
                    <a:ext cx="880110" cy="854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0" y="2766060"/>
                  <a:ext cx="880110" cy="1234034"/>
                  <a:chOff x="0" y="0"/>
                  <a:chExt cx="880110" cy="1234034"/>
                </a:xfrm>
              </p:grpSpPr>
              <p:cxnSp>
                <p:nvCxnSpPr>
                  <p:cNvPr id="237" name="Straight Arrow Connector 236"/>
                  <p:cNvCxnSpPr/>
                  <p:nvPr/>
                </p:nvCxnSpPr>
                <p:spPr>
                  <a:xfrm flipV="1">
                    <a:off x="0" y="0"/>
                    <a:ext cx="880110" cy="708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V="1">
                    <a:off x="0" y="106680"/>
                    <a:ext cx="880110" cy="5982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0" y="224790"/>
                    <a:ext cx="880110" cy="4845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V="1">
                    <a:off x="0" y="354330"/>
                    <a:ext cx="876300" cy="3549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V="1">
                    <a:off x="0" y="445770"/>
                    <a:ext cx="880110" cy="263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V="1">
                    <a:off x="0" y="560070"/>
                    <a:ext cx="880110" cy="149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0" y="670560"/>
                    <a:ext cx="880110" cy="38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0" y="708660"/>
                    <a:ext cx="880110" cy="728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0" y="708660"/>
                    <a:ext cx="880110" cy="1823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0" y="704850"/>
                    <a:ext cx="872490" cy="2956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a:off x="0" y="704850"/>
                    <a:ext cx="880110" cy="4089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0" y="701040"/>
                    <a:ext cx="880110" cy="532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0" y="3467100"/>
                  <a:ext cx="880110" cy="1923644"/>
                  <a:chOff x="0" y="0"/>
                  <a:chExt cx="880110" cy="1923644"/>
                </a:xfrm>
              </p:grpSpPr>
              <p:cxnSp>
                <p:nvCxnSpPr>
                  <p:cNvPr id="225" name="Straight Arrow Connector 224"/>
                  <p:cNvCxnSpPr/>
                  <p:nvPr/>
                </p:nvCxnSpPr>
                <p:spPr>
                  <a:xfrm>
                    <a:off x="0" y="0"/>
                    <a:ext cx="880110" cy="6883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0" y="0"/>
                    <a:ext cx="880110" cy="796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0" y="0"/>
                    <a:ext cx="880110" cy="9143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0" y="0"/>
                    <a:ext cx="876300" cy="1024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a:off x="0" y="0"/>
                    <a:ext cx="880110" cy="11695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0" y="0"/>
                    <a:ext cx="880110" cy="1249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a:off x="0" y="0"/>
                    <a:ext cx="880110" cy="13599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a:off x="0" y="0"/>
                    <a:ext cx="880110" cy="1471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0" y="0"/>
                    <a:ext cx="880110" cy="15806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0" y="0"/>
                    <a:ext cx="880110" cy="1690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0" y="0"/>
                    <a:ext cx="880110" cy="1824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0" y="0"/>
                    <a:ext cx="880110" cy="19236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0" y="3467100"/>
                  <a:ext cx="880110" cy="3318104"/>
                  <a:chOff x="0" y="0"/>
                  <a:chExt cx="880110" cy="3318104"/>
                </a:xfrm>
              </p:grpSpPr>
              <p:cxnSp>
                <p:nvCxnSpPr>
                  <p:cNvPr id="213" name="Straight Arrow Connector 212"/>
                  <p:cNvCxnSpPr/>
                  <p:nvPr/>
                </p:nvCxnSpPr>
                <p:spPr>
                  <a:xfrm>
                    <a:off x="0" y="0"/>
                    <a:ext cx="876300" cy="2084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0" y="0"/>
                    <a:ext cx="880110" cy="2209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0" y="0"/>
                    <a:ext cx="880110" cy="23087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0" y="0"/>
                    <a:ext cx="876300" cy="2438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0" y="0"/>
                    <a:ext cx="880110" cy="25296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0" y="0"/>
                    <a:ext cx="880110" cy="26439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0" y="0"/>
                    <a:ext cx="880110" cy="27544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0" y="0"/>
                    <a:ext cx="880110" cy="28655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0" y="0"/>
                    <a:ext cx="880110" cy="29750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0" y="0"/>
                    <a:ext cx="880110" cy="30846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0" y="0"/>
                    <a:ext cx="880110" cy="3197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0" y="0"/>
                    <a:ext cx="880110" cy="3318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420" name="TextBox 419"/>
            <p:cNvSpPr txBox="1"/>
            <p:nvPr/>
          </p:nvSpPr>
          <p:spPr>
            <a:xfrm>
              <a:off x="4267482" y="1466008"/>
              <a:ext cx="538798" cy="276999"/>
            </a:xfrm>
            <a:prstGeom prst="rect">
              <a:avLst/>
            </a:prstGeom>
            <a:solidFill>
              <a:schemeClr val="bg1"/>
            </a:solidFill>
          </p:spPr>
          <p:txBody>
            <a:bodyPr wrap="square" rtlCol="0">
              <a:spAutoFit/>
            </a:bodyPr>
            <a:lstStyle/>
            <a:p>
              <a:r>
                <a:rPr lang="en-US" sz="1200" b="1" dirty="0" smtClean="0"/>
                <a:t>.22</a:t>
              </a:r>
              <a:endParaRPr lang="en-US" sz="1200" b="1" dirty="0"/>
            </a:p>
          </p:txBody>
        </p:sp>
        <p:sp>
          <p:nvSpPr>
            <p:cNvPr id="421" name="TextBox 420"/>
            <p:cNvSpPr txBox="1"/>
            <p:nvPr/>
          </p:nvSpPr>
          <p:spPr>
            <a:xfrm>
              <a:off x="4261452" y="2582996"/>
              <a:ext cx="544828" cy="276999"/>
            </a:xfrm>
            <a:prstGeom prst="rect">
              <a:avLst/>
            </a:prstGeom>
            <a:solidFill>
              <a:schemeClr val="bg1"/>
            </a:solidFill>
          </p:spPr>
          <p:txBody>
            <a:bodyPr wrap="square" rtlCol="0">
              <a:spAutoFit/>
            </a:bodyPr>
            <a:lstStyle/>
            <a:p>
              <a:r>
                <a:rPr lang="en-US" sz="1200" b="1" dirty="0" smtClean="0"/>
                <a:t>.36</a:t>
              </a:r>
              <a:endParaRPr lang="en-US" sz="1200" b="1" dirty="0"/>
            </a:p>
          </p:txBody>
        </p:sp>
        <p:sp>
          <p:nvSpPr>
            <p:cNvPr id="422" name="TextBox 421"/>
            <p:cNvSpPr txBox="1"/>
            <p:nvPr/>
          </p:nvSpPr>
          <p:spPr>
            <a:xfrm>
              <a:off x="4261452" y="3664731"/>
              <a:ext cx="544828" cy="276999"/>
            </a:xfrm>
            <a:prstGeom prst="rect">
              <a:avLst/>
            </a:prstGeom>
            <a:solidFill>
              <a:schemeClr val="bg1"/>
            </a:solidFill>
          </p:spPr>
          <p:txBody>
            <a:bodyPr wrap="square" rtlCol="0">
              <a:spAutoFit/>
            </a:bodyPr>
            <a:lstStyle/>
            <a:p>
              <a:r>
                <a:rPr lang="en-US" sz="1200" b="1" dirty="0" smtClean="0"/>
                <a:t>.52</a:t>
              </a:r>
              <a:endParaRPr lang="en-US" sz="1200" b="1" dirty="0"/>
            </a:p>
          </p:txBody>
        </p:sp>
        <p:sp>
          <p:nvSpPr>
            <p:cNvPr id="423" name="TextBox 422"/>
            <p:cNvSpPr txBox="1"/>
            <p:nvPr/>
          </p:nvSpPr>
          <p:spPr>
            <a:xfrm>
              <a:off x="4261452" y="4772484"/>
              <a:ext cx="544828" cy="276999"/>
            </a:xfrm>
            <a:prstGeom prst="rect">
              <a:avLst/>
            </a:prstGeom>
            <a:solidFill>
              <a:schemeClr val="bg1"/>
            </a:solidFill>
          </p:spPr>
          <p:txBody>
            <a:bodyPr wrap="square" rtlCol="0">
              <a:spAutoFit/>
            </a:bodyPr>
            <a:lstStyle/>
            <a:p>
              <a:r>
                <a:rPr lang="en-US" sz="1200" b="1" dirty="0" smtClean="0"/>
                <a:t>.52</a:t>
              </a:r>
              <a:endParaRPr lang="en-US" sz="1200" b="1" dirty="0"/>
            </a:p>
          </p:txBody>
        </p:sp>
        <p:sp>
          <p:nvSpPr>
            <p:cNvPr id="424" name="TextBox 423"/>
            <p:cNvSpPr txBox="1"/>
            <p:nvPr/>
          </p:nvSpPr>
          <p:spPr>
            <a:xfrm>
              <a:off x="4261452" y="5906895"/>
              <a:ext cx="544828" cy="276999"/>
            </a:xfrm>
            <a:prstGeom prst="rect">
              <a:avLst/>
            </a:prstGeom>
            <a:solidFill>
              <a:schemeClr val="bg1"/>
            </a:solidFill>
          </p:spPr>
          <p:txBody>
            <a:bodyPr wrap="square" rtlCol="0">
              <a:spAutoFit/>
            </a:bodyPr>
            <a:lstStyle/>
            <a:p>
              <a:r>
                <a:rPr lang="en-US" sz="1200" b="1" dirty="0" smtClean="0"/>
                <a:t>.46</a:t>
              </a:r>
              <a:endParaRPr lang="en-US" sz="1200" b="1" dirty="0"/>
            </a:p>
          </p:txBody>
        </p:sp>
        <p:sp>
          <p:nvSpPr>
            <p:cNvPr id="425" name="TextBox 424"/>
            <p:cNvSpPr txBox="1"/>
            <p:nvPr/>
          </p:nvSpPr>
          <p:spPr>
            <a:xfrm>
              <a:off x="3048000" y="3656121"/>
              <a:ext cx="443425" cy="276999"/>
            </a:xfrm>
            <a:prstGeom prst="rect">
              <a:avLst/>
            </a:prstGeom>
            <a:solidFill>
              <a:schemeClr val="bg1"/>
            </a:solidFill>
          </p:spPr>
          <p:txBody>
            <a:bodyPr wrap="square" rtlCol="0">
              <a:spAutoFit/>
            </a:bodyPr>
            <a:lstStyle/>
            <a:p>
              <a:r>
                <a:rPr lang="en-US" sz="1200" b="1" dirty="0" smtClean="0"/>
                <a:t>.23</a:t>
              </a:r>
              <a:endParaRPr lang="en-US" sz="1200" b="1" dirty="0"/>
            </a:p>
          </p:txBody>
        </p:sp>
        <p:sp>
          <p:nvSpPr>
            <p:cNvPr id="426" name="TextBox 425"/>
            <p:cNvSpPr txBox="1"/>
            <p:nvPr/>
          </p:nvSpPr>
          <p:spPr>
            <a:xfrm>
              <a:off x="3068515" y="2574630"/>
              <a:ext cx="518566" cy="276999"/>
            </a:xfrm>
            <a:prstGeom prst="rect">
              <a:avLst/>
            </a:prstGeom>
            <a:solidFill>
              <a:schemeClr val="bg1"/>
            </a:solidFill>
          </p:spPr>
          <p:txBody>
            <a:bodyPr wrap="square" rtlCol="0">
              <a:spAutoFit/>
            </a:bodyPr>
            <a:lstStyle/>
            <a:p>
              <a:r>
                <a:rPr lang="en-US" sz="1200" b="1" dirty="0" smtClean="0"/>
                <a:t>.35</a:t>
              </a:r>
              <a:endParaRPr lang="en-US" sz="1200" b="1" dirty="0"/>
            </a:p>
          </p:txBody>
        </p:sp>
        <p:sp>
          <p:nvSpPr>
            <p:cNvPr id="427" name="TextBox 426"/>
            <p:cNvSpPr txBox="1"/>
            <p:nvPr/>
          </p:nvSpPr>
          <p:spPr>
            <a:xfrm>
              <a:off x="2973499" y="1693662"/>
              <a:ext cx="497412" cy="276999"/>
            </a:xfrm>
            <a:prstGeom prst="rect">
              <a:avLst/>
            </a:prstGeom>
            <a:solidFill>
              <a:schemeClr val="bg1"/>
            </a:solidFill>
          </p:spPr>
          <p:txBody>
            <a:bodyPr wrap="square" rtlCol="0">
              <a:spAutoFit/>
            </a:bodyPr>
            <a:lstStyle/>
            <a:p>
              <a:r>
                <a:rPr lang="en-US" sz="1200" b="1" dirty="0" smtClean="0"/>
                <a:t>.43</a:t>
              </a:r>
              <a:endParaRPr lang="en-US" sz="1200" b="1" dirty="0"/>
            </a:p>
          </p:txBody>
        </p:sp>
        <p:sp>
          <p:nvSpPr>
            <p:cNvPr id="428" name="TextBox 427"/>
            <p:cNvSpPr txBox="1"/>
            <p:nvPr/>
          </p:nvSpPr>
          <p:spPr>
            <a:xfrm>
              <a:off x="3047999" y="4883341"/>
              <a:ext cx="539082" cy="276999"/>
            </a:xfrm>
            <a:prstGeom prst="rect">
              <a:avLst/>
            </a:prstGeom>
            <a:solidFill>
              <a:schemeClr val="bg1"/>
            </a:solidFill>
          </p:spPr>
          <p:txBody>
            <a:bodyPr wrap="square" rtlCol="0">
              <a:spAutoFit/>
            </a:bodyPr>
            <a:lstStyle/>
            <a:p>
              <a:r>
                <a:rPr lang="en-US" sz="1200" b="1" dirty="0" smtClean="0"/>
                <a:t>.37</a:t>
              </a:r>
              <a:endParaRPr lang="en-US" sz="1200" b="1" dirty="0"/>
            </a:p>
          </p:txBody>
        </p:sp>
        <p:sp>
          <p:nvSpPr>
            <p:cNvPr id="429" name="TextBox 428"/>
            <p:cNvSpPr txBox="1"/>
            <p:nvPr/>
          </p:nvSpPr>
          <p:spPr>
            <a:xfrm>
              <a:off x="3048000" y="5922173"/>
              <a:ext cx="422910" cy="276999"/>
            </a:xfrm>
            <a:prstGeom prst="rect">
              <a:avLst/>
            </a:prstGeom>
            <a:solidFill>
              <a:schemeClr val="bg1"/>
            </a:solidFill>
          </p:spPr>
          <p:txBody>
            <a:bodyPr wrap="square" lIns="0" rIns="0" rtlCol="0">
              <a:spAutoFit/>
            </a:bodyPr>
            <a:lstStyle/>
            <a:p>
              <a:pPr algn="ctr"/>
              <a:r>
                <a:rPr lang="en-US" sz="1200" b="1" dirty="0" smtClean="0"/>
                <a:t>-.05</a:t>
              </a:r>
              <a:endParaRPr lang="en-US" sz="1200" b="1" dirty="0"/>
            </a:p>
          </p:txBody>
        </p:sp>
      </p:grpSp>
      <p:grpSp>
        <p:nvGrpSpPr>
          <p:cNvPr id="618" name="Group 617"/>
          <p:cNvGrpSpPr/>
          <p:nvPr/>
        </p:nvGrpSpPr>
        <p:grpSpPr>
          <a:xfrm>
            <a:off x="152400" y="1443627"/>
            <a:ext cx="2813910" cy="4866004"/>
            <a:chOff x="152400" y="1443627"/>
            <a:chExt cx="2813910" cy="4866004"/>
          </a:xfrm>
        </p:grpSpPr>
        <p:grpSp>
          <p:nvGrpSpPr>
            <p:cNvPr id="430" name="Group 429"/>
            <p:cNvGrpSpPr/>
            <p:nvPr/>
          </p:nvGrpSpPr>
          <p:grpSpPr>
            <a:xfrm>
              <a:off x="152400" y="1443627"/>
              <a:ext cx="2813910" cy="4866004"/>
              <a:chOff x="-81513" y="0"/>
              <a:chExt cx="3243813" cy="4866402"/>
            </a:xfrm>
          </p:grpSpPr>
          <p:grpSp>
            <p:nvGrpSpPr>
              <p:cNvPr id="431" name="Group 430"/>
              <p:cNvGrpSpPr/>
              <p:nvPr/>
            </p:nvGrpSpPr>
            <p:grpSpPr>
              <a:xfrm>
                <a:off x="-81513" y="2286000"/>
                <a:ext cx="614913" cy="439420"/>
                <a:chOff x="-81513" y="2822881"/>
                <a:chExt cx="614913" cy="439433"/>
              </a:xfrm>
            </p:grpSpPr>
            <p:sp>
              <p:nvSpPr>
                <p:cNvPr id="583" name="Oval 582"/>
                <p:cNvSpPr/>
                <p:nvPr/>
              </p:nvSpPr>
              <p:spPr>
                <a:xfrm>
                  <a:off x="0" y="2822881"/>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584" name="TextBox 250"/>
                <p:cNvSpPr txBox="1"/>
                <p:nvPr/>
              </p:nvSpPr>
              <p:spPr>
                <a:xfrm>
                  <a:off x="-81513" y="2835233"/>
                  <a:ext cx="614913" cy="307811"/>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GFP</a:t>
                  </a:r>
                  <a:endParaRPr lang="en-US" sz="1400" dirty="0">
                    <a:effectLst/>
                    <a:latin typeface="Times New Roman"/>
                    <a:ea typeface="Times New Roman"/>
                  </a:endParaRPr>
                </a:p>
              </p:txBody>
            </p:sp>
          </p:grpSp>
          <p:grpSp>
            <p:nvGrpSpPr>
              <p:cNvPr id="432" name="Group 431"/>
              <p:cNvGrpSpPr/>
              <p:nvPr/>
            </p:nvGrpSpPr>
            <p:grpSpPr>
              <a:xfrm>
                <a:off x="1409700" y="0"/>
                <a:ext cx="1752600" cy="865902"/>
                <a:chOff x="0" y="0"/>
                <a:chExt cx="1752600" cy="865902"/>
              </a:xfrm>
            </p:grpSpPr>
            <p:grpSp>
              <p:nvGrpSpPr>
                <p:cNvPr id="562" name="Group 561"/>
                <p:cNvGrpSpPr/>
                <p:nvPr/>
              </p:nvGrpSpPr>
              <p:grpSpPr>
                <a:xfrm>
                  <a:off x="1219200" y="217170"/>
                  <a:ext cx="533400" cy="439420"/>
                  <a:chOff x="2620190" y="332049"/>
                  <a:chExt cx="533400" cy="439433"/>
                </a:xfrm>
              </p:grpSpPr>
              <p:sp>
                <p:nvSpPr>
                  <p:cNvPr id="581" name="Oval 580"/>
                  <p:cNvSpPr/>
                  <p:nvPr/>
                </p:nvSpPr>
                <p:spPr>
                  <a:xfrm>
                    <a:off x="2620190" y="332049"/>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582" name="TextBox 319"/>
                  <p:cNvSpPr txBox="1"/>
                  <p:nvPr/>
                </p:nvSpPr>
                <p:spPr>
                  <a:xfrm>
                    <a:off x="2620190" y="344401"/>
                    <a:ext cx="533400" cy="369332"/>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E</a:t>
                    </a:r>
                    <a:endParaRPr lang="en-US" sz="1200">
                      <a:effectLst/>
                      <a:latin typeface="Times New Roman"/>
                      <a:ea typeface="Times New Roman"/>
                    </a:endParaRPr>
                  </a:p>
                </p:txBody>
              </p:sp>
            </p:grpSp>
            <p:grpSp>
              <p:nvGrpSpPr>
                <p:cNvPr id="563" name="Group 562"/>
                <p:cNvGrpSpPr/>
                <p:nvPr/>
              </p:nvGrpSpPr>
              <p:grpSpPr>
                <a:xfrm>
                  <a:off x="0" y="0"/>
                  <a:ext cx="556260" cy="865902"/>
                  <a:chOff x="0" y="0"/>
                  <a:chExt cx="556260" cy="865902"/>
                </a:xfrm>
              </p:grpSpPr>
              <p:sp>
                <p:nvSpPr>
                  <p:cNvPr id="573"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rPr>
                      <a:t>Shy</a:t>
                    </a:r>
                    <a:endParaRPr lang="en-US" sz="1200" dirty="0">
                      <a:effectLst/>
                      <a:latin typeface="Times New Roman"/>
                      <a:ea typeface="Times New Roman"/>
                    </a:endParaRPr>
                  </a:p>
                </p:txBody>
              </p:sp>
              <p:sp>
                <p:nvSpPr>
                  <p:cNvPr id="574"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rPr>
                      <a:t>Talkative</a:t>
                    </a:r>
                    <a:endParaRPr lang="en-US" sz="1200" dirty="0">
                      <a:effectLst/>
                      <a:latin typeface="Times New Roman"/>
                      <a:ea typeface="Times New Roman"/>
                    </a:endParaRPr>
                  </a:p>
                </p:txBody>
              </p:sp>
              <p:sp>
                <p:nvSpPr>
                  <p:cNvPr id="575"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rPr>
                      <a:t>Energetic</a:t>
                    </a:r>
                    <a:endParaRPr lang="en-US" sz="1200" dirty="0">
                      <a:effectLst/>
                      <a:latin typeface="Times New Roman"/>
                      <a:ea typeface="Times New Roman"/>
                    </a:endParaRPr>
                  </a:p>
                </p:txBody>
              </p:sp>
              <p:sp>
                <p:nvSpPr>
                  <p:cNvPr id="576"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dirty="0" smtClean="0">
                        <a:solidFill>
                          <a:srgbClr val="000000"/>
                        </a:solidFill>
                        <a:latin typeface="Calibri"/>
                        <a:ea typeface="Times New Roman"/>
                      </a:rPr>
                      <a:t>Quiet</a:t>
                    </a:r>
                    <a:endParaRPr lang="en-US" sz="1200" dirty="0">
                      <a:effectLst/>
                      <a:latin typeface="Times New Roman"/>
                      <a:ea typeface="Times New Roman"/>
                    </a:endParaRPr>
                  </a:p>
                </p:txBody>
              </p:sp>
              <p:sp>
                <p:nvSpPr>
                  <p:cNvPr id="577"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rPr>
                      <a:t>Extraverted</a:t>
                    </a:r>
                    <a:endParaRPr lang="en-US" sz="1200" dirty="0">
                      <a:effectLst/>
                      <a:latin typeface="Times New Roman"/>
                      <a:ea typeface="Times New Roman"/>
                    </a:endParaRPr>
                  </a:p>
                </p:txBody>
              </p:sp>
              <p:sp>
                <p:nvSpPr>
                  <p:cNvPr id="578"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rPr>
                      <a:t>Outgoing</a:t>
                    </a:r>
                    <a:endParaRPr lang="en-US" sz="1200" dirty="0">
                      <a:effectLst/>
                      <a:latin typeface="Times New Roman"/>
                      <a:ea typeface="Times New Roman"/>
                    </a:endParaRPr>
                  </a:p>
                </p:txBody>
              </p:sp>
              <p:sp>
                <p:nvSpPr>
                  <p:cNvPr id="579"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rPr>
                      <a:t>Reserved</a:t>
                    </a:r>
                    <a:endParaRPr lang="en-US" sz="1200" dirty="0">
                      <a:effectLst/>
                      <a:latin typeface="Times New Roman"/>
                      <a:ea typeface="Times New Roman"/>
                    </a:endParaRPr>
                  </a:p>
                </p:txBody>
              </p:sp>
              <p:sp>
                <p:nvSpPr>
                  <p:cNvPr id="580"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err="1" smtClean="0">
                        <a:solidFill>
                          <a:srgbClr val="000000"/>
                        </a:solidFill>
                        <a:effectLst/>
                        <a:latin typeface="Calibri"/>
                        <a:ea typeface="Calibri"/>
                      </a:rPr>
                      <a:t>Untalkative</a:t>
                    </a:r>
                    <a:endParaRPr lang="en-US" sz="1200" dirty="0">
                      <a:effectLst/>
                      <a:latin typeface="Times New Roman"/>
                      <a:ea typeface="Times New Roman"/>
                    </a:endParaRPr>
                  </a:p>
                </p:txBody>
              </p:sp>
            </p:grpSp>
            <p:grpSp>
              <p:nvGrpSpPr>
                <p:cNvPr id="564" name="Group 563"/>
                <p:cNvGrpSpPr/>
                <p:nvPr/>
              </p:nvGrpSpPr>
              <p:grpSpPr>
                <a:xfrm>
                  <a:off x="552450" y="38100"/>
                  <a:ext cx="666750" cy="781024"/>
                  <a:chOff x="0" y="0"/>
                  <a:chExt cx="666750" cy="781024"/>
                </a:xfrm>
              </p:grpSpPr>
              <p:cxnSp>
                <p:nvCxnSpPr>
                  <p:cNvPr id="565" name="Straight Arrow Connector 564"/>
                  <p:cNvCxnSpPr/>
                  <p:nvPr/>
                </p:nvCxnSpPr>
                <p:spPr>
                  <a:xfrm flipH="1" flipV="1">
                    <a:off x="3810" y="0"/>
                    <a:ext cx="662940" cy="38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6" name="Straight Arrow Connector 565"/>
                  <p:cNvCxnSpPr/>
                  <p:nvPr/>
                </p:nvCxnSpPr>
                <p:spPr>
                  <a:xfrm flipH="1" flipV="1">
                    <a:off x="3810" y="125730"/>
                    <a:ext cx="662940" cy="263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7" name="Straight Arrow Connector 566"/>
                  <p:cNvCxnSpPr/>
                  <p:nvPr/>
                </p:nvCxnSpPr>
                <p:spPr>
                  <a:xfrm flipH="1" flipV="1">
                    <a:off x="3810" y="224790"/>
                    <a:ext cx="662940" cy="1644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8" name="Straight Arrow Connector 567"/>
                  <p:cNvCxnSpPr/>
                  <p:nvPr/>
                </p:nvCxnSpPr>
                <p:spPr>
                  <a:xfrm flipH="1" flipV="1">
                    <a:off x="0" y="335280"/>
                    <a:ext cx="666750" cy="539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9" name="Straight Arrow Connector 568"/>
                  <p:cNvCxnSpPr/>
                  <p:nvPr/>
                </p:nvCxnSpPr>
                <p:spPr>
                  <a:xfrm flipH="1">
                    <a:off x="3810" y="388620"/>
                    <a:ext cx="662940" cy="56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0" name="Straight Arrow Connector 569"/>
                  <p:cNvCxnSpPr/>
                  <p:nvPr/>
                </p:nvCxnSpPr>
                <p:spPr>
                  <a:xfrm flipH="1">
                    <a:off x="3810" y="388620"/>
                    <a:ext cx="662940" cy="172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1" name="Straight Arrow Connector 570"/>
                  <p:cNvCxnSpPr/>
                  <p:nvPr/>
                </p:nvCxnSpPr>
                <p:spPr>
                  <a:xfrm flipH="1">
                    <a:off x="3810" y="388620"/>
                    <a:ext cx="662940" cy="2812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flipH="1">
                    <a:off x="3810" y="388620"/>
                    <a:ext cx="662940" cy="392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3" name="Group 432"/>
              <p:cNvGrpSpPr/>
              <p:nvPr/>
            </p:nvGrpSpPr>
            <p:grpSpPr>
              <a:xfrm>
                <a:off x="1409700" y="1005840"/>
                <a:ext cx="1752600" cy="865902"/>
                <a:chOff x="0" y="0"/>
                <a:chExt cx="1752600" cy="865902"/>
              </a:xfrm>
            </p:grpSpPr>
            <p:grpSp>
              <p:nvGrpSpPr>
                <p:cNvPr id="541" name="Group 540"/>
                <p:cNvGrpSpPr/>
                <p:nvPr/>
              </p:nvGrpSpPr>
              <p:grpSpPr>
                <a:xfrm>
                  <a:off x="1219200" y="220980"/>
                  <a:ext cx="533400" cy="439420"/>
                  <a:chOff x="0" y="0"/>
                  <a:chExt cx="533400" cy="439420"/>
                </a:xfrm>
              </p:grpSpPr>
              <p:sp>
                <p:nvSpPr>
                  <p:cNvPr id="560" name="TextBox 319"/>
                  <p:cNvSpPr txBox="1"/>
                  <p:nvPr/>
                </p:nvSpPr>
                <p:spPr>
                  <a:xfrm>
                    <a:off x="0" y="15240"/>
                    <a:ext cx="533400" cy="369321"/>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Calibri"/>
                        <a:cs typeface="Times New Roman"/>
                      </a:rPr>
                      <a:t>A</a:t>
                    </a:r>
                    <a:endParaRPr lang="en-US" sz="1200">
                      <a:effectLst/>
                      <a:latin typeface="Times New Roman"/>
                      <a:ea typeface="Calibri"/>
                      <a:cs typeface="Times New Roman"/>
                    </a:endParaRPr>
                  </a:p>
                </p:txBody>
              </p:sp>
              <p:sp>
                <p:nvSpPr>
                  <p:cNvPr id="561" name="Oval 560"/>
                  <p:cNvSpPr/>
                  <p:nvPr/>
                </p:nvSpPr>
                <p:spPr>
                  <a:xfrm>
                    <a:off x="0" y="0"/>
                    <a:ext cx="533400" cy="4394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grpSp>
            <p:grpSp>
              <p:nvGrpSpPr>
                <p:cNvPr id="542" name="Group 541"/>
                <p:cNvGrpSpPr/>
                <p:nvPr/>
              </p:nvGrpSpPr>
              <p:grpSpPr>
                <a:xfrm>
                  <a:off x="0" y="0"/>
                  <a:ext cx="556260" cy="865902"/>
                  <a:chOff x="0" y="0"/>
                  <a:chExt cx="556260" cy="865902"/>
                </a:xfrm>
              </p:grpSpPr>
              <p:sp>
                <p:nvSpPr>
                  <p:cNvPr id="552"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Kind</a:t>
                    </a:r>
                    <a:endParaRPr lang="en-US" sz="1200" dirty="0">
                      <a:effectLst/>
                      <a:latin typeface="Times New Roman"/>
                      <a:ea typeface="Calibri"/>
                      <a:cs typeface="Times New Roman"/>
                    </a:endParaRPr>
                  </a:p>
                </p:txBody>
              </p:sp>
              <p:sp>
                <p:nvSpPr>
                  <p:cNvPr id="553"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Sympathetic</a:t>
                    </a:r>
                    <a:endParaRPr lang="en-US" sz="1200" dirty="0">
                      <a:effectLst/>
                      <a:latin typeface="Times New Roman"/>
                      <a:ea typeface="Calibri"/>
                      <a:cs typeface="Times New Roman"/>
                    </a:endParaRPr>
                  </a:p>
                </p:txBody>
              </p:sp>
              <p:sp>
                <p:nvSpPr>
                  <p:cNvPr id="554"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Harsh</a:t>
                    </a:r>
                    <a:endParaRPr lang="en-US" sz="1200" dirty="0">
                      <a:effectLst/>
                      <a:latin typeface="Times New Roman"/>
                      <a:ea typeface="Calibri"/>
                      <a:cs typeface="Times New Roman"/>
                    </a:endParaRPr>
                  </a:p>
                </p:txBody>
              </p:sp>
              <p:sp>
                <p:nvSpPr>
                  <p:cNvPr id="555"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Cooperative</a:t>
                    </a:r>
                    <a:endParaRPr lang="en-US" sz="1200" dirty="0">
                      <a:effectLst/>
                      <a:latin typeface="Times New Roman"/>
                      <a:ea typeface="Calibri"/>
                      <a:cs typeface="Times New Roman"/>
                    </a:endParaRPr>
                  </a:p>
                </p:txBody>
              </p:sp>
              <p:sp>
                <p:nvSpPr>
                  <p:cNvPr id="556"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Unkind</a:t>
                    </a:r>
                    <a:endParaRPr lang="en-US" sz="1200" dirty="0">
                      <a:effectLst/>
                      <a:latin typeface="Times New Roman"/>
                      <a:ea typeface="Calibri"/>
                      <a:cs typeface="Times New Roman"/>
                    </a:endParaRPr>
                  </a:p>
                </p:txBody>
              </p:sp>
              <p:sp>
                <p:nvSpPr>
                  <p:cNvPr id="557"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Warm</a:t>
                    </a:r>
                    <a:endParaRPr lang="en-US" sz="1200" dirty="0">
                      <a:effectLst/>
                      <a:latin typeface="Times New Roman"/>
                      <a:ea typeface="Calibri"/>
                      <a:cs typeface="Times New Roman"/>
                    </a:endParaRPr>
                  </a:p>
                </p:txBody>
              </p:sp>
              <p:sp>
                <p:nvSpPr>
                  <p:cNvPr id="558"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Rude</a:t>
                    </a:r>
                    <a:endParaRPr lang="en-US" sz="1200" dirty="0">
                      <a:effectLst/>
                      <a:latin typeface="Times New Roman"/>
                      <a:ea typeface="Calibri"/>
                      <a:cs typeface="Times New Roman"/>
                    </a:endParaRPr>
                  </a:p>
                </p:txBody>
              </p:sp>
              <p:sp>
                <p:nvSpPr>
                  <p:cNvPr id="559"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600" kern="1200" dirty="0" smtClean="0">
                        <a:solidFill>
                          <a:srgbClr val="000000"/>
                        </a:solidFill>
                        <a:effectLst/>
                        <a:latin typeface="Calibri"/>
                        <a:ea typeface="Calibri"/>
                        <a:cs typeface="Times New Roman"/>
                      </a:rPr>
                      <a:t>Inconsiderate</a:t>
                    </a:r>
                    <a:endParaRPr lang="en-US" sz="600" dirty="0">
                      <a:effectLst/>
                      <a:latin typeface="Times New Roman"/>
                      <a:ea typeface="Calibri"/>
                      <a:cs typeface="Times New Roman"/>
                    </a:endParaRPr>
                  </a:p>
                </p:txBody>
              </p:sp>
            </p:grpSp>
            <p:grpSp>
              <p:nvGrpSpPr>
                <p:cNvPr id="543" name="Group 542"/>
                <p:cNvGrpSpPr/>
                <p:nvPr/>
              </p:nvGrpSpPr>
              <p:grpSpPr>
                <a:xfrm>
                  <a:off x="548640" y="38100"/>
                  <a:ext cx="666750" cy="781024"/>
                  <a:chOff x="0" y="0"/>
                  <a:chExt cx="666750" cy="781024"/>
                </a:xfrm>
              </p:grpSpPr>
              <p:cxnSp>
                <p:nvCxnSpPr>
                  <p:cNvPr id="544" name="Straight Arrow Connector 543"/>
                  <p:cNvCxnSpPr/>
                  <p:nvPr/>
                </p:nvCxnSpPr>
                <p:spPr>
                  <a:xfrm flipH="1" flipV="1">
                    <a:off x="3810" y="0"/>
                    <a:ext cx="662940" cy="38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5" name="Straight Arrow Connector 544"/>
                  <p:cNvCxnSpPr/>
                  <p:nvPr/>
                </p:nvCxnSpPr>
                <p:spPr>
                  <a:xfrm flipH="1" flipV="1">
                    <a:off x="3810" y="125730"/>
                    <a:ext cx="662940" cy="263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6" name="Straight Arrow Connector 545"/>
                  <p:cNvCxnSpPr/>
                  <p:nvPr/>
                </p:nvCxnSpPr>
                <p:spPr>
                  <a:xfrm flipH="1" flipV="1">
                    <a:off x="3810" y="224790"/>
                    <a:ext cx="662940" cy="1644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7" name="Straight Arrow Connector 546"/>
                  <p:cNvCxnSpPr/>
                  <p:nvPr/>
                </p:nvCxnSpPr>
                <p:spPr>
                  <a:xfrm flipH="1" flipV="1">
                    <a:off x="0" y="335280"/>
                    <a:ext cx="666750" cy="539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8" name="Straight Arrow Connector 547"/>
                  <p:cNvCxnSpPr/>
                  <p:nvPr/>
                </p:nvCxnSpPr>
                <p:spPr>
                  <a:xfrm flipH="1">
                    <a:off x="3810" y="388620"/>
                    <a:ext cx="662940" cy="56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9" name="Straight Arrow Connector 548"/>
                  <p:cNvCxnSpPr/>
                  <p:nvPr/>
                </p:nvCxnSpPr>
                <p:spPr>
                  <a:xfrm flipH="1">
                    <a:off x="3810" y="388620"/>
                    <a:ext cx="662940" cy="172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0" name="Straight Arrow Connector 549"/>
                  <p:cNvCxnSpPr/>
                  <p:nvPr/>
                </p:nvCxnSpPr>
                <p:spPr>
                  <a:xfrm flipH="1">
                    <a:off x="3810" y="388620"/>
                    <a:ext cx="662940" cy="2812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1" name="Straight Arrow Connector 550"/>
                  <p:cNvCxnSpPr/>
                  <p:nvPr/>
                </p:nvCxnSpPr>
                <p:spPr>
                  <a:xfrm flipH="1">
                    <a:off x="3810" y="388620"/>
                    <a:ext cx="662940" cy="392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4" name="Group 433"/>
              <p:cNvGrpSpPr/>
              <p:nvPr/>
            </p:nvGrpSpPr>
            <p:grpSpPr>
              <a:xfrm>
                <a:off x="1409700" y="2019300"/>
                <a:ext cx="1752600" cy="865902"/>
                <a:chOff x="0" y="0"/>
                <a:chExt cx="1752600" cy="865902"/>
              </a:xfrm>
            </p:grpSpPr>
            <p:grpSp>
              <p:nvGrpSpPr>
                <p:cNvPr id="520" name="Group 519"/>
                <p:cNvGrpSpPr/>
                <p:nvPr/>
              </p:nvGrpSpPr>
              <p:grpSpPr>
                <a:xfrm>
                  <a:off x="1219200" y="213360"/>
                  <a:ext cx="533400" cy="439420"/>
                  <a:chOff x="0" y="0"/>
                  <a:chExt cx="533400" cy="439420"/>
                </a:xfrm>
              </p:grpSpPr>
              <p:sp>
                <p:nvSpPr>
                  <p:cNvPr id="539" name="TextBox 319"/>
                  <p:cNvSpPr txBox="1"/>
                  <p:nvPr/>
                </p:nvSpPr>
                <p:spPr>
                  <a:xfrm>
                    <a:off x="0" y="15240"/>
                    <a:ext cx="533400" cy="369321"/>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Calibri"/>
                        <a:cs typeface="Times New Roman"/>
                      </a:rPr>
                      <a:t>C</a:t>
                    </a:r>
                    <a:endParaRPr lang="en-US" sz="1200">
                      <a:effectLst/>
                      <a:latin typeface="Times New Roman"/>
                      <a:ea typeface="Calibri"/>
                      <a:cs typeface="Times New Roman"/>
                    </a:endParaRPr>
                  </a:p>
                </p:txBody>
              </p:sp>
              <p:sp>
                <p:nvSpPr>
                  <p:cNvPr id="540" name="Oval 539"/>
                  <p:cNvSpPr/>
                  <p:nvPr/>
                </p:nvSpPr>
                <p:spPr>
                  <a:xfrm>
                    <a:off x="0" y="0"/>
                    <a:ext cx="533400" cy="4394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grpSp>
            <p:grpSp>
              <p:nvGrpSpPr>
                <p:cNvPr id="521" name="Group 520"/>
                <p:cNvGrpSpPr/>
                <p:nvPr/>
              </p:nvGrpSpPr>
              <p:grpSpPr>
                <a:xfrm>
                  <a:off x="0" y="0"/>
                  <a:ext cx="556260" cy="865902"/>
                  <a:chOff x="0" y="0"/>
                  <a:chExt cx="556260" cy="865902"/>
                </a:xfrm>
              </p:grpSpPr>
              <p:sp>
                <p:nvSpPr>
                  <p:cNvPr id="531"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Efficient</a:t>
                    </a:r>
                    <a:endParaRPr lang="en-US" sz="1200" dirty="0">
                      <a:effectLst/>
                      <a:latin typeface="Times New Roman"/>
                      <a:ea typeface="Calibri"/>
                      <a:cs typeface="Times New Roman"/>
                    </a:endParaRPr>
                  </a:p>
                </p:txBody>
              </p:sp>
              <p:sp>
                <p:nvSpPr>
                  <p:cNvPr id="532"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Disorganized</a:t>
                    </a:r>
                    <a:endParaRPr lang="en-US" sz="1200" dirty="0">
                      <a:effectLst/>
                      <a:latin typeface="Times New Roman"/>
                      <a:ea typeface="Calibri"/>
                      <a:cs typeface="Times New Roman"/>
                    </a:endParaRPr>
                  </a:p>
                </p:txBody>
              </p:sp>
              <p:sp>
                <p:nvSpPr>
                  <p:cNvPr id="533"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Careless</a:t>
                    </a:r>
                    <a:endParaRPr lang="en-US" sz="1200" dirty="0">
                      <a:effectLst/>
                      <a:latin typeface="Times New Roman"/>
                      <a:ea typeface="Calibri"/>
                      <a:cs typeface="Times New Roman"/>
                    </a:endParaRPr>
                  </a:p>
                </p:txBody>
              </p:sp>
              <p:sp>
                <p:nvSpPr>
                  <p:cNvPr id="534"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Untidy</a:t>
                    </a:r>
                    <a:endParaRPr lang="en-US" sz="1200" dirty="0">
                      <a:effectLst/>
                      <a:latin typeface="Times New Roman"/>
                      <a:ea typeface="Calibri"/>
                      <a:cs typeface="Times New Roman"/>
                    </a:endParaRPr>
                  </a:p>
                </p:txBody>
              </p:sp>
              <p:sp>
                <p:nvSpPr>
                  <p:cNvPr id="535"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Neat</a:t>
                    </a:r>
                    <a:endParaRPr lang="en-US" sz="1200" dirty="0">
                      <a:effectLst/>
                      <a:latin typeface="Times New Roman"/>
                      <a:ea typeface="Calibri"/>
                      <a:cs typeface="Times New Roman"/>
                    </a:endParaRPr>
                  </a:p>
                </p:txBody>
              </p:sp>
              <p:sp>
                <p:nvSpPr>
                  <p:cNvPr id="536"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Inefficient</a:t>
                    </a:r>
                    <a:endParaRPr lang="en-US" sz="1200" dirty="0">
                      <a:effectLst/>
                      <a:latin typeface="Times New Roman"/>
                      <a:ea typeface="Calibri"/>
                      <a:cs typeface="Times New Roman"/>
                    </a:endParaRPr>
                  </a:p>
                </p:txBody>
              </p:sp>
              <p:sp>
                <p:nvSpPr>
                  <p:cNvPr id="537"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Systematic</a:t>
                    </a:r>
                    <a:endParaRPr lang="en-US" sz="1200" dirty="0">
                      <a:effectLst/>
                      <a:latin typeface="Times New Roman"/>
                      <a:ea typeface="Calibri"/>
                      <a:cs typeface="Times New Roman"/>
                    </a:endParaRPr>
                  </a:p>
                </p:txBody>
              </p:sp>
              <p:sp>
                <p:nvSpPr>
                  <p:cNvPr id="538"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Organized</a:t>
                    </a:r>
                    <a:endParaRPr lang="en-US" sz="1200" dirty="0">
                      <a:effectLst/>
                      <a:latin typeface="Times New Roman"/>
                      <a:ea typeface="Calibri"/>
                      <a:cs typeface="Times New Roman"/>
                    </a:endParaRPr>
                  </a:p>
                </p:txBody>
              </p:sp>
            </p:grpSp>
            <p:grpSp>
              <p:nvGrpSpPr>
                <p:cNvPr id="522" name="Group 521"/>
                <p:cNvGrpSpPr/>
                <p:nvPr/>
              </p:nvGrpSpPr>
              <p:grpSpPr>
                <a:xfrm>
                  <a:off x="548640" y="38100"/>
                  <a:ext cx="666750" cy="781024"/>
                  <a:chOff x="0" y="0"/>
                  <a:chExt cx="666750" cy="781024"/>
                </a:xfrm>
              </p:grpSpPr>
              <p:cxnSp>
                <p:nvCxnSpPr>
                  <p:cNvPr id="523" name="Straight Arrow Connector 522"/>
                  <p:cNvCxnSpPr/>
                  <p:nvPr/>
                </p:nvCxnSpPr>
                <p:spPr>
                  <a:xfrm flipH="1" flipV="1">
                    <a:off x="3810" y="0"/>
                    <a:ext cx="662940" cy="38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4" name="Straight Arrow Connector 523"/>
                  <p:cNvCxnSpPr/>
                  <p:nvPr/>
                </p:nvCxnSpPr>
                <p:spPr>
                  <a:xfrm flipH="1" flipV="1">
                    <a:off x="3810" y="125730"/>
                    <a:ext cx="662940" cy="263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5" name="Straight Arrow Connector 524"/>
                  <p:cNvCxnSpPr/>
                  <p:nvPr/>
                </p:nvCxnSpPr>
                <p:spPr>
                  <a:xfrm flipH="1" flipV="1">
                    <a:off x="3810" y="224790"/>
                    <a:ext cx="662940" cy="1644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6" name="Straight Arrow Connector 525"/>
                  <p:cNvCxnSpPr/>
                  <p:nvPr/>
                </p:nvCxnSpPr>
                <p:spPr>
                  <a:xfrm flipH="1" flipV="1">
                    <a:off x="0" y="335280"/>
                    <a:ext cx="666750" cy="539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H="1">
                    <a:off x="3810" y="388620"/>
                    <a:ext cx="662940" cy="56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p:nvPr/>
                </p:nvCxnSpPr>
                <p:spPr>
                  <a:xfrm flipH="1">
                    <a:off x="3810" y="388620"/>
                    <a:ext cx="662940" cy="172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p:nvPr/>
                </p:nvCxnSpPr>
                <p:spPr>
                  <a:xfrm flipH="1">
                    <a:off x="3810" y="388620"/>
                    <a:ext cx="662940" cy="2812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p:nvPr/>
                </p:nvCxnSpPr>
                <p:spPr>
                  <a:xfrm flipH="1">
                    <a:off x="3810" y="388620"/>
                    <a:ext cx="662940" cy="392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5" name="Group 434"/>
              <p:cNvGrpSpPr/>
              <p:nvPr/>
            </p:nvGrpSpPr>
            <p:grpSpPr>
              <a:xfrm>
                <a:off x="1409700" y="2994660"/>
                <a:ext cx="1752600" cy="865902"/>
                <a:chOff x="0" y="0"/>
                <a:chExt cx="1752600" cy="865902"/>
              </a:xfrm>
            </p:grpSpPr>
            <p:grpSp>
              <p:nvGrpSpPr>
                <p:cNvPr id="499" name="Group 498"/>
                <p:cNvGrpSpPr/>
                <p:nvPr/>
              </p:nvGrpSpPr>
              <p:grpSpPr>
                <a:xfrm>
                  <a:off x="1219200" y="213360"/>
                  <a:ext cx="533400" cy="439420"/>
                  <a:chOff x="0" y="0"/>
                  <a:chExt cx="533400" cy="439420"/>
                </a:xfrm>
              </p:grpSpPr>
              <p:sp>
                <p:nvSpPr>
                  <p:cNvPr id="518" name="Oval 517"/>
                  <p:cNvSpPr/>
                  <p:nvPr/>
                </p:nvSpPr>
                <p:spPr>
                  <a:xfrm>
                    <a:off x="0" y="0"/>
                    <a:ext cx="533400" cy="4394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519" name="TextBox 319"/>
                  <p:cNvSpPr txBox="1"/>
                  <p:nvPr/>
                </p:nvSpPr>
                <p:spPr>
                  <a:xfrm>
                    <a:off x="0" y="15240"/>
                    <a:ext cx="533400" cy="369321"/>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Calibri"/>
                        <a:cs typeface="Times New Roman"/>
                      </a:rPr>
                      <a:t>S</a:t>
                    </a:r>
                    <a:endParaRPr lang="en-US" sz="1200">
                      <a:effectLst/>
                      <a:latin typeface="Times New Roman"/>
                      <a:ea typeface="Calibri"/>
                      <a:cs typeface="Times New Roman"/>
                    </a:endParaRPr>
                  </a:p>
                </p:txBody>
              </p:sp>
            </p:grpSp>
            <p:grpSp>
              <p:nvGrpSpPr>
                <p:cNvPr id="500" name="Group 499"/>
                <p:cNvGrpSpPr/>
                <p:nvPr/>
              </p:nvGrpSpPr>
              <p:grpSpPr>
                <a:xfrm>
                  <a:off x="0" y="0"/>
                  <a:ext cx="556260" cy="865902"/>
                  <a:chOff x="0" y="0"/>
                  <a:chExt cx="556260" cy="865902"/>
                </a:xfrm>
              </p:grpSpPr>
              <p:sp>
                <p:nvSpPr>
                  <p:cNvPr id="510"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Envious</a:t>
                    </a:r>
                    <a:endParaRPr lang="en-US" sz="1200" dirty="0">
                      <a:effectLst/>
                      <a:latin typeface="Times New Roman"/>
                      <a:ea typeface="Calibri"/>
                      <a:cs typeface="Times New Roman"/>
                    </a:endParaRPr>
                  </a:p>
                </p:txBody>
              </p:sp>
              <p:sp>
                <p:nvSpPr>
                  <p:cNvPr id="511"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Emotional</a:t>
                    </a:r>
                    <a:endParaRPr lang="en-US" sz="1200" dirty="0">
                      <a:effectLst/>
                      <a:latin typeface="Times New Roman"/>
                      <a:ea typeface="Calibri"/>
                      <a:cs typeface="Times New Roman"/>
                    </a:endParaRPr>
                  </a:p>
                </p:txBody>
              </p:sp>
              <p:sp>
                <p:nvSpPr>
                  <p:cNvPr id="512"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Anxious</a:t>
                    </a:r>
                    <a:endParaRPr lang="en-US" sz="1200" dirty="0">
                      <a:effectLst/>
                      <a:latin typeface="Times New Roman"/>
                      <a:ea typeface="Calibri"/>
                      <a:cs typeface="Times New Roman"/>
                    </a:endParaRPr>
                  </a:p>
                </p:txBody>
              </p:sp>
              <p:sp>
                <p:nvSpPr>
                  <p:cNvPr id="513"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Unworried</a:t>
                    </a:r>
                    <a:endParaRPr lang="en-US" sz="1200" dirty="0">
                      <a:effectLst/>
                      <a:latin typeface="Times New Roman"/>
                      <a:ea typeface="Calibri"/>
                      <a:cs typeface="Times New Roman"/>
                    </a:endParaRPr>
                  </a:p>
                </p:txBody>
              </p:sp>
              <p:sp>
                <p:nvSpPr>
                  <p:cNvPr id="514"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Jealous</a:t>
                    </a:r>
                    <a:endParaRPr lang="en-US" sz="1200" dirty="0">
                      <a:effectLst/>
                      <a:latin typeface="Times New Roman"/>
                      <a:ea typeface="Calibri"/>
                      <a:cs typeface="Times New Roman"/>
                    </a:endParaRPr>
                  </a:p>
                </p:txBody>
              </p:sp>
              <p:sp>
                <p:nvSpPr>
                  <p:cNvPr id="515"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err="1" smtClean="0">
                        <a:solidFill>
                          <a:srgbClr val="000000"/>
                        </a:solidFill>
                        <a:effectLst/>
                        <a:latin typeface="Calibri"/>
                        <a:ea typeface="Calibri"/>
                        <a:cs typeface="Times New Roman"/>
                      </a:rPr>
                      <a:t>Unenvious</a:t>
                    </a:r>
                    <a:endParaRPr lang="en-US" sz="1200" dirty="0">
                      <a:effectLst/>
                      <a:latin typeface="Times New Roman"/>
                      <a:ea typeface="Calibri"/>
                      <a:cs typeface="Times New Roman"/>
                    </a:endParaRPr>
                  </a:p>
                </p:txBody>
              </p:sp>
              <p:sp>
                <p:nvSpPr>
                  <p:cNvPr id="516"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Moody</a:t>
                    </a:r>
                    <a:endParaRPr lang="en-US" sz="1200" dirty="0">
                      <a:effectLst/>
                      <a:latin typeface="Times New Roman"/>
                      <a:ea typeface="Calibri"/>
                      <a:cs typeface="Times New Roman"/>
                    </a:endParaRPr>
                  </a:p>
                </p:txBody>
              </p:sp>
              <p:sp>
                <p:nvSpPr>
                  <p:cNvPr id="517"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err="1" smtClean="0">
                        <a:solidFill>
                          <a:srgbClr val="000000"/>
                        </a:solidFill>
                        <a:effectLst/>
                        <a:latin typeface="Calibri"/>
                        <a:ea typeface="Calibri"/>
                        <a:cs typeface="Times New Roman"/>
                      </a:rPr>
                      <a:t>Unanxious</a:t>
                    </a:r>
                    <a:endParaRPr lang="en-US" sz="1200" dirty="0">
                      <a:effectLst/>
                      <a:latin typeface="Times New Roman"/>
                      <a:ea typeface="Calibri"/>
                      <a:cs typeface="Times New Roman"/>
                    </a:endParaRPr>
                  </a:p>
                </p:txBody>
              </p:sp>
            </p:grpSp>
            <p:grpSp>
              <p:nvGrpSpPr>
                <p:cNvPr id="501" name="Group 500"/>
                <p:cNvGrpSpPr/>
                <p:nvPr/>
              </p:nvGrpSpPr>
              <p:grpSpPr>
                <a:xfrm>
                  <a:off x="548640" y="38100"/>
                  <a:ext cx="666750" cy="781024"/>
                  <a:chOff x="0" y="0"/>
                  <a:chExt cx="666750" cy="781024"/>
                </a:xfrm>
              </p:grpSpPr>
              <p:cxnSp>
                <p:nvCxnSpPr>
                  <p:cNvPr id="502" name="Straight Arrow Connector 501"/>
                  <p:cNvCxnSpPr/>
                  <p:nvPr/>
                </p:nvCxnSpPr>
                <p:spPr>
                  <a:xfrm flipH="1" flipV="1">
                    <a:off x="3810" y="0"/>
                    <a:ext cx="662940" cy="38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3" name="Straight Arrow Connector 502"/>
                  <p:cNvCxnSpPr/>
                  <p:nvPr/>
                </p:nvCxnSpPr>
                <p:spPr>
                  <a:xfrm flipH="1" flipV="1">
                    <a:off x="3810" y="125730"/>
                    <a:ext cx="662940" cy="263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4" name="Straight Arrow Connector 503"/>
                  <p:cNvCxnSpPr/>
                  <p:nvPr/>
                </p:nvCxnSpPr>
                <p:spPr>
                  <a:xfrm flipH="1" flipV="1">
                    <a:off x="3810" y="224790"/>
                    <a:ext cx="662940" cy="1644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5" name="Straight Arrow Connector 504"/>
                  <p:cNvCxnSpPr/>
                  <p:nvPr/>
                </p:nvCxnSpPr>
                <p:spPr>
                  <a:xfrm flipH="1" flipV="1">
                    <a:off x="0" y="335280"/>
                    <a:ext cx="666750" cy="539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6" name="Straight Arrow Connector 505"/>
                  <p:cNvCxnSpPr/>
                  <p:nvPr/>
                </p:nvCxnSpPr>
                <p:spPr>
                  <a:xfrm flipH="1">
                    <a:off x="3810" y="388620"/>
                    <a:ext cx="662940" cy="56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7" name="Straight Arrow Connector 506"/>
                  <p:cNvCxnSpPr/>
                  <p:nvPr/>
                </p:nvCxnSpPr>
                <p:spPr>
                  <a:xfrm flipH="1">
                    <a:off x="3810" y="388620"/>
                    <a:ext cx="662940" cy="172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8" name="Straight Arrow Connector 507"/>
                  <p:cNvCxnSpPr/>
                  <p:nvPr/>
                </p:nvCxnSpPr>
                <p:spPr>
                  <a:xfrm flipH="1">
                    <a:off x="3810" y="388620"/>
                    <a:ext cx="662940" cy="2812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9" name="Straight Arrow Connector 508"/>
                  <p:cNvCxnSpPr/>
                  <p:nvPr/>
                </p:nvCxnSpPr>
                <p:spPr>
                  <a:xfrm flipH="1">
                    <a:off x="3810" y="388620"/>
                    <a:ext cx="662940" cy="392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6" name="Group 435"/>
              <p:cNvGrpSpPr/>
              <p:nvPr/>
            </p:nvGrpSpPr>
            <p:grpSpPr>
              <a:xfrm>
                <a:off x="1409700" y="4000500"/>
                <a:ext cx="1752600" cy="865902"/>
                <a:chOff x="0" y="0"/>
                <a:chExt cx="1752600" cy="865902"/>
              </a:xfrm>
            </p:grpSpPr>
            <p:grpSp>
              <p:nvGrpSpPr>
                <p:cNvPr id="478" name="Group 477"/>
                <p:cNvGrpSpPr/>
                <p:nvPr/>
              </p:nvGrpSpPr>
              <p:grpSpPr>
                <a:xfrm>
                  <a:off x="1219200" y="213360"/>
                  <a:ext cx="533400" cy="439420"/>
                  <a:chOff x="2620190" y="332049"/>
                  <a:chExt cx="533400" cy="439433"/>
                </a:xfrm>
              </p:grpSpPr>
              <p:sp>
                <p:nvSpPr>
                  <p:cNvPr id="497" name="Oval 496"/>
                  <p:cNvSpPr/>
                  <p:nvPr/>
                </p:nvSpPr>
                <p:spPr>
                  <a:xfrm>
                    <a:off x="2620190" y="332049"/>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a:effectLst/>
                        <a:ea typeface="Times New Roman"/>
                        <a:cs typeface="Times New Roman"/>
                      </a:rPr>
                      <a:t> </a:t>
                    </a:r>
                    <a:endParaRPr lang="en-US" sz="1200">
                      <a:effectLst/>
                      <a:ea typeface="Calibri"/>
                      <a:cs typeface="Times New Roman"/>
                    </a:endParaRPr>
                  </a:p>
                </p:txBody>
              </p:sp>
              <p:sp>
                <p:nvSpPr>
                  <p:cNvPr id="498" name="TextBox 319"/>
                  <p:cNvSpPr txBox="1"/>
                  <p:nvPr/>
                </p:nvSpPr>
                <p:spPr>
                  <a:xfrm>
                    <a:off x="2620190" y="344401"/>
                    <a:ext cx="533400" cy="370216"/>
                  </a:xfrm>
                  <a:prstGeom prst="rect">
                    <a:avLst/>
                  </a:prstGeom>
                  <a:noFill/>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Calibri"/>
                        <a:cs typeface="Times New Roman"/>
                      </a:rPr>
                      <a:t>O</a:t>
                    </a:r>
                    <a:endParaRPr lang="en-US" sz="1200">
                      <a:effectLst/>
                      <a:latin typeface="Times New Roman"/>
                      <a:ea typeface="Calibri"/>
                      <a:cs typeface="Times New Roman"/>
                    </a:endParaRPr>
                  </a:p>
                </p:txBody>
              </p:sp>
            </p:grpSp>
            <p:grpSp>
              <p:nvGrpSpPr>
                <p:cNvPr id="479" name="Group 478"/>
                <p:cNvGrpSpPr/>
                <p:nvPr/>
              </p:nvGrpSpPr>
              <p:grpSpPr>
                <a:xfrm>
                  <a:off x="0" y="0"/>
                  <a:ext cx="556260" cy="865902"/>
                  <a:chOff x="0" y="0"/>
                  <a:chExt cx="556260" cy="865902"/>
                </a:xfrm>
              </p:grpSpPr>
              <p:sp>
                <p:nvSpPr>
                  <p:cNvPr id="489" name="Text Box 6"/>
                  <p:cNvSpPr txBox="1">
                    <a:spLocks noChangeArrowheads="1"/>
                  </p:cNvSpPr>
                  <p:nvPr/>
                </p:nvSpPr>
                <p:spPr bwMode="auto">
                  <a:xfrm>
                    <a:off x="3810" y="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Creative</a:t>
                    </a:r>
                    <a:endParaRPr lang="en-US" sz="1200" dirty="0">
                      <a:effectLst/>
                      <a:latin typeface="Times New Roman"/>
                      <a:ea typeface="Calibri"/>
                      <a:cs typeface="Times New Roman"/>
                    </a:endParaRPr>
                  </a:p>
                </p:txBody>
              </p:sp>
              <p:sp>
                <p:nvSpPr>
                  <p:cNvPr id="490" name="Text Box 7"/>
                  <p:cNvSpPr txBox="1">
                    <a:spLocks noChangeArrowheads="1"/>
                  </p:cNvSpPr>
                  <p:nvPr/>
                </p:nvSpPr>
                <p:spPr bwMode="auto">
                  <a:xfrm>
                    <a:off x="3810" y="11049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Intellectual</a:t>
                    </a:r>
                    <a:endParaRPr lang="en-US" sz="1200" dirty="0">
                      <a:effectLst/>
                      <a:latin typeface="Times New Roman"/>
                      <a:ea typeface="Calibri"/>
                      <a:cs typeface="Times New Roman"/>
                    </a:endParaRPr>
                  </a:p>
                </p:txBody>
              </p:sp>
              <p:sp>
                <p:nvSpPr>
                  <p:cNvPr id="491" name="Text Box 8"/>
                  <p:cNvSpPr txBox="1">
                    <a:spLocks noChangeArrowheads="1"/>
                  </p:cNvSpPr>
                  <p:nvPr/>
                </p:nvSpPr>
                <p:spPr bwMode="auto">
                  <a:xfrm>
                    <a:off x="3810" y="2171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600" kern="1200" dirty="0" smtClean="0">
                        <a:solidFill>
                          <a:srgbClr val="000000"/>
                        </a:solidFill>
                        <a:effectLst/>
                        <a:latin typeface="Calibri"/>
                        <a:ea typeface="Calibri"/>
                        <a:cs typeface="Times New Roman"/>
                      </a:rPr>
                      <a:t>Unimaginative</a:t>
                    </a:r>
                    <a:endParaRPr lang="en-US" sz="600" dirty="0">
                      <a:effectLst/>
                      <a:latin typeface="Times New Roman"/>
                      <a:ea typeface="Calibri"/>
                      <a:cs typeface="Times New Roman"/>
                    </a:endParaRPr>
                  </a:p>
                </p:txBody>
              </p:sp>
              <p:sp>
                <p:nvSpPr>
                  <p:cNvPr id="492" name="Text Box 9"/>
                  <p:cNvSpPr txBox="1">
                    <a:spLocks noChangeArrowheads="1"/>
                  </p:cNvSpPr>
                  <p:nvPr/>
                </p:nvSpPr>
                <p:spPr bwMode="auto">
                  <a:xfrm>
                    <a:off x="0" y="33528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dirty="0" smtClean="0">
                        <a:solidFill>
                          <a:srgbClr val="000000"/>
                        </a:solidFill>
                        <a:latin typeface="Calibri"/>
                        <a:ea typeface="Calibri"/>
                        <a:cs typeface="Times New Roman"/>
                      </a:rPr>
                      <a:t>Artistic</a:t>
                    </a:r>
                    <a:endParaRPr lang="en-US" sz="1200" dirty="0">
                      <a:effectLst/>
                      <a:latin typeface="Times New Roman"/>
                      <a:ea typeface="Calibri"/>
                      <a:cs typeface="Times New Roman"/>
                    </a:endParaRPr>
                  </a:p>
                </p:txBody>
              </p:sp>
              <p:sp>
                <p:nvSpPr>
                  <p:cNvPr id="493" name="Text Box 10"/>
                  <p:cNvSpPr txBox="1">
                    <a:spLocks noChangeArrowheads="1"/>
                  </p:cNvSpPr>
                  <p:nvPr/>
                </p:nvSpPr>
                <p:spPr bwMode="auto">
                  <a:xfrm>
                    <a:off x="3810" y="44577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Intelligent</a:t>
                    </a:r>
                    <a:endParaRPr lang="en-US" sz="1200" dirty="0">
                      <a:effectLst/>
                      <a:latin typeface="Times New Roman"/>
                      <a:ea typeface="Calibri"/>
                      <a:cs typeface="Times New Roman"/>
                    </a:endParaRPr>
                  </a:p>
                </p:txBody>
              </p:sp>
              <p:sp>
                <p:nvSpPr>
                  <p:cNvPr id="494" name="Text Box 11"/>
                  <p:cNvSpPr txBox="1">
                    <a:spLocks noChangeArrowheads="1"/>
                  </p:cNvSpPr>
                  <p:nvPr/>
                </p:nvSpPr>
                <p:spPr bwMode="auto">
                  <a:xfrm>
                    <a:off x="3810" y="55626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Philosophical</a:t>
                    </a:r>
                    <a:endParaRPr lang="en-US" sz="1200" dirty="0">
                      <a:effectLst/>
                      <a:latin typeface="Times New Roman"/>
                      <a:ea typeface="Calibri"/>
                      <a:cs typeface="Times New Roman"/>
                    </a:endParaRPr>
                  </a:p>
                </p:txBody>
              </p:sp>
              <p:sp>
                <p:nvSpPr>
                  <p:cNvPr id="495" name="Text Box 12"/>
                  <p:cNvSpPr txBox="1">
                    <a:spLocks noChangeArrowheads="1"/>
                  </p:cNvSpPr>
                  <p:nvPr/>
                </p:nvSpPr>
                <p:spPr bwMode="auto">
                  <a:xfrm>
                    <a:off x="3810" y="66294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Deep</a:t>
                    </a:r>
                    <a:endParaRPr lang="en-US" sz="1200" dirty="0">
                      <a:effectLst/>
                      <a:latin typeface="Times New Roman"/>
                      <a:ea typeface="Calibri"/>
                      <a:cs typeface="Times New Roman"/>
                    </a:endParaRPr>
                  </a:p>
                </p:txBody>
              </p:sp>
              <p:sp>
                <p:nvSpPr>
                  <p:cNvPr id="496" name="Text Box 13"/>
                  <p:cNvSpPr txBox="1">
                    <a:spLocks noChangeArrowheads="1"/>
                  </p:cNvSpPr>
                  <p:nvPr/>
                </p:nvSpPr>
                <p:spPr bwMode="auto">
                  <a:xfrm>
                    <a:off x="3810" y="773430"/>
                    <a:ext cx="552450" cy="9247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700" kern="1200" dirty="0" smtClean="0">
                        <a:solidFill>
                          <a:srgbClr val="000000"/>
                        </a:solidFill>
                        <a:effectLst/>
                        <a:latin typeface="Calibri"/>
                        <a:ea typeface="Calibri"/>
                        <a:cs typeface="Times New Roman"/>
                      </a:rPr>
                      <a:t>Uncreative</a:t>
                    </a:r>
                    <a:endParaRPr lang="en-US" sz="1200" dirty="0">
                      <a:effectLst/>
                      <a:latin typeface="Times New Roman"/>
                      <a:ea typeface="Calibri"/>
                      <a:cs typeface="Times New Roman"/>
                    </a:endParaRPr>
                  </a:p>
                </p:txBody>
              </p:sp>
            </p:grpSp>
            <p:grpSp>
              <p:nvGrpSpPr>
                <p:cNvPr id="480" name="Group 479"/>
                <p:cNvGrpSpPr/>
                <p:nvPr/>
              </p:nvGrpSpPr>
              <p:grpSpPr>
                <a:xfrm>
                  <a:off x="548640" y="38100"/>
                  <a:ext cx="666750" cy="781024"/>
                  <a:chOff x="0" y="0"/>
                  <a:chExt cx="666750" cy="781024"/>
                </a:xfrm>
              </p:grpSpPr>
              <p:cxnSp>
                <p:nvCxnSpPr>
                  <p:cNvPr id="481" name="Straight Arrow Connector 480"/>
                  <p:cNvCxnSpPr/>
                  <p:nvPr/>
                </p:nvCxnSpPr>
                <p:spPr>
                  <a:xfrm flipH="1" flipV="1">
                    <a:off x="3810" y="0"/>
                    <a:ext cx="662940" cy="38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flipH="1" flipV="1">
                    <a:off x="3810" y="125730"/>
                    <a:ext cx="662940" cy="263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3" name="Straight Arrow Connector 482"/>
                  <p:cNvCxnSpPr/>
                  <p:nvPr/>
                </p:nvCxnSpPr>
                <p:spPr>
                  <a:xfrm flipH="1" flipV="1">
                    <a:off x="3810" y="224790"/>
                    <a:ext cx="662940" cy="1644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4" name="Straight Arrow Connector 483"/>
                  <p:cNvCxnSpPr/>
                  <p:nvPr/>
                </p:nvCxnSpPr>
                <p:spPr>
                  <a:xfrm flipH="1" flipV="1">
                    <a:off x="0" y="335280"/>
                    <a:ext cx="666750" cy="539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5" name="Straight Arrow Connector 484"/>
                  <p:cNvCxnSpPr/>
                  <p:nvPr/>
                </p:nvCxnSpPr>
                <p:spPr>
                  <a:xfrm flipH="1">
                    <a:off x="3810" y="388620"/>
                    <a:ext cx="662940" cy="56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6" name="Straight Arrow Connector 485"/>
                  <p:cNvCxnSpPr/>
                  <p:nvPr/>
                </p:nvCxnSpPr>
                <p:spPr>
                  <a:xfrm flipH="1">
                    <a:off x="3810" y="388620"/>
                    <a:ext cx="662940" cy="172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7" name="Straight Arrow Connector 486"/>
                  <p:cNvCxnSpPr/>
                  <p:nvPr/>
                </p:nvCxnSpPr>
                <p:spPr>
                  <a:xfrm flipH="1">
                    <a:off x="3810" y="388620"/>
                    <a:ext cx="662940" cy="2812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8" name="Straight Arrow Connector 487"/>
                  <p:cNvCxnSpPr/>
                  <p:nvPr/>
                </p:nvCxnSpPr>
                <p:spPr>
                  <a:xfrm flipH="1">
                    <a:off x="3810" y="388620"/>
                    <a:ext cx="662940" cy="392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7" name="Group 436"/>
              <p:cNvGrpSpPr/>
              <p:nvPr/>
            </p:nvGrpSpPr>
            <p:grpSpPr>
              <a:xfrm>
                <a:off x="533400" y="38100"/>
                <a:ext cx="880110" cy="4782418"/>
                <a:chOff x="0" y="0"/>
                <a:chExt cx="880110" cy="4782418"/>
              </a:xfrm>
            </p:grpSpPr>
            <p:cxnSp>
              <p:nvCxnSpPr>
                <p:cNvPr id="438" name="Straight Arrow Connector 437"/>
                <p:cNvCxnSpPr/>
                <p:nvPr/>
              </p:nvCxnSpPr>
              <p:spPr>
                <a:xfrm flipV="1">
                  <a:off x="0" y="0"/>
                  <a:ext cx="880110" cy="24642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flipV="1">
                  <a:off x="0" y="125730"/>
                  <a:ext cx="880110" cy="23385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flipV="1">
                  <a:off x="0" y="224790"/>
                  <a:ext cx="880110" cy="22395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flipV="1">
                  <a:off x="0" y="335280"/>
                  <a:ext cx="880110" cy="21290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flipV="1">
                  <a:off x="0" y="445770"/>
                  <a:ext cx="880110" cy="2019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3" name="Straight Arrow Connector 442"/>
                <p:cNvCxnSpPr/>
                <p:nvPr/>
              </p:nvCxnSpPr>
              <p:spPr>
                <a:xfrm flipV="1">
                  <a:off x="0" y="560070"/>
                  <a:ext cx="880110" cy="1904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4" name="Straight Arrow Connector 443"/>
                <p:cNvCxnSpPr/>
                <p:nvPr/>
              </p:nvCxnSpPr>
              <p:spPr>
                <a:xfrm flipV="1">
                  <a:off x="0" y="670560"/>
                  <a:ext cx="880110" cy="17954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flipV="1">
                  <a:off x="0" y="781050"/>
                  <a:ext cx="880110" cy="1685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6" name="Straight Arrow Connector 445"/>
                <p:cNvCxnSpPr/>
                <p:nvPr/>
              </p:nvCxnSpPr>
              <p:spPr>
                <a:xfrm flipV="1">
                  <a:off x="0" y="1005840"/>
                  <a:ext cx="880110" cy="1459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p:nvPr/>
              </p:nvCxnSpPr>
              <p:spPr>
                <a:xfrm flipV="1">
                  <a:off x="0" y="1131570"/>
                  <a:ext cx="880110" cy="1333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8" name="Straight Arrow Connector 447"/>
                <p:cNvCxnSpPr/>
                <p:nvPr/>
              </p:nvCxnSpPr>
              <p:spPr>
                <a:xfrm flipV="1">
                  <a:off x="0" y="1230630"/>
                  <a:ext cx="876300" cy="12345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9" name="Straight Arrow Connector 448"/>
                <p:cNvCxnSpPr/>
                <p:nvPr/>
              </p:nvCxnSpPr>
              <p:spPr>
                <a:xfrm flipV="1">
                  <a:off x="0" y="1341120"/>
                  <a:ext cx="876300" cy="1124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0" name="Straight Arrow Connector 449"/>
                <p:cNvCxnSpPr/>
                <p:nvPr/>
              </p:nvCxnSpPr>
              <p:spPr>
                <a:xfrm flipV="1">
                  <a:off x="0" y="1451610"/>
                  <a:ext cx="880110" cy="1014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1" name="Straight Arrow Connector 450"/>
                <p:cNvCxnSpPr/>
                <p:nvPr/>
              </p:nvCxnSpPr>
              <p:spPr>
                <a:xfrm flipV="1">
                  <a:off x="0" y="1573530"/>
                  <a:ext cx="880110" cy="892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flipV="1">
                  <a:off x="0" y="1676400"/>
                  <a:ext cx="880110" cy="790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flipV="1">
                  <a:off x="0" y="1786890"/>
                  <a:ext cx="880110" cy="6804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0" y="2019300"/>
                  <a:ext cx="880110" cy="4476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V="1">
                  <a:off x="0" y="2145030"/>
                  <a:ext cx="880110" cy="322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0" y="2247900"/>
                  <a:ext cx="880110" cy="2171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flipV="1">
                  <a:off x="0" y="2354580"/>
                  <a:ext cx="876300" cy="1106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8" name="Straight Arrow Connector 457"/>
                <p:cNvCxnSpPr/>
                <p:nvPr/>
              </p:nvCxnSpPr>
              <p:spPr>
                <a:xfrm flipV="1">
                  <a:off x="0" y="2465070"/>
                  <a:ext cx="88011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9" name="Straight Arrow Connector 458"/>
                <p:cNvCxnSpPr/>
                <p:nvPr/>
              </p:nvCxnSpPr>
              <p:spPr>
                <a:xfrm>
                  <a:off x="0" y="2468880"/>
                  <a:ext cx="880110" cy="1115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p:nvPr/>
              </p:nvCxnSpPr>
              <p:spPr>
                <a:xfrm>
                  <a:off x="0" y="2468880"/>
                  <a:ext cx="880110" cy="2199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1" name="Straight Arrow Connector 460"/>
                <p:cNvCxnSpPr/>
                <p:nvPr/>
              </p:nvCxnSpPr>
              <p:spPr>
                <a:xfrm>
                  <a:off x="0" y="2465070"/>
                  <a:ext cx="880110" cy="3348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2" name="Straight Arrow Connector 461"/>
                <p:cNvCxnSpPr/>
                <p:nvPr/>
              </p:nvCxnSpPr>
              <p:spPr>
                <a:xfrm>
                  <a:off x="0" y="2465070"/>
                  <a:ext cx="880110" cy="5308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3" name="Straight Arrow Connector 462"/>
                <p:cNvCxnSpPr/>
                <p:nvPr/>
              </p:nvCxnSpPr>
              <p:spPr>
                <a:xfrm>
                  <a:off x="0" y="2465070"/>
                  <a:ext cx="880110" cy="655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0" y="2465070"/>
                  <a:ext cx="880110" cy="755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5" name="Straight Arrow Connector 464"/>
                <p:cNvCxnSpPr/>
                <p:nvPr/>
              </p:nvCxnSpPr>
              <p:spPr>
                <a:xfrm>
                  <a:off x="0" y="2465070"/>
                  <a:ext cx="880110" cy="8646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6" name="Straight Arrow Connector 465"/>
                <p:cNvCxnSpPr/>
                <p:nvPr/>
              </p:nvCxnSpPr>
              <p:spPr>
                <a:xfrm>
                  <a:off x="0" y="2465070"/>
                  <a:ext cx="880110" cy="974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7" name="Straight Arrow Connector 466"/>
                <p:cNvCxnSpPr/>
                <p:nvPr/>
              </p:nvCxnSpPr>
              <p:spPr>
                <a:xfrm>
                  <a:off x="0" y="2465070"/>
                  <a:ext cx="880110" cy="10898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8" name="Straight Arrow Connector 467"/>
                <p:cNvCxnSpPr/>
                <p:nvPr/>
              </p:nvCxnSpPr>
              <p:spPr>
                <a:xfrm>
                  <a:off x="0" y="2465070"/>
                  <a:ext cx="880110" cy="1198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Straight Arrow Connector 468"/>
                <p:cNvCxnSpPr/>
                <p:nvPr/>
              </p:nvCxnSpPr>
              <p:spPr>
                <a:xfrm>
                  <a:off x="0" y="2465070"/>
                  <a:ext cx="880110" cy="1310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Straight Arrow Connector 469"/>
                <p:cNvCxnSpPr/>
                <p:nvPr/>
              </p:nvCxnSpPr>
              <p:spPr>
                <a:xfrm>
                  <a:off x="0" y="2465070"/>
                  <a:ext cx="880110" cy="15366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1" name="Straight Arrow Connector 470"/>
                <p:cNvCxnSpPr/>
                <p:nvPr/>
              </p:nvCxnSpPr>
              <p:spPr>
                <a:xfrm>
                  <a:off x="0" y="2465070"/>
                  <a:ext cx="880110" cy="1661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a:off x="0" y="2465070"/>
                  <a:ext cx="880110" cy="17613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a:off x="0" y="2465070"/>
                  <a:ext cx="876300" cy="1871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a:off x="0" y="2465070"/>
                  <a:ext cx="880110" cy="1981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a:off x="0" y="2465070"/>
                  <a:ext cx="880110" cy="2097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a:off x="0" y="2465070"/>
                  <a:ext cx="880110" cy="22050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a:off x="0" y="2465070"/>
                  <a:ext cx="880110" cy="23173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608" name="TextBox 607"/>
            <p:cNvSpPr txBox="1"/>
            <p:nvPr/>
          </p:nvSpPr>
          <p:spPr>
            <a:xfrm>
              <a:off x="2032629" y="1723307"/>
              <a:ext cx="467667" cy="276999"/>
            </a:xfrm>
            <a:prstGeom prst="rect">
              <a:avLst/>
            </a:prstGeom>
            <a:solidFill>
              <a:schemeClr val="bg1"/>
            </a:solidFill>
          </p:spPr>
          <p:txBody>
            <a:bodyPr wrap="square" rtlCol="0">
              <a:spAutoFit/>
            </a:bodyPr>
            <a:lstStyle/>
            <a:p>
              <a:r>
                <a:rPr lang="en-US" sz="1200" b="1" dirty="0" smtClean="0"/>
                <a:t>.66</a:t>
              </a:r>
              <a:endParaRPr lang="en-US" sz="1200" b="1" dirty="0"/>
            </a:p>
          </p:txBody>
        </p:sp>
        <p:sp>
          <p:nvSpPr>
            <p:cNvPr id="609" name="TextBox 608"/>
            <p:cNvSpPr txBox="1"/>
            <p:nvPr/>
          </p:nvSpPr>
          <p:spPr>
            <a:xfrm>
              <a:off x="2032630" y="2742934"/>
              <a:ext cx="467666" cy="276999"/>
            </a:xfrm>
            <a:prstGeom prst="rect">
              <a:avLst/>
            </a:prstGeom>
            <a:solidFill>
              <a:schemeClr val="bg1"/>
            </a:solidFill>
          </p:spPr>
          <p:txBody>
            <a:bodyPr wrap="square" rtlCol="0">
              <a:spAutoFit/>
            </a:bodyPr>
            <a:lstStyle/>
            <a:p>
              <a:r>
                <a:rPr lang="en-US" sz="1200" b="1" dirty="0" smtClean="0"/>
                <a:t>.55</a:t>
              </a:r>
              <a:endParaRPr lang="en-US" sz="1200" b="1" dirty="0"/>
            </a:p>
          </p:txBody>
        </p:sp>
        <p:sp>
          <p:nvSpPr>
            <p:cNvPr id="610" name="TextBox 609"/>
            <p:cNvSpPr txBox="1"/>
            <p:nvPr/>
          </p:nvSpPr>
          <p:spPr>
            <a:xfrm>
              <a:off x="2032630" y="3772378"/>
              <a:ext cx="467666" cy="276999"/>
            </a:xfrm>
            <a:prstGeom prst="rect">
              <a:avLst/>
            </a:prstGeom>
            <a:solidFill>
              <a:schemeClr val="bg1"/>
            </a:solidFill>
          </p:spPr>
          <p:txBody>
            <a:bodyPr wrap="square" rtlCol="0">
              <a:spAutoFit/>
            </a:bodyPr>
            <a:lstStyle/>
            <a:p>
              <a:r>
                <a:rPr lang="en-US" sz="1200" b="1" dirty="0" smtClean="0"/>
                <a:t>.58</a:t>
              </a:r>
              <a:endParaRPr lang="en-US" sz="1200" b="1" dirty="0"/>
            </a:p>
          </p:txBody>
        </p:sp>
        <p:sp>
          <p:nvSpPr>
            <p:cNvPr id="611" name="TextBox 610"/>
            <p:cNvSpPr txBox="1"/>
            <p:nvPr/>
          </p:nvSpPr>
          <p:spPr>
            <a:xfrm>
              <a:off x="2032630" y="4694333"/>
              <a:ext cx="467666" cy="276999"/>
            </a:xfrm>
            <a:prstGeom prst="rect">
              <a:avLst/>
            </a:prstGeom>
            <a:solidFill>
              <a:schemeClr val="bg1"/>
            </a:solidFill>
          </p:spPr>
          <p:txBody>
            <a:bodyPr wrap="square" rtlCol="0">
              <a:spAutoFit/>
            </a:bodyPr>
            <a:lstStyle/>
            <a:p>
              <a:r>
                <a:rPr lang="en-US" sz="1200" b="1" dirty="0" smtClean="0"/>
                <a:t>.57</a:t>
              </a:r>
              <a:endParaRPr lang="en-US" sz="1200" b="1" dirty="0"/>
            </a:p>
          </p:txBody>
        </p:sp>
        <p:sp>
          <p:nvSpPr>
            <p:cNvPr id="612" name="TextBox 611"/>
            <p:cNvSpPr txBox="1"/>
            <p:nvPr/>
          </p:nvSpPr>
          <p:spPr>
            <a:xfrm>
              <a:off x="2032630" y="5723015"/>
              <a:ext cx="467666" cy="276999"/>
            </a:xfrm>
            <a:prstGeom prst="rect">
              <a:avLst/>
            </a:prstGeom>
            <a:solidFill>
              <a:schemeClr val="bg1"/>
            </a:solidFill>
          </p:spPr>
          <p:txBody>
            <a:bodyPr wrap="square" rtlCol="0">
              <a:spAutoFit/>
            </a:bodyPr>
            <a:lstStyle/>
            <a:p>
              <a:r>
                <a:rPr lang="en-US" sz="1200" b="1" dirty="0" smtClean="0"/>
                <a:t>.37</a:t>
              </a:r>
              <a:endParaRPr lang="en-US" sz="1200" b="1" dirty="0"/>
            </a:p>
          </p:txBody>
        </p:sp>
        <p:sp>
          <p:nvSpPr>
            <p:cNvPr id="613" name="TextBox 612"/>
            <p:cNvSpPr txBox="1"/>
            <p:nvPr/>
          </p:nvSpPr>
          <p:spPr>
            <a:xfrm>
              <a:off x="990600" y="5403836"/>
              <a:ext cx="433370" cy="276999"/>
            </a:xfrm>
            <a:prstGeom prst="rect">
              <a:avLst/>
            </a:prstGeom>
            <a:solidFill>
              <a:schemeClr val="bg1"/>
            </a:solidFill>
          </p:spPr>
          <p:txBody>
            <a:bodyPr wrap="square" rtlCol="0">
              <a:spAutoFit/>
            </a:bodyPr>
            <a:lstStyle/>
            <a:p>
              <a:r>
                <a:rPr lang="en-US" sz="1200" b="1" dirty="0" smtClean="0"/>
                <a:t>.50</a:t>
              </a:r>
              <a:endParaRPr lang="en-US" sz="1200" b="1" dirty="0"/>
            </a:p>
          </p:txBody>
        </p:sp>
        <p:sp>
          <p:nvSpPr>
            <p:cNvPr id="614" name="TextBox 613"/>
            <p:cNvSpPr txBox="1"/>
            <p:nvPr/>
          </p:nvSpPr>
          <p:spPr>
            <a:xfrm>
              <a:off x="990600" y="4498256"/>
              <a:ext cx="433370" cy="276999"/>
            </a:xfrm>
            <a:prstGeom prst="rect">
              <a:avLst/>
            </a:prstGeom>
            <a:solidFill>
              <a:schemeClr val="bg1"/>
            </a:solidFill>
          </p:spPr>
          <p:txBody>
            <a:bodyPr wrap="square" rtlCol="0">
              <a:spAutoFit/>
            </a:bodyPr>
            <a:lstStyle/>
            <a:p>
              <a:r>
                <a:rPr lang="en-US" sz="1200" b="1" dirty="0" smtClean="0"/>
                <a:t>.06</a:t>
              </a:r>
              <a:endParaRPr lang="en-US" sz="1200" b="1" dirty="0"/>
            </a:p>
          </p:txBody>
        </p:sp>
        <p:sp>
          <p:nvSpPr>
            <p:cNvPr id="615" name="TextBox 614"/>
            <p:cNvSpPr txBox="1"/>
            <p:nvPr/>
          </p:nvSpPr>
          <p:spPr>
            <a:xfrm>
              <a:off x="906431" y="3733765"/>
              <a:ext cx="509570" cy="276999"/>
            </a:xfrm>
            <a:prstGeom prst="rect">
              <a:avLst/>
            </a:prstGeom>
            <a:solidFill>
              <a:schemeClr val="bg1"/>
            </a:solidFill>
          </p:spPr>
          <p:txBody>
            <a:bodyPr wrap="square" rtlCol="0">
              <a:spAutoFit/>
            </a:bodyPr>
            <a:lstStyle/>
            <a:p>
              <a:r>
                <a:rPr lang="en-US" sz="1200" b="1" dirty="0" smtClean="0"/>
                <a:t>.31</a:t>
              </a:r>
              <a:endParaRPr lang="en-US" sz="1200" b="1" dirty="0"/>
            </a:p>
          </p:txBody>
        </p:sp>
        <p:sp>
          <p:nvSpPr>
            <p:cNvPr id="616" name="TextBox 615"/>
            <p:cNvSpPr txBox="1"/>
            <p:nvPr/>
          </p:nvSpPr>
          <p:spPr>
            <a:xfrm>
              <a:off x="914400" y="3098700"/>
              <a:ext cx="509570" cy="276999"/>
            </a:xfrm>
            <a:prstGeom prst="rect">
              <a:avLst/>
            </a:prstGeom>
            <a:solidFill>
              <a:schemeClr val="bg1"/>
            </a:solidFill>
          </p:spPr>
          <p:txBody>
            <a:bodyPr wrap="square" rtlCol="0">
              <a:spAutoFit/>
            </a:bodyPr>
            <a:lstStyle/>
            <a:p>
              <a:r>
                <a:rPr lang="en-US" sz="1200" b="1" dirty="0" smtClean="0"/>
                <a:t>.23</a:t>
              </a:r>
              <a:endParaRPr lang="en-US" sz="1200" b="1" dirty="0"/>
            </a:p>
          </p:txBody>
        </p:sp>
        <p:sp>
          <p:nvSpPr>
            <p:cNvPr id="617" name="TextBox 616"/>
            <p:cNvSpPr txBox="1"/>
            <p:nvPr/>
          </p:nvSpPr>
          <p:spPr>
            <a:xfrm>
              <a:off x="914400" y="2130964"/>
              <a:ext cx="509570" cy="276999"/>
            </a:xfrm>
            <a:prstGeom prst="rect">
              <a:avLst/>
            </a:prstGeom>
            <a:solidFill>
              <a:schemeClr val="bg1"/>
            </a:solidFill>
          </p:spPr>
          <p:txBody>
            <a:bodyPr wrap="square" rtlCol="0">
              <a:spAutoFit/>
            </a:bodyPr>
            <a:lstStyle/>
            <a:p>
              <a:r>
                <a:rPr lang="en-US" sz="1200" b="1" dirty="0" smtClean="0"/>
                <a:t>.16</a:t>
              </a:r>
              <a:endParaRPr lang="en-US" sz="1200" b="1" dirty="0"/>
            </a:p>
          </p:txBody>
        </p:sp>
      </p:grpSp>
      <p:sp>
        <p:nvSpPr>
          <p:cNvPr id="619" name="TextBox 618"/>
          <p:cNvSpPr txBox="1"/>
          <p:nvPr/>
        </p:nvSpPr>
        <p:spPr>
          <a:xfrm>
            <a:off x="3792415" y="525782"/>
            <a:ext cx="1981200" cy="369332"/>
          </a:xfrm>
          <a:prstGeom prst="rect">
            <a:avLst/>
          </a:prstGeom>
          <a:noFill/>
        </p:spPr>
        <p:txBody>
          <a:bodyPr wrap="square" rtlCol="0">
            <a:spAutoFit/>
          </a:bodyPr>
          <a:lstStyle/>
          <a:p>
            <a:r>
              <a:rPr lang="en-US" u="sng" dirty="0" smtClean="0"/>
              <a:t>NEO – FFI; N=195</a:t>
            </a:r>
            <a:endParaRPr lang="en-US" u="sng" dirty="0"/>
          </a:p>
        </p:txBody>
      </p:sp>
      <p:sp>
        <p:nvSpPr>
          <p:cNvPr id="620" name="TextBox 619"/>
          <p:cNvSpPr txBox="1"/>
          <p:nvPr/>
        </p:nvSpPr>
        <p:spPr>
          <a:xfrm>
            <a:off x="6639260" y="525782"/>
            <a:ext cx="2123739" cy="369332"/>
          </a:xfrm>
          <a:prstGeom prst="rect">
            <a:avLst/>
          </a:prstGeom>
          <a:noFill/>
        </p:spPr>
        <p:txBody>
          <a:bodyPr wrap="square" rtlCol="0">
            <a:spAutoFit/>
          </a:bodyPr>
          <a:lstStyle/>
          <a:p>
            <a:r>
              <a:rPr lang="en-US" u="sng" dirty="0" smtClean="0"/>
              <a:t>IPIP 50-item; N=547</a:t>
            </a:r>
            <a:endParaRPr lang="en-US" u="sng" dirty="0"/>
          </a:p>
        </p:txBody>
      </p:sp>
      <p:sp>
        <p:nvSpPr>
          <p:cNvPr id="621" name="TextBox 620"/>
          <p:cNvSpPr txBox="1"/>
          <p:nvPr/>
        </p:nvSpPr>
        <p:spPr>
          <a:xfrm>
            <a:off x="454464" y="525782"/>
            <a:ext cx="3130942" cy="369332"/>
          </a:xfrm>
          <a:prstGeom prst="rect">
            <a:avLst/>
          </a:prstGeom>
          <a:noFill/>
        </p:spPr>
        <p:txBody>
          <a:bodyPr wrap="square" rtlCol="0">
            <a:spAutoFit/>
          </a:bodyPr>
          <a:lstStyle/>
          <a:p>
            <a:r>
              <a:rPr lang="en-US" u="sng" dirty="0" smtClean="0"/>
              <a:t>Thompson </a:t>
            </a:r>
            <a:r>
              <a:rPr lang="en-US" u="sng" dirty="0" err="1" smtClean="0"/>
              <a:t>MiniMarker</a:t>
            </a:r>
            <a:r>
              <a:rPr lang="en-US" u="sng" dirty="0" smtClean="0"/>
              <a:t>; N=206</a:t>
            </a:r>
            <a:endParaRPr lang="en-US" u="sng" dirty="0"/>
          </a:p>
        </p:txBody>
      </p:sp>
      <p:sp>
        <p:nvSpPr>
          <p:cNvPr id="192" name="Footer Placeholder 191"/>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1697432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88</a:t>
            </a:fld>
            <a:endParaRPr lang="en-US"/>
          </a:p>
        </p:txBody>
      </p:sp>
      <p:sp>
        <p:nvSpPr>
          <p:cNvPr id="5" name="Rectangle 4"/>
          <p:cNvSpPr/>
          <p:nvPr/>
        </p:nvSpPr>
        <p:spPr>
          <a:xfrm>
            <a:off x="685800" y="304801"/>
            <a:ext cx="8001000" cy="1015663"/>
          </a:xfrm>
          <a:prstGeom prst="rect">
            <a:avLst/>
          </a:prstGeom>
        </p:spPr>
        <p:txBody>
          <a:bodyPr wrap="square">
            <a:spAutoFit/>
          </a:bodyPr>
          <a:lstStyle/>
          <a:p>
            <a:r>
              <a:rPr lang="en-US" sz="2400" dirty="0" smtClean="0"/>
              <a:t>Convergent Validity with a questionnaire of random indicators</a:t>
            </a:r>
          </a:p>
          <a:p>
            <a:r>
              <a:rPr lang="en-US" dirty="0" smtClean="0"/>
              <a:t>This slide shows that the bifactor represents a characteristic of self report that is independent of the specific content of the items.</a:t>
            </a:r>
            <a:endParaRPr lang="en-US" dirty="0"/>
          </a:p>
        </p:txBody>
      </p:sp>
      <p:grpSp>
        <p:nvGrpSpPr>
          <p:cNvPr id="6" name="Group 5"/>
          <p:cNvGrpSpPr/>
          <p:nvPr/>
        </p:nvGrpSpPr>
        <p:grpSpPr>
          <a:xfrm>
            <a:off x="990600" y="1447800"/>
            <a:ext cx="6912595" cy="5029200"/>
            <a:chOff x="990600" y="1447800"/>
            <a:chExt cx="6912595" cy="502920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91259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5105400" y="2362200"/>
              <a:ext cx="304800" cy="76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87457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5AD7-0C6A-410F-AF91-EF531A391DE0}" type="datetime1">
              <a:rPr lang="en-US" smtClean="0"/>
              <a:t>12/29/2020</a:t>
            </a:fld>
            <a:endParaRPr lang="en-US"/>
          </a:p>
        </p:txBody>
      </p:sp>
      <p:sp>
        <p:nvSpPr>
          <p:cNvPr id="3" name="Footer Placeholder 2"/>
          <p:cNvSpPr>
            <a:spLocks noGrp="1"/>
          </p:cNvSpPr>
          <p:nvPr>
            <p:ph type="ftr" sz="quarter" idx="11"/>
          </p:nvPr>
        </p:nvSpPr>
        <p:spPr/>
        <p:txBody>
          <a:bodyPr/>
          <a:lstStyle/>
          <a:p>
            <a:r>
              <a:rPr lang="en-US" smtClean="0"/>
              <a:t>www.utc.edu/michael-biderman</a:t>
            </a:r>
            <a:endParaRPr lang="en-US"/>
          </a:p>
        </p:txBody>
      </p:sp>
      <p:sp>
        <p:nvSpPr>
          <p:cNvPr id="4" name="Slide Number Placeholder 3"/>
          <p:cNvSpPr>
            <a:spLocks noGrp="1"/>
          </p:cNvSpPr>
          <p:nvPr>
            <p:ph type="sldNum" sz="quarter" idx="12"/>
          </p:nvPr>
        </p:nvSpPr>
        <p:spPr/>
        <p:txBody>
          <a:bodyPr/>
          <a:lstStyle/>
          <a:p>
            <a:fld id="{E161A4D0-71FF-4F6A-B00C-BBA551E7749D}" type="slidenum">
              <a:rPr lang="en-US" smtClean="0"/>
              <a:t>89</a:t>
            </a:fld>
            <a:endParaRPr lang="en-US"/>
          </a:p>
        </p:txBody>
      </p:sp>
      <p:sp>
        <p:nvSpPr>
          <p:cNvPr id="5" name="TextBox 4"/>
          <p:cNvSpPr txBox="1"/>
          <p:nvPr/>
        </p:nvSpPr>
        <p:spPr>
          <a:xfrm>
            <a:off x="1257300" y="457199"/>
            <a:ext cx="7010400" cy="1015663"/>
          </a:xfrm>
          <a:prstGeom prst="rect">
            <a:avLst/>
          </a:prstGeom>
          <a:noFill/>
        </p:spPr>
        <p:txBody>
          <a:bodyPr wrap="square" rtlCol="0">
            <a:spAutoFit/>
          </a:bodyPr>
          <a:lstStyle/>
          <a:p>
            <a:r>
              <a:rPr lang="en-US" sz="2400" dirty="0" smtClean="0"/>
              <a:t>Relationships with measures of affect in 4 datasets</a:t>
            </a:r>
          </a:p>
          <a:p>
            <a:endParaRPr lang="en-US" dirty="0"/>
          </a:p>
          <a:p>
            <a:endParaRPr lang="en-US" dirty="0"/>
          </a:p>
        </p:txBody>
      </p:sp>
      <p:sp>
        <p:nvSpPr>
          <p:cNvPr id="6" name="Rectangle 5"/>
          <p:cNvSpPr/>
          <p:nvPr/>
        </p:nvSpPr>
        <p:spPr>
          <a:xfrm>
            <a:off x="609600" y="1720840"/>
            <a:ext cx="8305800" cy="3693319"/>
          </a:xfrm>
          <a:prstGeom prst="rect">
            <a:avLst/>
          </a:prstGeom>
        </p:spPr>
        <p:txBody>
          <a:bodyPr wrap="square">
            <a:spAutoFit/>
          </a:bodyPr>
          <a:lstStyle/>
          <a:p>
            <a:pPr marL="0" lvl="1">
              <a:tabLst>
                <a:tab pos="2914650" algn="ctr"/>
                <a:tab pos="5033963" algn="ctr"/>
              </a:tabLst>
            </a:pPr>
            <a:r>
              <a:rPr lang="en-US" dirty="0" smtClean="0"/>
              <a:t>	Mean of items	Bifactor scores</a:t>
            </a:r>
          </a:p>
          <a:p>
            <a:pPr marL="0" lvl="1">
              <a:tabLst>
                <a:tab pos="2914650" algn="ctr"/>
                <a:tab pos="5033963" algn="ctr"/>
              </a:tabLst>
            </a:pPr>
            <a:r>
              <a:rPr lang="en-US" dirty="0" smtClean="0"/>
              <a:t>	correlation with	correlation with</a:t>
            </a:r>
          </a:p>
          <a:p>
            <a:pPr>
              <a:tabLst>
                <a:tab pos="1828800" algn="r"/>
                <a:tab pos="2973388" algn="r"/>
                <a:tab pos="3887788" algn="r"/>
                <a:tab pos="5033963" algn="r"/>
                <a:tab pos="5948363" algn="r"/>
                <a:tab pos="6634163" algn="r"/>
              </a:tabLst>
            </a:pPr>
            <a:r>
              <a:rPr lang="en-US" u="sng" dirty="0" smtClean="0"/>
              <a:t>Study</a:t>
            </a:r>
            <a:r>
              <a:rPr lang="en-US" dirty="0" smtClean="0"/>
              <a:t>	</a:t>
            </a:r>
            <a:r>
              <a:rPr lang="en-US" u="sng" dirty="0"/>
              <a:t>Scale</a:t>
            </a:r>
            <a:r>
              <a:rPr lang="en-US" dirty="0" smtClean="0"/>
              <a:t>	</a:t>
            </a:r>
            <a:r>
              <a:rPr lang="en-US" u="sng" dirty="0" smtClean="0"/>
              <a:t>Negative</a:t>
            </a:r>
            <a:r>
              <a:rPr lang="en-US" dirty="0"/>
              <a:t>	</a:t>
            </a:r>
            <a:r>
              <a:rPr lang="en-US" u="sng" dirty="0" smtClean="0"/>
              <a:t>Positive</a:t>
            </a:r>
            <a:r>
              <a:rPr lang="en-US" dirty="0" smtClean="0"/>
              <a:t>	</a:t>
            </a:r>
            <a:r>
              <a:rPr lang="en-US" u="sng" dirty="0" smtClean="0"/>
              <a:t>Negative</a:t>
            </a:r>
            <a:r>
              <a:rPr lang="en-US" dirty="0" smtClean="0"/>
              <a:t>	</a:t>
            </a:r>
            <a:r>
              <a:rPr lang="en-US" u="sng" dirty="0" smtClean="0"/>
              <a:t>Positive</a:t>
            </a:r>
            <a:r>
              <a:rPr lang="en-US" dirty="0" smtClean="0"/>
              <a:t>	</a:t>
            </a:r>
            <a:r>
              <a:rPr lang="en-US" u="sng" dirty="0" smtClean="0"/>
              <a:t>N</a:t>
            </a:r>
          </a:p>
          <a:p>
            <a:pPr>
              <a:tabLst>
                <a:tab pos="1828800" algn="r"/>
                <a:tab pos="2743200" algn="r"/>
                <a:tab pos="3657600" algn="r"/>
                <a:tab pos="4805363" algn="r"/>
                <a:tab pos="5719763" algn="r"/>
                <a:tab pos="6634163" algn="r"/>
              </a:tabLst>
            </a:pPr>
            <a:endParaRPr lang="en-US" dirty="0" smtClean="0"/>
          </a:p>
          <a:p>
            <a:pPr>
              <a:tabLst>
                <a:tab pos="1828800" algn="r"/>
                <a:tab pos="2743200" algn="r"/>
                <a:tab pos="3657600" algn="r"/>
                <a:tab pos="4805363" algn="r"/>
                <a:tab pos="5719763" algn="r"/>
                <a:tab pos="6634163" algn="r"/>
              </a:tabLst>
            </a:pPr>
            <a:r>
              <a:rPr lang="en-US" dirty="0" smtClean="0"/>
              <a:t>Incentive</a:t>
            </a:r>
            <a:r>
              <a:rPr lang="en-US" dirty="0"/>
              <a:t>	PANAS</a:t>
            </a:r>
            <a:r>
              <a:rPr lang="en-US" dirty="0" smtClean="0"/>
              <a:t>	-.</a:t>
            </a:r>
            <a:r>
              <a:rPr lang="en-US" dirty="0"/>
              <a:t>511	.496	</a:t>
            </a:r>
            <a:r>
              <a:rPr lang="en-US" dirty="0" smtClean="0"/>
              <a:t>-.282	0.407	202	</a:t>
            </a:r>
            <a:endParaRPr lang="en-US" dirty="0"/>
          </a:p>
          <a:p>
            <a:pPr>
              <a:tabLst>
                <a:tab pos="1828800" algn="r"/>
                <a:tab pos="2743200" algn="r"/>
                <a:tab pos="3657600" algn="r"/>
                <a:tab pos="4805363" algn="r"/>
                <a:tab pos="5719763" algn="r"/>
                <a:tab pos="6634163" algn="r"/>
              </a:tabLst>
            </a:pPr>
            <a:endParaRPr lang="en-US" dirty="0" smtClean="0"/>
          </a:p>
          <a:p>
            <a:pPr>
              <a:tabLst>
                <a:tab pos="1828800" algn="r"/>
                <a:tab pos="2743200" algn="r"/>
                <a:tab pos="3657600" algn="r"/>
                <a:tab pos="4805363" algn="r"/>
                <a:tab pos="5719763" algn="r"/>
                <a:tab pos="6634163" algn="r"/>
              </a:tabLst>
            </a:pPr>
            <a:r>
              <a:rPr lang="en-US" dirty="0" smtClean="0"/>
              <a:t>Balanced</a:t>
            </a:r>
            <a:r>
              <a:rPr lang="en-US" dirty="0"/>
              <a:t>	</a:t>
            </a:r>
            <a:r>
              <a:rPr lang="en-US" dirty="0" err="1"/>
              <a:t>Dep</a:t>
            </a:r>
            <a:r>
              <a:rPr lang="en-US" dirty="0"/>
              <a:t>/RSE</a:t>
            </a:r>
            <a:r>
              <a:rPr lang="en-US" dirty="0" smtClean="0"/>
              <a:t>	-.</a:t>
            </a:r>
            <a:r>
              <a:rPr lang="en-US" dirty="0"/>
              <a:t>442	.494	</a:t>
            </a:r>
            <a:r>
              <a:rPr lang="en-US" dirty="0" smtClean="0"/>
              <a:t>-.365	0.406	206</a:t>
            </a:r>
            <a:endParaRPr lang="en-US" dirty="0"/>
          </a:p>
          <a:p>
            <a:pPr>
              <a:tabLst>
                <a:tab pos="1828800" algn="r"/>
                <a:tab pos="2743200" algn="r"/>
                <a:tab pos="3657600" algn="r"/>
                <a:tab pos="4805363" algn="r"/>
                <a:tab pos="5719763" algn="r"/>
                <a:tab pos="6634163" algn="r"/>
              </a:tabLst>
            </a:pPr>
            <a:r>
              <a:rPr lang="en-US" dirty="0"/>
              <a:t>Balanced	</a:t>
            </a:r>
            <a:r>
              <a:rPr lang="en-US" dirty="0" err="1"/>
              <a:t>Dep</a:t>
            </a:r>
            <a:r>
              <a:rPr lang="en-US" dirty="0"/>
              <a:t>/RSE</a:t>
            </a:r>
            <a:r>
              <a:rPr lang="en-US" dirty="0" smtClean="0"/>
              <a:t>	-.</a:t>
            </a:r>
            <a:r>
              <a:rPr lang="en-US" dirty="0"/>
              <a:t>479	.542	</a:t>
            </a:r>
            <a:r>
              <a:rPr lang="en-US" dirty="0" smtClean="0"/>
              <a:t>-.390	0.411	206</a:t>
            </a:r>
            <a:endParaRPr lang="en-US" dirty="0"/>
          </a:p>
          <a:p>
            <a:pPr>
              <a:tabLst>
                <a:tab pos="1828800" algn="r"/>
                <a:tab pos="2743200" algn="r"/>
                <a:tab pos="3657600" algn="r"/>
                <a:tab pos="4805363" algn="r"/>
                <a:tab pos="5719763" algn="r"/>
                <a:tab pos="6634163" algn="r"/>
              </a:tabLst>
            </a:pPr>
            <a:r>
              <a:rPr lang="en-US" dirty="0"/>
              <a:t>Balanced	</a:t>
            </a:r>
            <a:r>
              <a:rPr lang="en-US" dirty="0" err="1"/>
              <a:t>Dep</a:t>
            </a:r>
            <a:r>
              <a:rPr lang="en-US" dirty="0"/>
              <a:t>/RSE</a:t>
            </a:r>
            <a:r>
              <a:rPr lang="en-US" dirty="0" smtClean="0"/>
              <a:t>	-.</a:t>
            </a:r>
            <a:r>
              <a:rPr lang="en-US" dirty="0"/>
              <a:t>484	.576	</a:t>
            </a:r>
            <a:r>
              <a:rPr lang="en-US" dirty="0" smtClean="0"/>
              <a:t>-.335	0.524	206</a:t>
            </a:r>
            <a:endParaRPr lang="en-US" dirty="0"/>
          </a:p>
          <a:p>
            <a:pPr>
              <a:tabLst>
                <a:tab pos="1828800" algn="r"/>
                <a:tab pos="2743200" algn="r"/>
                <a:tab pos="3657600" algn="r"/>
                <a:tab pos="4805363" algn="r"/>
                <a:tab pos="5719763" algn="r"/>
                <a:tab pos="6634163" algn="r"/>
              </a:tabLst>
            </a:pPr>
            <a:endParaRPr lang="en-US" dirty="0" smtClean="0"/>
          </a:p>
          <a:p>
            <a:pPr>
              <a:tabLst>
                <a:tab pos="1828800" algn="r"/>
                <a:tab pos="2743200" algn="r"/>
                <a:tab pos="3657600" algn="r"/>
                <a:tab pos="4805363" algn="r"/>
                <a:tab pos="5719763" algn="r"/>
                <a:tab pos="6634163" algn="r"/>
              </a:tabLst>
            </a:pPr>
            <a:r>
              <a:rPr lang="en-US" dirty="0" smtClean="0"/>
              <a:t>Rosetta</a:t>
            </a:r>
            <a:r>
              <a:rPr lang="en-US" dirty="0"/>
              <a:t>	</a:t>
            </a:r>
            <a:r>
              <a:rPr lang="en-US" dirty="0" err="1"/>
              <a:t>Dep</a:t>
            </a:r>
            <a:r>
              <a:rPr lang="en-US" dirty="0"/>
              <a:t>/RSE</a:t>
            </a:r>
            <a:r>
              <a:rPr lang="en-US" dirty="0" smtClean="0"/>
              <a:t>	-.</a:t>
            </a:r>
            <a:r>
              <a:rPr lang="en-US" dirty="0"/>
              <a:t>318	.398	</a:t>
            </a:r>
            <a:r>
              <a:rPr lang="en-US" dirty="0" smtClean="0"/>
              <a:t>-.140	0.261	329</a:t>
            </a:r>
            <a:endParaRPr lang="en-US" dirty="0"/>
          </a:p>
          <a:p>
            <a:pPr>
              <a:tabLst>
                <a:tab pos="1828800" algn="r"/>
                <a:tab pos="2743200" algn="r"/>
                <a:tab pos="3657600" algn="r"/>
                <a:tab pos="4805363" algn="r"/>
                <a:tab pos="5719763" algn="r"/>
                <a:tab pos="6634163" algn="r"/>
              </a:tabLst>
            </a:pPr>
            <a:endParaRPr lang="en-US" dirty="0" smtClean="0"/>
          </a:p>
          <a:p>
            <a:pPr>
              <a:tabLst>
                <a:tab pos="1828800" algn="r"/>
                <a:tab pos="2743200" algn="r"/>
                <a:tab pos="3657600" algn="r"/>
                <a:tab pos="4805363" algn="r"/>
                <a:tab pos="5719763" algn="r"/>
                <a:tab pos="6634163" algn="r"/>
              </a:tabLst>
            </a:pPr>
            <a:r>
              <a:rPr lang="en-US" dirty="0" smtClean="0"/>
              <a:t>Evans</a:t>
            </a:r>
            <a:r>
              <a:rPr lang="en-US" dirty="0"/>
              <a:t>	</a:t>
            </a:r>
            <a:r>
              <a:rPr lang="en-US" dirty="0" err="1"/>
              <a:t>Dep</a:t>
            </a:r>
            <a:r>
              <a:rPr lang="en-US" dirty="0"/>
              <a:t>/RSE</a:t>
            </a:r>
            <a:r>
              <a:rPr lang="en-US" dirty="0" smtClean="0"/>
              <a:t>	-.</a:t>
            </a:r>
            <a:r>
              <a:rPr lang="en-US" dirty="0"/>
              <a:t>383	.501	</a:t>
            </a:r>
            <a:r>
              <a:rPr lang="en-US" dirty="0" smtClean="0"/>
              <a:t>		106</a:t>
            </a:r>
            <a:endParaRPr lang="en-US" dirty="0"/>
          </a:p>
        </p:txBody>
      </p:sp>
    </p:spTree>
    <p:extLst>
      <p:ext uri="{BB962C8B-B14F-4D97-AF65-F5344CB8AC3E}">
        <p14:creationId xmlns:p14="http://schemas.microsoft.com/office/powerpoint/2010/main" val="65042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D42DC-F520-4B19-8F81-555A1A338977}" type="datetime1">
              <a:rPr lang="en-US" smtClean="0"/>
              <a:t>12/29/2020</a:t>
            </a:fld>
            <a:endParaRPr lang="en-US"/>
          </a:p>
        </p:txBody>
      </p:sp>
      <p:sp>
        <p:nvSpPr>
          <p:cNvPr id="3" name="Slide Number Placeholder 2"/>
          <p:cNvSpPr>
            <a:spLocks noGrp="1"/>
          </p:cNvSpPr>
          <p:nvPr>
            <p:ph type="sldNum" sz="quarter" idx="12"/>
          </p:nvPr>
        </p:nvSpPr>
        <p:spPr/>
        <p:txBody>
          <a:bodyPr/>
          <a:lstStyle/>
          <a:p>
            <a:fld id="{E161A4D0-71FF-4F6A-B00C-BBA551E7749D}" type="slidenum">
              <a:rPr lang="en-US" smtClean="0"/>
              <a:t>9</a:t>
            </a:fld>
            <a:endParaRPr lang="en-US"/>
          </a:p>
        </p:txBody>
      </p:sp>
      <p:sp>
        <p:nvSpPr>
          <p:cNvPr id="4" name="TextBox 3"/>
          <p:cNvSpPr txBox="1"/>
          <p:nvPr/>
        </p:nvSpPr>
        <p:spPr>
          <a:xfrm>
            <a:off x="1905000" y="1066800"/>
            <a:ext cx="6172200" cy="2677656"/>
          </a:xfrm>
          <a:prstGeom prst="rect">
            <a:avLst/>
          </a:prstGeom>
          <a:noFill/>
        </p:spPr>
        <p:txBody>
          <a:bodyPr wrap="square" rtlCol="0">
            <a:spAutoFit/>
          </a:bodyPr>
          <a:lstStyle/>
          <a:p>
            <a:r>
              <a:rPr lang="en-US" sz="2400" dirty="0" smtClean="0"/>
              <a:t>Possible models of the data sets</a:t>
            </a:r>
          </a:p>
          <a:p>
            <a:endParaRPr lang="en-US" dirty="0"/>
          </a:p>
          <a:p>
            <a:r>
              <a:rPr lang="en-US" dirty="0" smtClean="0"/>
              <a:t>1.  Single Factor only</a:t>
            </a:r>
          </a:p>
          <a:p>
            <a:endParaRPr lang="en-US" dirty="0"/>
          </a:p>
          <a:p>
            <a:r>
              <a:rPr lang="en-US" dirty="0" smtClean="0"/>
              <a:t>2.  Multiple correlated factors</a:t>
            </a:r>
          </a:p>
          <a:p>
            <a:endParaRPr lang="en-US" dirty="0"/>
          </a:p>
          <a:p>
            <a:r>
              <a:rPr lang="en-US" dirty="0" smtClean="0"/>
              <a:t>3. Higher order factor</a:t>
            </a:r>
          </a:p>
          <a:p>
            <a:endParaRPr lang="en-US" dirty="0"/>
          </a:p>
          <a:p>
            <a:r>
              <a:rPr lang="en-US" dirty="0" smtClean="0"/>
              <a:t>4. Bifactor</a:t>
            </a:r>
            <a:endParaRPr lang="en-US" dirty="0"/>
          </a:p>
        </p:txBody>
      </p:sp>
      <p:sp>
        <p:nvSpPr>
          <p:cNvPr id="5" name="Footer Placeholder 4"/>
          <p:cNvSpPr>
            <a:spLocks noGrp="1"/>
          </p:cNvSpPr>
          <p:nvPr>
            <p:ph type="ftr" sz="quarter" idx="11"/>
          </p:nvPr>
        </p:nvSpPr>
        <p:spPr/>
        <p:txBody>
          <a:bodyPr/>
          <a:lstStyle/>
          <a:p>
            <a:r>
              <a:rPr lang="en-US" smtClean="0"/>
              <a:t>www.utc.edu/michael-biderman</a:t>
            </a:r>
            <a:endParaRPr lang="en-US"/>
          </a:p>
        </p:txBody>
      </p:sp>
    </p:spTree>
    <p:extLst>
      <p:ext uri="{BB962C8B-B14F-4D97-AF65-F5344CB8AC3E}">
        <p14:creationId xmlns:p14="http://schemas.microsoft.com/office/powerpoint/2010/main" val="3339446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6593</TotalTime>
  <Words>7800</Words>
  <Application>Microsoft Office PowerPoint</Application>
  <PresentationFormat>On-screen Show (4:3)</PresentationFormat>
  <Paragraphs>2699</Paragraphs>
  <Slides>89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PC</cp:lastModifiedBy>
  <cp:revision>391</cp:revision>
  <dcterms:created xsi:type="dcterms:W3CDTF">2012-12-22T19:47:16Z</dcterms:created>
  <dcterms:modified xsi:type="dcterms:W3CDTF">2020-12-29T11:00:35Z</dcterms:modified>
</cp:coreProperties>
</file>