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5" r:id="rId3"/>
    <p:sldId id="288" r:id="rId4"/>
    <p:sldId id="276" r:id="rId5"/>
    <p:sldId id="274" r:id="rId6"/>
    <p:sldId id="277" r:id="rId7"/>
    <p:sldId id="295" r:id="rId8"/>
    <p:sldId id="289" r:id="rId9"/>
    <p:sldId id="290" r:id="rId10"/>
    <p:sldId id="291" r:id="rId11"/>
    <p:sldId id="269" r:id="rId12"/>
    <p:sldId id="268" r:id="rId13"/>
    <p:sldId id="292" r:id="rId14"/>
    <p:sldId id="293" r:id="rId15"/>
    <p:sldId id="294" r:id="rId16"/>
    <p:sldId id="285" r:id="rId17"/>
  </p:sldIdLst>
  <p:sldSz cx="12188825" cy="6858000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4" autoAdjust="0"/>
    <p:restoredTop sz="94660"/>
  </p:normalViewPr>
  <p:slideViewPr>
    <p:cSldViewPr showGuides="1">
      <p:cViewPr varScale="1">
        <p:scale>
          <a:sx n="83" d="100"/>
          <a:sy n="83" d="100"/>
        </p:scale>
        <p:origin x="595" y="77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054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6CF3DC6-2E6B-46D2-88B7-5E4FA9F2456C}" type="datetime1">
              <a:rPr lang="tr-TR" smtClean="0"/>
              <a:t>22.10.2023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C862C37A-C02D-4B55-998D-02E3C9E4AAAD}" type="datetime1">
              <a:rPr lang="tr-TR" noProof="0" smtClean="0"/>
              <a:t>22.10.2023</a:t>
            </a:fld>
            <a:endParaRPr lang="tr-TR" noProof="0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noProof="0" dirty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noProof="0" dirty="0"/>
              <a:t>Asıl metin stillerini düzenlemek için tıklayın</a:t>
            </a:r>
          </a:p>
          <a:p>
            <a:pPr lvl="1" rtl="0"/>
            <a:r>
              <a:rPr lang="tr-TR" noProof="0" dirty="0"/>
              <a:t>İkinci düzey</a:t>
            </a:r>
          </a:p>
          <a:p>
            <a:pPr lvl="2" rtl="0"/>
            <a:r>
              <a:rPr lang="tr-TR" noProof="0" dirty="0"/>
              <a:t>Üçüncü düzey</a:t>
            </a:r>
          </a:p>
          <a:p>
            <a:pPr lvl="3" rtl="0"/>
            <a:r>
              <a:rPr lang="tr-TR" noProof="0" dirty="0"/>
              <a:t>Dördüncü düzey</a:t>
            </a:r>
          </a:p>
          <a:p>
            <a:pPr lvl="4" rtl="0"/>
            <a:r>
              <a:rPr lang="tr-TR" noProof="0" dirty="0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tr-TR" noProof="0" smtClean="0"/>
              <a:pPr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tr-TR" smtClean="0"/>
              <a:pPr rtl="0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8565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tr-TR" smtClean="0"/>
              <a:pPr rtl="0"/>
              <a:t>11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6217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tr-TR" smtClean="0"/>
              <a:pPr rtl="0"/>
              <a:t>12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6727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tr-TR" smtClean="0"/>
              <a:pPr rtl="0"/>
              <a:t>13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3834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tr-TR" smtClean="0"/>
              <a:pPr rtl="0"/>
              <a:t>14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5605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tr-TR" smtClean="0"/>
              <a:pPr rtl="0"/>
              <a:t>15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4292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tr-TR" smtClean="0"/>
              <a:pPr rtl="0"/>
              <a:t>16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777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tr-TR" noProof="0" dirty="0"/>
          </a:p>
        </p:txBody>
      </p:sp>
      <p:sp>
        <p:nvSpPr>
          <p:cNvPr id="9" name="Dikdörtgen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tr-TR" noProof="0" dirty="0"/>
          </a:p>
        </p:txBody>
      </p:sp>
      <p:sp>
        <p:nvSpPr>
          <p:cNvPr id="10" name="Dikdörtgen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tr-TR" noProof="0" dirty="0"/>
          </a:p>
        </p:txBody>
      </p:sp>
      <p:sp>
        <p:nvSpPr>
          <p:cNvPr id="11" name="Dikdörtgen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tr-TR" noProof="0" dirty="0"/>
          </a:p>
        </p:txBody>
      </p:sp>
      <p:sp>
        <p:nvSpPr>
          <p:cNvPr id="12" name="Dikdörtgen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tr-TR" noProof="0" dirty="0"/>
          </a:p>
        </p:txBody>
      </p:sp>
      <p:cxnSp>
        <p:nvCxnSpPr>
          <p:cNvPr id="13" name="Düz Bağlayıcı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ikdörtgen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tr-TR" noProof="0" dirty="0"/>
          </a:p>
        </p:txBody>
      </p:sp>
      <p:cxnSp>
        <p:nvCxnSpPr>
          <p:cNvPr id="15" name="Düz Bağlayıcı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 İşaret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noProof="0" dirty="0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tr-TR" noProof="0"/>
              <a:t>Asıl alt başlık stilini düzenlemek için tıklayın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0FC558C3-BEF5-466A-98CB-26AD73198530}" type="datetime1">
              <a:rPr lang="tr-TR" noProof="0" smtClean="0"/>
              <a:t>22.10.2023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n-US" noProof="0"/>
              <a:t>Spiegel, M. R., &amp; Stephens, L. J. (1999). Schaum's outline of theory and problems of statistics. Erlangga.</a:t>
            </a:r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tr-TR" noProof="0" smtClean="0"/>
              <a:pPr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tr-TR" noProof="0"/>
              <a:t>Asıl metin stillerini düzenle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CDB454-E7F6-4D2B-85FA-5C47D9EAE6DC}" type="datetime1">
              <a:rPr lang="tr-TR" noProof="0" smtClean="0"/>
              <a:t>22.10.2023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US" noProof="0"/>
              <a:t>Spiegel, M. R., &amp; Stephens, L. J. (1999). Schaum's outline of theory and problems of statistics. Erlangga.</a:t>
            </a:r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tr-TR" noProof="0" dirty="0"/>
          </a:p>
        </p:txBody>
      </p:sp>
      <p:sp>
        <p:nvSpPr>
          <p:cNvPr id="8" name="Dikdörtgen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tr-TR" noProof="0" dirty="0"/>
          </a:p>
        </p:txBody>
      </p:sp>
      <p:sp>
        <p:nvSpPr>
          <p:cNvPr id="9" name="Dikdörtgen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tr-TR" noProof="0" dirty="0"/>
          </a:p>
        </p:txBody>
      </p:sp>
      <p:sp>
        <p:nvSpPr>
          <p:cNvPr id="10" name="Dikdörtgen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  <p:cxnSp>
        <p:nvCxnSpPr>
          <p:cNvPr id="11" name="Düz Bağlayıcı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Düz Bağlayıcı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 İşaret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noProof="0" dirty="0"/>
          </a:p>
        </p:txBody>
      </p:sp>
      <p:cxnSp>
        <p:nvCxnSpPr>
          <p:cNvPr id="14" name="Düz Bağlayıcı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/>
          <a:p>
            <a:pPr lvl="0" rtl="0"/>
            <a:r>
              <a:rPr lang="tr-TR" noProof="0"/>
              <a:t>Asıl metin stillerini düzenle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3FC701-C238-42B0-849B-859FA0BF1673}" type="datetime1">
              <a:rPr lang="tr-TR" noProof="0" smtClean="0"/>
              <a:t>22.10.2023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US" noProof="0"/>
              <a:t>Spiegel, M. R., &amp; Stephens, L. J. (1999). Schaum's outline of theory and problems of statistics. Erlangga.</a:t>
            </a:r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tr-TR" noProof="0"/>
              <a:t>Asıl metin stillerini düzenle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3FAE0B-3BBA-4D14-A6DD-56101D085B00}" type="datetime1">
              <a:rPr lang="tr-TR" noProof="0" smtClean="0"/>
              <a:t>22.10.2023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US" noProof="0"/>
              <a:t>Spiegel, M. R., &amp; Stephens, L. J. (1999). Schaum's outline of theory and problems of statistics. Erlangga.</a:t>
            </a:r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tr-TR" noProof="0" dirty="0"/>
          </a:p>
        </p:txBody>
      </p:sp>
      <p:sp>
        <p:nvSpPr>
          <p:cNvPr id="20" name="Dikdörtgen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tr-TR" noProof="0" dirty="0"/>
          </a:p>
        </p:txBody>
      </p:sp>
      <p:sp>
        <p:nvSpPr>
          <p:cNvPr id="24" name="Dikdörtgen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tr-TR" noProof="0" dirty="0"/>
          </a:p>
        </p:txBody>
      </p:sp>
      <p:sp>
        <p:nvSpPr>
          <p:cNvPr id="21" name="Dikdörtgen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tr-TR" noProof="0" dirty="0"/>
          </a:p>
        </p:txBody>
      </p:sp>
      <p:cxnSp>
        <p:nvCxnSpPr>
          <p:cNvPr id="22" name="Düz Bağlayıcı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ikdörtgen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tr-TR" noProof="0" dirty="0"/>
          </a:p>
        </p:txBody>
      </p:sp>
      <p:sp>
        <p:nvSpPr>
          <p:cNvPr id="18" name="Pi İşaret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noProof="0" dirty="0"/>
          </a:p>
        </p:txBody>
      </p:sp>
      <p:cxnSp>
        <p:nvCxnSpPr>
          <p:cNvPr id="23" name="Düz Bağlayıcı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Dikdörtgen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tr-TR" noProof="0" dirty="0"/>
          </a:p>
        </p:txBody>
      </p:sp>
      <p:sp>
        <p:nvSpPr>
          <p:cNvPr id="27" name="Dikdörtgen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tr-TR" noProof="0" dirty="0"/>
          </a:p>
        </p:txBody>
      </p:sp>
      <p:sp>
        <p:nvSpPr>
          <p:cNvPr id="28" name="Dikdörtgen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tr-TR" noProof="0" dirty="0"/>
          </a:p>
        </p:txBody>
      </p:sp>
      <p:sp>
        <p:nvSpPr>
          <p:cNvPr id="29" name="Dikdörtgen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tr-TR" noProof="0" dirty="0"/>
          </a:p>
        </p:txBody>
      </p:sp>
      <p:sp>
        <p:nvSpPr>
          <p:cNvPr id="30" name="Dikdörtgen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tr-TR" noProof="0" dirty="0"/>
          </a:p>
        </p:txBody>
      </p:sp>
      <p:cxnSp>
        <p:nvCxnSpPr>
          <p:cNvPr id="31" name="Düz Bağlayıcı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Dikdörtgen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tr-TR" noProof="0" dirty="0"/>
          </a:p>
        </p:txBody>
      </p:sp>
      <p:cxnSp>
        <p:nvCxnSpPr>
          <p:cNvPr id="33" name="Düz Bağlayıcı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r-TR" noProof="0"/>
              <a:t>Asıl metin stillerini düzenle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609D2394-5AA6-4453-92C8-265B301C3502}" type="datetime1">
              <a:rPr lang="tr-TR" noProof="0" smtClean="0"/>
              <a:t>22.10.2023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n-US" noProof="0"/>
              <a:t>Spiegel, M. R., &amp; Stephens, L. J. (1999). Schaum's outline of theory and problems of statistics. Erlangga.</a:t>
            </a:r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tr-TR" noProof="0" smtClean="0"/>
              <a:pPr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tr-TR" noProof="0"/>
              <a:t>Asıl metin stillerini düzenle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tr-TR" noProof="0"/>
              <a:t>Asıl metin stillerini düzenle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CCF963-9169-4455-A816-A6B1F163D619}" type="datetime1">
              <a:rPr lang="tr-TR" noProof="0" smtClean="0"/>
              <a:t>22.10.2023</a:t>
            </a:fld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US" noProof="0"/>
              <a:t>Spiegel, M. R., &amp; Stephens, L. J. (1999). Schaum's outline of theory and problems of statistics. Erlangga.</a:t>
            </a:r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tr-TR" noProof="0"/>
              <a:t>Asıl metin stillerini düzenle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tr-TR" noProof="0"/>
              <a:t>Asıl metin stillerini düzenle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FD335D3-3557-47F0-923A-E4162E2F8760}" type="datetime1">
              <a:rPr lang="tr-TR" noProof="0" smtClean="0"/>
              <a:t>22.10.2023</a:t>
            </a:fld>
            <a:endParaRPr lang="tr-TR" noProof="0" dirty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US" noProof="0"/>
              <a:t>Spiegel, M. R., &amp; Stephens, L. J. (1999). Schaum's outline of theory and problems of statistics. Erlangga.</a:t>
            </a:r>
            <a:endParaRPr lang="tr-TR" noProof="0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279A1A-BC42-45A8-A5AE-E169A6B983D6}" type="datetime1">
              <a:rPr lang="tr-TR" noProof="0" smtClean="0"/>
              <a:t>22.10.2023</a:t>
            </a:fld>
            <a:endParaRPr lang="tr-TR" noProof="0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US" noProof="0"/>
              <a:t>Spiegel, M. R., &amp; Stephens, L. J. (1999). Schaum's outline of theory and problems of statistics. Erlangga.</a:t>
            </a:r>
            <a:endParaRPr lang="tr-TR" noProof="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tr-TR" noProof="0" dirty="0"/>
          </a:p>
        </p:txBody>
      </p:sp>
      <p:sp>
        <p:nvSpPr>
          <p:cNvPr id="6" name="Dikdörtgen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tr-TR" noProof="0" dirty="0"/>
          </a:p>
        </p:txBody>
      </p:sp>
      <p:cxnSp>
        <p:nvCxnSpPr>
          <p:cNvPr id="7" name="Düz Bağlayıcı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ikdörtgen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tr-TR" noProof="0" dirty="0"/>
          </a:p>
        </p:txBody>
      </p:sp>
      <p:sp>
        <p:nvSpPr>
          <p:cNvPr id="9" name="Dikdörtgen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tr-TR" noProof="0" dirty="0"/>
          </a:p>
        </p:txBody>
      </p:sp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1036B0-EFEA-4B97-9118-A578CA3D77E7}" type="datetime1">
              <a:rPr lang="tr-TR" noProof="0" smtClean="0"/>
              <a:t>22.10.2023</a:t>
            </a:fld>
            <a:endParaRPr lang="tr-TR" noProof="0" dirty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US" noProof="0"/>
              <a:t>Spiegel, M. R., &amp; Stephens, L. J. (1999). Schaum's outline of theory and problems of statistics. Erlangga.</a:t>
            </a:r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tr-TR" noProof="0" smtClean="0"/>
              <a:pPr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tr-TR" noProof="0" dirty="0"/>
          </a:p>
        </p:txBody>
      </p:sp>
      <p:sp>
        <p:nvSpPr>
          <p:cNvPr id="9" name="Dikdörtgen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tr-TR" noProof="0" dirty="0"/>
          </a:p>
        </p:txBody>
      </p:sp>
      <p:cxnSp>
        <p:nvCxnSpPr>
          <p:cNvPr id="10" name="Düz Bağlayıcı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ikdörtgen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tr-TR" noProof="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tr-TR" noProof="0"/>
              <a:t>Asıl metin stillerini düzenle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/>
              <a:t>Asıl metin stillerini düzenle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AFDAEA-592E-4A46-BDC1-4B61A0080256}" type="datetime1">
              <a:rPr lang="tr-TR" noProof="0" smtClean="0"/>
              <a:t>22.10.2023</a:t>
            </a:fld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US" noProof="0"/>
              <a:t>Spiegel, M. R., &amp; Stephens, L. J. (1999). Schaum's outline of theory and problems of statistics. Erlangga.</a:t>
            </a:r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dörtgen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tr-TR" noProof="0" dirty="0"/>
          </a:p>
        </p:txBody>
      </p:sp>
      <p:sp>
        <p:nvSpPr>
          <p:cNvPr id="8" name="Dikdörtgen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tr-TR" noProof="0" dirty="0"/>
          </a:p>
        </p:txBody>
      </p:sp>
      <p:sp>
        <p:nvSpPr>
          <p:cNvPr id="9" name="Dikdörtgen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tr-TR" noProof="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Resim Yer Tutucusu 2" descr="Resim eklemek için boş yer tutucu. Yer tutucuya tıklayın ve eklemek istediğiniz resmi seçin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r-TR" noProof="0"/>
              <a:t>Resim eklemek için simgeyi tıklatın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/>
              <a:t>Asıl metin stillerini düzenle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6231EB16-D6AF-437B-9FAC-495389101250}" type="datetime1">
              <a:rPr lang="tr-TR" noProof="0" smtClean="0"/>
              <a:t>22.10.2023</a:t>
            </a:fld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n-US" noProof="0"/>
              <a:t>Spiegel, M. R., &amp; Stephens, L. J. (1999). Schaum's outline of theory and problems of statistics. Erlangga.</a:t>
            </a:r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tr-TR" noProof="0" smtClean="0"/>
              <a:pPr/>
              <a:t>‹#›</a:t>
            </a:fld>
            <a:endParaRPr lang="tr-TR" noProof="0" dirty="0"/>
          </a:p>
        </p:txBody>
      </p:sp>
      <p:cxnSp>
        <p:nvCxnSpPr>
          <p:cNvPr id="10" name="Düz Bağlayıcı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 bwMode="gray">
          <a:xfrm>
            <a:off x="11847880" y="-2540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tr-TR" noProof="0" dirty="0"/>
          </a:p>
        </p:txBody>
      </p:sp>
      <p:sp>
        <p:nvSpPr>
          <p:cNvPr id="8" name="Dikdörtgen 7"/>
          <p:cNvSpPr/>
          <p:nvPr/>
        </p:nvSpPr>
        <p:spPr bwMode="ltGray">
          <a:xfrm>
            <a:off x="580919" y="-2540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tr-TR" noProof="0" dirty="0"/>
          </a:p>
        </p:txBody>
      </p:sp>
      <p:sp>
        <p:nvSpPr>
          <p:cNvPr id="9" name="Dikdörtgen 8"/>
          <p:cNvSpPr/>
          <p:nvPr/>
        </p:nvSpPr>
        <p:spPr bwMode="gray">
          <a:xfrm>
            <a:off x="-36224" y="-2540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tr-TR" noProof="0" dirty="0"/>
          </a:p>
        </p:txBody>
      </p:sp>
      <p:sp>
        <p:nvSpPr>
          <p:cNvPr id="13" name="Dikdörtgen 12"/>
          <p:cNvSpPr/>
          <p:nvPr/>
        </p:nvSpPr>
        <p:spPr bwMode="black">
          <a:xfrm>
            <a:off x="580919" y="7108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  <p:cxnSp>
        <p:nvCxnSpPr>
          <p:cNvPr id="14" name="Düz Bağlayıcı 13"/>
          <p:cNvCxnSpPr/>
          <p:nvPr/>
        </p:nvCxnSpPr>
        <p:spPr bwMode="white">
          <a:xfrm>
            <a:off x="580919" y="710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4"/>
          <p:cNvCxnSpPr/>
          <p:nvPr/>
        </p:nvCxnSpPr>
        <p:spPr bwMode="white">
          <a:xfrm>
            <a:off x="580919" y="13204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 İşareti"/>
          <p:cNvSpPr>
            <a:spLocks/>
          </p:cNvSpPr>
          <p:nvPr/>
        </p:nvSpPr>
        <p:spPr bwMode="white">
          <a:xfrm>
            <a:off x="719871" y="8727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noProof="0" dirty="0"/>
          </a:p>
        </p:txBody>
      </p:sp>
      <p:cxnSp>
        <p:nvCxnSpPr>
          <p:cNvPr id="16" name="Düz Bağlayıcı 15"/>
          <p:cNvCxnSpPr/>
          <p:nvPr/>
        </p:nvCxnSpPr>
        <p:spPr bwMode="white">
          <a:xfrm>
            <a:off x="580919" y="-2540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557212" y="1524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tr-TR" noProof="0" dirty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557212" y="15748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r-TR" noProof="0" dirty="0"/>
              <a:t>Asıl metin stillerini düzenlemek için tıklayın</a:t>
            </a:r>
          </a:p>
          <a:p>
            <a:pPr lvl="1" rtl="0"/>
            <a:r>
              <a:rPr lang="tr-TR" noProof="0" dirty="0"/>
              <a:t>İkinci düzey</a:t>
            </a:r>
          </a:p>
          <a:p>
            <a:pPr lvl="2" rtl="0"/>
            <a:r>
              <a:rPr lang="tr-TR" noProof="0" dirty="0"/>
              <a:t>Üçüncü düzey</a:t>
            </a:r>
          </a:p>
          <a:p>
            <a:pPr lvl="3" rtl="0"/>
            <a:r>
              <a:rPr lang="tr-TR" noProof="0" dirty="0"/>
              <a:t>Dördüncü düzey</a:t>
            </a:r>
          </a:p>
          <a:p>
            <a:pPr lvl="4" rtl="0"/>
            <a:r>
              <a:rPr lang="tr-TR" noProof="0" dirty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5144026" y="63309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3E626AAD-6D3E-4DD3-BE5C-39396D22791B}" type="datetime1">
              <a:rPr lang="tr-TR" noProof="0" smtClean="0"/>
              <a:t>22.10.2023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6559709" y="63309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en-US" noProof="0"/>
              <a:t>Spiegel, M. R., &amp; Stephens, L. J. (1999). Schaum's outline of theory and problems of statistics. Erlangga.</a:t>
            </a:r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0730572" y="63309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tr-TR" noProof="0" smtClean="0"/>
              <a:pPr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428669" y="1628800"/>
            <a:ext cx="8329031" cy="1036712"/>
          </a:xfrm>
        </p:spPr>
        <p:txBody>
          <a:bodyPr rtlCol="0"/>
          <a:lstStyle/>
          <a:p>
            <a:pPr rtl="0"/>
            <a:r>
              <a:rPr lang="tr-TR" dirty="0"/>
              <a:t>İSTATİSTİĞE GİRİŞ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428668" y="4732509"/>
            <a:ext cx="9354375" cy="728491"/>
          </a:xfrm>
        </p:spPr>
        <p:txBody>
          <a:bodyPr rtlCol="0">
            <a:normAutofit/>
          </a:bodyPr>
          <a:lstStyle/>
          <a:p>
            <a:pPr algn="r" rtl="0"/>
            <a:r>
              <a:rPr lang="tr-TR" sz="2000" dirty="0"/>
              <a:t>Prof. Dr. Nilüfer Kahraman</a:t>
            </a:r>
          </a:p>
          <a:p>
            <a:pPr algn="r" rtl="0"/>
            <a:r>
              <a:rPr lang="tr-TR" sz="2000" dirty="0"/>
              <a:t>Gazi Eğitim Fakültesi</a:t>
            </a: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2428669" y="3140968"/>
            <a:ext cx="7516442" cy="11160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Euphemia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Ünite 3. Merkezi Eğilim Ölçüleri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436937" y="3789040"/>
            <a:ext cx="5112568" cy="574811"/>
          </a:xfrm>
        </p:spPr>
        <p:txBody>
          <a:bodyPr/>
          <a:lstStyle/>
          <a:p>
            <a:pPr algn="l" rtl="0"/>
            <a:r>
              <a:rPr lang="tr-TR" b="1" noProof="0" dirty="0"/>
              <a:t>Ana Kaynak: </a:t>
            </a:r>
            <a:r>
              <a:rPr lang="en-US" cap="none" noProof="0" dirty="0"/>
              <a:t>Spiegel, M. R., &amp; Stephens, L. J. (1999). </a:t>
            </a:r>
            <a:r>
              <a:rPr lang="en-US" cap="none" noProof="0" dirty="0" err="1"/>
              <a:t>Schaum's</a:t>
            </a:r>
            <a:r>
              <a:rPr lang="tr-TR" cap="none" dirty="0"/>
              <a:t> </a:t>
            </a:r>
            <a:r>
              <a:rPr lang="en-US" cap="none" noProof="0" dirty="0"/>
              <a:t>Outline Of Theory And Problems Of Statistics.</a:t>
            </a:r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Gruplandırılmış Verilerde Aritmetik Ortalama</a:t>
            </a:r>
          </a:p>
        </p:txBody>
      </p:sp>
      <p:sp>
        <p:nvSpPr>
          <p:cNvPr id="3" name="İçerik Yer Tutucusu 10">
            <a:extLst>
              <a:ext uri="{FF2B5EF4-FFF2-40B4-BE49-F238E27FC236}">
                <a16:creationId xmlns:a16="http://schemas.microsoft.com/office/drawing/2014/main" id="{CF4149BF-5732-13DF-924F-A1B76ACB8B00}"/>
              </a:ext>
            </a:extLst>
          </p:cNvPr>
          <p:cNvSpPr txBox="1">
            <a:spLocks/>
          </p:cNvSpPr>
          <p:nvPr/>
        </p:nvSpPr>
        <p:spPr>
          <a:xfrm>
            <a:off x="1341884" y="2514600"/>
            <a:ext cx="10034353" cy="3655568"/>
          </a:xfrm>
          <a:prstGeom prst="rect">
            <a:avLst/>
          </a:prstGeom>
        </p:spPr>
        <p:txBody>
          <a:bodyPr/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Euphemia" pitchFamily="34" charset="0"/>
              <a:buChar char="›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26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84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441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992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568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Frekans tablosu düzenlenmiş verilerde aritmetik ortalama sınıf orta değeri ve frekans sütunundan yararlanılarak hesaplanabilir.</a:t>
            </a:r>
          </a:p>
        </p:txBody>
      </p:sp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71C0168C-E82D-5627-0C94-7CD521DC5E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008896"/>
              </p:ext>
            </p:extLst>
          </p:nvPr>
        </p:nvGraphicFramePr>
        <p:xfrm>
          <a:off x="1773932" y="3933056"/>
          <a:ext cx="4320000" cy="2103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24996879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0258043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831996358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Boy (cm)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Sınıf Orta Değeri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Kişi Sayısı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210336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150-159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154,5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469815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160-169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164,5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23822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170-179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174,5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723014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180-189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184,5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7312839"/>
                  </a:ext>
                </a:extLst>
              </a:tr>
            </a:tbl>
          </a:graphicData>
        </a:graphic>
      </p:graphicFrame>
      <p:sp>
        <p:nvSpPr>
          <p:cNvPr id="5" name="İçerik Yer Tutucusu 10">
            <a:extLst>
              <a:ext uri="{FF2B5EF4-FFF2-40B4-BE49-F238E27FC236}">
                <a16:creationId xmlns:a16="http://schemas.microsoft.com/office/drawing/2014/main" id="{08F0501E-FB77-592B-8FE1-5CEE1136DABE}"/>
              </a:ext>
            </a:extLst>
          </p:cNvPr>
          <p:cNvSpPr txBox="1">
            <a:spLocks/>
          </p:cNvSpPr>
          <p:nvPr/>
        </p:nvSpPr>
        <p:spPr>
          <a:xfrm>
            <a:off x="6420803" y="3933056"/>
            <a:ext cx="4456111" cy="2103120"/>
          </a:xfrm>
          <a:prstGeom prst="rect">
            <a:avLst/>
          </a:prstGeom>
        </p:spPr>
        <p:txBody>
          <a:bodyPr/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Euphemia" pitchFamily="34" charset="0"/>
              <a:buChar char="›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26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84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441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992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568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000" dirty="0"/>
              <a:t>= (154,5x5 + 164,5x10 + 174,5x23 + 184,5x12)/50</a:t>
            </a:r>
          </a:p>
          <a:p>
            <a:pPr marL="0" indent="0">
              <a:buNone/>
            </a:pPr>
            <a:r>
              <a:rPr lang="tr-TR" sz="2000" dirty="0"/>
              <a:t>= (772,5 + 1645 + 4013,5 + 2214)/50</a:t>
            </a:r>
          </a:p>
          <a:p>
            <a:pPr marL="0" indent="0">
              <a:buNone/>
            </a:pPr>
            <a:r>
              <a:rPr lang="tr-TR" sz="2000" dirty="0"/>
              <a:t>= 172,9</a:t>
            </a:r>
          </a:p>
        </p:txBody>
      </p:sp>
    </p:spTree>
    <p:extLst>
      <p:ext uri="{BB962C8B-B14F-4D97-AF65-F5344CB8AC3E}">
        <p14:creationId xmlns:p14="http://schemas.microsoft.com/office/powerpoint/2010/main" val="3082186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/>
              <a:t>Medyan (Ortanca)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C5228711-1E6F-AEFF-658F-FE84CEB763F2}"/>
              </a:ext>
            </a:extLst>
          </p:cNvPr>
          <p:cNvSpPr txBox="1"/>
          <p:nvPr/>
        </p:nvSpPr>
        <p:spPr>
          <a:xfrm>
            <a:off x="5950396" y="6274713"/>
            <a:ext cx="611227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1100" b="0" i="0" dirty="0">
                <a:solidFill>
                  <a:schemeClr val="tx2"/>
                </a:solidFill>
                <a:effectLst/>
                <a:latin typeface="cormorantgaramond-semibold"/>
              </a:rPr>
              <a:t>Spiegel, M. R. (1995). İstatistik, Çevirenler: Aydın Ayaydın, Münevver Turanlı, İsmail Hakkı </a:t>
            </a:r>
            <a:r>
              <a:rPr lang="tr-TR" sz="1100" b="0" i="0" dirty="0" err="1">
                <a:solidFill>
                  <a:schemeClr val="tx2"/>
                </a:solidFill>
                <a:effectLst/>
                <a:latin typeface="cormorantgaramond-semibold"/>
              </a:rPr>
              <a:t>Armutlulu</a:t>
            </a:r>
            <a:r>
              <a:rPr lang="tr-TR" sz="1100" b="0" i="0" dirty="0">
                <a:solidFill>
                  <a:schemeClr val="tx2"/>
                </a:solidFill>
                <a:effectLst/>
                <a:latin typeface="cormorantgaramond-semibold"/>
              </a:rPr>
              <a:t>. </a:t>
            </a:r>
            <a:r>
              <a:rPr lang="tr-TR" sz="1100" b="0" i="0" dirty="0" err="1">
                <a:solidFill>
                  <a:schemeClr val="tx2"/>
                </a:solidFill>
                <a:effectLst/>
                <a:latin typeface="cormorantgaramond-semibold"/>
              </a:rPr>
              <a:t>Şahamet</a:t>
            </a:r>
            <a:r>
              <a:rPr lang="tr-TR" sz="1100" b="0" i="0" dirty="0">
                <a:solidFill>
                  <a:schemeClr val="tx2"/>
                </a:solidFill>
                <a:effectLst/>
                <a:latin typeface="cormorantgaramond-semibold"/>
              </a:rPr>
              <a:t> Bülbül, (s. 45), Bilim Teknik Yayınevi, İstanbul.</a:t>
            </a:r>
            <a:endParaRPr lang="tr-TR" sz="1100" dirty="0">
              <a:solidFill>
                <a:schemeClr val="tx2"/>
              </a:solidFill>
            </a:endParaRPr>
          </a:p>
        </p:txBody>
      </p:sp>
      <p:sp>
        <p:nvSpPr>
          <p:cNvPr id="5" name="İçerik Yer Tutucusu 10">
            <a:extLst>
              <a:ext uri="{FF2B5EF4-FFF2-40B4-BE49-F238E27FC236}">
                <a16:creationId xmlns:a16="http://schemas.microsoft.com/office/drawing/2014/main" id="{07D2E3E3-3BB2-2615-0835-60D36BC6DE96}"/>
              </a:ext>
            </a:extLst>
          </p:cNvPr>
          <p:cNvSpPr txBox="1">
            <a:spLocks/>
          </p:cNvSpPr>
          <p:nvPr/>
        </p:nvSpPr>
        <p:spPr>
          <a:xfrm>
            <a:off x="1341884" y="2514600"/>
            <a:ext cx="10034353" cy="3655568"/>
          </a:xfrm>
          <a:prstGeom prst="rect">
            <a:avLst/>
          </a:prstGeom>
        </p:spPr>
        <p:txBody>
          <a:bodyPr/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Euphemia" pitchFamily="34" charset="0"/>
              <a:buChar char="›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26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84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441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992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568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Bir veri gurubundaki değerler büyüklüklerine göre sıralandığında tam ortaya düşen değer </a:t>
            </a:r>
            <a:r>
              <a:rPr lang="tr-TR" b="1" dirty="0"/>
              <a:t>ortanca </a:t>
            </a:r>
            <a:r>
              <a:rPr lang="tr-TR" dirty="0"/>
              <a:t>değeridir. </a:t>
            </a:r>
          </a:p>
          <a:p>
            <a:r>
              <a:rPr lang="tr-TR" dirty="0"/>
              <a:t>Ortada iki değer varsa ortanca bu sayıların ortalamasıdır.</a:t>
            </a:r>
          </a:p>
          <a:p>
            <a:endParaRPr lang="tr-TR" dirty="0"/>
          </a:p>
          <a:p>
            <a:r>
              <a:rPr lang="tr-TR" dirty="0"/>
              <a:t>3,4,4,5,6,8,8,8,10 sayı kümesinin medyanı ……..</a:t>
            </a:r>
          </a:p>
          <a:p>
            <a:r>
              <a:rPr lang="tr-TR" dirty="0"/>
              <a:t>5,5,7,9,11,12,15,18 sayı kümesinin medyanı ……..</a:t>
            </a:r>
          </a:p>
        </p:txBody>
      </p:sp>
    </p:spTree>
    <p:extLst>
      <p:ext uri="{BB962C8B-B14F-4D97-AF65-F5344CB8AC3E}">
        <p14:creationId xmlns:p14="http://schemas.microsoft.com/office/powerpoint/2010/main" val="2593339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/>
              <a:t>Mod (Tepe Değer)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C37EAB42-AEDF-97BD-764B-DC9B6DE0E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Bir veri grubunda en çok tekrarlanan değere </a:t>
            </a:r>
            <a:r>
              <a:rPr lang="tr-TR" b="1" dirty="0"/>
              <a:t>tepe değer (mod) </a:t>
            </a:r>
            <a:r>
              <a:rPr lang="tr-TR" dirty="0"/>
              <a:t>denir. </a:t>
            </a:r>
          </a:p>
          <a:p>
            <a:r>
              <a:rPr lang="tr-TR" dirty="0"/>
              <a:t>Tepe değer hesaplanırken birimlerin tümü işleme katılmadığı için uç değerlerden etkilenmez. </a:t>
            </a:r>
          </a:p>
          <a:p>
            <a:endParaRPr lang="tr-TR" dirty="0"/>
          </a:p>
          <a:p>
            <a:r>
              <a:rPr lang="tr-TR" dirty="0"/>
              <a:t>2,2,5,7,9,9,9,10,10,11,12,18 sayı kümesinin modu ……</a:t>
            </a:r>
          </a:p>
          <a:p>
            <a:r>
              <a:rPr lang="tr-TR" dirty="0"/>
              <a:t>3,5,8,10,12,15,16 sayı kümesinin modu …….</a:t>
            </a:r>
          </a:p>
          <a:p>
            <a:r>
              <a:rPr lang="tr-TR" dirty="0"/>
              <a:t>2,3,4,4,4,5,5,7,7,7,9 sayı kümesinin modu ……..</a:t>
            </a:r>
          </a:p>
        </p:txBody>
      </p:sp>
    </p:spTree>
    <p:extLst>
      <p:ext uri="{BB962C8B-B14F-4D97-AF65-F5344CB8AC3E}">
        <p14:creationId xmlns:p14="http://schemas.microsoft.com/office/powerpoint/2010/main" val="5719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57212" y="152400"/>
            <a:ext cx="9782801" cy="1239837"/>
          </a:xfrm>
        </p:spPr>
        <p:txBody>
          <a:bodyPr rtlCol="0" anchor="b">
            <a:normAutofit/>
          </a:bodyPr>
          <a:lstStyle/>
          <a:p>
            <a:pPr rtl="0"/>
            <a:r>
              <a:rPr lang="tr-TR" dirty="0"/>
              <a:t>Ortalama-Medyan-Mod İlişkisi</a:t>
            </a:r>
          </a:p>
        </p:txBody>
      </p:sp>
      <p:pic>
        <p:nvPicPr>
          <p:cNvPr id="1026" name="Picture 2" descr="Merkezi eğilim ölçüleri nelerdir? · Miuul Not Defteri">
            <a:extLst>
              <a:ext uri="{FF2B5EF4-FFF2-40B4-BE49-F238E27FC236}">
                <a16:creationId xmlns:a16="http://schemas.microsoft.com/office/drawing/2014/main" id="{F1CC2507-3149-8AFF-7883-C7FC6B814F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189"/>
          <a:stretch/>
        </p:blipFill>
        <p:spPr bwMode="auto">
          <a:xfrm>
            <a:off x="1557212" y="1988840"/>
            <a:ext cx="9782801" cy="457200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117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/>
              <a:t>Geometrik Ortalama</a:t>
            </a:r>
          </a:p>
        </p:txBody>
      </p:sp>
      <p:sp>
        <p:nvSpPr>
          <p:cNvPr id="3" name="İçerik Yer Tutucusu 4">
            <a:extLst>
              <a:ext uri="{FF2B5EF4-FFF2-40B4-BE49-F238E27FC236}">
                <a16:creationId xmlns:a16="http://schemas.microsoft.com/office/drawing/2014/main" id="{AF7E9E2A-1488-1DE0-2D60-0FDEEA478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7212" y="1574800"/>
            <a:ext cx="9782801" cy="4572000"/>
          </a:xfrm>
        </p:spPr>
        <p:txBody>
          <a:bodyPr>
            <a:normAutofit/>
          </a:bodyPr>
          <a:lstStyle/>
          <a:p>
            <a:r>
              <a:rPr lang="tr-TR" dirty="0"/>
              <a:t>Bir veri grubunda değerlerin birbirleriyle çarpımının </a:t>
            </a:r>
            <a:r>
              <a:rPr lang="tr-TR" dirty="0" err="1"/>
              <a:t>N’inci</a:t>
            </a:r>
            <a:r>
              <a:rPr lang="tr-TR" dirty="0"/>
              <a:t> dereceden köküdür. </a:t>
            </a:r>
          </a:p>
          <a:p>
            <a:endParaRPr lang="tr-TR" dirty="0"/>
          </a:p>
          <a:p>
            <a:r>
              <a:rPr lang="tr-TR" dirty="0"/>
              <a:t>2,4,8 sayılarının geometrik ortalaması …………….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211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/>
              <a:t>Harmonik Ortalama</a:t>
            </a:r>
          </a:p>
        </p:txBody>
      </p:sp>
      <p:sp>
        <p:nvSpPr>
          <p:cNvPr id="3" name="İçerik Yer Tutucusu 4">
            <a:extLst>
              <a:ext uri="{FF2B5EF4-FFF2-40B4-BE49-F238E27FC236}">
                <a16:creationId xmlns:a16="http://schemas.microsoft.com/office/drawing/2014/main" id="{AB5F8DFC-CCE8-80C1-0358-44420556B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7212" y="1574800"/>
            <a:ext cx="9782801" cy="4572000"/>
          </a:xfrm>
        </p:spPr>
        <p:txBody>
          <a:bodyPr>
            <a:normAutofit/>
          </a:bodyPr>
          <a:lstStyle/>
          <a:p>
            <a:r>
              <a:rPr lang="tr-TR" dirty="0"/>
              <a:t>Bir veri grubunda değerlerinin terslerinin aritmetik ortalamasının tersidir. </a:t>
            </a:r>
          </a:p>
          <a:p>
            <a:endParaRPr lang="tr-TR" dirty="0"/>
          </a:p>
          <a:p>
            <a:r>
              <a:rPr lang="tr-TR" dirty="0"/>
              <a:t>2,4,8 sayılarının harmonik ortalaması ……</a:t>
            </a:r>
          </a:p>
        </p:txBody>
      </p:sp>
    </p:spTree>
    <p:extLst>
      <p:ext uri="{BB962C8B-B14F-4D97-AF65-F5344CB8AC3E}">
        <p14:creationId xmlns:p14="http://schemas.microsoft.com/office/powerpoint/2010/main" val="787705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/>
              <a:t>Aritmetik-Geometrik-Harmonik Ortalamalar </a:t>
            </a:r>
            <a:r>
              <a:rPr lang="tr-TR"/>
              <a:t>Arasındaki İlişki</a:t>
            </a:r>
            <a:endParaRPr lang="tr-TR" dirty="0"/>
          </a:p>
        </p:txBody>
      </p:sp>
      <p:sp>
        <p:nvSpPr>
          <p:cNvPr id="6" name="İçerik Yer Tutucusu 4">
            <a:extLst>
              <a:ext uri="{FF2B5EF4-FFF2-40B4-BE49-F238E27FC236}">
                <a16:creationId xmlns:a16="http://schemas.microsoft.com/office/drawing/2014/main" id="{68B40A60-8B58-1C8D-25D4-D68098616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4092" y="2133600"/>
            <a:ext cx="9782801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/>
              <a:t> </a:t>
            </a:r>
          </a:p>
          <a:p>
            <a:pPr marL="0" indent="0">
              <a:buNone/>
            </a:pPr>
            <a:r>
              <a:rPr lang="tr-TR" sz="4800" dirty="0"/>
              <a:t>H.O. </a:t>
            </a:r>
            <a:r>
              <a:rPr lang="tr-T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  <a:r>
              <a:rPr lang="tr-TR" sz="4800" dirty="0"/>
              <a:t> G.O. </a:t>
            </a:r>
            <a:r>
              <a:rPr lang="tr-T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  <a:r>
              <a:rPr lang="tr-TR" sz="4800" dirty="0"/>
              <a:t> A.O.</a:t>
            </a:r>
          </a:p>
        </p:txBody>
      </p:sp>
    </p:spTree>
    <p:extLst>
      <p:ext uri="{BB962C8B-B14F-4D97-AF65-F5344CB8AC3E}">
        <p14:creationId xmlns:p14="http://schemas.microsoft.com/office/powerpoint/2010/main" val="217082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Geçen Hafta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Temel kavramlar</a:t>
            </a:r>
          </a:p>
          <a:p>
            <a:pPr lvl="1"/>
            <a:r>
              <a:rPr lang="tr-TR" dirty="0"/>
              <a:t>Ham veriler</a:t>
            </a:r>
          </a:p>
          <a:p>
            <a:pPr lvl="1"/>
            <a:r>
              <a:rPr lang="tr-TR" dirty="0"/>
              <a:t>Seriler</a:t>
            </a:r>
          </a:p>
          <a:p>
            <a:pPr lvl="1"/>
            <a:r>
              <a:rPr lang="tr-TR" dirty="0"/>
              <a:t>Frekans dağılımları</a:t>
            </a:r>
          </a:p>
          <a:p>
            <a:pPr lvl="1"/>
            <a:r>
              <a:rPr lang="tr-TR" dirty="0"/>
              <a:t>Göreli frekans (Frekans Yüzdesi)</a:t>
            </a:r>
          </a:p>
          <a:p>
            <a:pPr lvl="1"/>
            <a:r>
              <a:rPr lang="tr-TR" dirty="0"/>
              <a:t>Yığılmalı (Birikimli) frekans</a:t>
            </a:r>
          </a:p>
          <a:p>
            <a:pPr lvl="1"/>
            <a:r>
              <a:rPr lang="tr-TR" dirty="0"/>
              <a:t>Frekans eğri tipleri</a:t>
            </a:r>
          </a:p>
          <a:p>
            <a:pPr lvl="1"/>
            <a:r>
              <a:rPr lang="tr-TR" dirty="0"/>
              <a:t>Grafikler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149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Bu Hafta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Arial Tur" panose="020B0604020202020204" pitchFamily="34" charset="0"/>
                <a:cs typeface="Arial Tur" panose="020B0604020202020204" pitchFamily="34" charset="0"/>
              </a:rPr>
              <a:t>∑ sembolü</a:t>
            </a:r>
          </a:p>
          <a:p>
            <a:endParaRPr lang="tr-TR" dirty="0"/>
          </a:p>
          <a:p>
            <a:r>
              <a:rPr lang="tr-TR" dirty="0"/>
              <a:t>Merkezi Eğilim Ölçüleri</a:t>
            </a:r>
          </a:p>
          <a:p>
            <a:pPr lvl="1"/>
            <a:r>
              <a:rPr lang="tr-TR" dirty="0"/>
              <a:t>Aritmetik Ortalama</a:t>
            </a:r>
          </a:p>
          <a:p>
            <a:pPr lvl="1"/>
            <a:r>
              <a:rPr lang="tr-TR" dirty="0"/>
              <a:t>Medyan</a:t>
            </a:r>
          </a:p>
          <a:p>
            <a:pPr lvl="1"/>
            <a:r>
              <a:rPr lang="tr-TR" dirty="0"/>
              <a:t>Mod</a:t>
            </a:r>
          </a:p>
          <a:p>
            <a:pPr lvl="1"/>
            <a:r>
              <a:rPr lang="tr-TR" dirty="0"/>
              <a:t>Geometrik Ortalama</a:t>
            </a:r>
          </a:p>
          <a:p>
            <a:pPr lvl="1"/>
            <a:r>
              <a:rPr lang="tr-TR" dirty="0"/>
              <a:t>Harmonik Ortalama</a:t>
            </a:r>
          </a:p>
          <a:p>
            <a:pPr marL="36576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615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rial Tur" panose="020B0604020202020204" pitchFamily="34" charset="0"/>
                <a:cs typeface="Arial Tur" panose="020B0604020202020204" pitchFamily="34" charset="0"/>
              </a:rPr>
              <a:t>∑ sembolü (Toplama Gösterimi)</a:t>
            </a:r>
            <a:endParaRPr lang="tr-TR" dirty="0"/>
          </a:p>
        </p:txBody>
      </p:sp>
      <p:sp>
        <p:nvSpPr>
          <p:cNvPr id="8" name="İçerik Yer Tutucusu 7">
            <a:extLst>
              <a:ext uri="{FF2B5EF4-FFF2-40B4-BE49-F238E27FC236}">
                <a16:creationId xmlns:a16="http://schemas.microsoft.com/office/drawing/2014/main" id="{1D6CDD8C-9B76-4BCF-CBD4-254C531DF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1114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Merkezi Eğilim Ölçüleri</a:t>
            </a:r>
          </a:p>
        </p:txBody>
      </p:sp>
      <p:sp>
        <p:nvSpPr>
          <p:cNvPr id="11" name="İçerik Yer Tutucusu 10">
            <a:extLst>
              <a:ext uri="{FF2B5EF4-FFF2-40B4-BE49-F238E27FC236}">
                <a16:creationId xmlns:a16="http://schemas.microsoft.com/office/drawing/2014/main" id="{3B549F5F-D30D-9820-800E-618A3FCCA4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341884" y="2514600"/>
            <a:ext cx="10034353" cy="3655568"/>
          </a:xfrm>
        </p:spPr>
        <p:txBody>
          <a:bodyPr/>
          <a:lstStyle/>
          <a:p>
            <a:r>
              <a:rPr lang="tr-TR" b="1" dirty="0"/>
              <a:t>Merkezi eğilim ölçüleri, </a:t>
            </a:r>
            <a:r>
              <a:rPr lang="tr-TR" dirty="0"/>
              <a:t>veri kümesine ilişkin bir değişkenin bütün farklı değerlerinin çevresinde toplandığı merkezi bir değeri gösterirler.</a:t>
            </a:r>
          </a:p>
        </p:txBody>
      </p:sp>
    </p:spTree>
    <p:extLst>
      <p:ext uri="{BB962C8B-B14F-4D97-AF65-F5344CB8AC3E}">
        <p14:creationId xmlns:p14="http://schemas.microsoft.com/office/powerpoint/2010/main" val="74756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Aritmetik Ortalama</a:t>
            </a:r>
          </a:p>
        </p:txBody>
      </p:sp>
      <p:sp>
        <p:nvSpPr>
          <p:cNvPr id="3" name="İçerik Yer Tutucusu 10">
            <a:extLst>
              <a:ext uri="{FF2B5EF4-FFF2-40B4-BE49-F238E27FC236}">
                <a16:creationId xmlns:a16="http://schemas.microsoft.com/office/drawing/2014/main" id="{3FF919CA-C332-AD3B-F7F7-43376CCC799A}"/>
              </a:ext>
            </a:extLst>
          </p:cNvPr>
          <p:cNvSpPr txBox="1">
            <a:spLocks/>
          </p:cNvSpPr>
          <p:nvPr/>
        </p:nvSpPr>
        <p:spPr>
          <a:xfrm>
            <a:off x="1341884" y="2514600"/>
            <a:ext cx="10034353" cy="3655568"/>
          </a:xfrm>
          <a:prstGeom prst="rect">
            <a:avLst/>
          </a:prstGeom>
        </p:spPr>
        <p:txBody>
          <a:bodyPr/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Euphemia" pitchFamily="34" charset="0"/>
              <a:buChar char="›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26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84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441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992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568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Aritmetik ortalama, en çok kullanılan merkezi eğilim ölçüsüdür. 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  evrene ilişkin aritmetik ortalama</a:t>
            </a:r>
          </a:p>
          <a:p>
            <a:r>
              <a:rPr lang="tr-TR" dirty="0"/>
              <a:t>  örnekleme ilişkin aritmetik ortalama 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06B20B43-6758-D791-CFA6-3B3F829962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141" t="45172" r="68677" b="52727"/>
          <a:stretch/>
        </p:blipFill>
        <p:spPr>
          <a:xfrm>
            <a:off x="1629916" y="4077112"/>
            <a:ext cx="360000" cy="360000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7DF9E623-5333-AE62-0630-FDFB882779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124" t="47260" r="68694" b="50640"/>
          <a:stretch/>
        </p:blipFill>
        <p:spPr>
          <a:xfrm>
            <a:off x="1629916" y="4653176"/>
            <a:ext cx="36000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3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Aritmetik Ortalama</a:t>
            </a:r>
          </a:p>
        </p:txBody>
      </p:sp>
      <p:sp>
        <p:nvSpPr>
          <p:cNvPr id="12" name="İçerik Yer Tutucusu 10">
            <a:extLst>
              <a:ext uri="{FF2B5EF4-FFF2-40B4-BE49-F238E27FC236}">
                <a16:creationId xmlns:a16="http://schemas.microsoft.com/office/drawing/2014/main" id="{FF692FC5-FD22-B175-C86B-484B06D0C02D}"/>
              </a:ext>
            </a:extLst>
          </p:cNvPr>
          <p:cNvSpPr txBox="1">
            <a:spLocks/>
          </p:cNvSpPr>
          <p:nvPr/>
        </p:nvSpPr>
        <p:spPr>
          <a:xfrm>
            <a:off x="1341884" y="2514600"/>
            <a:ext cx="10034353" cy="3655568"/>
          </a:xfrm>
          <a:prstGeom prst="rect">
            <a:avLst/>
          </a:prstGeom>
        </p:spPr>
        <p:txBody>
          <a:bodyPr/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Euphemia" pitchFamily="34" charset="0"/>
              <a:buChar char="›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26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84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441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992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568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10, 4, 7, 2 ve 9 sayıları sırasıyla 5, 2, 1, 10 ve 5 frekanslarına sahipse, aritmetik ortalama nedir?</a:t>
            </a:r>
          </a:p>
        </p:txBody>
      </p:sp>
    </p:spTree>
    <p:extLst>
      <p:ext uri="{BB962C8B-B14F-4D97-AF65-F5344CB8AC3E}">
        <p14:creationId xmlns:p14="http://schemas.microsoft.com/office/powerpoint/2010/main" val="1028847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Ağırlıklı Aritmetik Ortalama</a:t>
            </a:r>
          </a:p>
        </p:txBody>
      </p:sp>
      <p:sp>
        <p:nvSpPr>
          <p:cNvPr id="3" name="İçerik Yer Tutucusu 10">
            <a:extLst>
              <a:ext uri="{FF2B5EF4-FFF2-40B4-BE49-F238E27FC236}">
                <a16:creationId xmlns:a16="http://schemas.microsoft.com/office/drawing/2014/main" id="{3F9523BB-C88F-F855-C7A9-121754B7ADB6}"/>
              </a:ext>
            </a:extLst>
          </p:cNvPr>
          <p:cNvSpPr txBox="1">
            <a:spLocks/>
          </p:cNvSpPr>
          <p:nvPr/>
        </p:nvSpPr>
        <p:spPr>
          <a:xfrm>
            <a:off x="1341884" y="2514600"/>
            <a:ext cx="10034353" cy="3655568"/>
          </a:xfrm>
          <a:prstGeom prst="rect">
            <a:avLst/>
          </a:prstGeom>
        </p:spPr>
        <p:txBody>
          <a:bodyPr/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Euphemia" pitchFamily="34" charset="0"/>
              <a:buChar char="›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26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84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441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992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568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İstatistik dersinin final notunun ağırlığı %50, vize sınavının ağırlığı %30 ve ödev notu ağırlığı %20 ise ödev notu 50, vize notu 70, final notu 85 olan bir öğrencinin İstatistik dersi ağırlıklı not ortalaması kaçtır?</a:t>
            </a:r>
          </a:p>
        </p:txBody>
      </p:sp>
    </p:spTree>
    <p:extLst>
      <p:ext uri="{BB962C8B-B14F-4D97-AF65-F5344CB8AC3E}">
        <p14:creationId xmlns:p14="http://schemas.microsoft.com/office/powerpoint/2010/main" val="3724357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10">
            <a:extLst>
              <a:ext uri="{FF2B5EF4-FFF2-40B4-BE49-F238E27FC236}">
                <a16:creationId xmlns:a16="http://schemas.microsoft.com/office/drawing/2014/main" id="{B7983FFB-5528-6AE7-458D-67B86A1C763C}"/>
              </a:ext>
            </a:extLst>
          </p:cNvPr>
          <p:cNvSpPr txBox="1">
            <a:spLocks/>
          </p:cNvSpPr>
          <p:nvPr/>
        </p:nvSpPr>
        <p:spPr>
          <a:xfrm>
            <a:off x="1341884" y="2514600"/>
            <a:ext cx="10034353" cy="3655568"/>
          </a:xfrm>
          <a:prstGeom prst="rect">
            <a:avLst/>
          </a:prstGeom>
        </p:spPr>
        <p:txBody>
          <a:bodyPr/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Euphemia" pitchFamily="34" charset="0"/>
              <a:buChar char="›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26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84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441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992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568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Bir veri seti için sadece bir aritmetik ortalama vardır. </a:t>
            </a:r>
          </a:p>
          <a:p>
            <a:r>
              <a:rPr lang="tr-TR" dirty="0"/>
              <a:t>Nicel verilere uygulanabilir.</a:t>
            </a:r>
          </a:p>
          <a:p>
            <a:r>
              <a:rPr lang="tr-TR" dirty="0"/>
              <a:t>Birim değerlerinde meydana gelen değişim çok küçük olsa bile aritmetik ortalamayı etkiler.</a:t>
            </a:r>
          </a:p>
          <a:p>
            <a:r>
              <a:rPr lang="tr-TR" dirty="0"/>
              <a:t>Aritmetik ortalama ile birim değerleri arasındaki farkların toplamı sıfırdır. </a:t>
            </a:r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Aritmetik Ortalamanın Özellikleri</a:t>
            </a:r>
          </a:p>
        </p:txBody>
      </p:sp>
    </p:spTree>
    <p:extLst>
      <p:ext uri="{BB962C8B-B14F-4D97-AF65-F5344CB8AC3E}">
        <p14:creationId xmlns:p14="http://schemas.microsoft.com/office/powerpoint/2010/main" val="34733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tematik 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9089_TF02787947" id="{F76874F7-09BF-4919-8092-7DCFDBC47D09}" vid="{BD9753A5-59D8-407E-8B1D-F9314866C99E}"/>
    </a:ext>
  </a:extLst>
</a:theme>
</file>

<file path=ppt/theme/theme2.xml><?xml version="1.0" encoding="utf-8"?>
<a:theme xmlns:a="http://schemas.openxmlformats.org/drawingml/2006/main" name="Ofis Teması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 işaretli matematik eğitimi sunusu (geniş ekran)</Template>
  <TotalTime>0</TotalTime>
  <Words>493</Words>
  <Application>Microsoft Office PowerPoint</Application>
  <PresentationFormat>Özel</PresentationFormat>
  <Paragraphs>93</Paragraphs>
  <Slides>16</Slides>
  <Notes>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2" baseType="lpstr">
      <vt:lpstr>cormorantgaramond-semibold</vt:lpstr>
      <vt:lpstr>Arial</vt:lpstr>
      <vt:lpstr>Arial Tur</vt:lpstr>
      <vt:lpstr>Euphemia</vt:lpstr>
      <vt:lpstr>Times New Roman</vt:lpstr>
      <vt:lpstr>Matematik 16x9</vt:lpstr>
      <vt:lpstr>İSTATİSTİĞE GİRİŞ </vt:lpstr>
      <vt:lpstr>Geçen Hafta</vt:lpstr>
      <vt:lpstr>Bu Hafta</vt:lpstr>
      <vt:lpstr>∑ sembolü (Toplama Gösterimi)</vt:lpstr>
      <vt:lpstr>Merkezi Eğilim Ölçüleri</vt:lpstr>
      <vt:lpstr>Aritmetik Ortalama</vt:lpstr>
      <vt:lpstr>Aritmetik Ortalama</vt:lpstr>
      <vt:lpstr>Ağırlıklı Aritmetik Ortalama</vt:lpstr>
      <vt:lpstr>Aritmetik Ortalamanın Özellikleri</vt:lpstr>
      <vt:lpstr>Gruplandırılmış Verilerde Aritmetik Ortalama</vt:lpstr>
      <vt:lpstr>Medyan (Ortanca)</vt:lpstr>
      <vt:lpstr>Mod (Tepe Değer)</vt:lpstr>
      <vt:lpstr>Ortalama-Medyan-Mod İlişkisi</vt:lpstr>
      <vt:lpstr>Geometrik Ortalama</vt:lpstr>
      <vt:lpstr>Harmonik Ortalama</vt:lpstr>
      <vt:lpstr>Aritmetik-Geometrik-Harmonik Ortalamalar Arasındaki İlişki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Başlık Düzeni</dc:title>
  <dc:creator>NİLÜFER</dc:creator>
  <cp:lastModifiedBy>Ahmet Haphap</cp:lastModifiedBy>
  <cp:revision>22</cp:revision>
  <dcterms:created xsi:type="dcterms:W3CDTF">2023-10-05T21:43:07Z</dcterms:created>
  <dcterms:modified xsi:type="dcterms:W3CDTF">2023-10-22T18:11:04Z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