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32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4" r:id="rId67"/>
    <p:sldId id="323" r:id="rId6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835C3-4C6D-47D6-A62E-3D3F869B7664}" type="datetimeFigureOut">
              <a:rPr lang="tr-TR" smtClean="0"/>
              <a:pPr/>
              <a:t>24.10.2021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5BA36-AFFC-4380-AAA8-24E714B6B5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86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31F3-E9B6-45B7-BC60-F9D10FB36E2D}" type="datetime1">
              <a:rPr lang="tr-TR" smtClean="0"/>
              <a:pPr/>
              <a:t>24.10.2021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085F-D5E9-4689-8A6F-D4192F224B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045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79525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0550" y="1279525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470125"/>
            <a:ext cx="252793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39" y="1613738"/>
            <a:ext cx="8072120" cy="3297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085F-D5E9-4689-8A6F-D4192F224B04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381000" y="2136761"/>
            <a:ext cx="8450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TEMEL İSTATİSTİKİ KAVRAMLAR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384394" y="4692226"/>
            <a:ext cx="4193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YRD. DOÇ. DR. İBRAHİM ÇÜTCÜ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358965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>
                <a:latin typeface="Arial"/>
                <a:cs typeface="Arial"/>
              </a:rPr>
              <a:t>İ</a:t>
            </a:r>
            <a:r>
              <a:rPr spc="0" dirty="0"/>
              <a:t>statistik</a:t>
            </a:r>
            <a:r>
              <a:rPr spc="-75" dirty="0"/>
              <a:t> </a:t>
            </a:r>
            <a:r>
              <a:rPr spc="5" dirty="0"/>
              <a:t>Türleri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526212"/>
            <a:ext cx="7743825" cy="37528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8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b="1" spc="-10" dirty="0">
                <a:latin typeface="Tw Cen MT"/>
                <a:cs typeface="Tw Cen MT"/>
              </a:rPr>
              <a:t>Tanımlayıcı</a:t>
            </a:r>
            <a:r>
              <a:rPr sz="2900" b="1" spc="-2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istatistik</a:t>
            </a:r>
            <a:endParaRPr sz="2900">
              <a:latin typeface="Tw Cen MT"/>
              <a:cs typeface="Tw Cen MT"/>
            </a:endParaRPr>
          </a:p>
          <a:p>
            <a:pPr marL="652145" marR="45720" lvl="1" indent="-272415">
              <a:lnSpc>
                <a:spcPct val="100000"/>
              </a:lnSpc>
              <a:spcBef>
                <a:spcPts val="615"/>
              </a:spcBef>
              <a:buClr>
                <a:srgbClr val="0E6EC5"/>
              </a:buClr>
              <a:buSzPct val="69230"/>
              <a:buFont typeface="Wingdings 2"/>
              <a:buChar char=""/>
              <a:tabLst>
                <a:tab pos="742315" algn="l"/>
                <a:tab pos="742950" algn="l"/>
              </a:tabLst>
            </a:pPr>
            <a:r>
              <a:rPr sz="2600" spc="-5" dirty="0">
                <a:latin typeface="Tw Cen MT"/>
                <a:cs typeface="Tw Cen MT"/>
              </a:rPr>
              <a:t>fazla </a:t>
            </a:r>
            <a:r>
              <a:rPr sz="2600" dirty="0">
                <a:latin typeface="Tw Cen MT"/>
                <a:cs typeface="Tw Cen MT"/>
              </a:rPr>
              <a:t>miktarda </a:t>
            </a:r>
            <a:r>
              <a:rPr sz="2600" spc="-10" dirty="0">
                <a:latin typeface="Tw Cen MT"/>
                <a:cs typeface="Tw Cen MT"/>
              </a:rPr>
              <a:t>verinin uygun </a:t>
            </a:r>
            <a:r>
              <a:rPr sz="2600" dirty="0">
                <a:latin typeface="Tw Cen MT"/>
                <a:cs typeface="Tw Cen MT"/>
              </a:rPr>
              <a:t>bir biçimde özetlenmesi  </a:t>
            </a:r>
            <a:r>
              <a:rPr sz="2600" spc="-25" dirty="0">
                <a:latin typeface="Tw Cen MT"/>
                <a:cs typeface="Tw Cen MT"/>
              </a:rPr>
              <a:t>ve </a:t>
            </a:r>
            <a:r>
              <a:rPr sz="2600" dirty="0">
                <a:latin typeface="Tw Cen MT"/>
                <a:cs typeface="Tw Cen MT"/>
              </a:rPr>
              <a:t>açıklanması </a:t>
            </a:r>
            <a:r>
              <a:rPr sz="2600" spc="-5" dirty="0">
                <a:latin typeface="Tw Cen MT"/>
                <a:cs typeface="Tw Cen MT"/>
              </a:rPr>
              <a:t>ile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ilgilidir</a:t>
            </a:r>
            <a:endParaRPr sz="2600">
              <a:latin typeface="Tw Cen MT"/>
              <a:cs typeface="Tw Cen MT"/>
            </a:endParaRPr>
          </a:p>
          <a:p>
            <a:pPr lvl="1">
              <a:lnSpc>
                <a:spcPct val="100000"/>
              </a:lnSpc>
              <a:buClr>
                <a:srgbClr val="0E6EC5"/>
              </a:buClr>
              <a:buFont typeface="Wingdings 2"/>
              <a:buChar char=""/>
            </a:pPr>
            <a:endParaRPr sz="28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165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b="1" spc="-5" dirty="0">
                <a:latin typeface="Tw Cen MT"/>
                <a:cs typeface="Tw Cen MT"/>
              </a:rPr>
              <a:t>Çıkarımsal</a:t>
            </a:r>
            <a:r>
              <a:rPr sz="2900" b="1" spc="-1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istatistik</a:t>
            </a:r>
            <a:endParaRPr sz="2900">
              <a:latin typeface="Tw Cen MT"/>
              <a:cs typeface="Tw Cen MT"/>
            </a:endParaRPr>
          </a:p>
          <a:p>
            <a:pPr marL="652145" marR="5080" lvl="1" indent="-272415">
              <a:lnSpc>
                <a:spcPct val="100000"/>
              </a:lnSpc>
              <a:spcBef>
                <a:spcPts val="615"/>
              </a:spcBef>
              <a:buClr>
                <a:srgbClr val="0E6EC5"/>
              </a:buClr>
              <a:buSzPct val="69230"/>
              <a:buFont typeface="Wingdings 2"/>
              <a:buChar char=""/>
              <a:tabLst>
                <a:tab pos="652780" algn="l"/>
              </a:tabLst>
            </a:pPr>
            <a:r>
              <a:rPr sz="2600" dirty="0">
                <a:latin typeface="Tw Cen MT"/>
                <a:cs typeface="Tw Cen MT"/>
              </a:rPr>
              <a:t>kısmi </a:t>
            </a:r>
            <a:r>
              <a:rPr sz="2600" spc="-5" dirty="0">
                <a:latin typeface="Tw Cen MT"/>
                <a:cs typeface="Tw Cen MT"/>
              </a:rPr>
              <a:t>verilere </a:t>
            </a:r>
            <a:r>
              <a:rPr sz="2600" spc="0" dirty="0">
                <a:latin typeface="Tw Cen MT"/>
                <a:cs typeface="Tw Cen MT"/>
              </a:rPr>
              <a:t>(örneklem) </a:t>
            </a:r>
            <a:r>
              <a:rPr sz="2600" spc="-20" dirty="0">
                <a:latin typeface="Tw Cen MT"/>
                <a:cs typeface="Tw Cen MT"/>
              </a:rPr>
              <a:t>dayanarak </a:t>
            </a:r>
            <a:r>
              <a:rPr sz="2600" spc="-10" dirty="0">
                <a:latin typeface="Tw Cen MT"/>
                <a:cs typeface="Tw Cen MT"/>
              </a:rPr>
              <a:t>(inceleyerek),  </a:t>
            </a:r>
            <a:r>
              <a:rPr sz="2600" dirty="0">
                <a:latin typeface="Tw Cen MT"/>
                <a:cs typeface="Tw Cen MT"/>
              </a:rPr>
              <a:t>bütün (ana kütle) hakkında bir takım </a:t>
            </a:r>
            <a:r>
              <a:rPr sz="2600" spc="-5" dirty="0">
                <a:latin typeface="Tw Cen MT"/>
                <a:cs typeface="Tw Cen MT"/>
              </a:rPr>
              <a:t>genellemelere</a:t>
            </a:r>
            <a:r>
              <a:rPr sz="2600" spc="-150" dirty="0">
                <a:latin typeface="Tw Cen MT"/>
                <a:cs typeface="Tw Cen MT"/>
              </a:rPr>
              <a:t> </a:t>
            </a:r>
            <a:r>
              <a:rPr sz="2600" spc="-25" dirty="0">
                <a:latin typeface="Tw Cen MT"/>
                <a:cs typeface="Tw Cen MT"/>
              </a:rPr>
              <a:t>ve  </a:t>
            </a:r>
            <a:r>
              <a:rPr sz="2600" spc="-5" dirty="0">
                <a:latin typeface="Tw Cen MT"/>
                <a:cs typeface="Tw Cen MT"/>
              </a:rPr>
              <a:t>sonuçlara </a:t>
            </a:r>
            <a:r>
              <a:rPr sz="2600" dirty="0">
                <a:latin typeface="Tw Cen MT"/>
                <a:cs typeface="Tw Cen MT"/>
              </a:rPr>
              <a:t>ulaşmak </a:t>
            </a:r>
            <a:r>
              <a:rPr sz="2600" spc="-5" dirty="0">
                <a:latin typeface="Tw Cen MT"/>
                <a:cs typeface="Tw Cen MT"/>
              </a:rPr>
              <a:t>için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spc="-20" dirty="0">
                <a:latin typeface="Tw Cen MT"/>
                <a:cs typeface="Tw Cen MT"/>
              </a:rPr>
              <a:t>kullanılır.</a:t>
            </a:r>
            <a:endParaRPr sz="26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74877"/>
            <a:ext cx="75374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Tanımlayıcı </a:t>
            </a:r>
            <a:r>
              <a:rPr sz="3200" dirty="0">
                <a:latin typeface="Arial"/>
                <a:cs typeface="Arial"/>
              </a:rPr>
              <a:t>İ</a:t>
            </a:r>
            <a:r>
              <a:rPr sz="3200" dirty="0"/>
              <a:t>statistikler </a:t>
            </a:r>
            <a:r>
              <a:rPr sz="3200" spc="-20" dirty="0"/>
              <a:t>ve </a:t>
            </a:r>
            <a:r>
              <a:rPr sz="3200" spc="0" dirty="0"/>
              <a:t>Grafikle</a:t>
            </a:r>
            <a:r>
              <a:rPr sz="3200" spc="50" dirty="0"/>
              <a:t> </a:t>
            </a:r>
            <a:r>
              <a:rPr sz="3200" dirty="0"/>
              <a:t>Gösterim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798447"/>
            <a:ext cx="8137525" cy="30321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32740" marR="5080" indent="-320040">
              <a:lnSpc>
                <a:spcPts val="3120"/>
              </a:lnSpc>
              <a:spcBef>
                <a:spcPts val="5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5" dirty="0">
                <a:latin typeface="Tw Cen MT"/>
                <a:cs typeface="Tw Cen MT"/>
              </a:rPr>
              <a:t>Grafik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bir ölçüde tablolar </a:t>
            </a:r>
            <a:r>
              <a:rPr sz="2900" spc="-5" dirty="0">
                <a:latin typeface="Tw Cen MT"/>
                <a:cs typeface="Tw Cen MT"/>
              </a:rPr>
              <a:t>de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işkenlerin görsel </a:t>
            </a:r>
            <a:r>
              <a:rPr sz="2900" dirty="0">
                <a:latin typeface="Tw Cen MT"/>
                <a:cs typeface="Tw Cen MT"/>
              </a:rPr>
              <a:t>bir  özetini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spc="-25" dirty="0">
                <a:latin typeface="Tw Cen MT"/>
                <a:cs typeface="Tw Cen MT"/>
              </a:rPr>
              <a:t>verirler.</a:t>
            </a:r>
            <a:endParaRPr sz="2900">
              <a:latin typeface="Tw Cen MT"/>
              <a:cs typeface="Tw Cen MT"/>
            </a:endParaRPr>
          </a:p>
          <a:p>
            <a:pPr marL="332740" marR="739775" indent="-320040">
              <a:lnSpc>
                <a:spcPct val="89700"/>
              </a:lnSpc>
              <a:spcBef>
                <a:spcPts val="69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Arial"/>
                <a:cs typeface="Arial"/>
              </a:rPr>
              <a:t>İ</a:t>
            </a:r>
            <a:r>
              <a:rPr sz="2900" dirty="0">
                <a:latin typeface="Tw Cen MT"/>
                <a:cs typeface="Tw Cen MT"/>
              </a:rPr>
              <a:t>deal </a:t>
            </a:r>
            <a:r>
              <a:rPr sz="2900" spc="-5" dirty="0">
                <a:latin typeface="Tw Cen MT"/>
                <a:cs typeface="Tw Cen MT"/>
              </a:rPr>
              <a:t>olarak burada de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işkenlerin merkezi  </a:t>
            </a:r>
            <a:r>
              <a:rPr sz="2900" spc="0" dirty="0">
                <a:latin typeface="Tw Cen MT"/>
                <a:cs typeface="Tw Cen MT"/>
              </a:rPr>
              <a:t>(ortalama)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erlerinin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spc="-5" dirty="0">
                <a:latin typeface="Tw Cen MT"/>
                <a:cs typeface="Tw Cen MT"/>
              </a:rPr>
              <a:t>de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işkenlik </a:t>
            </a:r>
            <a:r>
              <a:rPr sz="2900" spc="-20" dirty="0">
                <a:latin typeface="Tw Cen MT"/>
                <a:cs typeface="Tw Cen MT"/>
              </a:rPr>
              <a:t>(yayılma)  </a:t>
            </a:r>
            <a:r>
              <a:rPr sz="2900" spc="15" dirty="0">
                <a:latin typeface="Tw Cen MT"/>
                <a:cs typeface="Tw Cen MT"/>
              </a:rPr>
              <a:t>durumu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spc="-5" dirty="0">
                <a:latin typeface="Tw Cen MT"/>
                <a:cs typeface="Tw Cen MT"/>
              </a:rPr>
              <a:t>miktarının </a:t>
            </a:r>
            <a:r>
              <a:rPr sz="2900" spc="0" dirty="0">
                <a:latin typeface="Tw Cen MT"/>
                <a:cs typeface="Tw Cen MT"/>
              </a:rPr>
              <a:t>görülmesi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-30" dirty="0">
                <a:latin typeface="Tw Cen MT"/>
                <a:cs typeface="Tw Cen MT"/>
              </a:rPr>
              <a:t>gerekir.</a:t>
            </a:r>
            <a:endParaRPr sz="2900">
              <a:latin typeface="Tw Cen MT"/>
              <a:cs typeface="Tw Cen MT"/>
            </a:endParaRPr>
          </a:p>
          <a:p>
            <a:pPr marL="332740" marR="348615" indent="-320040">
              <a:lnSpc>
                <a:spcPts val="3130"/>
              </a:lnSpc>
              <a:spcBef>
                <a:spcPts val="75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Gösterilen </a:t>
            </a:r>
            <a:r>
              <a:rPr sz="2900" spc="-10" dirty="0">
                <a:latin typeface="Tw Cen MT"/>
                <a:cs typeface="Tw Cen MT"/>
              </a:rPr>
              <a:t>verinin </a:t>
            </a:r>
            <a:r>
              <a:rPr sz="2900" dirty="0">
                <a:latin typeface="Tw Cen MT"/>
                <a:cs typeface="Tw Cen MT"/>
              </a:rPr>
              <a:t>ölçüm </a:t>
            </a:r>
            <a:r>
              <a:rPr sz="2900" spc="-10" dirty="0">
                <a:latin typeface="Tw Cen MT"/>
                <a:cs typeface="Tw Cen MT"/>
              </a:rPr>
              <a:t>seviyesi </a:t>
            </a:r>
            <a:r>
              <a:rPr sz="2900" dirty="0">
                <a:latin typeface="Tw Cen MT"/>
                <a:cs typeface="Tw Cen MT"/>
              </a:rPr>
              <a:t>kullanılabilecek  </a:t>
            </a:r>
            <a:r>
              <a:rPr sz="2900" spc="-5" dirty="0">
                <a:latin typeface="Tw Cen MT"/>
                <a:cs typeface="Tw Cen MT"/>
              </a:rPr>
              <a:t>grafik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tablonun </a:t>
            </a:r>
            <a:r>
              <a:rPr sz="2900" spc="10" dirty="0">
                <a:latin typeface="Tw Cen MT"/>
                <a:cs typeface="Tw Cen MT"/>
              </a:rPr>
              <a:t>türü </a:t>
            </a:r>
            <a:r>
              <a:rPr sz="2900" spc="-5" dirty="0">
                <a:latin typeface="Tw Cen MT"/>
                <a:cs typeface="Tw Cen MT"/>
              </a:rPr>
              <a:t>konusunda </a:t>
            </a:r>
            <a:r>
              <a:rPr sz="2900" dirty="0">
                <a:latin typeface="Tw Cen MT"/>
                <a:cs typeface="Tw Cen MT"/>
              </a:rPr>
              <a:t>bir kısıt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0" dirty="0">
                <a:latin typeface="Tw Cen MT"/>
                <a:cs typeface="Tw Cen MT"/>
              </a:rPr>
              <a:t>oluşturur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455168"/>
            <a:ext cx="4627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Frekans</a:t>
            </a:r>
            <a:r>
              <a:rPr spc="-45" dirty="0"/>
              <a:t> </a:t>
            </a:r>
            <a:r>
              <a:rPr dirty="0"/>
              <a:t>Da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ılımları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2214"/>
            <a:ext cx="7615555" cy="2414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040">
              <a:lnSpc>
                <a:spcPct val="100299"/>
              </a:lnSpc>
              <a:spcBef>
                <a:spcPts val="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Sıralı, Aralık </a:t>
            </a:r>
            <a:r>
              <a:rPr sz="2900" spc="-30" dirty="0">
                <a:latin typeface="Tw Cen MT"/>
                <a:cs typeface="Tw Cen MT"/>
              </a:rPr>
              <a:t>ve </a:t>
            </a:r>
            <a:r>
              <a:rPr sz="2900" spc="-5" dirty="0">
                <a:latin typeface="Tw Cen MT"/>
                <a:cs typeface="Tw Cen MT"/>
              </a:rPr>
              <a:t>Oran seviyelerinde </a:t>
            </a:r>
            <a:r>
              <a:rPr sz="2900" dirty="0">
                <a:latin typeface="Tw Cen MT"/>
                <a:cs typeface="Tw Cen MT"/>
              </a:rPr>
              <a:t>ölçülen </a:t>
            </a:r>
            <a:r>
              <a:rPr sz="2900" spc="-10" dirty="0">
                <a:latin typeface="Tw Cen MT"/>
                <a:cs typeface="Tw Cen MT"/>
              </a:rPr>
              <a:t>veriler  kolaylıkla </a:t>
            </a:r>
            <a:r>
              <a:rPr sz="2900" b="1" spc="0" dirty="0">
                <a:latin typeface="Tw Cen MT"/>
                <a:cs typeface="Tw Cen MT"/>
              </a:rPr>
              <a:t>frekans </a:t>
            </a:r>
            <a:r>
              <a:rPr sz="2900" b="1" dirty="0">
                <a:latin typeface="Tw Cen MT"/>
                <a:cs typeface="Tw Cen MT"/>
              </a:rPr>
              <a:t>da</a:t>
            </a:r>
            <a:r>
              <a:rPr sz="2900" b="1" dirty="0">
                <a:latin typeface="Arial"/>
                <a:cs typeface="Arial"/>
              </a:rPr>
              <a:t>ğ</a:t>
            </a:r>
            <a:r>
              <a:rPr sz="2900" b="1" dirty="0">
                <a:latin typeface="Tw Cen MT"/>
                <a:cs typeface="Tw Cen MT"/>
              </a:rPr>
              <a:t>ılımı </a:t>
            </a:r>
            <a:r>
              <a:rPr sz="2900" spc="-5" dirty="0">
                <a:latin typeface="Tw Cen MT"/>
                <a:cs typeface="Tw Cen MT"/>
              </a:rPr>
              <a:t>ile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özetlenebilirler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9DD9"/>
              </a:buClr>
              <a:buFont typeface="Wingdings"/>
              <a:buChar char=""/>
            </a:pPr>
            <a:endParaRPr sz="4200">
              <a:latin typeface="Times New Roman"/>
              <a:cs typeface="Times New Roman"/>
            </a:endParaRPr>
          </a:p>
          <a:p>
            <a:pPr marL="332740" marR="329565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25" dirty="0">
                <a:latin typeface="Tw Cen MT"/>
                <a:cs typeface="Tw Cen MT"/>
              </a:rPr>
              <a:t>Veriler </a:t>
            </a:r>
            <a:r>
              <a:rPr sz="2900" spc="-10" dirty="0">
                <a:latin typeface="Tw Cen MT"/>
                <a:cs typeface="Tw Cen MT"/>
              </a:rPr>
              <a:t>sayısal </a:t>
            </a:r>
            <a:r>
              <a:rPr sz="2900" spc="-5" dirty="0">
                <a:latin typeface="Tw Cen MT"/>
                <a:cs typeface="Tw Cen MT"/>
              </a:rPr>
              <a:t>olarak sıralı </a:t>
            </a:r>
            <a:r>
              <a:rPr sz="2900" dirty="0">
                <a:latin typeface="Tw Cen MT"/>
                <a:cs typeface="Tw Cen MT"/>
              </a:rPr>
              <a:t>olan çeşitli </a:t>
            </a:r>
            <a:r>
              <a:rPr sz="2900" spc="0" dirty="0">
                <a:latin typeface="Tw Cen MT"/>
                <a:cs typeface="Tw Cen MT"/>
              </a:rPr>
              <a:t>gruplara  </a:t>
            </a:r>
            <a:r>
              <a:rPr sz="2900" spc="-20" dirty="0">
                <a:latin typeface="Tw Cen MT"/>
                <a:cs typeface="Tw Cen MT"/>
              </a:rPr>
              <a:t>ayrılırlar.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213"/>
            <a:ext cx="5187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Frekans</a:t>
            </a:r>
            <a:r>
              <a:rPr spc="-70" dirty="0"/>
              <a:t> </a:t>
            </a:r>
            <a:r>
              <a:rPr dirty="0"/>
              <a:t>Da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ılımları…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10690"/>
            <a:ext cx="4571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5"/>
              </a:spcBef>
              <a:buClr>
                <a:srgbClr val="009DD9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45" dirty="0">
                <a:latin typeface="Tw Cen MT"/>
                <a:cs typeface="Tw Cen MT"/>
              </a:rPr>
              <a:t>Telefon </a:t>
            </a:r>
            <a:r>
              <a:rPr sz="2800" spc="-5" dirty="0">
                <a:latin typeface="Tw Cen MT"/>
                <a:cs typeface="Tw Cen MT"/>
              </a:rPr>
              <a:t>ça</a:t>
            </a:r>
            <a:r>
              <a:rPr sz="2800" spc="-5" dirty="0">
                <a:latin typeface="Arial"/>
                <a:cs typeface="Arial"/>
              </a:rPr>
              <a:t>ğ</a:t>
            </a:r>
            <a:r>
              <a:rPr sz="2800" spc="-5" dirty="0">
                <a:latin typeface="Tw Cen MT"/>
                <a:cs typeface="Tw Cen MT"/>
              </a:rPr>
              <a:t>rı süreleri</a:t>
            </a:r>
            <a:r>
              <a:rPr sz="2800" spc="5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(dakika)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4679441"/>
            <a:ext cx="840359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Bizim görevimiz bu </a:t>
            </a:r>
            <a:r>
              <a:rPr sz="2900" spc="-5" dirty="0">
                <a:latin typeface="Tw Cen MT"/>
                <a:cs typeface="Tw Cen MT"/>
              </a:rPr>
              <a:t>verilerden </a:t>
            </a:r>
            <a:r>
              <a:rPr sz="2900" dirty="0">
                <a:latin typeface="Tw Cen MT"/>
                <a:cs typeface="Tw Cen MT"/>
              </a:rPr>
              <a:t>anlamlı </a:t>
            </a:r>
            <a:r>
              <a:rPr sz="2900" spc="-5" dirty="0">
                <a:latin typeface="Tw Cen MT"/>
                <a:cs typeface="Tw Cen MT"/>
              </a:rPr>
              <a:t>bilgiler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0" dirty="0">
                <a:latin typeface="Tw Cen MT"/>
                <a:cs typeface="Tw Cen MT"/>
              </a:rPr>
              <a:t>çıkarmak</a:t>
            </a:r>
            <a:endParaRPr sz="2900">
              <a:latin typeface="Tw Cen MT"/>
              <a:cs typeface="Tw Cen M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84250" y="2355850"/>
          <a:ext cx="6249670" cy="2056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084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11.8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3.6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16.6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13.5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4.8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8.3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8.9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9.1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7.7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2.3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12.1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6.1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84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10.2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8.0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11.4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6.8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9.6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19.5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15.3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12.3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8.5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15.9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18.7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11.7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6.2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11.2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10.4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7.2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5.5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14.5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5187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Frekans</a:t>
            </a:r>
            <a:r>
              <a:rPr spc="-70" dirty="0"/>
              <a:t> </a:t>
            </a:r>
            <a:r>
              <a:rPr dirty="0"/>
              <a:t>Da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ılımları…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526212"/>
            <a:ext cx="5564505" cy="29781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8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Yöntem</a:t>
            </a:r>
            <a:endParaRPr sz="2900">
              <a:latin typeface="Tw Cen MT"/>
              <a:cs typeface="Tw Cen MT"/>
            </a:endParaRPr>
          </a:p>
          <a:p>
            <a:pPr marL="652145" lvl="1" indent="-272415">
              <a:lnSpc>
                <a:spcPct val="100000"/>
              </a:lnSpc>
              <a:spcBef>
                <a:spcPts val="615"/>
              </a:spcBef>
              <a:buClr>
                <a:srgbClr val="0E6EC5"/>
              </a:buClr>
              <a:buSzPct val="69230"/>
              <a:buFont typeface="Wingdings 2"/>
              <a:buChar char=""/>
              <a:tabLst>
                <a:tab pos="652780" algn="l"/>
              </a:tabLst>
            </a:pPr>
            <a:r>
              <a:rPr sz="2600" spc="-10" dirty="0">
                <a:latin typeface="Tw Cen MT"/>
                <a:cs typeface="Tw Cen MT"/>
              </a:rPr>
              <a:t>Uygun sayıda </a:t>
            </a:r>
            <a:r>
              <a:rPr sz="2600" spc="-5" dirty="0">
                <a:latin typeface="Tw Cen MT"/>
                <a:cs typeface="Tw Cen MT"/>
              </a:rPr>
              <a:t>sınıf</a:t>
            </a:r>
            <a:r>
              <a:rPr sz="2600" spc="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belirle</a:t>
            </a:r>
            <a:endParaRPr sz="2600">
              <a:latin typeface="Tw Cen MT"/>
              <a:cs typeface="Tw Cen MT"/>
            </a:endParaRPr>
          </a:p>
          <a:p>
            <a:pPr marL="652145" lvl="1" indent="-272415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9230"/>
              <a:buFont typeface="Wingdings 2"/>
              <a:buChar char=""/>
              <a:tabLst>
                <a:tab pos="652780" algn="l"/>
              </a:tabLst>
            </a:pPr>
            <a:r>
              <a:rPr sz="2600" spc="-5" dirty="0">
                <a:latin typeface="Tw Cen MT"/>
                <a:cs typeface="Tw Cen MT"/>
              </a:rPr>
              <a:t>Her sınıf için </a:t>
            </a:r>
            <a:r>
              <a:rPr sz="2600" spc="-10" dirty="0">
                <a:latin typeface="Tw Cen MT"/>
                <a:cs typeface="Tw Cen MT"/>
              </a:rPr>
              <a:t>uygun </a:t>
            </a:r>
            <a:r>
              <a:rPr sz="2600" dirty="0">
                <a:latin typeface="Tw Cen MT"/>
                <a:cs typeface="Tw Cen MT"/>
              </a:rPr>
              <a:t>bir </a:t>
            </a:r>
            <a:r>
              <a:rPr sz="2600" spc="-10" dirty="0">
                <a:latin typeface="Tw Cen MT"/>
                <a:cs typeface="Tw Cen MT"/>
              </a:rPr>
              <a:t>genişlik</a:t>
            </a:r>
            <a:r>
              <a:rPr sz="2600" spc="4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belirle</a:t>
            </a:r>
            <a:endParaRPr sz="2600">
              <a:latin typeface="Tw Cen MT"/>
              <a:cs typeface="Tw Cen MT"/>
            </a:endParaRPr>
          </a:p>
          <a:p>
            <a:pPr marL="652145" lvl="1" indent="-272415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69230"/>
              <a:buFont typeface="Wingdings 2"/>
              <a:buChar char=""/>
              <a:tabLst>
                <a:tab pos="652780" algn="l"/>
              </a:tabLst>
            </a:pPr>
            <a:r>
              <a:rPr sz="2600" spc="-5" dirty="0">
                <a:latin typeface="Tw Cen MT"/>
                <a:cs typeface="Tw Cen MT"/>
              </a:rPr>
              <a:t>Her sınıftaki </a:t>
            </a:r>
            <a:r>
              <a:rPr sz="2600" dirty="0">
                <a:latin typeface="Tw Cen MT"/>
                <a:cs typeface="Tw Cen MT"/>
              </a:rPr>
              <a:t>kişileri</a:t>
            </a:r>
            <a:r>
              <a:rPr sz="2600" spc="-60" dirty="0">
                <a:latin typeface="Tw Cen MT"/>
                <a:cs typeface="Tw Cen MT"/>
              </a:rPr>
              <a:t> </a:t>
            </a:r>
            <a:r>
              <a:rPr sz="2600" spc="-20" dirty="0">
                <a:latin typeface="Tw Cen MT"/>
                <a:cs typeface="Tw Cen MT"/>
              </a:rPr>
              <a:t>say</a:t>
            </a:r>
            <a:endParaRPr sz="2600">
              <a:latin typeface="Tw Cen MT"/>
              <a:cs typeface="Tw Cen MT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Font typeface="Wingdings 2"/>
              <a:buChar char=""/>
            </a:pPr>
            <a:endParaRPr sz="385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>
                <a:latin typeface="Tw Cen MT"/>
                <a:cs typeface="Tw Cen MT"/>
              </a:rPr>
              <a:t>Örne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in </a:t>
            </a:r>
            <a:r>
              <a:rPr sz="2900" dirty="0">
                <a:latin typeface="Tw Cen MT"/>
                <a:cs typeface="Tw Cen MT"/>
              </a:rPr>
              <a:t>3 </a:t>
            </a:r>
            <a:r>
              <a:rPr sz="2900" spc="-5" dirty="0">
                <a:latin typeface="Tw Cen MT"/>
                <a:cs typeface="Tw Cen MT"/>
              </a:rPr>
              <a:t>genişli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inde </a:t>
            </a:r>
            <a:r>
              <a:rPr sz="2900" dirty="0">
                <a:latin typeface="Tw Cen MT"/>
                <a:cs typeface="Tw Cen MT"/>
              </a:rPr>
              <a:t>6</a:t>
            </a:r>
            <a:r>
              <a:rPr sz="2900" spc="-6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sınıf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5187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Frekans</a:t>
            </a:r>
            <a:r>
              <a:rPr spc="-70" dirty="0"/>
              <a:t> </a:t>
            </a:r>
            <a:r>
              <a:rPr dirty="0"/>
              <a:t>Da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ılımları…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521369"/>
            <a:ext cx="7707630" cy="312483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819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Bu </a:t>
            </a:r>
            <a:r>
              <a:rPr sz="2900" spc="-5" dirty="0">
                <a:latin typeface="Tw Cen MT"/>
                <a:cs typeface="Tw Cen MT"/>
              </a:rPr>
              <a:t>işlemle </a:t>
            </a:r>
            <a:r>
              <a:rPr sz="2900" spc="0" dirty="0">
                <a:latin typeface="Tw Cen MT"/>
                <a:cs typeface="Tw Cen MT"/>
              </a:rPr>
              <a:t>birlikte </a:t>
            </a:r>
            <a:r>
              <a:rPr sz="2900" dirty="0">
                <a:latin typeface="Tw Cen MT"/>
                <a:cs typeface="Tw Cen MT"/>
              </a:rPr>
              <a:t>bazı bilgiler</a:t>
            </a:r>
            <a:r>
              <a:rPr sz="2900" spc="-6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kaybolur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72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>
                <a:latin typeface="Tw Cen MT"/>
                <a:cs typeface="Tw Cen MT"/>
              </a:rPr>
              <a:t>Belirlenen </a:t>
            </a:r>
            <a:r>
              <a:rPr sz="2900" spc="-5" dirty="0">
                <a:latin typeface="Tw Cen MT"/>
                <a:cs typeface="Tw Cen MT"/>
              </a:rPr>
              <a:t>sınıf </a:t>
            </a:r>
            <a:r>
              <a:rPr sz="2900" spc="-10" dirty="0">
                <a:latin typeface="Tw Cen MT"/>
                <a:cs typeface="Tw Cen MT"/>
              </a:rPr>
              <a:t>sayısı </a:t>
            </a:r>
            <a:r>
              <a:rPr sz="2900" dirty="0">
                <a:latin typeface="Tw Cen MT"/>
                <a:cs typeface="Tw Cen MT"/>
              </a:rPr>
              <a:t>tamamen </a:t>
            </a:r>
            <a:r>
              <a:rPr sz="2900" spc="-10" dirty="0">
                <a:latin typeface="Tw Cen MT"/>
                <a:cs typeface="Tw Cen MT"/>
              </a:rPr>
              <a:t>kullanıcıya</a:t>
            </a:r>
            <a:r>
              <a:rPr sz="2900" spc="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ba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lıdır</a:t>
            </a:r>
            <a:endParaRPr sz="2900">
              <a:latin typeface="Tw Cen MT"/>
              <a:cs typeface="Tw Cen MT"/>
            </a:endParaRPr>
          </a:p>
          <a:p>
            <a:pPr marL="332740" marR="77470" indent="-320040">
              <a:lnSpc>
                <a:spcPct val="100000"/>
              </a:lnSpc>
              <a:spcBef>
                <a:spcPts val="6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Sınıf </a:t>
            </a:r>
            <a:r>
              <a:rPr sz="2900" spc="-5" dirty="0">
                <a:latin typeface="Tw Cen MT"/>
                <a:cs typeface="Tw Cen MT"/>
              </a:rPr>
              <a:t>genişli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 sınıf </a:t>
            </a:r>
            <a:r>
              <a:rPr sz="2900" spc="-10" dirty="0">
                <a:latin typeface="Tw Cen MT"/>
                <a:cs typeface="Tw Cen MT"/>
              </a:rPr>
              <a:t>sayısına </a:t>
            </a:r>
            <a:r>
              <a:rPr sz="2900" spc="-5" dirty="0">
                <a:latin typeface="Tw Cen MT"/>
                <a:cs typeface="Tw Cen MT"/>
              </a:rPr>
              <a:t>karar </a:t>
            </a:r>
            <a:r>
              <a:rPr sz="2900" spc="-10" dirty="0">
                <a:latin typeface="Tw Cen MT"/>
                <a:cs typeface="Tw Cen MT"/>
              </a:rPr>
              <a:t>verildikten sonra  </a:t>
            </a:r>
            <a:r>
              <a:rPr sz="2900" dirty="0">
                <a:latin typeface="Tw Cen MT"/>
                <a:cs typeface="Tw Cen MT"/>
              </a:rPr>
              <a:t>belirlenir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68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Sınıflar </a:t>
            </a:r>
            <a:r>
              <a:rPr sz="2900" spc="-5" dirty="0">
                <a:latin typeface="Tw Cen MT"/>
                <a:cs typeface="Tw Cen MT"/>
              </a:rPr>
              <a:t>arası </a:t>
            </a:r>
            <a:r>
              <a:rPr sz="2900" dirty="0">
                <a:latin typeface="Tw Cen MT"/>
                <a:cs typeface="Tw Cen MT"/>
              </a:rPr>
              <a:t>çakışma</a:t>
            </a:r>
            <a:r>
              <a:rPr sz="2900" spc="-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olmamalıdır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Sınıf </a:t>
            </a:r>
            <a:r>
              <a:rPr sz="2900" spc="-5" dirty="0">
                <a:latin typeface="Tw Cen MT"/>
                <a:cs typeface="Tw Cen MT"/>
              </a:rPr>
              <a:t>genişliklerini </a:t>
            </a:r>
            <a:r>
              <a:rPr sz="2900" dirty="0">
                <a:latin typeface="Tw Cen MT"/>
                <a:cs typeface="Tw Cen MT"/>
              </a:rPr>
              <a:t>eşit </a:t>
            </a:r>
            <a:r>
              <a:rPr sz="2900" spc="-25" dirty="0">
                <a:latin typeface="Tw Cen MT"/>
                <a:cs typeface="Tw Cen MT"/>
              </a:rPr>
              <a:t>tutmaya </a:t>
            </a:r>
            <a:r>
              <a:rPr sz="2900" dirty="0">
                <a:latin typeface="Tw Cen MT"/>
                <a:cs typeface="Tw Cen MT"/>
              </a:rPr>
              <a:t>çalışmak</a:t>
            </a:r>
            <a:r>
              <a:rPr sz="2900" spc="6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gerekir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213"/>
            <a:ext cx="5187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Frekans</a:t>
            </a:r>
            <a:r>
              <a:rPr spc="-70" dirty="0"/>
              <a:t> </a:t>
            </a:r>
            <a:r>
              <a:rPr dirty="0"/>
              <a:t>Da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ılımları…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5650" y="1822450"/>
          <a:ext cx="6019163" cy="392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5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7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Sınıf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Aralık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Frekans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2 ..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5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5 ..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8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8 ..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11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8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11 ..</a:t>
                      </a:r>
                      <a:r>
                        <a:rPr sz="2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14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7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5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14 ..</a:t>
                      </a:r>
                      <a:r>
                        <a:rPr sz="2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17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17..</a:t>
                      </a:r>
                      <a:r>
                        <a:rPr sz="2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20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Toplam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30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421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Histo</a:t>
            </a:r>
            <a:r>
              <a:rPr spc="-15" dirty="0"/>
              <a:t>g</a:t>
            </a:r>
            <a:r>
              <a:rPr spc="35" dirty="0"/>
              <a:t>r</a:t>
            </a:r>
            <a:r>
              <a:rPr dirty="0"/>
              <a:t>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93519"/>
            <a:ext cx="593026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Frekans </a:t>
            </a:r>
            <a:r>
              <a:rPr sz="2900" dirty="0">
                <a:latin typeface="Tw Cen MT"/>
                <a:cs typeface="Tw Cen MT"/>
              </a:rPr>
              <a:t>tablosunun </a:t>
            </a:r>
            <a:r>
              <a:rPr sz="2900" spc="-5" dirty="0">
                <a:latin typeface="Tw Cen MT"/>
                <a:cs typeface="Tw Cen MT"/>
              </a:rPr>
              <a:t>grafik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gösterimidir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24184" y="2614540"/>
            <a:ext cx="4820920" cy="0"/>
          </a:xfrm>
          <a:custGeom>
            <a:avLst/>
            <a:gdLst/>
            <a:ahLst/>
            <a:cxnLst/>
            <a:rect l="l" t="t" r="r" b="b"/>
            <a:pathLst>
              <a:path w="4820920">
                <a:moveTo>
                  <a:pt x="0" y="0"/>
                </a:moveTo>
                <a:lnTo>
                  <a:pt x="482079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54496" y="2614540"/>
            <a:ext cx="0" cy="2705735"/>
          </a:xfrm>
          <a:custGeom>
            <a:avLst/>
            <a:gdLst/>
            <a:ahLst/>
            <a:cxnLst/>
            <a:rect l="l" t="t" r="r" b="b"/>
            <a:pathLst>
              <a:path h="2705735">
                <a:moveTo>
                  <a:pt x="0" y="0"/>
                </a:moveTo>
                <a:lnTo>
                  <a:pt x="0" y="2705458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34014" y="5329500"/>
            <a:ext cx="4820920" cy="0"/>
          </a:xfrm>
          <a:custGeom>
            <a:avLst/>
            <a:gdLst/>
            <a:ahLst/>
            <a:cxnLst/>
            <a:rect l="l" t="t" r="r" b="b"/>
            <a:pathLst>
              <a:path w="4820920">
                <a:moveTo>
                  <a:pt x="4820482" y="0"/>
                </a:moveTo>
                <a:lnTo>
                  <a:pt x="0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4184" y="2624042"/>
            <a:ext cx="0" cy="2705735"/>
          </a:xfrm>
          <a:custGeom>
            <a:avLst/>
            <a:gdLst/>
            <a:ahLst/>
            <a:cxnLst/>
            <a:rect l="l" t="t" r="r" b="b"/>
            <a:pathLst>
              <a:path h="2705735">
                <a:moveTo>
                  <a:pt x="0" y="2705458"/>
                </a:moveTo>
                <a:lnTo>
                  <a:pt x="0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10333" y="4424522"/>
            <a:ext cx="695960" cy="905510"/>
          </a:xfrm>
          <a:custGeom>
            <a:avLst/>
            <a:gdLst/>
            <a:ahLst/>
            <a:cxnLst/>
            <a:rect l="l" t="t" r="r" b="b"/>
            <a:pathLst>
              <a:path w="695960" h="905510">
                <a:moveTo>
                  <a:pt x="0" y="904978"/>
                </a:moveTo>
                <a:lnTo>
                  <a:pt x="695344" y="904978"/>
                </a:lnTo>
                <a:lnTo>
                  <a:pt x="695344" y="0"/>
                </a:lnTo>
                <a:lnTo>
                  <a:pt x="0" y="0"/>
                </a:lnTo>
                <a:lnTo>
                  <a:pt x="0" y="904978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10333" y="4424522"/>
            <a:ext cx="695960" cy="905510"/>
          </a:xfrm>
          <a:custGeom>
            <a:avLst/>
            <a:gdLst/>
            <a:ahLst/>
            <a:cxnLst/>
            <a:rect l="l" t="t" r="r" b="b"/>
            <a:pathLst>
              <a:path w="695960" h="905510">
                <a:moveTo>
                  <a:pt x="0" y="904978"/>
                </a:moveTo>
                <a:lnTo>
                  <a:pt x="695344" y="904978"/>
                </a:lnTo>
                <a:lnTo>
                  <a:pt x="695344" y="0"/>
                </a:lnTo>
                <a:lnTo>
                  <a:pt x="0" y="0"/>
                </a:lnTo>
                <a:lnTo>
                  <a:pt x="0" y="904978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5741" y="3519543"/>
            <a:ext cx="686435" cy="1810385"/>
          </a:xfrm>
          <a:custGeom>
            <a:avLst/>
            <a:gdLst/>
            <a:ahLst/>
            <a:cxnLst/>
            <a:rect l="l" t="t" r="r" b="b"/>
            <a:pathLst>
              <a:path w="686435" h="1810385">
                <a:moveTo>
                  <a:pt x="0" y="1809956"/>
                </a:moveTo>
                <a:lnTo>
                  <a:pt x="686149" y="1809956"/>
                </a:lnTo>
                <a:lnTo>
                  <a:pt x="686149" y="0"/>
                </a:lnTo>
                <a:lnTo>
                  <a:pt x="0" y="0"/>
                </a:lnTo>
                <a:lnTo>
                  <a:pt x="0" y="1809956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5741" y="3519543"/>
            <a:ext cx="686435" cy="1810385"/>
          </a:xfrm>
          <a:custGeom>
            <a:avLst/>
            <a:gdLst/>
            <a:ahLst/>
            <a:cxnLst/>
            <a:rect l="l" t="t" r="r" b="b"/>
            <a:pathLst>
              <a:path w="686435" h="1810385">
                <a:moveTo>
                  <a:pt x="0" y="1809956"/>
                </a:moveTo>
                <a:lnTo>
                  <a:pt x="686149" y="1809956"/>
                </a:lnTo>
                <a:lnTo>
                  <a:pt x="686149" y="0"/>
                </a:lnTo>
                <a:lnTo>
                  <a:pt x="0" y="0"/>
                </a:lnTo>
                <a:lnTo>
                  <a:pt x="0" y="1809956"/>
                </a:lnTo>
                <a:close/>
              </a:path>
            </a:pathLst>
          </a:custGeom>
          <a:ln w="9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91890" y="2919603"/>
            <a:ext cx="695960" cy="2410460"/>
          </a:xfrm>
          <a:custGeom>
            <a:avLst/>
            <a:gdLst/>
            <a:ahLst/>
            <a:cxnLst/>
            <a:rect l="l" t="t" r="r" b="b"/>
            <a:pathLst>
              <a:path w="695960" h="2410460">
                <a:moveTo>
                  <a:pt x="0" y="2409897"/>
                </a:moveTo>
                <a:lnTo>
                  <a:pt x="695344" y="2409897"/>
                </a:lnTo>
                <a:lnTo>
                  <a:pt x="695344" y="0"/>
                </a:lnTo>
                <a:lnTo>
                  <a:pt x="0" y="0"/>
                </a:lnTo>
                <a:lnTo>
                  <a:pt x="0" y="2409897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91890" y="2919603"/>
            <a:ext cx="695960" cy="2410460"/>
          </a:xfrm>
          <a:custGeom>
            <a:avLst/>
            <a:gdLst/>
            <a:ahLst/>
            <a:cxnLst/>
            <a:rect l="l" t="t" r="r" b="b"/>
            <a:pathLst>
              <a:path w="695960" h="2410460">
                <a:moveTo>
                  <a:pt x="0" y="2409897"/>
                </a:moveTo>
                <a:lnTo>
                  <a:pt x="695344" y="2409897"/>
                </a:lnTo>
                <a:lnTo>
                  <a:pt x="695344" y="0"/>
                </a:lnTo>
                <a:lnTo>
                  <a:pt x="0" y="0"/>
                </a:lnTo>
                <a:lnTo>
                  <a:pt x="0" y="2409897"/>
                </a:lnTo>
                <a:close/>
              </a:path>
            </a:pathLst>
          </a:custGeom>
          <a:ln w="9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7171" y="3214822"/>
            <a:ext cx="686435" cy="2115185"/>
          </a:xfrm>
          <a:custGeom>
            <a:avLst/>
            <a:gdLst/>
            <a:ahLst/>
            <a:cxnLst/>
            <a:rect l="l" t="t" r="r" b="b"/>
            <a:pathLst>
              <a:path w="686435" h="2115185">
                <a:moveTo>
                  <a:pt x="0" y="2114678"/>
                </a:moveTo>
                <a:lnTo>
                  <a:pt x="685831" y="2114678"/>
                </a:lnTo>
                <a:lnTo>
                  <a:pt x="685831" y="0"/>
                </a:lnTo>
                <a:lnTo>
                  <a:pt x="0" y="0"/>
                </a:lnTo>
                <a:lnTo>
                  <a:pt x="0" y="2114678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7171" y="3214822"/>
            <a:ext cx="686435" cy="2115185"/>
          </a:xfrm>
          <a:custGeom>
            <a:avLst/>
            <a:gdLst/>
            <a:ahLst/>
            <a:cxnLst/>
            <a:rect l="l" t="t" r="r" b="b"/>
            <a:pathLst>
              <a:path w="686435" h="2115185">
                <a:moveTo>
                  <a:pt x="0" y="2114678"/>
                </a:moveTo>
                <a:lnTo>
                  <a:pt x="685831" y="2114678"/>
                </a:lnTo>
                <a:lnTo>
                  <a:pt x="685831" y="0"/>
                </a:lnTo>
                <a:lnTo>
                  <a:pt x="0" y="0"/>
                </a:lnTo>
                <a:lnTo>
                  <a:pt x="0" y="2114678"/>
                </a:lnTo>
                <a:close/>
              </a:path>
            </a:pathLst>
          </a:custGeom>
          <a:ln w="9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73066" y="4119800"/>
            <a:ext cx="695960" cy="1210310"/>
          </a:xfrm>
          <a:custGeom>
            <a:avLst/>
            <a:gdLst/>
            <a:ahLst/>
            <a:cxnLst/>
            <a:rect l="l" t="t" r="r" b="b"/>
            <a:pathLst>
              <a:path w="695959" h="1210310">
                <a:moveTo>
                  <a:pt x="0" y="1209699"/>
                </a:moveTo>
                <a:lnTo>
                  <a:pt x="695661" y="1209699"/>
                </a:lnTo>
                <a:lnTo>
                  <a:pt x="695661" y="0"/>
                </a:lnTo>
                <a:lnTo>
                  <a:pt x="0" y="0"/>
                </a:lnTo>
                <a:lnTo>
                  <a:pt x="0" y="1209699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73066" y="4119800"/>
            <a:ext cx="695960" cy="1210310"/>
          </a:xfrm>
          <a:custGeom>
            <a:avLst/>
            <a:gdLst/>
            <a:ahLst/>
            <a:cxnLst/>
            <a:rect l="l" t="t" r="r" b="b"/>
            <a:pathLst>
              <a:path w="695959" h="1210310">
                <a:moveTo>
                  <a:pt x="0" y="1209699"/>
                </a:moveTo>
                <a:lnTo>
                  <a:pt x="695661" y="1209699"/>
                </a:lnTo>
                <a:lnTo>
                  <a:pt x="695661" y="0"/>
                </a:lnTo>
                <a:lnTo>
                  <a:pt x="0" y="0"/>
                </a:lnTo>
                <a:lnTo>
                  <a:pt x="0" y="1209699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68601" y="4729243"/>
            <a:ext cx="686435" cy="600710"/>
          </a:xfrm>
          <a:custGeom>
            <a:avLst/>
            <a:gdLst/>
            <a:ahLst/>
            <a:cxnLst/>
            <a:rect l="l" t="t" r="r" b="b"/>
            <a:pathLst>
              <a:path w="686434" h="600710">
                <a:moveTo>
                  <a:pt x="0" y="600257"/>
                </a:moveTo>
                <a:lnTo>
                  <a:pt x="685831" y="600257"/>
                </a:lnTo>
                <a:lnTo>
                  <a:pt x="685831" y="0"/>
                </a:lnTo>
                <a:lnTo>
                  <a:pt x="0" y="0"/>
                </a:lnTo>
                <a:lnTo>
                  <a:pt x="0" y="600257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68601" y="4729243"/>
            <a:ext cx="686435" cy="600710"/>
          </a:xfrm>
          <a:custGeom>
            <a:avLst/>
            <a:gdLst/>
            <a:ahLst/>
            <a:cxnLst/>
            <a:rect l="l" t="t" r="r" b="b"/>
            <a:pathLst>
              <a:path w="686434" h="600710">
                <a:moveTo>
                  <a:pt x="0" y="600257"/>
                </a:moveTo>
                <a:lnTo>
                  <a:pt x="685831" y="600257"/>
                </a:lnTo>
                <a:lnTo>
                  <a:pt x="685831" y="0"/>
                </a:lnTo>
                <a:lnTo>
                  <a:pt x="0" y="0"/>
                </a:lnTo>
                <a:lnTo>
                  <a:pt x="0" y="600257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24184" y="2614540"/>
            <a:ext cx="0" cy="2705735"/>
          </a:xfrm>
          <a:custGeom>
            <a:avLst/>
            <a:gdLst/>
            <a:ahLst/>
            <a:cxnLst/>
            <a:rect l="l" t="t" r="r" b="b"/>
            <a:pathLst>
              <a:path h="2705735">
                <a:moveTo>
                  <a:pt x="0" y="0"/>
                </a:moveTo>
                <a:lnTo>
                  <a:pt x="0" y="2705458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57599" y="532950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57599" y="5024437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57599" y="4729218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57599" y="442449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57599" y="411977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57599" y="3824303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57599" y="351958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57599" y="321486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57599" y="291964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57599" y="261454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07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24184" y="5329500"/>
            <a:ext cx="4820920" cy="0"/>
          </a:xfrm>
          <a:custGeom>
            <a:avLst/>
            <a:gdLst/>
            <a:ahLst/>
            <a:cxnLst/>
            <a:rect l="l" t="t" r="r" b="b"/>
            <a:pathLst>
              <a:path w="4820920">
                <a:moveTo>
                  <a:pt x="0" y="0"/>
                </a:moveTo>
                <a:lnTo>
                  <a:pt x="482079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24184" y="5339003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57016"/>
                </a:moveTo>
                <a:lnTo>
                  <a:pt x="0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10333" y="5339003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57016"/>
                </a:moveTo>
                <a:lnTo>
                  <a:pt x="0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5741" y="5339003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57016"/>
                </a:moveTo>
                <a:lnTo>
                  <a:pt x="0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91890" y="5339003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57016"/>
                </a:moveTo>
                <a:lnTo>
                  <a:pt x="0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87171" y="5339003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57016"/>
                </a:moveTo>
                <a:lnTo>
                  <a:pt x="0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73066" y="5339003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57016"/>
                </a:moveTo>
                <a:lnTo>
                  <a:pt x="0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68601" y="5339003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57016"/>
                </a:moveTo>
                <a:lnTo>
                  <a:pt x="0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54496" y="5339003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57016"/>
                </a:moveTo>
                <a:lnTo>
                  <a:pt x="0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130556" y="2414446"/>
            <a:ext cx="140335" cy="30448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dirty="0">
                <a:latin typeface="Times New Roman"/>
                <a:cs typeface="Times New Roman"/>
              </a:rPr>
              <a:t>9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800" b="1" dirty="0">
                <a:latin typeface="Times New Roman"/>
                <a:cs typeface="Times New Roman"/>
              </a:rPr>
              <a:t>8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800" b="1" dirty="0"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800" b="1" dirty="0"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800" b="1" dirty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800" b="1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800" b="1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800" b="1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27306" y="5473913"/>
            <a:ext cx="5600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17-20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92951" y="5367608"/>
            <a:ext cx="3199130" cy="787400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35"/>
              </a:spcBef>
              <a:tabLst>
                <a:tab pos="685800" algn="l"/>
                <a:tab pos="1323975" algn="l"/>
                <a:tab pos="1952625" algn="l"/>
                <a:tab pos="2638425" algn="l"/>
              </a:tabLst>
            </a:pPr>
            <a:r>
              <a:rPr sz="1800" b="1" dirty="0">
                <a:latin typeface="Times New Roman"/>
                <a:cs typeface="Times New Roman"/>
              </a:rPr>
              <a:t>2-5	5-8	8-11	11-14	14-17</a:t>
            </a:r>
            <a:endParaRPr sz="1800">
              <a:latin typeface="Times New Roman"/>
              <a:cs typeface="Times New Roman"/>
            </a:endParaRPr>
          </a:p>
          <a:p>
            <a:pPr marR="108585" algn="ctr">
              <a:lnSpc>
                <a:spcPct val="100000"/>
              </a:lnSpc>
              <a:spcBef>
                <a:spcPts val="840"/>
              </a:spcBef>
            </a:pPr>
            <a:r>
              <a:rPr sz="1800" b="1" spc="-20" dirty="0">
                <a:latin typeface="Times New Roman"/>
                <a:cs typeface="Times New Roman"/>
              </a:rPr>
              <a:t>Telefon </a:t>
            </a:r>
            <a:r>
              <a:rPr sz="1800" b="1" spc="0" dirty="0">
                <a:latin typeface="Times New Roman"/>
                <a:cs typeface="Times New Roman"/>
              </a:rPr>
              <a:t>çağrı </a:t>
            </a:r>
            <a:r>
              <a:rPr sz="1800" b="1" spc="-10" dirty="0">
                <a:latin typeface="Times New Roman"/>
                <a:cs typeface="Times New Roman"/>
              </a:rPr>
              <a:t>süresi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(dakika)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07384" y="3546801"/>
            <a:ext cx="279400" cy="8286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sz="1800" b="1" spc="-5" dirty="0">
                <a:latin typeface="Times New Roman"/>
                <a:cs typeface="Times New Roman"/>
              </a:rPr>
              <a:t>Frekans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981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Histogram…</a:t>
            </a:r>
          </a:p>
        </p:txBody>
      </p:sp>
      <p:sp>
        <p:nvSpPr>
          <p:cNvPr id="3" name="object 3"/>
          <p:cNvSpPr/>
          <p:nvPr/>
        </p:nvSpPr>
        <p:spPr>
          <a:xfrm>
            <a:off x="785059" y="1628367"/>
            <a:ext cx="7325359" cy="3862070"/>
          </a:xfrm>
          <a:custGeom>
            <a:avLst/>
            <a:gdLst/>
            <a:ahLst/>
            <a:cxnLst/>
            <a:rect l="l" t="t" r="r" b="b"/>
            <a:pathLst>
              <a:path w="7325359" h="3862070">
                <a:moveTo>
                  <a:pt x="0" y="3861534"/>
                </a:moveTo>
                <a:lnTo>
                  <a:pt x="7325349" y="3861534"/>
                </a:lnTo>
                <a:lnTo>
                  <a:pt x="7325349" y="0"/>
                </a:lnTo>
                <a:lnTo>
                  <a:pt x="0" y="0"/>
                </a:lnTo>
                <a:lnTo>
                  <a:pt x="0" y="3861534"/>
                </a:lnTo>
                <a:close/>
              </a:path>
            </a:pathLst>
          </a:custGeom>
          <a:ln w="206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6691" y="3559137"/>
            <a:ext cx="834390" cy="699770"/>
          </a:xfrm>
          <a:custGeom>
            <a:avLst/>
            <a:gdLst/>
            <a:ahLst/>
            <a:cxnLst/>
            <a:rect l="l" t="t" r="r" b="b"/>
            <a:pathLst>
              <a:path w="834389" h="699770">
                <a:moveTo>
                  <a:pt x="833786" y="699248"/>
                </a:moveTo>
                <a:lnTo>
                  <a:pt x="833786" y="0"/>
                </a:lnTo>
                <a:lnTo>
                  <a:pt x="0" y="0"/>
                </a:lnTo>
                <a:lnTo>
                  <a:pt x="0" y="699248"/>
                </a:lnTo>
                <a:lnTo>
                  <a:pt x="833786" y="6992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6691" y="3559137"/>
            <a:ext cx="834390" cy="699770"/>
          </a:xfrm>
          <a:custGeom>
            <a:avLst/>
            <a:gdLst/>
            <a:ahLst/>
            <a:cxnLst/>
            <a:rect l="l" t="t" r="r" b="b"/>
            <a:pathLst>
              <a:path w="834389" h="699770">
                <a:moveTo>
                  <a:pt x="833786" y="699248"/>
                </a:moveTo>
                <a:lnTo>
                  <a:pt x="833786" y="0"/>
                </a:lnTo>
                <a:lnTo>
                  <a:pt x="0" y="0"/>
                </a:lnTo>
                <a:lnTo>
                  <a:pt x="0" y="699248"/>
                </a:lnTo>
                <a:lnTo>
                  <a:pt x="833786" y="699248"/>
                </a:lnTo>
              </a:path>
            </a:pathLst>
          </a:custGeom>
          <a:ln w="204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40477" y="2828582"/>
            <a:ext cx="814069" cy="1430020"/>
          </a:xfrm>
          <a:custGeom>
            <a:avLst/>
            <a:gdLst/>
            <a:ahLst/>
            <a:cxnLst/>
            <a:rect l="l" t="t" r="r" b="b"/>
            <a:pathLst>
              <a:path w="814070" h="1430020">
                <a:moveTo>
                  <a:pt x="813919" y="1429804"/>
                </a:moveTo>
                <a:lnTo>
                  <a:pt x="813919" y="0"/>
                </a:lnTo>
                <a:lnTo>
                  <a:pt x="0" y="0"/>
                </a:lnTo>
                <a:lnTo>
                  <a:pt x="0" y="1429804"/>
                </a:lnTo>
                <a:lnTo>
                  <a:pt x="813919" y="1429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0477" y="2828582"/>
            <a:ext cx="814069" cy="1430020"/>
          </a:xfrm>
          <a:custGeom>
            <a:avLst/>
            <a:gdLst/>
            <a:ahLst/>
            <a:cxnLst/>
            <a:rect l="l" t="t" r="r" b="b"/>
            <a:pathLst>
              <a:path w="814070" h="1430020">
                <a:moveTo>
                  <a:pt x="813919" y="1429804"/>
                </a:moveTo>
                <a:lnTo>
                  <a:pt x="813919" y="0"/>
                </a:lnTo>
                <a:lnTo>
                  <a:pt x="0" y="0"/>
                </a:lnTo>
                <a:lnTo>
                  <a:pt x="0" y="1429804"/>
                </a:lnTo>
                <a:lnTo>
                  <a:pt x="813919" y="1429804"/>
                </a:lnTo>
              </a:path>
            </a:pathLst>
          </a:custGeom>
          <a:ln w="20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54422" y="2348508"/>
            <a:ext cx="834390" cy="1910080"/>
          </a:xfrm>
          <a:custGeom>
            <a:avLst/>
            <a:gdLst/>
            <a:ahLst/>
            <a:cxnLst/>
            <a:rect l="l" t="t" r="r" b="b"/>
            <a:pathLst>
              <a:path w="834389" h="1910079">
                <a:moveTo>
                  <a:pt x="833786" y="1909878"/>
                </a:moveTo>
                <a:lnTo>
                  <a:pt x="833786" y="0"/>
                </a:lnTo>
                <a:lnTo>
                  <a:pt x="0" y="0"/>
                </a:lnTo>
                <a:lnTo>
                  <a:pt x="0" y="1909878"/>
                </a:lnTo>
                <a:lnTo>
                  <a:pt x="833786" y="190987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54422" y="2348508"/>
            <a:ext cx="834390" cy="1910080"/>
          </a:xfrm>
          <a:custGeom>
            <a:avLst/>
            <a:gdLst/>
            <a:ahLst/>
            <a:cxnLst/>
            <a:rect l="l" t="t" r="r" b="b"/>
            <a:pathLst>
              <a:path w="834389" h="1910079">
                <a:moveTo>
                  <a:pt x="833786" y="1909878"/>
                </a:moveTo>
                <a:lnTo>
                  <a:pt x="833786" y="0"/>
                </a:lnTo>
                <a:lnTo>
                  <a:pt x="0" y="0"/>
                </a:lnTo>
                <a:lnTo>
                  <a:pt x="0" y="1909878"/>
                </a:lnTo>
                <a:lnTo>
                  <a:pt x="833786" y="1909878"/>
                </a:lnTo>
              </a:path>
            </a:pathLst>
          </a:custGeom>
          <a:ln w="200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88183" y="2598989"/>
            <a:ext cx="814069" cy="1659889"/>
          </a:xfrm>
          <a:custGeom>
            <a:avLst/>
            <a:gdLst/>
            <a:ahLst/>
            <a:cxnLst/>
            <a:rect l="l" t="t" r="r" b="b"/>
            <a:pathLst>
              <a:path w="814070" h="1659889">
                <a:moveTo>
                  <a:pt x="813919" y="1659397"/>
                </a:moveTo>
                <a:lnTo>
                  <a:pt x="813919" y="0"/>
                </a:lnTo>
                <a:lnTo>
                  <a:pt x="0" y="0"/>
                </a:lnTo>
                <a:lnTo>
                  <a:pt x="0" y="1659397"/>
                </a:lnTo>
                <a:lnTo>
                  <a:pt x="813919" y="165939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88183" y="2598989"/>
            <a:ext cx="814069" cy="1659889"/>
          </a:xfrm>
          <a:custGeom>
            <a:avLst/>
            <a:gdLst/>
            <a:ahLst/>
            <a:cxnLst/>
            <a:rect l="l" t="t" r="r" b="b"/>
            <a:pathLst>
              <a:path w="814070" h="1659889">
                <a:moveTo>
                  <a:pt x="813919" y="1659397"/>
                </a:moveTo>
                <a:lnTo>
                  <a:pt x="813919" y="0"/>
                </a:lnTo>
                <a:lnTo>
                  <a:pt x="0" y="0"/>
                </a:lnTo>
                <a:lnTo>
                  <a:pt x="0" y="1659397"/>
                </a:lnTo>
                <a:lnTo>
                  <a:pt x="813919" y="1659397"/>
                </a:lnTo>
              </a:path>
            </a:pathLst>
          </a:custGeom>
          <a:ln w="20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2027" y="3308682"/>
            <a:ext cx="834390" cy="949960"/>
          </a:xfrm>
          <a:custGeom>
            <a:avLst/>
            <a:gdLst/>
            <a:ahLst/>
            <a:cxnLst/>
            <a:rect l="l" t="t" r="r" b="b"/>
            <a:pathLst>
              <a:path w="834389" h="949960">
                <a:moveTo>
                  <a:pt x="833786" y="949703"/>
                </a:moveTo>
                <a:lnTo>
                  <a:pt x="833786" y="0"/>
                </a:lnTo>
                <a:lnTo>
                  <a:pt x="0" y="0"/>
                </a:lnTo>
                <a:lnTo>
                  <a:pt x="0" y="949703"/>
                </a:lnTo>
                <a:lnTo>
                  <a:pt x="833786" y="94970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2027" y="3308682"/>
            <a:ext cx="834390" cy="949960"/>
          </a:xfrm>
          <a:custGeom>
            <a:avLst/>
            <a:gdLst/>
            <a:ahLst/>
            <a:cxnLst/>
            <a:rect l="l" t="t" r="r" b="b"/>
            <a:pathLst>
              <a:path w="834389" h="949960">
                <a:moveTo>
                  <a:pt x="833786" y="949703"/>
                </a:moveTo>
                <a:lnTo>
                  <a:pt x="833786" y="0"/>
                </a:lnTo>
                <a:lnTo>
                  <a:pt x="0" y="0"/>
                </a:lnTo>
                <a:lnTo>
                  <a:pt x="0" y="949703"/>
                </a:lnTo>
                <a:lnTo>
                  <a:pt x="833786" y="949703"/>
                </a:lnTo>
              </a:path>
            </a:pathLst>
          </a:custGeom>
          <a:ln w="202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35788" y="3788757"/>
            <a:ext cx="814069" cy="469900"/>
          </a:xfrm>
          <a:custGeom>
            <a:avLst/>
            <a:gdLst/>
            <a:ahLst/>
            <a:cxnLst/>
            <a:rect l="l" t="t" r="r" b="b"/>
            <a:pathLst>
              <a:path w="814070" h="469900">
                <a:moveTo>
                  <a:pt x="813919" y="469629"/>
                </a:moveTo>
                <a:lnTo>
                  <a:pt x="813919" y="0"/>
                </a:lnTo>
                <a:lnTo>
                  <a:pt x="0" y="0"/>
                </a:lnTo>
                <a:lnTo>
                  <a:pt x="0" y="469629"/>
                </a:lnTo>
                <a:lnTo>
                  <a:pt x="813919" y="46962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35788" y="3788757"/>
            <a:ext cx="814069" cy="469900"/>
          </a:xfrm>
          <a:custGeom>
            <a:avLst/>
            <a:gdLst/>
            <a:ahLst/>
            <a:cxnLst/>
            <a:rect l="l" t="t" r="r" b="b"/>
            <a:pathLst>
              <a:path w="814070" h="469900">
                <a:moveTo>
                  <a:pt x="813919" y="469629"/>
                </a:moveTo>
                <a:lnTo>
                  <a:pt x="813919" y="0"/>
                </a:lnTo>
                <a:lnTo>
                  <a:pt x="0" y="0"/>
                </a:lnTo>
                <a:lnTo>
                  <a:pt x="0" y="469629"/>
                </a:lnTo>
                <a:lnTo>
                  <a:pt x="813919" y="469629"/>
                </a:lnTo>
              </a:path>
            </a:pathLst>
          </a:custGeom>
          <a:ln w="206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06691" y="1868540"/>
            <a:ext cx="0" cy="2379980"/>
          </a:xfrm>
          <a:custGeom>
            <a:avLst/>
            <a:gdLst/>
            <a:ahLst/>
            <a:cxnLst/>
            <a:rect l="l" t="t" r="r" b="b"/>
            <a:pathLst>
              <a:path h="2379979">
                <a:moveTo>
                  <a:pt x="0" y="0"/>
                </a:moveTo>
                <a:lnTo>
                  <a:pt x="0" y="2379402"/>
                </a:lnTo>
              </a:path>
            </a:pathLst>
          </a:custGeom>
          <a:ln w="198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27298" y="4268831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550" y="0"/>
                </a:lnTo>
              </a:path>
            </a:pathLst>
          </a:custGeom>
          <a:ln w="208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27298" y="3788757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550" y="0"/>
                </a:lnTo>
              </a:path>
            </a:pathLst>
          </a:custGeom>
          <a:ln w="208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27298" y="3308656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550" y="0"/>
                </a:lnTo>
              </a:path>
            </a:pathLst>
          </a:custGeom>
          <a:ln w="208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27298" y="2828688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550" y="0"/>
                </a:lnTo>
              </a:path>
            </a:pathLst>
          </a:custGeom>
          <a:ln w="208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27298" y="2348614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550" y="0"/>
                </a:lnTo>
              </a:path>
            </a:pathLst>
          </a:custGeom>
          <a:ln w="208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27298" y="1868540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550" y="0"/>
                </a:lnTo>
              </a:path>
            </a:pathLst>
          </a:custGeom>
          <a:ln w="208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06691" y="4268831"/>
            <a:ext cx="4923790" cy="0"/>
          </a:xfrm>
          <a:custGeom>
            <a:avLst/>
            <a:gdLst/>
            <a:ahLst/>
            <a:cxnLst/>
            <a:rect l="l" t="t" r="r" b="b"/>
            <a:pathLst>
              <a:path w="4923790">
                <a:moveTo>
                  <a:pt x="0" y="0"/>
                </a:moveTo>
                <a:lnTo>
                  <a:pt x="4923275" y="0"/>
                </a:lnTo>
              </a:path>
            </a:pathLst>
          </a:custGeom>
          <a:ln w="208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420326" y="1678263"/>
            <a:ext cx="290830" cy="2726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950" spc="0" dirty="0">
                <a:latin typeface="Arial"/>
                <a:cs typeface="Arial"/>
              </a:rPr>
              <a:t>10</a:t>
            </a:r>
            <a:endParaRPr sz="1950">
              <a:latin typeface="Arial"/>
              <a:cs typeface="Arial"/>
            </a:endParaRPr>
          </a:p>
          <a:p>
            <a:pPr marL="138430">
              <a:lnSpc>
                <a:spcPct val="100000"/>
              </a:lnSpc>
              <a:spcBef>
                <a:spcPts val="1440"/>
              </a:spcBef>
            </a:pPr>
            <a:r>
              <a:rPr sz="1950" spc="-45" dirty="0">
                <a:latin typeface="Arial"/>
                <a:cs typeface="Arial"/>
              </a:rPr>
              <a:t>8</a:t>
            </a:r>
            <a:endParaRPr sz="1950">
              <a:latin typeface="Arial"/>
              <a:cs typeface="Arial"/>
            </a:endParaRPr>
          </a:p>
          <a:p>
            <a:pPr marL="138430">
              <a:lnSpc>
                <a:spcPct val="100000"/>
              </a:lnSpc>
              <a:spcBef>
                <a:spcPts val="1440"/>
              </a:spcBef>
            </a:pPr>
            <a:r>
              <a:rPr sz="1950" spc="-45" dirty="0">
                <a:latin typeface="Arial"/>
                <a:cs typeface="Arial"/>
              </a:rPr>
              <a:t>6</a:t>
            </a:r>
            <a:endParaRPr sz="1950">
              <a:latin typeface="Arial"/>
              <a:cs typeface="Arial"/>
            </a:endParaRPr>
          </a:p>
          <a:p>
            <a:pPr marL="138430">
              <a:lnSpc>
                <a:spcPct val="100000"/>
              </a:lnSpc>
              <a:spcBef>
                <a:spcPts val="1440"/>
              </a:spcBef>
            </a:pPr>
            <a:r>
              <a:rPr sz="1950" spc="-45" dirty="0">
                <a:latin typeface="Arial"/>
                <a:cs typeface="Arial"/>
              </a:rPr>
              <a:t>4</a:t>
            </a:r>
            <a:endParaRPr sz="1950">
              <a:latin typeface="Arial"/>
              <a:cs typeface="Arial"/>
            </a:endParaRPr>
          </a:p>
          <a:p>
            <a:pPr marL="138430">
              <a:lnSpc>
                <a:spcPct val="100000"/>
              </a:lnSpc>
              <a:spcBef>
                <a:spcPts val="1440"/>
              </a:spcBef>
            </a:pPr>
            <a:r>
              <a:rPr sz="1950" spc="-45" dirty="0">
                <a:latin typeface="Arial"/>
                <a:cs typeface="Arial"/>
              </a:rPr>
              <a:t>2</a:t>
            </a:r>
            <a:endParaRPr sz="1950">
              <a:latin typeface="Arial"/>
              <a:cs typeface="Arial"/>
            </a:endParaRPr>
          </a:p>
          <a:p>
            <a:pPr marL="138430">
              <a:lnSpc>
                <a:spcPct val="100000"/>
              </a:lnSpc>
              <a:spcBef>
                <a:spcPts val="1440"/>
              </a:spcBef>
            </a:pPr>
            <a:r>
              <a:rPr sz="1950" spc="-45" dirty="0">
                <a:latin typeface="Arial"/>
                <a:cs typeface="Arial"/>
              </a:rPr>
              <a:t>0</a:t>
            </a:r>
            <a:endParaRPr sz="19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84791" y="4475284"/>
            <a:ext cx="482600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950" dirty="0">
                <a:latin typeface="Arial"/>
                <a:cs typeface="Arial"/>
              </a:rPr>
              <a:t>18</a:t>
            </a:r>
            <a:r>
              <a:rPr sz="1950" spc="-80" dirty="0">
                <a:latin typeface="Arial"/>
                <a:cs typeface="Arial"/>
              </a:rPr>
              <a:t>,</a:t>
            </a:r>
            <a:r>
              <a:rPr sz="1950" spc="-45" dirty="0">
                <a:latin typeface="Arial"/>
                <a:cs typeface="Arial"/>
              </a:rPr>
              <a:t>5</a:t>
            </a:r>
            <a:endParaRPr sz="1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54853" y="4316644"/>
            <a:ext cx="3698240" cy="944244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70"/>
              </a:spcBef>
              <a:tabLst>
                <a:tab pos="813435" algn="l"/>
                <a:tab pos="1647189" algn="l"/>
                <a:tab pos="2381885" algn="l"/>
                <a:tab pos="3215640" algn="l"/>
              </a:tabLst>
            </a:pPr>
            <a:r>
              <a:rPr sz="1950" dirty="0">
                <a:latin typeface="Arial"/>
                <a:cs typeface="Arial"/>
              </a:rPr>
              <a:t>3</a:t>
            </a:r>
            <a:r>
              <a:rPr sz="1950" spc="-80" dirty="0">
                <a:latin typeface="Arial"/>
                <a:cs typeface="Arial"/>
              </a:rPr>
              <a:t>,</a:t>
            </a:r>
            <a:r>
              <a:rPr sz="1950" spc="-45" dirty="0">
                <a:latin typeface="Arial"/>
                <a:cs typeface="Arial"/>
              </a:rPr>
              <a:t>5</a:t>
            </a:r>
            <a:r>
              <a:rPr sz="1950" dirty="0">
                <a:latin typeface="Arial"/>
                <a:cs typeface="Arial"/>
              </a:rPr>
              <a:t>	6</a:t>
            </a:r>
            <a:r>
              <a:rPr sz="1950" spc="-80" dirty="0">
                <a:latin typeface="Arial"/>
                <a:cs typeface="Arial"/>
              </a:rPr>
              <a:t>,</a:t>
            </a:r>
            <a:r>
              <a:rPr sz="1950" spc="-45" dirty="0">
                <a:latin typeface="Arial"/>
                <a:cs typeface="Arial"/>
              </a:rPr>
              <a:t>5</a:t>
            </a:r>
            <a:r>
              <a:rPr sz="1950" dirty="0">
                <a:latin typeface="Arial"/>
                <a:cs typeface="Arial"/>
              </a:rPr>
              <a:t>	9</a:t>
            </a:r>
            <a:r>
              <a:rPr sz="1950" spc="-80" dirty="0">
                <a:latin typeface="Arial"/>
                <a:cs typeface="Arial"/>
              </a:rPr>
              <a:t>,</a:t>
            </a:r>
            <a:r>
              <a:rPr sz="1950" spc="-45" dirty="0">
                <a:latin typeface="Arial"/>
                <a:cs typeface="Arial"/>
              </a:rPr>
              <a:t>5</a:t>
            </a:r>
            <a:r>
              <a:rPr sz="1950" dirty="0">
                <a:latin typeface="Arial"/>
                <a:cs typeface="Arial"/>
              </a:rPr>
              <a:t>	12</a:t>
            </a:r>
            <a:r>
              <a:rPr sz="1950" spc="-80" dirty="0">
                <a:latin typeface="Arial"/>
                <a:cs typeface="Arial"/>
              </a:rPr>
              <a:t>,</a:t>
            </a:r>
            <a:r>
              <a:rPr sz="1950" spc="-45" dirty="0">
                <a:latin typeface="Arial"/>
                <a:cs typeface="Arial"/>
              </a:rPr>
              <a:t>5</a:t>
            </a:r>
            <a:r>
              <a:rPr sz="1950" dirty="0">
                <a:latin typeface="Arial"/>
                <a:cs typeface="Arial"/>
              </a:rPr>
              <a:t>	15</a:t>
            </a:r>
            <a:r>
              <a:rPr sz="1950" spc="-80" dirty="0">
                <a:latin typeface="Arial"/>
                <a:cs typeface="Arial"/>
              </a:rPr>
              <a:t>,</a:t>
            </a:r>
            <a:r>
              <a:rPr sz="1950" spc="-45" dirty="0">
                <a:latin typeface="Arial"/>
                <a:cs typeface="Arial"/>
              </a:rPr>
              <a:t>5</a:t>
            </a:r>
            <a:endParaRPr sz="1950">
              <a:latin typeface="Arial"/>
              <a:cs typeface="Arial"/>
            </a:endParaRPr>
          </a:p>
          <a:p>
            <a:pPr marL="972185">
              <a:lnSpc>
                <a:spcPct val="100000"/>
              </a:lnSpc>
              <a:spcBef>
                <a:spcPts val="1275"/>
              </a:spcBef>
            </a:pPr>
            <a:r>
              <a:rPr sz="1950" b="1" spc="-40" dirty="0">
                <a:latin typeface="Arial"/>
                <a:cs typeface="Arial"/>
              </a:rPr>
              <a:t>Orta </a:t>
            </a:r>
            <a:r>
              <a:rPr sz="1950" b="1" spc="-45" dirty="0">
                <a:latin typeface="Arial"/>
                <a:cs typeface="Arial"/>
              </a:rPr>
              <a:t>noktalar</a:t>
            </a:r>
            <a:r>
              <a:rPr sz="1950" b="1" spc="-20" dirty="0">
                <a:latin typeface="Arial"/>
                <a:cs typeface="Arial"/>
              </a:rPr>
              <a:t> </a:t>
            </a:r>
            <a:r>
              <a:rPr sz="1950" b="1" spc="-30" dirty="0">
                <a:latin typeface="Arial"/>
                <a:cs typeface="Arial"/>
              </a:rPr>
              <a:t>(dakika)</a:t>
            </a:r>
            <a:endParaRPr sz="19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13292" y="2542321"/>
            <a:ext cx="292100" cy="99821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170"/>
              </a:lnSpc>
            </a:pPr>
            <a:r>
              <a:rPr sz="1850" b="1" spc="75" dirty="0">
                <a:latin typeface="Arial"/>
                <a:cs typeface="Arial"/>
              </a:rPr>
              <a:t>Frekans</a:t>
            </a:r>
            <a:endParaRPr sz="18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85059" y="1628367"/>
            <a:ext cx="7325359" cy="3862070"/>
          </a:xfrm>
          <a:custGeom>
            <a:avLst/>
            <a:gdLst/>
            <a:ahLst/>
            <a:cxnLst/>
            <a:rect l="l" t="t" r="r" b="b"/>
            <a:pathLst>
              <a:path w="7325359" h="3862070">
                <a:moveTo>
                  <a:pt x="0" y="3861534"/>
                </a:moveTo>
                <a:lnTo>
                  <a:pt x="7325349" y="3861534"/>
                </a:lnTo>
                <a:lnTo>
                  <a:pt x="7325349" y="0"/>
                </a:lnTo>
                <a:lnTo>
                  <a:pt x="0" y="0"/>
                </a:lnTo>
                <a:lnTo>
                  <a:pt x="0" y="3861534"/>
                </a:lnTo>
                <a:close/>
              </a:path>
            </a:pathLst>
          </a:custGeom>
          <a:ln w="206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30854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Pasta</a:t>
            </a:r>
            <a:r>
              <a:rPr spc="-80" dirty="0"/>
              <a:t> </a:t>
            </a:r>
            <a:r>
              <a:rPr spc="0" dirty="0"/>
              <a:t>Grafi</a:t>
            </a:r>
            <a:r>
              <a:rPr spc="0" dirty="0">
                <a:latin typeface="Arial"/>
                <a:cs typeface="Arial"/>
              </a:rPr>
              <a:t>ğ</a:t>
            </a:r>
            <a:r>
              <a:rPr spc="0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3738"/>
            <a:ext cx="7400290" cy="28575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32740" marR="160020" indent="-320040">
              <a:lnSpc>
                <a:spcPts val="3470"/>
              </a:lnSpc>
              <a:spcBef>
                <a:spcPts val="229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Her </a:t>
            </a:r>
            <a:r>
              <a:rPr sz="2900" dirty="0">
                <a:latin typeface="Tw Cen MT"/>
                <a:cs typeface="Tw Cen MT"/>
              </a:rPr>
              <a:t>dilimin bir kategoriyi temsil etti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i,</a:t>
            </a:r>
            <a:r>
              <a:rPr sz="2900" spc="-7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dilimlere  </a:t>
            </a:r>
            <a:r>
              <a:rPr sz="2900" spc="-10" dirty="0">
                <a:latin typeface="Tw Cen MT"/>
                <a:cs typeface="Tw Cen MT"/>
              </a:rPr>
              <a:t>ayrılmış </a:t>
            </a:r>
            <a:r>
              <a:rPr sz="2900" dirty="0">
                <a:latin typeface="Tw Cen MT"/>
                <a:cs typeface="Tw Cen MT"/>
              </a:rPr>
              <a:t>bir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25" dirty="0">
                <a:latin typeface="Tw Cen MT"/>
                <a:cs typeface="Tw Cen MT"/>
              </a:rPr>
              <a:t>dairedir.</a:t>
            </a:r>
            <a:endParaRPr sz="2900">
              <a:latin typeface="Tw Cen MT"/>
              <a:cs typeface="Tw Cen MT"/>
            </a:endParaRPr>
          </a:p>
          <a:p>
            <a:pPr marL="332740" marR="5080" indent="-320040">
              <a:lnSpc>
                <a:spcPct val="100000"/>
              </a:lnSpc>
              <a:spcBef>
                <a:spcPts val="58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Her </a:t>
            </a:r>
            <a:r>
              <a:rPr sz="2900" dirty="0">
                <a:latin typeface="Tw Cen MT"/>
                <a:cs typeface="Tw Cen MT"/>
              </a:rPr>
              <a:t>dilimin alanı o </a:t>
            </a:r>
            <a:r>
              <a:rPr sz="2900" spc="-10" dirty="0">
                <a:latin typeface="Tw Cen MT"/>
                <a:cs typeface="Tw Cen MT"/>
              </a:rPr>
              <a:t>kategoriye </a:t>
            </a:r>
            <a:r>
              <a:rPr sz="2900" spc="-5" dirty="0">
                <a:latin typeface="Tw Cen MT"/>
                <a:cs typeface="Tw Cen MT"/>
              </a:rPr>
              <a:t>karşılık </a:t>
            </a:r>
            <a:r>
              <a:rPr sz="2900" spc="-10" dirty="0">
                <a:latin typeface="Tw Cen MT"/>
                <a:cs typeface="Tw Cen MT"/>
              </a:rPr>
              <a:t>gelen </a:t>
            </a:r>
            <a:r>
              <a:rPr sz="2900" spc="-15" dirty="0">
                <a:latin typeface="Tw Cen MT"/>
                <a:cs typeface="Tw Cen MT"/>
              </a:rPr>
              <a:t>veri  </a:t>
            </a:r>
            <a:r>
              <a:rPr sz="2900" spc="-5" dirty="0">
                <a:latin typeface="Tw Cen MT"/>
                <a:cs typeface="Tw Cen MT"/>
              </a:rPr>
              <a:t>oranını </a:t>
            </a:r>
            <a:r>
              <a:rPr sz="2900" dirty="0">
                <a:latin typeface="Tw Cen MT"/>
                <a:cs typeface="Tw Cen MT"/>
              </a:rPr>
              <a:t>temsil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eder</a:t>
            </a:r>
            <a:endParaRPr sz="2900">
              <a:latin typeface="Tw Cen MT"/>
              <a:cs typeface="Tw Cen MT"/>
            </a:endParaRPr>
          </a:p>
          <a:p>
            <a:pPr marL="332740" marR="494665" indent="-320040">
              <a:lnSpc>
                <a:spcPct val="100000"/>
              </a:lnSpc>
              <a:spcBef>
                <a:spcPts val="72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Amacımız </a:t>
            </a:r>
            <a:r>
              <a:rPr sz="2900" dirty="0">
                <a:latin typeface="Tw Cen MT"/>
                <a:cs typeface="Tw Cen MT"/>
              </a:rPr>
              <a:t>her kategorinin göreli büyüklü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ünü  </a:t>
            </a:r>
            <a:r>
              <a:rPr sz="2900" spc="0" dirty="0">
                <a:latin typeface="Tw Cen MT"/>
                <a:cs typeface="Tw Cen MT"/>
              </a:rPr>
              <a:t>göstermek </a:t>
            </a:r>
            <a:r>
              <a:rPr sz="2900" dirty="0">
                <a:latin typeface="Tw Cen MT"/>
                <a:cs typeface="Tw Cen MT"/>
              </a:rPr>
              <a:t>oldu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u </a:t>
            </a:r>
            <a:r>
              <a:rPr sz="2900" spc="0" dirty="0">
                <a:latin typeface="Tw Cen MT"/>
                <a:cs typeface="Tw Cen MT"/>
              </a:rPr>
              <a:t>durumlarda</a:t>
            </a:r>
            <a:r>
              <a:rPr sz="2900" spc="-9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kullanılır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19589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>
                <a:latin typeface="Arial"/>
                <a:cs typeface="Arial"/>
              </a:rPr>
              <a:t>İ</a:t>
            </a:r>
            <a:r>
              <a:rPr spc="0" dirty="0"/>
              <a:t>statistik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3738"/>
            <a:ext cx="7997825" cy="2236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Symbol"/>
              <a:buChar char=""/>
              <a:tabLst>
                <a:tab pos="332740" algn="l"/>
              </a:tabLst>
            </a:pPr>
            <a:r>
              <a:rPr sz="2900" b="1" dirty="0">
                <a:latin typeface="Arial"/>
                <a:cs typeface="Arial"/>
              </a:rPr>
              <a:t>İ</a:t>
            </a:r>
            <a:r>
              <a:rPr sz="2900" b="1" dirty="0">
                <a:latin typeface="Tw Cen MT"/>
                <a:cs typeface="Tw Cen MT"/>
              </a:rPr>
              <a:t>statistik</a:t>
            </a:r>
            <a:r>
              <a:rPr sz="2900" dirty="0">
                <a:latin typeface="Tw Cen MT"/>
                <a:cs typeface="Tw Cen MT"/>
              </a:rPr>
              <a:t>, </a:t>
            </a:r>
            <a:r>
              <a:rPr sz="2900" spc="-5" dirty="0">
                <a:latin typeface="Tw Cen MT"/>
                <a:cs typeface="Tw Cen MT"/>
              </a:rPr>
              <a:t>belirsizli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in </a:t>
            </a:r>
            <a:r>
              <a:rPr sz="2900" spc="-80" dirty="0">
                <a:latin typeface="Tw Cen MT"/>
                <a:cs typeface="Tw Cen MT"/>
              </a:rPr>
              <a:t>veya </a:t>
            </a:r>
            <a:r>
              <a:rPr sz="2900" spc="-5" dirty="0">
                <a:latin typeface="Tw Cen MT"/>
                <a:cs typeface="Tw Cen MT"/>
              </a:rPr>
              <a:t>eksik </a:t>
            </a:r>
            <a:r>
              <a:rPr sz="2900" dirty="0">
                <a:latin typeface="Tw Cen MT"/>
                <a:cs typeface="Tw Cen MT"/>
              </a:rPr>
              <a:t>bilginin </a:t>
            </a:r>
            <a:r>
              <a:rPr sz="2900" spc="-5" dirty="0">
                <a:latin typeface="Tw Cen MT"/>
                <a:cs typeface="Tw Cen MT"/>
              </a:rPr>
              <a:t>söz konusu  </a:t>
            </a:r>
            <a:r>
              <a:rPr sz="2900" dirty="0">
                <a:latin typeface="Tw Cen MT"/>
                <a:cs typeface="Tw Cen MT"/>
              </a:rPr>
              <a:t>oldu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u </a:t>
            </a:r>
            <a:r>
              <a:rPr sz="2900" spc="0" dirty="0">
                <a:latin typeface="Tw Cen MT"/>
                <a:cs typeface="Tw Cen MT"/>
              </a:rPr>
              <a:t>durumlarda </a:t>
            </a:r>
            <a:r>
              <a:rPr sz="2900" dirty="0">
                <a:latin typeface="Tw Cen MT"/>
                <a:cs typeface="Tw Cen MT"/>
              </a:rPr>
              <a:t>çıkarımlar </a:t>
            </a:r>
            <a:r>
              <a:rPr sz="2900" spc="-20" dirty="0">
                <a:latin typeface="Tw Cen MT"/>
                <a:cs typeface="Tw Cen MT"/>
              </a:rPr>
              <a:t>yapmak </a:t>
            </a:r>
            <a:r>
              <a:rPr sz="2900" spc="-30" dirty="0">
                <a:latin typeface="Tw Cen MT"/>
                <a:cs typeface="Tw Cen MT"/>
              </a:rPr>
              <a:t>ve </a:t>
            </a:r>
            <a:r>
              <a:rPr sz="2900" spc="-5" dirty="0">
                <a:latin typeface="Tw Cen MT"/>
                <a:cs typeface="Tw Cen MT"/>
              </a:rPr>
              <a:t>karar  </a:t>
            </a:r>
            <a:r>
              <a:rPr sz="2900" dirty="0">
                <a:latin typeface="Tw Cen MT"/>
                <a:cs typeface="Tw Cen MT"/>
              </a:rPr>
              <a:t>vermek </a:t>
            </a:r>
            <a:r>
              <a:rPr sz="2900" spc="-10" dirty="0">
                <a:latin typeface="Tw Cen MT"/>
                <a:cs typeface="Tw Cen MT"/>
              </a:rPr>
              <a:t>için sayısal verilerin </a:t>
            </a:r>
            <a:r>
              <a:rPr sz="2900" spc="-5" dirty="0">
                <a:latin typeface="Tw Cen MT"/>
                <a:cs typeface="Tw Cen MT"/>
              </a:rPr>
              <a:t>toplanması, analizi </a:t>
            </a:r>
            <a:r>
              <a:rPr sz="2900" spc="-75" dirty="0">
                <a:latin typeface="Tw Cen MT"/>
                <a:cs typeface="Tw Cen MT"/>
              </a:rPr>
              <a:t>ve  </a:t>
            </a:r>
            <a:r>
              <a:rPr sz="2900" dirty="0">
                <a:latin typeface="Tw Cen MT"/>
                <a:cs typeface="Tw Cen MT"/>
              </a:rPr>
              <a:t>kullanılmasını </a:t>
            </a:r>
            <a:r>
              <a:rPr sz="2900" spc="-5" dirty="0">
                <a:latin typeface="Tw Cen MT"/>
                <a:cs typeface="Tw Cen MT"/>
              </a:rPr>
              <a:t>içeren bir </a:t>
            </a:r>
            <a:r>
              <a:rPr sz="2900" spc="-20" dirty="0">
                <a:latin typeface="Tw Cen MT"/>
                <a:cs typeface="Tw Cen MT"/>
              </a:rPr>
              <a:t>disiplindir. </a:t>
            </a:r>
            <a:r>
              <a:rPr sz="2900" spc="-5" dirty="0">
                <a:latin typeface="Arial"/>
                <a:cs typeface="Arial"/>
              </a:rPr>
              <a:t>İ</a:t>
            </a:r>
            <a:r>
              <a:rPr sz="2900" spc="-5" dirty="0">
                <a:latin typeface="Tw Cen MT"/>
                <a:cs typeface="Tw Cen MT"/>
              </a:rPr>
              <a:t>statistik bir çok  </a:t>
            </a:r>
            <a:r>
              <a:rPr sz="2900" dirty="0">
                <a:latin typeface="Tw Cen MT"/>
                <a:cs typeface="Tw Cen MT"/>
              </a:rPr>
              <a:t>bilim </a:t>
            </a:r>
            <a:r>
              <a:rPr sz="2900" spc="-5" dirty="0">
                <a:latin typeface="Tw Cen MT"/>
                <a:cs typeface="Tw Cen MT"/>
              </a:rPr>
              <a:t>dalının </a:t>
            </a:r>
            <a:r>
              <a:rPr sz="2900" dirty="0">
                <a:latin typeface="Tw Cen MT"/>
                <a:cs typeface="Tw Cen MT"/>
              </a:rPr>
              <a:t>kullandı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ı bir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25" dirty="0">
                <a:latin typeface="Tw Cen MT"/>
                <a:cs typeface="Tw Cen MT"/>
              </a:rPr>
              <a:t>araçtır.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30854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Pasta</a:t>
            </a:r>
            <a:r>
              <a:rPr spc="-80" dirty="0"/>
              <a:t> </a:t>
            </a:r>
            <a:r>
              <a:rPr spc="0" dirty="0"/>
              <a:t>Grafi</a:t>
            </a:r>
            <a:r>
              <a:rPr spc="0" dirty="0">
                <a:latin typeface="Arial"/>
                <a:cs typeface="Arial"/>
              </a:rPr>
              <a:t>ğ</a:t>
            </a:r>
            <a:r>
              <a:rPr spc="0" dirty="0"/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3684893" y="2622704"/>
            <a:ext cx="676275" cy="1814195"/>
          </a:xfrm>
          <a:custGeom>
            <a:avLst/>
            <a:gdLst/>
            <a:ahLst/>
            <a:cxnLst/>
            <a:rect l="l" t="t" r="r" b="b"/>
            <a:pathLst>
              <a:path w="676275" h="1814195">
                <a:moveTo>
                  <a:pt x="0" y="0"/>
                </a:moveTo>
                <a:lnTo>
                  <a:pt x="0" y="1813932"/>
                </a:lnTo>
                <a:lnTo>
                  <a:pt x="675777" y="125311"/>
                </a:lnTo>
                <a:lnTo>
                  <a:pt x="629771" y="107249"/>
                </a:lnTo>
                <a:lnTo>
                  <a:pt x="583088" y="90702"/>
                </a:lnTo>
                <a:lnTo>
                  <a:pt x="535809" y="75643"/>
                </a:lnTo>
                <a:lnTo>
                  <a:pt x="488018" y="62042"/>
                </a:lnTo>
                <a:lnTo>
                  <a:pt x="439795" y="49870"/>
                </a:lnTo>
                <a:lnTo>
                  <a:pt x="391225" y="39101"/>
                </a:lnTo>
                <a:lnTo>
                  <a:pt x="342388" y="29705"/>
                </a:lnTo>
                <a:lnTo>
                  <a:pt x="293367" y="21653"/>
                </a:lnTo>
                <a:lnTo>
                  <a:pt x="244245" y="14919"/>
                </a:lnTo>
                <a:lnTo>
                  <a:pt x="195105" y="9472"/>
                </a:lnTo>
                <a:lnTo>
                  <a:pt x="146027" y="5285"/>
                </a:lnTo>
                <a:lnTo>
                  <a:pt x="97096" y="2330"/>
                </a:lnTo>
                <a:lnTo>
                  <a:pt x="48392" y="577"/>
                </a:lnTo>
                <a:lnTo>
                  <a:pt x="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84893" y="2610223"/>
            <a:ext cx="676275" cy="1826895"/>
          </a:xfrm>
          <a:custGeom>
            <a:avLst/>
            <a:gdLst/>
            <a:ahLst/>
            <a:cxnLst/>
            <a:rect l="l" t="t" r="r" b="b"/>
            <a:pathLst>
              <a:path w="676275" h="1826895">
                <a:moveTo>
                  <a:pt x="675777" y="137792"/>
                </a:moveTo>
                <a:lnTo>
                  <a:pt x="629771" y="119730"/>
                </a:lnTo>
                <a:lnTo>
                  <a:pt x="583088" y="103184"/>
                </a:lnTo>
                <a:lnTo>
                  <a:pt x="535809" y="88124"/>
                </a:lnTo>
                <a:lnTo>
                  <a:pt x="488018" y="74523"/>
                </a:lnTo>
                <a:lnTo>
                  <a:pt x="439795" y="62352"/>
                </a:lnTo>
                <a:lnTo>
                  <a:pt x="391225" y="51582"/>
                </a:lnTo>
                <a:lnTo>
                  <a:pt x="342388" y="42186"/>
                </a:lnTo>
                <a:lnTo>
                  <a:pt x="293367" y="34135"/>
                </a:lnTo>
                <a:lnTo>
                  <a:pt x="244245" y="27400"/>
                </a:lnTo>
                <a:lnTo>
                  <a:pt x="195105" y="21953"/>
                </a:lnTo>
                <a:lnTo>
                  <a:pt x="146027" y="17766"/>
                </a:lnTo>
                <a:lnTo>
                  <a:pt x="97096" y="14811"/>
                </a:lnTo>
                <a:lnTo>
                  <a:pt x="48392" y="13059"/>
                </a:lnTo>
                <a:lnTo>
                  <a:pt x="0" y="12481"/>
                </a:lnTo>
                <a:lnTo>
                  <a:pt x="0" y="0"/>
                </a:lnTo>
                <a:lnTo>
                  <a:pt x="0" y="12481"/>
                </a:lnTo>
                <a:lnTo>
                  <a:pt x="0" y="1826413"/>
                </a:lnTo>
                <a:lnTo>
                  <a:pt x="675777" y="137792"/>
                </a:lnTo>
                <a:close/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84893" y="2748015"/>
            <a:ext cx="1827530" cy="3490595"/>
          </a:xfrm>
          <a:custGeom>
            <a:avLst/>
            <a:gdLst/>
            <a:ahLst/>
            <a:cxnLst/>
            <a:rect l="l" t="t" r="r" b="b"/>
            <a:pathLst>
              <a:path w="1827529" h="3490595">
                <a:moveTo>
                  <a:pt x="675777" y="0"/>
                </a:moveTo>
                <a:lnTo>
                  <a:pt x="0" y="1688620"/>
                </a:lnTo>
                <a:lnTo>
                  <a:pt x="224981" y="3490521"/>
                </a:lnTo>
                <a:lnTo>
                  <a:pt x="272880" y="3484623"/>
                </a:lnTo>
                <a:lnTo>
                  <a:pt x="320347" y="3477495"/>
                </a:lnTo>
                <a:lnTo>
                  <a:pt x="367367" y="3469154"/>
                </a:lnTo>
                <a:lnTo>
                  <a:pt x="413925" y="3459618"/>
                </a:lnTo>
                <a:lnTo>
                  <a:pt x="460006" y="3448902"/>
                </a:lnTo>
                <a:lnTo>
                  <a:pt x="505595" y="3437024"/>
                </a:lnTo>
                <a:lnTo>
                  <a:pt x="550678" y="3424002"/>
                </a:lnTo>
                <a:lnTo>
                  <a:pt x="595238" y="3409851"/>
                </a:lnTo>
                <a:lnTo>
                  <a:pt x="639262" y="3394589"/>
                </a:lnTo>
                <a:lnTo>
                  <a:pt x="682733" y="3378234"/>
                </a:lnTo>
                <a:lnTo>
                  <a:pt x="725638" y="3360801"/>
                </a:lnTo>
                <a:lnTo>
                  <a:pt x="767961" y="3342308"/>
                </a:lnTo>
                <a:lnTo>
                  <a:pt x="809687" y="3322773"/>
                </a:lnTo>
                <a:lnTo>
                  <a:pt x="850801" y="3302211"/>
                </a:lnTo>
                <a:lnTo>
                  <a:pt x="891289" y="3280640"/>
                </a:lnTo>
                <a:lnTo>
                  <a:pt x="931135" y="3258078"/>
                </a:lnTo>
                <a:lnTo>
                  <a:pt x="970324" y="3234540"/>
                </a:lnTo>
                <a:lnTo>
                  <a:pt x="1008841" y="3210044"/>
                </a:lnTo>
                <a:lnTo>
                  <a:pt x="1046672" y="3184607"/>
                </a:lnTo>
                <a:lnTo>
                  <a:pt x="1083801" y="3158246"/>
                </a:lnTo>
                <a:lnTo>
                  <a:pt x="1120213" y="3130978"/>
                </a:lnTo>
                <a:lnTo>
                  <a:pt x="1155894" y="3102820"/>
                </a:lnTo>
                <a:lnTo>
                  <a:pt x="1190828" y="3073789"/>
                </a:lnTo>
                <a:lnTo>
                  <a:pt x="1225000" y="3043902"/>
                </a:lnTo>
                <a:lnTo>
                  <a:pt x="1258396" y="3013176"/>
                </a:lnTo>
                <a:lnTo>
                  <a:pt x="1291000" y="2981628"/>
                </a:lnTo>
                <a:lnTo>
                  <a:pt x="1322797" y="2949275"/>
                </a:lnTo>
                <a:lnTo>
                  <a:pt x="1353773" y="2916133"/>
                </a:lnTo>
                <a:lnTo>
                  <a:pt x="1383913" y="2882221"/>
                </a:lnTo>
                <a:lnTo>
                  <a:pt x="1413200" y="2847554"/>
                </a:lnTo>
                <a:lnTo>
                  <a:pt x="1441622" y="2812151"/>
                </a:lnTo>
                <a:lnTo>
                  <a:pt x="1469162" y="2776027"/>
                </a:lnTo>
                <a:lnTo>
                  <a:pt x="1495805" y="2739200"/>
                </a:lnTo>
                <a:lnTo>
                  <a:pt x="1521537" y="2701688"/>
                </a:lnTo>
                <a:lnTo>
                  <a:pt x="1546343" y="2663506"/>
                </a:lnTo>
                <a:lnTo>
                  <a:pt x="1570207" y="2624672"/>
                </a:lnTo>
                <a:lnTo>
                  <a:pt x="1593114" y="2585202"/>
                </a:lnTo>
                <a:lnTo>
                  <a:pt x="1615051" y="2545115"/>
                </a:lnTo>
                <a:lnTo>
                  <a:pt x="1636000" y="2504427"/>
                </a:lnTo>
                <a:lnTo>
                  <a:pt x="1655949" y="2463154"/>
                </a:lnTo>
                <a:lnTo>
                  <a:pt x="1674881" y="2421315"/>
                </a:lnTo>
                <a:lnTo>
                  <a:pt x="1692782" y="2378925"/>
                </a:lnTo>
                <a:lnTo>
                  <a:pt x="1709637" y="2336002"/>
                </a:lnTo>
                <a:lnTo>
                  <a:pt x="1725430" y="2292563"/>
                </a:lnTo>
                <a:lnTo>
                  <a:pt x="1740147" y="2248625"/>
                </a:lnTo>
                <a:lnTo>
                  <a:pt x="1753773" y="2204204"/>
                </a:lnTo>
                <a:lnTo>
                  <a:pt x="1766292" y="2159319"/>
                </a:lnTo>
                <a:lnTo>
                  <a:pt x="1777691" y="2113985"/>
                </a:lnTo>
                <a:lnTo>
                  <a:pt x="1787953" y="2068221"/>
                </a:lnTo>
                <a:lnTo>
                  <a:pt x="1797063" y="2022042"/>
                </a:lnTo>
                <a:lnTo>
                  <a:pt x="1805008" y="1975466"/>
                </a:lnTo>
                <a:lnTo>
                  <a:pt x="1811772" y="1928509"/>
                </a:lnTo>
                <a:lnTo>
                  <a:pt x="1817339" y="1881190"/>
                </a:lnTo>
                <a:lnTo>
                  <a:pt x="1821695" y="1833524"/>
                </a:lnTo>
                <a:lnTo>
                  <a:pt x="1824826" y="1785530"/>
                </a:lnTo>
                <a:lnTo>
                  <a:pt x="1826715" y="1737223"/>
                </a:lnTo>
                <a:lnTo>
                  <a:pt x="1827348" y="1688620"/>
                </a:lnTo>
                <a:lnTo>
                  <a:pt x="1826665" y="1638718"/>
                </a:lnTo>
                <a:lnTo>
                  <a:pt x="1824625" y="1589093"/>
                </a:lnTo>
                <a:lnTo>
                  <a:pt x="1821245" y="1539768"/>
                </a:lnTo>
                <a:lnTo>
                  <a:pt x="1816541" y="1490760"/>
                </a:lnTo>
                <a:lnTo>
                  <a:pt x="1810527" y="1442091"/>
                </a:lnTo>
                <a:lnTo>
                  <a:pt x="1803219" y="1393779"/>
                </a:lnTo>
                <a:lnTo>
                  <a:pt x="1794633" y="1345846"/>
                </a:lnTo>
                <a:lnTo>
                  <a:pt x="1784786" y="1298309"/>
                </a:lnTo>
                <a:lnTo>
                  <a:pt x="1773691" y="1251191"/>
                </a:lnTo>
                <a:lnTo>
                  <a:pt x="1761365" y="1204509"/>
                </a:lnTo>
                <a:lnTo>
                  <a:pt x="1747824" y="1158284"/>
                </a:lnTo>
                <a:lnTo>
                  <a:pt x="1733083" y="1112536"/>
                </a:lnTo>
                <a:lnTo>
                  <a:pt x="1717157" y="1067285"/>
                </a:lnTo>
                <a:lnTo>
                  <a:pt x="1700064" y="1022550"/>
                </a:lnTo>
                <a:lnTo>
                  <a:pt x="1681817" y="978352"/>
                </a:lnTo>
                <a:lnTo>
                  <a:pt x="1662432" y="934709"/>
                </a:lnTo>
                <a:lnTo>
                  <a:pt x="1641926" y="891642"/>
                </a:lnTo>
                <a:lnTo>
                  <a:pt x="1620314" y="849171"/>
                </a:lnTo>
                <a:lnTo>
                  <a:pt x="1597612" y="807316"/>
                </a:lnTo>
                <a:lnTo>
                  <a:pt x="1573834" y="766095"/>
                </a:lnTo>
                <a:lnTo>
                  <a:pt x="1548998" y="725530"/>
                </a:lnTo>
                <a:lnTo>
                  <a:pt x="1523117" y="685640"/>
                </a:lnTo>
                <a:lnTo>
                  <a:pt x="1496209" y="646444"/>
                </a:lnTo>
                <a:lnTo>
                  <a:pt x="1468289" y="607963"/>
                </a:lnTo>
                <a:lnTo>
                  <a:pt x="1439371" y="570216"/>
                </a:lnTo>
                <a:lnTo>
                  <a:pt x="1409473" y="533224"/>
                </a:lnTo>
                <a:lnTo>
                  <a:pt x="1378609" y="497005"/>
                </a:lnTo>
                <a:lnTo>
                  <a:pt x="1346795" y="461580"/>
                </a:lnTo>
                <a:lnTo>
                  <a:pt x="1314047" y="426969"/>
                </a:lnTo>
                <a:lnTo>
                  <a:pt x="1280381" y="393191"/>
                </a:lnTo>
                <a:lnTo>
                  <a:pt x="1245811" y="360266"/>
                </a:lnTo>
                <a:lnTo>
                  <a:pt x="1210354" y="328214"/>
                </a:lnTo>
                <a:lnTo>
                  <a:pt x="1174026" y="297055"/>
                </a:lnTo>
                <a:lnTo>
                  <a:pt x="1136841" y="266809"/>
                </a:lnTo>
                <a:lnTo>
                  <a:pt x="1098816" y="237495"/>
                </a:lnTo>
                <a:lnTo>
                  <a:pt x="1059966" y="209134"/>
                </a:lnTo>
                <a:lnTo>
                  <a:pt x="1020307" y="181744"/>
                </a:lnTo>
                <a:lnTo>
                  <a:pt x="979854" y="155346"/>
                </a:lnTo>
                <a:lnTo>
                  <a:pt x="938623" y="129960"/>
                </a:lnTo>
                <a:lnTo>
                  <a:pt x="896630" y="105606"/>
                </a:lnTo>
                <a:lnTo>
                  <a:pt x="853891" y="82303"/>
                </a:lnTo>
                <a:lnTo>
                  <a:pt x="810420" y="60071"/>
                </a:lnTo>
                <a:lnTo>
                  <a:pt x="766233" y="38930"/>
                </a:lnTo>
                <a:lnTo>
                  <a:pt x="721347" y="18899"/>
                </a:lnTo>
                <a:lnTo>
                  <a:pt x="675777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84893" y="2748015"/>
            <a:ext cx="1827530" cy="3490595"/>
          </a:xfrm>
          <a:custGeom>
            <a:avLst/>
            <a:gdLst/>
            <a:ahLst/>
            <a:cxnLst/>
            <a:rect l="l" t="t" r="r" b="b"/>
            <a:pathLst>
              <a:path w="1827529" h="3490595">
                <a:moveTo>
                  <a:pt x="224981" y="3490521"/>
                </a:moveTo>
                <a:lnTo>
                  <a:pt x="272880" y="3484623"/>
                </a:lnTo>
                <a:lnTo>
                  <a:pt x="320347" y="3477495"/>
                </a:lnTo>
                <a:lnTo>
                  <a:pt x="367367" y="3469155"/>
                </a:lnTo>
                <a:lnTo>
                  <a:pt x="413925" y="3459618"/>
                </a:lnTo>
                <a:lnTo>
                  <a:pt x="460006" y="3448902"/>
                </a:lnTo>
                <a:lnTo>
                  <a:pt x="505595" y="3437024"/>
                </a:lnTo>
                <a:lnTo>
                  <a:pt x="550678" y="3424002"/>
                </a:lnTo>
                <a:lnTo>
                  <a:pt x="595238" y="3409851"/>
                </a:lnTo>
                <a:lnTo>
                  <a:pt x="639262" y="3394589"/>
                </a:lnTo>
                <a:lnTo>
                  <a:pt x="682733" y="3378234"/>
                </a:lnTo>
                <a:lnTo>
                  <a:pt x="725638" y="3360801"/>
                </a:lnTo>
                <a:lnTo>
                  <a:pt x="767961" y="3342309"/>
                </a:lnTo>
                <a:lnTo>
                  <a:pt x="809687" y="3322773"/>
                </a:lnTo>
                <a:lnTo>
                  <a:pt x="850801" y="3302211"/>
                </a:lnTo>
                <a:lnTo>
                  <a:pt x="891289" y="3280640"/>
                </a:lnTo>
                <a:lnTo>
                  <a:pt x="931135" y="3258078"/>
                </a:lnTo>
                <a:lnTo>
                  <a:pt x="970324" y="3234540"/>
                </a:lnTo>
                <a:lnTo>
                  <a:pt x="1008841" y="3210044"/>
                </a:lnTo>
                <a:lnTo>
                  <a:pt x="1046672" y="3184607"/>
                </a:lnTo>
                <a:lnTo>
                  <a:pt x="1083801" y="3158246"/>
                </a:lnTo>
                <a:lnTo>
                  <a:pt x="1120213" y="3130978"/>
                </a:lnTo>
                <a:lnTo>
                  <a:pt x="1155894" y="3102820"/>
                </a:lnTo>
                <a:lnTo>
                  <a:pt x="1190828" y="3073789"/>
                </a:lnTo>
                <a:lnTo>
                  <a:pt x="1225000" y="3043902"/>
                </a:lnTo>
                <a:lnTo>
                  <a:pt x="1258396" y="3013176"/>
                </a:lnTo>
                <a:lnTo>
                  <a:pt x="1291000" y="2981628"/>
                </a:lnTo>
                <a:lnTo>
                  <a:pt x="1322797" y="2949275"/>
                </a:lnTo>
                <a:lnTo>
                  <a:pt x="1353773" y="2916133"/>
                </a:lnTo>
                <a:lnTo>
                  <a:pt x="1383913" y="2882221"/>
                </a:lnTo>
                <a:lnTo>
                  <a:pt x="1413200" y="2847554"/>
                </a:lnTo>
                <a:lnTo>
                  <a:pt x="1441622" y="2812151"/>
                </a:lnTo>
                <a:lnTo>
                  <a:pt x="1469162" y="2776027"/>
                </a:lnTo>
                <a:lnTo>
                  <a:pt x="1495805" y="2739200"/>
                </a:lnTo>
                <a:lnTo>
                  <a:pt x="1521537" y="2701688"/>
                </a:lnTo>
                <a:lnTo>
                  <a:pt x="1546343" y="2663506"/>
                </a:lnTo>
                <a:lnTo>
                  <a:pt x="1570207" y="2624672"/>
                </a:lnTo>
                <a:lnTo>
                  <a:pt x="1593114" y="2585202"/>
                </a:lnTo>
                <a:lnTo>
                  <a:pt x="1615051" y="2545115"/>
                </a:lnTo>
                <a:lnTo>
                  <a:pt x="1636000" y="2504427"/>
                </a:lnTo>
                <a:lnTo>
                  <a:pt x="1655949" y="2463154"/>
                </a:lnTo>
                <a:lnTo>
                  <a:pt x="1674881" y="2421315"/>
                </a:lnTo>
                <a:lnTo>
                  <a:pt x="1692782" y="2378925"/>
                </a:lnTo>
                <a:lnTo>
                  <a:pt x="1709637" y="2336002"/>
                </a:lnTo>
                <a:lnTo>
                  <a:pt x="1725430" y="2292563"/>
                </a:lnTo>
                <a:lnTo>
                  <a:pt x="1740147" y="2248625"/>
                </a:lnTo>
                <a:lnTo>
                  <a:pt x="1753773" y="2204204"/>
                </a:lnTo>
                <a:lnTo>
                  <a:pt x="1766292" y="2159319"/>
                </a:lnTo>
                <a:lnTo>
                  <a:pt x="1777691" y="2113985"/>
                </a:lnTo>
                <a:lnTo>
                  <a:pt x="1787953" y="2068221"/>
                </a:lnTo>
                <a:lnTo>
                  <a:pt x="1797063" y="2022042"/>
                </a:lnTo>
                <a:lnTo>
                  <a:pt x="1805008" y="1975466"/>
                </a:lnTo>
                <a:lnTo>
                  <a:pt x="1811772" y="1928509"/>
                </a:lnTo>
                <a:lnTo>
                  <a:pt x="1817339" y="1881190"/>
                </a:lnTo>
                <a:lnTo>
                  <a:pt x="1821695" y="1833524"/>
                </a:lnTo>
                <a:lnTo>
                  <a:pt x="1824826" y="1785530"/>
                </a:lnTo>
                <a:lnTo>
                  <a:pt x="1826715" y="1737223"/>
                </a:lnTo>
                <a:lnTo>
                  <a:pt x="1827348" y="1688621"/>
                </a:lnTo>
                <a:lnTo>
                  <a:pt x="1826665" y="1638718"/>
                </a:lnTo>
                <a:lnTo>
                  <a:pt x="1824625" y="1589093"/>
                </a:lnTo>
                <a:lnTo>
                  <a:pt x="1821245" y="1539768"/>
                </a:lnTo>
                <a:lnTo>
                  <a:pt x="1816541" y="1490760"/>
                </a:lnTo>
                <a:lnTo>
                  <a:pt x="1810527" y="1442091"/>
                </a:lnTo>
                <a:lnTo>
                  <a:pt x="1803219" y="1393779"/>
                </a:lnTo>
                <a:lnTo>
                  <a:pt x="1794633" y="1345846"/>
                </a:lnTo>
                <a:lnTo>
                  <a:pt x="1784786" y="1298309"/>
                </a:lnTo>
                <a:lnTo>
                  <a:pt x="1773691" y="1251191"/>
                </a:lnTo>
                <a:lnTo>
                  <a:pt x="1761365" y="1204509"/>
                </a:lnTo>
                <a:lnTo>
                  <a:pt x="1747824" y="1158284"/>
                </a:lnTo>
                <a:lnTo>
                  <a:pt x="1733083" y="1112536"/>
                </a:lnTo>
                <a:lnTo>
                  <a:pt x="1717157" y="1067285"/>
                </a:lnTo>
                <a:lnTo>
                  <a:pt x="1700064" y="1022550"/>
                </a:lnTo>
                <a:lnTo>
                  <a:pt x="1681817" y="978352"/>
                </a:lnTo>
                <a:lnTo>
                  <a:pt x="1662432" y="934709"/>
                </a:lnTo>
                <a:lnTo>
                  <a:pt x="1641926" y="891642"/>
                </a:lnTo>
                <a:lnTo>
                  <a:pt x="1620314" y="849171"/>
                </a:lnTo>
                <a:lnTo>
                  <a:pt x="1597612" y="807316"/>
                </a:lnTo>
                <a:lnTo>
                  <a:pt x="1573834" y="766095"/>
                </a:lnTo>
                <a:lnTo>
                  <a:pt x="1548998" y="725530"/>
                </a:lnTo>
                <a:lnTo>
                  <a:pt x="1523117" y="685640"/>
                </a:lnTo>
                <a:lnTo>
                  <a:pt x="1496209" y="646444"/>
                </a:lnTo>
                <a:lnTo>
                  <a:pt x="1468289" y="607963"/>
                </a:lnTo>
                <a:lnTo>
                  <a:pt x="1439371" y="570216"/>
                </a:lnTo>
                <a:lnTo>
                  <a:pt x="1409473" y="533224"/>
                </a:lnTo>
                <a:lnTo>
                  <a:pt x="1378609" y="497005"/>
                </a:lnTo>
                <a:lnTo>
                  <a:pt x="1346795" y="461580"/>
                </a:lnTo>
                <a:lnTo>
                  <a:pt x="1314047" y="426969"/>
                </a:lnTo>
                <a:lnTo>
                  <a:pt x="1280381" y="393191"/>
                </a:lnTo>
                <a:lnTo>
                  <a:pt x="1245811" y="360266"/>
                </a:lnTo>
                <a:lnTo>
                  <a:pt x="1210354" y="328214"/>
                </a:lnTo>
                <a:lnTo>
                  <a:pt x="1174026" y="297055"/>
                </a:lnTo>
                <a:lnTo>
                  <a:pt x="1136841" y="266809"/>
                </a:lnTo>
                <a:lnTo>
                  <a:pt x="1098816" y="237495"/>
                </a:lnTo>
                <a:lnTo>
                  <a:pt x="1059966" y="209134"/>
                </a:lnTo>
                <a:lnTo>
                  <a:pt x="1020307" y="181744"/>
                </a:lnTo>
                <a:lnTo>
                  <a:pt x="979854" y="155346"/>
                </a:lnTo>
                <a:lnTo>
                  <a:pt x="938623" y="129960"/>
                </a:lnTo>
                <a:lnTo>
                  <a:pt x="896630" y="105606"/>
                </a:lnTo>
                <a:lnTo>
                  <a:pt x="853891" y="82303"/>
                </a:lnTo>
                <a:lnTo>
                  <a:pt x="810420" y="60071"/>
                </a:lnTo>
                <a:lnTo>
                  <a:pt x="766233" y="38930"/>
                </a:lnTo>
                <a:lnTo>
                  <a:pt x="721347" y="18899"/>
                </a:lnTo>
                <a:lnTo>
                  <a:pt x="675777" y="0"/>
                </a:lnTo>
                <a:lnTo>
                  <a:pt x="0" y="1688621"/>
                </a:lnTo>
                <a:lnTo>
                  <a:pt x="224981" y="3490521"/>
                </a:lnTo>
                <a:close/>
              </a:path>
            </a:pathLst>
          </a:custGeom>
          <a:ln w="124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69544" y="3198170"/>
            <a:ext cx="2040889" cy="3065780"/>
          </a:xfrm>
          <a:custGeom>
            <a:avLst/>
            <a:gdLst/>
            <a:ahLst/>
            <a:cxnLst/>
            <a:rect l="l" t="t" r="r" b="b"/>
            <a:pathLst>
              <a:path w="2040889" h="3065779">
                <a:moveTo>
                  <a:pt x="488292" y="0"/>
                </a:moveTo>
                <a:lnTo>
                  <a:pt x="454051" y="37944"/>
                </a:lnTo>
                <a:lnTo>
                  <a:pt x="420960" y="76690"/>
                </a:lnTo>
                <a:lnTo>
                  <a:pt x="389030" y="116214"/>
                </a:lnTo>
                <a:lnTo>
                  <a:pt x="358271" y="156494"/>
                </a:lnTo>
                <a:lnTo>
                  <a:pt x="328696" y="197507"/>
                </a:lnTo>
                <a:lnTo>
                  <a:pt x="300315" y="239228"/>
                </a:lnTo>
                <a:lnTo>
                  <a:pt x="273140" y="281636"/>
                </a:lnTo>
                <a:lnTo>
                  <a:pt x="247181" y="324708"/>
                </a:lnTo>
                <a:lnTo>
                  <a:pt x="222450" y="368419"/>
                </a:lnTo>
                <a:lnTo>
                  <a:pt x="198958" y="412748"/>
                </a:lnTo>
                <a:lnTo>
                  <a:pt x="176717" y="457672"/>
                </a:lnTo>
                <a:lnTo>
                  <a:pt x="155736" y="503166"/>
                </a:lnTo>
                <a:lnTo>
                  <a:pt x="136029" y="549209"/>
                </a:lnTo>
                <a:lnTo>
                  <a:pt x="117605" y="595776"/>
                </a:lnTo>
                <a:lnTo>
                  <a:pt x="100476" y="642846"/>
                </a:lnTo>
                <a:lnTo>
                  <a:pt x="84653" y="690395"/>
                </a:lnTo>
                <a:lnTo>
                  <a:pt x="70147" y="738400"/>
                </a:lnTo>
                <a:lnTo>
                  <a:pt x="56970" y="786838"/>
                </a:lnTo>
                <a:lnTo>
                  <a:pt x="45133" y="835686"/>
                </a:lnTo>
                <a:lnTo>
                  <a:pt x="34646" y="884921"/>
                </a:lnTo>
                <a:lnTo>
                  <a:pt x="25521" y="934520"/>
                </a:lnTo>
                <a:lnTo>
                  <a:pt x="17769" y="984460"/>
                </a:lnTo>
                <a:lnTo>
                  <a:pt x="11402" y="1034717"/>
                </a:lnTo>
                <a:lnTo>
                  <a:pt x="6430" y="1085270"/>
                </a:lnTo>
                <a:lnTo>
                  <a:pt x="2865" y="1136094"/>
                </a:lnTo>
                <a:lnTo>
                  <a:pt x="718" y="1187167"/>
                </a:lnTo>
                <a:lnTo>
                  <a:pt x="0" y="1238466"/>
                </a:lnTo>
                <a:lnTo>
                  <a:pt x="632" y="1286763"/>
                </a:lnTo>
                <a:lnTo>
                  <a:pt x="2519" y="1334770"/>
                </a:lnTo>
                <a:lnTo>
                  <a:pt x="5644" y="1382472"/>
                </a:lnTo>
                <a:lnTo>
                  <a:pt x="9993" y="1429850"/>
                </a:lnTo>
                <a:lnTo>
                  <a:pt x="15549" y="1476890"/>
                </a:lnTo>
                <a:lnTo>
                  <a:pt x="22296" y="1523574"/>
                </a:lnTo>
                <a:lnTo>
                  <a:pt x="30218" y="1569887"/>
                </a:lnTo>
                <a:lnTo>
                  <a:pt x="39301" y="1615811"/>
                </a:lnTo>
                <a:lnTo>
                  <a:pt x="49527" y="1661331"/>
                </a:lnTo>
                <a:lnTo>
                  <a:pt x="60882" y="1706430"/>
                </a:lnTo>
                <a:lnTo>
                  <a:pt x="73350" y="1751092"/>
                </a:lnTo>
                <a:lnTo>
                  <a:pt x="86914" y="1795300"/>
                </a:lnTo>
                <a:lnTo>
                  <a:pt x="101560" y="1839038"/>
                </a:lnTo>
                <a:lnTo>
                  <a:pt x="117271" y="1882290"/>
                </a:lnTo>
                <a:lnTo>
                  <a:pt x="134031" y="1925039"/>
                </a:lnTo>
                <a:lnTo>
                  <a:pt x="151826" y="1967269"/>
                </a:lnTo>
                <a:lnTo>
                  <a:pt x="170638" y="2008964"/>
                </a:lnTo>
                <a:lnTo>
                  <a:pt x="190452" y="2050106"/>
                </a:lnTo>
                <a:lnTo>
                  <a:pt x="211253" y="2090680"/>
                </a:lnTo>
                <a:lnTo>
                  <a:pt x="233025" y="2130670"/>
                </a:lnTo>
                <a:lnTo>
                  <a:pt x="255752" y="2170058"/>
                </a:lnTo>
                <a:lnTo>
                  <a:pt x="279418" y="2208829"/>
                </a:lnTo>
                <a:lnTo>
                  <a:pt x="304008" y="2246966"/>
                </a:lnTo>
                <a:lnTo>
                  <a:pt x="329505" y="2284453"/>
                </a:lnTo>
                <a:lnTo>
                  <a:pt x="355895" y="2321274"/>
                </a:lnTo>
                <a:lnTo>
                  <a:pt x="383160" y="2357411"/>
                </a:lnTo>
                <a:lnTo>
                  <a:pt x="411287" y="2392850"/>
                </a:lnTo>
                <a:lnTo>
                  <a:pt x="440257" y="2427572"/>
                </a:lnTo>
                <a:lnTo>
                  <a:pt x="470057" y="2461562"/>
                </a:lnTo>
                <a:lnTo>
                  <a:pt x="500670" y="2494804"/>
                </a:lnTo>
                <a:lnTo>
                  <a:pt x="532080" y="2527281"/>
                </a:lnTo>
                <a:lnTo>
                  <a:pt x="564272" y="2558977"/>
                </a:lnTo>
                <a:lnTo>
                  <a:pt x="597230" y="2589875"/>
                </a:lnTo>
                <a:lnTo>
                  <a:pt x="630938" y="2619959"/>
                </a:lnTo>
                <a:lnTo>
                  <a:pt x="665381" y="2649213"/>
                </a:lnTo>
                <a:lnTo>
                  <a:pt x="700542" y="2677620"/>
                </a:lnTo>
                <a:lnTo>
                  <a:pt x="736406" y="2705164"/>
                </a:lnTo>
                <a:lnTo>
                  <a:pt x="772957" y="2731828"/>
                </a:lnTo>
                <a:lnTo>
                  <a:pt x="810180" y="2757597"/>
                </a:lnTo>
                <a:lnTo>
                  <a:pt x="848058" y="2782453"/>
                </a:lnTo>
                <a:lnTo>
                  <a:pt x="886576" y="2806381"/>
                </a:lnTo>
                <a:lnTo>
                  <a:pt x="925718" y="2829363"/>
                </a:lnTo>
                <a:lnTo>
                  <a:pt x="965468" y="2851384"/>
                </a:lnTo>
                <a:lnTo>
                  <a:pt x="1005811" y="2872427"/>
                </a:lnTo>
                <a:lnTo>
                  <a:pt x="1046731" y="2892476"/>
                </a:lnTo>
                <a:lnTo>
                  <a:pt x="1088212" y="2911515"/>
                </a:lnTo>
                <a:lnTo>
                  <a:pt x="1130238" y="2929527"/>
                </a:lnTo>
                <a:lnTo>
                  <a:pt x="1172793" y="2946495"/>
                </a:lnTo>
                <a:lnTo>
                  <a:pt x="1215863" y="2962403"/>
                </a:lnTo>
                <a:lnTo>
                  <a:pt x="1259430" y="2977236"/>
                </a:lnTo>
                <a:lnTo>
                  <a:pt x="1303480" y="2990976"/>
                </a:lnTo>
                <a:lnTo>
                  <a:pt x="1347996" y="3003607"/>
                </a:lnTo>
                <a:lnTo>
                  <a:pt x="1392963" y="3015113"/>
                </a:lnTo>
                <a:lnTo>
                  <a:pt x="1438365" y="3025477"/>
                </a:lnTo>
                <a:lnTo>
                  <a:pt x="1484186" y="3034684"/>
                </a:lnTo>
                <a:lnTo>
                  <a:pt x="1530411" y="3042716"/>
                </a:lnTo>
                <a:lnTo>
                  <a:pt x="1577023" y="3049557"/>
                </a:lnTo>
                <a:lnTo>
                  <a:pt x="1624007" y="3055191"/>
                </a:lnTo>
                <a:lnTo>
                  <a:pt x="1671348" y="3059601"/>
                </a:lnTo>
                <a:lnTo>
                  <a:pt x="1719029" y="3062772"/>
                </a:lnTo>
                <a:lnTo>
                  <a:pt x="1767034" y="3064687"/>
                </a:lnTo>
                <a:lnTo>
                  <a:pt x="1815349" y="3065328"/>
                </a:lnTo>
                <a:lnTo>
                  <a:pt x="1871594" y="3063183"/>
                </a:lnTo>
                <a:lnTo>
                  <a:pt x="1927839" y="3057528"/>
                </a:lnTo>
                <a:lnTo>
                  <a:pt x="1984085" y="3049532"/>
                </a:lnTo>
                <a:lnTo>
                  <a:pt x="2040330" y="3040366"/>
                </a:lnTo>
                <a:lnTo>
                  <a:pt x="1815349" y="1238466"/>
                </a:lnTo>
                <a:lnTo>
                  <a:pt x="488292" y="0"/>
                </a:lnTo>
                <a:close/>
              </a:path>
            </a:pathLst>
          </a:custGeom>
          <a:solidFill>
            <a:srgbClr val="E1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69544" y="3198170"/>
            <a:ext cx="2040889" cy="3065780"/>
          </a:xfrm>
          <a:custGeom>
            <a:avLst/>
            <a:gdLst/>
            <a:ahLst/>
            <a:cxnLst/>
            <a:rect l="l" t="t" r="r" b="b"/>
            <a:pathLst>
              <a:path w="2040889" h="3065779">
                <a:moveTo>
                  <a:pt x="488292" y="0"/>
                </a:moveTo>
                <a:lnTo>
                  <a:pt x="454051" y="37944"/>
                </a:lnTo>
                <a:lnTo>
                  <a:pt x="420960" y="76690"/>
                </a:lnTo>
                <a:lnTo>
                  <a:pt x="389030" y="116214"/>
                </a:lnTo>
                <a:lnTo>
                  <a:pt x="358271" y="156494"/>
                </a:lnTo>
                <a:lnTo>
                  <a:pt x="328696" y="197507"/>
                </a:lnTo>
                <a:lnTo>
                  <a:pt x="300315" y="239228"/>
                </a:lnTo>
                <a:lnTo>
                  <a:pt x="273140" y="281636"/>
                </a:lnTo>
                <a:lnTo>
                  <a:pt x="247181" y="324708"/>
                </a:lnTo>
                <a:lnTo>
                  <a:pt x="222450" y="368419"/>
                </a:lnTo>
                <a:lnTo>
                  <a:pt x="198958" y="412748"/>
                </a:lnTo>
                <a:lnTo>
                  <a:pt x="176717" y="457672"/>
                </a:lnTo>
                <a:lnTo>
                  <a:pt x="155736" y="503166"/>
                </a:lnTo>
                <a:lnTo>
                  <a:pt x="136029" y="549209"/>
                </a:lnTo>
                <a:lnTo>
                  <a:pt x="117605" y="595776"/>
                </a:lnTo>
                <a:lnTo>
                  <a:pt x="100476" y="642846"/>
                </a:lnTo>
                <a:lnTo>
                  <a:pt x="84653" y="690395"/>
                </a:lnTo>
                <a:lnTo>
                  <a:pt x="70147" y="738400"/>
                </a:lnTo>
                <a:lnTo>
                  <a:pt x="56970" y="786838"/>
                </a:lnTo>
                <a:lnTo>
                  <a:pt x="45133" y="835686"/>
                </a:lnTo>
                <a:lnTo>
                  <a:pt x="34646" y="884921"/>
                </a:lnTo>
                <a:lnTo>
                  <a:pt x="25521" y="934520"/>
                </a:lnTo>
                <a:lnTo>
                  <a:pt x="17769" y="984460"/>
                </a:lnTo>
                <a:lnTo>
                  <a:pt x="11402" y="1034717"/>
                </a:lnTo>
                <a:lnTo>
                  <a:pt x="6430" y="1085270"/>
                </a:lnTo>
                <a:lnTo>
                  <a:pt x="2865" y="1136094"/>
                </a:lnTo>
                <a:lnTo>
                  <a:pt x="718" y="1187167"/>
                </a:lnTo>
                <a:lnTo>
                  <a:pt x="0" y="1238466"/>
                </a:lnTo>
                <a:lnTo>
                  <a:pt x="632" y="1286763"/>
                </a:lnTo>
                <a:lnTo>
                  <a:pt x="2519" y="1334770"/>
                </a:lnTo>
                <a:lnTo>
                  <a:pt x="5644" y="1382472"/>
                </a:lnTo>
                <a:lnTo>
                  <a:pt x="9993" y="1429850"/>
                </a:lnTo>
                <a:lnTo>
                  <a:pt x="15549" y="1476890"/>
                </a:lnTo>
                <a:lnTo>
                  <a:pt x="22296" y="1523574"/>
                </a:lnTo>
                <a:lnTo>
                  <a:pt x="30218" y="1569887"/>
                </a:lnTo>
                <a:lnTo>
                  <a:pt x="39301" y="1615811"/>
                </a:lnTo>
                <a:lnTo>
                  <a:pt x="49527" y="1661331"/>
                </a:lnTo>
                <a:lnTo>
                  <a:pt x="60882" y="1706430"/>
                </a:lnTo>
                <a:lnTo>
                  <a:pt x="73350" y="1751092"/>
                </a:lnTo>
                <a:lnTo>
                  <a:pt x="86914" y="1795300"/>
                </a:lnTo>
                <a:lnTo>
                  <a:pt x="101560" y="1839038"/>
                </a:lnTo>
                <a:lnTo>
                  <a:pt x="117271" y="1882290"/>
                </a:lnTo>
                <a:lnTo>
                  <a:pt x="134031" y="1925039"/>
                </a:lnTo>
                <a:lnTo>
                  <a:pt x="151826" y="1967269"/>
                </a:lnTo>
                <a:lnTo>
                  <a:pt x="170638" y="2008964"/>
                </a:lnTo>
                <a:lnTo>
                  <a:pt x="190452" y="2050106"/>
                </a:lnTo>
                <a:lnTo>
                  <a:pt x="211253" y="2090680"/>
                </a:lnTo>
                <a:lnTo>
                  <a:pt x="233025" y="2130670"/>
                </a:lnTo>
                <a:lnTo>
                  <a:pt x="255752" y="2170058"/>
                </a:lnTo>
                <a:lnTo>
                  <a:pt x="279418" y="2208829"/>
                </a:lnTo>
                <a:lnTo>
                  <a:pt x="304008" y="2246966"/>
                </a:lnTo>
                <a:lnTo>
                  <a:pt x="329505" y="2284453"/>
                </a:lnTo>
                <a:lnTo>
                  <a:pt x="355895" y="2321274"/>
                </a:lnTo>
                <a:lnTo>
                  <a:pt x="383160" y="2357411"/>
                </a:lnTo>
                <a:lnTo>
                  <a:pt x="411287" y="2392850"/>
                </a:lnTo>
                <a:lnTo>
                  <a:pt x="440257" y="2427572"/>
                </a:lnTo>
                <a:lnTo>
                  <a:pt x="470057" y="2461562"/>
                </a:lnTo>
                <a:lnTo>
                  <a:pt x="500670" y="2494804"/>
                </a:lnTo>
                <a:lnTo>
                  <a:pt x="532080" y="2527281"/>
                </a:lnTo>
                <a:lnTo>
                  <a:pt x="564272" y="2558977"/>
                </a:lnTo>
                <a:lnTo>
                  <a:pt x="597230" y="2589875"/>
                </a:lnTo>
                <a:lnTo>
                  <a:pt x="630938" y="2619959"/>
                </a:lnTo>
                <a:lnTo>
                  <a:pt x="665381" y="2649213"/>
                </a:lnTo>
                <a:lnTo>
                  <a:pt x="700542" y="2677620"/>
                </a:lnTo>
                <a:lnTo>
                  <a:pt x="736406" y="2705164"/>
                </a:lnTo>
                <a:lnTo>
                  <a:pt x="772957" y="2731828"/>
                </a:lnTo>
                <a:lnTo>
                  <a:pt x="810180" y="2757597"/>
                </a:lnTo>
                <a:lnTo>
                  <a:pt x="848058" y="2782453"/>
                </a:lnTo>
                <a:lnTo>
                  <a:pt x="886576" y="2806381"/>
                </a:lnTo>
                <a:lnTo>
                  <a:pt x="925718" y="2829363"/>
                </a:lnTo>
                <a:lnTo>
                  <a:pt x="965468" y="2851384"/>
                </a:lnTo>
                <a:lnTo>
                  <a:pt x="1005811" y="2872427"/>
                </a:lnTo>
                <a:lnTo>
                  <a:pt x="1046731" y="2892476"/>
                </a:lnTo>
                <a:lnTo>
                  <a:pt x="1088212" y="2911515"/>
                </a:lnTo>
                <a:lnTo>
                  <a:pt x="1130238" y="2929527"/>
                </a:lnTo>
                <a:lnTo>
                  <a:pt x="1172793" y="2946495"/>
                </a:lnTo>
                <a:lnTo>
                  <a:pt x="1215863" y="2962403"/>
                </a:lnTo>
                <a:lnTo>
                  <a:pt x="1259430" y="2977236"/>
                </a:lnTo>
                <a:lnTo>
                  <a:pt x="1303480" y="2990976"/>
                </a:lnTo>
                <a:lnTo>
                  <a:pt x="1347996" y="3003607"/>
                </a:lnTo>
                <a:lnTo>
                  <a:pt x="1392963" y="3015113"/>
                </a:lnTo>
                <a:lnTo>
                  <a:pt x="1438365" y="3025477"/>
                </a:lnTo>
                <a:lnTo>
                  <a:pt x="1484186" y="3034684"/>
                </a:lnTo>
                <a:lnTo>
                  <a:pt x="1530411" y="3042716"/>
                </a:lnTo>
                <a:lnTo>
                  <a:pt x="1577023" y="3049557"/>
                </a:lnTo>
                <a:lnTo>
                  <a:pt x="1624007" y="3055191"/>
                </a:lnTo>
                <a:lnTo>
                  <a:pt x="1671348" y="3059602"/>
                </a:lnTo>
                <a:lnTo>
                  <a:pt x="1719029" y="3062772"/>
                </a:lnTo>
                <a:lnTo>
                  <a:pt x="1767034" y="3064687"/>
                </a:lnTo>
                <a:lnTo>
                  <a:pt x="1815349" y="3065328"/>
                </a:lnTo>
                <a:lnTo>
                  <a:pt x="1871594" y="3063183"/>
                </a:lnTo>
                <a:lnTo>
                  <a:pt x="1927839" y="3057528"/>
                </a:lnTo>
                <a:lnTo>
                  <a:pt x="1984085" y="3049532"/>
                </a:lnTo>
                <a:lnTo>
                  <a:pt x="2040330" y="3040366"/>
                </a:lnTo>
                <a:lnTo>
                  <a:pt x="1815349" y="1238466"/>
                </a:lnTo>
                <a:lnTo>
                  <a:pt x="488292" y="0"/>
                </a:lnTo>
                <a:close/>
              </a:path>
            </a:pathLst>
          </a:custGeom>
          <a:ln w="12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7836" y="2898122"/>
            <a:ext cx="1327150" cy="1538605"/>
          </a:xfrm>
          <a:custGeom>
            <a:avLst/>
            <a:gdLst/>
            <a:ahLst/>
            <a:cxnLst/>
            <a:rect l="l" t="t" r="r" b="b"/>
            <a:pathLst>
              <a:path w="1327150" h="1538604">
                <a:moveTo>
                  <a:pt x="362969" y="0"/>
                </a:moveTo>
                <a:lnTo>
                  <a:pt x="317471" y="25904"/>
                </a:lnTo>
                <a:lnTo>
                  <a:pt x="273034" y="53685"/>
                </a:lnTo>
                <a:lnTo>
                  <a:pt x="229758" y="83337"/>
                </a:lnTo>
                <a:lnTo>
                  <a:pt x="187741" y="114850"/>
                </a:lnTo>
                <a:lnTo>
                  <a:pt x="147082" y="148216"/>
                </a:lnTo>
                <a:lnTo>
                  <a:pt x="107879" y="183427"/>
                </a:lnTo>
                <a:lnTo>
                  <a:pt x="70232" y="220474"/>
                </a:lnTo>
                <a:lnTo>
                  <a:pt x="34239" y="259351"/>
                </a:lnTo>
                <a:lnTo>
                  <a:pt x="0" y="300047"/>
                </a:lnTo>
                <a:lnTo>
                  <a:pt x="1327056" y="1538513"/>
                </a:lnTo>
                <a:lnTo>
                  <a:pt x="36296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57836" y="2898122"/>
            <a:ext cx="1327150" cy="1538605"/>
          </a:xfrm>
          <a:custGeom>
            <a:avLst/>
            <a:gdLst/>
            <a:ahLst/>
            <a:cxnLst/>
            <a:rect l="l" t="t" r="r" b="b"/>
            <a:pathLst>
              <a:path w="1327150" h="1538604">
                <a:moveTo>
                  <a:pt x="362969" y="0"/>
                </a:moveTo>
                <a:lnTo>
                  <a:pt x="317471" y="25904"/>
                </a:lnTo>
                <a:lnTo>
                  <a:pt x="273034" y="53685"/>
                </a:lnTo>
                <a:lnTo>
                  <a:pt x="229758" y="83337"/>
                </a:lnTo>
                <a:lnTo>
                  <a:pt x="187741" y="114850"/>
                </a:lnTo>
                <a:lnTo>
                  <a:pt x="147082" y="148216"/>
                </a:lnTo>
                <a:lnTo>
                  <a:pt x="107879" y="183427"/>
                </a:lnTo>
                <a:lnTo>
                  <a:pt x="70232" y="220474"/>
                </a:lnTo>
                <a:lnTo>
                  <a:pt x="34239" y="259351"/>
                </a:lnTo>
                <a:lnTo>
                  <a:pt x="0" y="300047"/>
                </a:lnTo>
                <a:lnTo>
                  <a:pt x="1327056" y="1538513"/>
                </a:lnTo>
                <a:lnTo>
                  <a:pt x="362969" y="0"/>
                </a:lnTo>
                <a:close/>
              </a:path>
            </a:pathLst>
          </a:custGeom>
          <a:ln w="124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20806" y="2622704"/>
            <a:ext cx="964565" cy="1814195"/>
          </a:xfrm>
          <a:custGeom>
            <a:avLst/>
            <a:gdLst/>
            <a:ahLst/>
            <a:cxnLst/>
            <a:rect l="l" t="t" r="r" b="b"/>
            <a:pathLst>
              <a:path w="964564" h="1814195">
                <a:moveTo>
                  <a:pt x="838597" y="0"/>
                </a:moveTo>
                <a:lnTo>
                  <a:pt x="788664" y="4744"/>
                </a:lnTo>
                <a:lnTo>
                  <a:pt x="738985" y="10666"/>
                </a:lnTo>
                <a:lnTo>
                  <a:pt x="689587" y="17777"/>
                </a:lnTo>
                <a:lnTo>
                  <a:pt x="640496" y="26090"/>
                </a:lnTo>
                <a:lnTo>
                  <a:pt x="591737" y="35616"/>
                </a:lnTo>
                <a:lnTo>
                  <a:pt x="543337" y="46368"/>
                </a:lnTo>
                <a:lnTo>
                  <a:pt x="495322" y="58357"/>
                </a:lnTo>
                <a:lnTo>
                  <a:pt x="447717" y="71597"/>
                </a:lnTo>
                <a:lnTo>
                  <a:pt x="400550" y="86099"/>
                </a:lnTo>
                <a:lnTo>
                  <a:pt x="353845" y="101875"/>
                </a:lnTo>
                <a:lnTo>
                  <a:pt x="307629" y="118938"/>
                </a:lnTo>
                <a:lnTo>
                  <a:pt x="261928" y="137299"/>
                </a:lnTo>
                <a:lnTo>
                  <a:pt x="216769" y="156971"/>
                </a:lnTo>
                <a:lnTo>
                  <a:pt x="172176" y="177966"/>
                </a:lnTo>
                <a:lnTo>
                  <a:pt x="128177" y="200296"/>
                </a:lnTo>
                <a:lnTo>
                  <a:pt x="84797" y="223973"/>
                </a:lnTo>
                <a:lnTo>
                  <a:pt x="42063" y="249009"/>
                </a:lnTo>
                <a:lnTo>
                  <a:pt x="0" y="275418"/>
                </a:lnTo>
                <a:lnTo>
                  <a:pt x="964086" y="1813932"/>
                </a:lnTo>
                <a:lnTo>
                  <a:pt x="83859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20806" y="2622704"/>
            <a:ext cx="964565" cy="1814195"/>
          </a:xfrm>
          <a:custGeom>
            <a:avLst/>
            <a:gdLst/>
            <a:ahLst/>
            <a:cxnLst/>
            <a:rect l="l" t="t" r="r" b="b"/>
            <a:pathLst>
              <a:path w="964564" h="1814195">
                <a:moveTo>
                  <a:pt x="838597" y="0"/>
                </a:moveTo>
                <a:lnTo>
                  <a:pt x="788664" y="4744"/>
                </a:lnTo>
                <a:lnTo>
                  <a:pt x="738985" y="10666"/>
                </a:lnTo>
                <a:lnTo>
                  <a:pt x="689587" y="17777"/>
                </a:lnTo>
                <a:lnTo>
                  <a:pt x="640496" y="26090"/>
                </a:lnTo>
                <a:lnTo>
                  <a:pt x="591737" y="35616"/>
                </a:lnTo>
                <a:lnTo>
                  <a:pt x="543337" y="46368"/>
                </a:lnTo>
                <a:lnTo>
                  <a:pt x="495322" y="58357"/>
                </a:lnTo>
                <a:lnTo>
                  <a:pt x="447717" y="71597"/>
                </a:lnTo>
                <a:lnTo>
                  <a:pt x="400550" y="86099"/>
                </a:lnTo>
                <a:lnTo>
                  <a:pt x="353845" y="101875"/>
                </a:lnTo>
                <a:lnTo>
                  <a:pt x="307629" y="118938"/>
                </a:lnTo>
                <a:lnTo>
                  <a:pt x="261928" y="137299"/>
                </a:lnTo>
                <a:lnTo>
                  <a:pt x="216769" y="156971"/>
                </a:lnTo>
                <a:lnTo>
                  <a:pt x="172176" y="177966"/>
                </a:lnTo>
                <a:lnTo>
                  <a:pt x="128177" y="200296"/>
                </a:lnTo>
                <a:lnTo>
                  <a:pt x="84797" y="223973"/>
                </a:lnTo>
                <a:lnTo>
                  <a:pt x="42063" y="249009"/>
                </a:lnTo>
                <a:lnTo>
                  <a:pt x="0" y="275418"/>
                </a:lnTo>
                <a:lnTo>
                  <a:pt x="964086" y="1813932"/>
                </a:lnTo>
                <a:lnTo>
                  <a:pt x="838597" y="0"/>
                </a:lnTo>
                <a:close/>
              </a:path>
            </a:pathLst>
          </a:custGeom>
          <a:ln w="124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59403" y="2622704"/>
            <a:ext cx="125730" cy="1814195"/>
          </a:xfrm>
          <a:custGeom>
            <a:avLst/>
            <a:gdLst/>
            <a:ahLst/>
            <a:cxnLst/>
            <a:rect l="l" t="t" r="r" b="b"/>
            <a:pathLst>
              <a:path w="125729" h="1814195">
                <a:moveTo>
                  <a:pt x="125489" y="0"/>
                </a:moveTo>
                <a:lnTo>
                  <a:pt x="0" y="0"/>
                </a:lnTo>
                <a:lnTo>
                  <a:pt x="125489" y="1813932"/>
                </a:lnTo>
                <a:lnTo>
                  <a:pt x="125489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59403" y="2622704"/>
            <a:ext cx="125730" cy="1814195"/>
          </a:xfrm>
          <a:custGeom>
            <a:avLst/>
            <a:gdLst/>
            <a:ahLst/>
            <a:cxnLst/>
            <a:rect l="l" t="t" r="r" b="b"/>
            <a:pathLst>
              <a:path w="125729" h="1814195">
                <a:moveTo>
                  <a:pt x="125489" y="0"/>
                </a:moveTo>
                <a:lnTo>
                  <a:pt x="89851" y="0"/>
                </a:lnTo>
                <a:lnTo>
                  <a:pt x="57870" y="0"/>
                </a:lnTo>
                <a:lnTo>
                  <a:pt x="28325" y="0"/>
                </a:lnTo>
                <a:lnTo>
                  <a:pt x="0" y="0"/>
                </a:lnTo>
                <a:lnTo>
                  <a:pt x="125489" y="1813932"/>
                </a:lnTo>
                <a:lnTo>
                  <a:pt x="125489" y="0"/>
                </a:lnTo>
                <a:close/>
              </a:path>
            </a:pathLst>
          </a:custGeom>
          <a:ln w="124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94340" y="1496682"/>
            <a:ext cx="1804670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b="1" spc="15" dirty="0">
                <a:latin typeface="Times New Roman"/>
                <a:cs typeface="Times New Roman"/>
              </a:rPr>
              <a:t>Oy</a:t>
            </a:r>
            <a:r>
              <a:rPr sz="2850" b="1" spc="-150" dirty="0">
                <a:latin typeface="Times New Roman"/>
                <a:cs typeface="Times New Roman"/>
              </a:rPr>
              <a:t> </a:t>
            </a:r>
            <a:r>
              <a:rPr sz="2850" b="1" spc="-40" dirty="0">
                <a:latin typeface="Times New Roman"/>
                <a:cs typeface="Times New Roman"/>
              </a:rPr>
              <a:t>oranları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152105" y="3098237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59" h="187960">
                <a:moveTo>
                  <a:pt x="0" y="187633"/>
                </a:moveTo>
                <a:lnTo>
                  <a:pt x="187901" y="187633"/>
                </a:lnTo>
                <a:lnTo>
                  <a:pt x="187901" y="0"/>
                </a:lnTo>
                <a:lnTo>
                  <a:pt x="0" y="0"/>
                </a:lnTo>
                <a:lnTo>
                  <a:pt x="0" y="187633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52105" y="3098237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59" h="187960">
                <a:moveTo>
                  <a:pt x="0" y="187633"/>
                </a:moveTo>
                <a:lnTo>
                  <a:pt x="187901" y="187633"/>
                </a:lnTo>
                <a:lnTo>
                  <a:pt x="187901" y="0"/>
                </a:lnTo>
                <a:lnTo>
                  <a:pt x="0" y="0"/>
                </a:lnTo>
                <a:lnTo>
                  <a:pt x="0" y="187633"/>
                </a:lnTo>
                <a:close/>
              </a:path>
            </a:pathLst>
          </a:custGeom>
          <a:ln w="12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52105" y="3510948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59" h="187960">
                <a:moveTo>
                  <a:pt x="0" y="187633"/>
                </a:moveTo>
                <a:lnTo>
                  <a:pt x="187901" y="187633"/>
                </a:lnTo>
                <a:lnTo>
                  <a:pt x="187901" y="0"/>
                </a:lnTo>
                <a:lnTo>
                  <a:pt x="0" y="0"/>
                </a:lnTo>
                <a:lnTo>
                  <a:pt x="0" y="187633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52105" y="3510948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59" h="187960">
                <a:moveTo>
                  <a:pt x="0" y="187633"/>
                </a:moveTo>
                <a:lnTo>
                  <a:pt x="187901" y="187633"/>
                </a:lnTo>
                <a:lnTo>
                  <a:pt x="187901" y="0"/>
                </a:lnTo>
                <a:lnTo>
                  <a:pt x="0" y="0"/>
                </a:lnTo>
                <a:lnTo>
                  <a:pt x="0" y="187633"/>
                </a:lnTo>
                <a:close/>
              </a:path>
            </a:pathLst>
          </a:custGeom>
          <a:ln w="12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52105" y="3923743"/>
            <a:ext cx="187960" cy="188595"/>
          </a:xfrm>
          <a:custGeom>
            <a:avLst/>
            <a:gdLst/>
            <a:ahLst/>
            <a:cxnLst/>
            <a:rect l="l" t="t" r="r" b="b"/>
            <a:pathLst>
              <a:path w="187959" h="188595">
                <a:moveTo>
                  <a:pt x="0" y="188049"/>
                </a:moveTo>
                <a:lnTo>
                  <a:pt x="187901" y="188049"/>
                </a:lnTo>
                <a:lnTo>
                  <a:pt x="187901" y="0"/>
                </a:lnTo>
                <a:lnTo>
                  <a:pt x="0" y="0"/>
                </a:lnTo>
                <a:lnTo>
                  <a:pt x="0" y="188049"/>
                </a:lnTo>
                <a:close/>
              </a:path>
            </a:pathLst>
          </a:custGeom>
          <a:solidFill>
            <a:srgbClr val="E1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52105" y="3923743"/>
            <a:ext cx="187960" cy="188595"/>
          </a:xfrm>
          <a:custGeom>
            <a:avLst/>
            <a:gdLst/>
            <a:ahLst/>
            <a:cxnLst/>
            <a:rect l="l" t="t" r="r" b="b"/>
            <a:pathLst>
              <a:path w="187959" h="188595">
                <a:moveTo>
                  <a:pt x="0" y="188049"/>
                </a:moveTo>
                <a:lnTo>
                  <a:pt x="187901" y="188049"/>
                </a:lnTo>
                <a:lnTo>
                  <a:pt x="187901" y="0"/>
                </a:lnTo>
                <a:lnTo>
                  <a:pt x="0" y="0"/>
                </a:lnTo>
                <a:lnTo>
                  <a:pt x="0" y="188049"/>
                </a:lnTo>
                <a:close/>
              </a:path>
            </a:pathLst>
          </a:custGeom>
          <a:ln w="12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52105" y="4336870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59" h="187960">
                <a:moveTo>
                  <a:pt x="0" y="187633"/>
                </a:moveTo>
                <a:lnTo>
                  <a:pt x="187901" y="187633"/>
                </a:lnTo>
                <a:lnTo>
                  <a:pt x="187901" y="0"/>
                </a:lnTo>
                <a:lnTo>
                  <a:pt x="0" y="0"/>
                </a:lnTo>
                <a:lnTo>
                  <a:pt x="0" y="18763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52105" y="4336870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59" h="187960">
                <a:moveTo>
                  <a:pt x="0" y="187633"/>
                </a:moveTo>
                <a:lnTo>
                  <a:pt x="187901" y="187633"/>
                </a:lnTo>
                <a:lnTo>
                  <a:pt x="187901" y="0"/>
                </a:lnTo>
                <a:lnTo>
                  <a:pt x="0" y="0"/>
                </a:lnTo>
                <a:lnTo>
                  <a:pt x="0" y="187633"/>
                </a:lnTo>
                <a:close/>
              </a:path>
            </a:pathLst>
          </a:custGeom>
          <a:ln w="12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52105" y="4749581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59" h="187960">
                <a:moveTo>
                  <a:pt x="0" y="187633"/>
                </a:moveTo>
                <a:lnTo>
                  <a:pt x="187901" y="187633"/>
                </a:lnTo>
                <a:lnTo>
                  <a:pt x="187901" y="0"/>
                </a:lnTo>
                <a:lnTo>
                  <a:pt x="0" y="0"/>
                </a:lnTo>
                <a:lnTo>
                  <a:pt x="0" y="18763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52105" y="4749581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59" h="187960">
                <a:moveTo>
                  <a:pt x="0" y="187633"/>
                </a:moveTo>
                <a:lnTo>
                  <a:pt x="187901" y="187633"/>
                </a:lnTo>
                <a:lnTo>
                  <a:pt x="187901" y="0"/>
                </a:lnTo>
                <a:lnTo>
                  <a:pt x="0" y="0"/>
                </a:lnTo>
                <a:lnTo>
                  <a:pt x="0" y="187633"/>
                </a:lnTo>
                <a:close/>
              </a:path>
            </a:pathLst>
          </a:custGeom>
          <a:ln w="12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52105" y="5162242"/>
            <a:ext cx="187960" cy="188595"/>
          </a:xfrm>
          <a:custGeom>
            <a:avLst/>
            <a:gdLst/>
            <a:ahLst/>
            <a:cxnLst/>
            <a:rect l="l" t="t" r="r" b="b"/>
            <a:pathLst>
              <a:path w="187959" h="188595">
                <a:moveTo>
                  <a:pt x="0" y="188049"/>
                </a:moveTo>
                <a:lnTo>
                  <a:pt x="187901" y="188049"/>
                </a:lnTo>
                <a:lnTo>
                  <a:pt x="187901" y="0"/>
                </a:lnTo>
                <a:lnTo>
                  <a:pt x="0" y="0"/>
                </a:lnTo>
                <a:lnTo>
                  <a:pt x="0" y="18804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52105" y="5162242"/>
            <a:ext cx="187960" cy="188595"/>
          </a:xfrm>
          <a:custGeom>
            <a:avLst/>
            <a:gdLst/>
            <a:ahLst/>
            <a:cxnLst/>
            <a:rect l="l" t="t" r="r" b="b"/>
            <a:pathLst>
              <a:path w="187959" h="188595">
                <a:moveTo>
                  <a:pt x="0" y="188049"/>
                </a:moveTo>
                <a:lnTo>
                  <a:pt x="187901" y="188049"/>
                </a:lnTo>
                <a:lnTo>
                  <a:pt x="187901" y="0"/>
                </a:lnTo>
                <a:lnTo>
                  <a:pt x="0" y="0"/>
                </a:lnTo>
                <a:lnTo>
                  <a:pt x="0" y="188049"/>
                </a:lnTo>
                <a:close/>
              </a:path>
            </a:pathLst>
          </a:custGeom>
          <a:ln w="12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052113" y="2960561"/>
            <a:ext cx="1615440" cy="2477135"/>
          </a:xfrm>
          <a:prstGeom prst="rect">
            <a:avLst/>
          </a:prstGeom>
          <a:ln w="12493">
            <a:solidFill>
              <a:srgbClr val="000000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375285" marR="97155" algn="just">
              <a:lnSpc>
                <a:spcPts val="3250"/>
              </a:lnSpc>
              <a:spcBef>
                <a:spcPts val="60"/>
              </a:spcBef>
            </a:pPr>
            <a:r>
              <a:rPr sz="2350" b="1" spc="5" dirty="0">
                <a:latin typeface="Times New Roman"/>
                <a:cs typeface="Times New Roman"/>
              </a:rPr>
              <a:t>A </a:t>
            </a:r>
            <a:r>
              <a:rPr sz="2350" b="1" dirty="0">
                <a:latin typeface="Times New Roman"/>
                <a:cs typeface="Times New Roman"/>
              </a:rPr>
              <a:t>partisi  </a:t>
            </a:r>
            <a:r>
              <a:rPr sz="2350" b="1" spc="5" dirty="0">
                <a:latin typeface="Times New Roman"/>
                <a:cs typeface="Times New Roman"/>
              </a:rPr>
              <a:t>B</a:t>
            </a:r>
            <a:r>
              <a:rPr sz="2350" b="1" spc="-80" dirty="0">
                <a:latin typeface="Times New Roman"/>
                <a:cs typeface="Times New Roman"/>
              </a:rPr>
              <a:t> </a:t>
            </a:r>
            <a:r>
              <a:rPr sz="2350" b="1" spc="5" dirty="0">
                <a:latin typeface="Times New Roman"/>
                <a:cs typeface="Times New Roman"/>
              </a:rPr>
              <a:t>Partisi</a:t>
            </a:r>
            <a:endParaRPr sz="2350">
              <a:latin typeface="Times New Roman"/>
              <a:cs typeface="Times New Roman"/>
            </a:endParaRPr>
          </a:p>
          <a:p>
            <a:pPr marL="375285" marR="84455" algn="just">
              <a:lnSpc>
                <a:spcPts val="3250"/>
              </a:lnSpc>
            </a:pPr>
            <a:r>
              <a:rPr sz="2350" b="1" spc="5" dirty="0">
                <a:latin typeface="Times New Roman"/>
                <a:cs typeface="Times New Roman"/>
              </a:rPr>
              <a:t>C</a:t>
            </a:r>
            <a:r>
              <a:rPr sz="2350" b="1" spc="-105" dirty="0">
                <a:latin typeface="Times New Roman"/>
                <a:cs typeface="Times New Roman"/>
              </a:rPr>
              <a:t> </a:t>
            </a:r>
            <a:r>
              <a:rPr sz="2350" b="1" spc="5" dirty="0">
                <a:latin typeface="Times New Roman"/>
                <a:cs typeface="Times New Roman"/>
              </a:rPr>
              <a:t>Partisi  D</a:t>
            </a:r>
            <a:r>
              <a:rPr sz="2350" b="1" spc="-105" dirty="0">
                <a:latin typeface="Times New Roman"/>
                <a:cs typeface="Times New Roman"/>
              </a:rPr>
              <a:t> </a:t>
            </a:r>
            <a:r>
              <a:rPr sz="2350" b="1" spc="5" dirty="0">
                <a:latin typeface="Times New Roman"/>
                <a:cs typeface="Times New Roman"/>
              </a:rPr>
              <a:t>Partisi  E</a:t>
            </a:r>
            <a:r>
              <a:rPr sz="2350" b="1" spc="-65" dirty="0">
                <a:latin typeface="Times New Roman"/>
                <a:cs typeface="Times New Roman"/>
              </a:rPr>
              <a:t> </a:t>
            </a:r>
            <a:r>
              <a:rPr sz="2350" b="1" spc="5" dirty="0">
                <a:latin typeface="Times New Roman"/>
                <a:cs typeface="Times New Roman"/>
              </a:rPr>
              <a:t>Partisi</a:t>
            </a:r>
            <a:endParaRPr sz="2350">
              <a:latin typeface="Times New Roman"/>
              <a:cs typeface="Times New Roman"/>
            </a:endParaRPr>
          </a:p>
          <a:p>
            <a:pPr marL="375285" algn="just">
              <a:lnSpc>
                <a:spcPct val="100000"/>
              </a:lnSpc>
              <a:spcBef>
                <a:spcPts val="254"/>
              </a:spcBef>
            </a:pPr>
            <a:r>
              <a:rPr sz="2350" b="1" spc="15" dirty="0">
                <a:latin typeface="Times New Roman"/>
                <a:cs typeface="Times New Roman"/>
              </a:rPr>
              <a:t>Diğerleri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32289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Çubuk</a:t>
            </a:r>
            <a:r>
              <a:rPr spc="-60" dirty="0"/>
              <a:t> </a:t>
            </a:r>
            <a:r>
              <a:rPr spc="0" dirty="0"/>
              <a:t>grafi</a:t>
            </a:r>
            <a:r>
              <a:rPr spc="0" dirty="0">
                <a:latin typeface="Arial"/>
                <a:cs typeface="Arial"/>
              </a:rPr>
              <a:t>ğ</a:t>
            </a:r>
            <a:r>
              <a:rPr spc="0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2214"/>
            <a:ext cx="7233284" cy="2414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Her </a:t>
            </a:r>
            <a:r>
              <a:rPr sz="2900" dirty="0">
                <a:latin typeface="Tw Cen MT"/>
                <a:cs typeface="Tw Cen MT"/>
              </a:rPr>
              <a:t>kategorinin frekansı </a:t>
            </a:r>
            <a:r>
              <a:rPr sz="2900" spc="-35" dirty="0">
                <a:latin typeface="Tw Cen MT"/>
                <a:cs typeface="Tw Cen MT"/>
              </a:rPr>
              <a:t>dikey </a:t>
            </a:r>
            <a:r>
              <a:rPr sz="2900" dirty="0">
                <a:latin typeface="Tw Cen MT"/>
                <a:cs typeface="Tw Cen MT"/>
              </a:rPr>
              <a:t>bir çubuk </a:t>
            </a:r>
            <a:r>
              <a:rPr sz="2900" spc="-5" dirty="0">
                <a:latin typeface="Tw Cen MT"/>
                <a:cs typeface="Tw Cen MT"/>
              </a:rPr>
              <a:t>ile  </a:t>
            </a:r>
            <a:r>
              <a:rPr sz="2900" spc="-20" dirty="0">
                <a:latin typeface="Tw Cen MT"/>
                <a:cs typeface="Tw Cen MT"/>
              </a:rPr>
              <a:t>gösterilir. </a:t>
            </a:r>
            <a:r>
              <a:rPr sz="2900" dirty="0">
                <a:latin typeface="Tw Cen MT"/>
                <a:cs typeface="Tw Cen MT"/>
              </a:rPr>
              <a:t>Bu ham </a:t>
            </a:r>
            <a:r>
              <a:rPr sz="2900" spc="-10" dirty="0">
                <a:latin typeface="Tw Cen MT"/>
                <a:cs typeface="Tw Cen MT"/>
              </a:rPr>
              <a:t>veriler </a:t>
            </a:r>
            <a:r>
              <a:rPr sz="2900" dirty="0">
                <a:latin typeface="Tw Cen MT"/>
                <a:cs typeface="Tw Cen MT"/>
              </a:rPr>
              <a:t>olabilece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 gibi</a:t>
            </a:r>
            <a:r>
              <a:rPr sz="2900" spc="-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göreli  frekanslar da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olabilir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>
                <a:latin typeface="Tw Cen MT"/>
                <a:cs typeface="Tw Cen MT"/>
              </a:rPr>
              <a:t>Farklı </a:t>
            </a:r>
            <a:r>
              <a:rPr sz="2900" dirty="0">
                <a:latin typeface="Tw Cen MT"/>
                <a:cs typeface="Tw Cen MT"/>
              </a:rPr>
              <a:t>kategorileri karşılaştırmak </a:t>
            </a:r>
            <a:r>
              <a:rPr sz="2900" spc="-5" dirty="0">
                <a:latin typeface="Tw Cen MT"/>
                <a:cs typeface="Tw Cen MT"/>
              </a:rPr>
              <a:t>için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uygundur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Çubuklar </a:t>
            </a:r>
            <a:r>
              <a:rPr sz="2900" dirty="0">
                <a:latin typeface="Tw Cen MT"/>
                <a:cs typeface="Tw Cen MT"/>
              </a:rPr>
              <a:t>boşluklarla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ayrılır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3787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Çubuk</a:t>
            </a:r>
            <a:r>
              <a:rPr spc="-35" dirty="0"/>
              <a:t> </a:t>
            </a:r>
            <a:r>
              <a:rPr dirty="0"/>
              <a:t>grafi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i…</a:t>
            </a:r>
          </a:p>
        </p:txBody>
      </p:sp>
      <p:sp>
        <p:nvSpPr>
          <p:cNvPr id="3" name="object 3"/>
          <p:cNvSpPr/>
          <p:nvPr/>
        </p:nvSpPr>
        <p:spPr>
          <a:xfrm>
            <a:off x="1821375" y="4759299"/>
            <a:ext cx="651510" cy="501650"/>
          </a:xfrm>
          <a:custGeom>
            <a:avLst/>
            <a:gdLst/>
            <a:ahLst/>
            <a:cxnLst/>
            <a:rect l="l" t="t" r="r" b="b"/>
            <a:pathLst>
              <a:path w="651510" h="501650">
                <a:moveTo>
                  <a:pt x="0" y="501095"/>
                </a:moveTo>
                <a:lnTo>
                  <a:pt x="651370" y="501095"/>
                </a:lnTo>
                <a:lnTo>
                  <a:pt x="651370" y="0"/>
                </a:lnTo>
                <a:lnTo>
                  <a:pt x="0" y="0"/>
                </a:lnTo>
                <a:lnTo>
                  <a:pt x="0" y="501095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1375" y="4759299"/>
            <a:ext cx="651510" cy="501650"/>
          </a:xfrm>
          <a:custGeom>
            <a:avLst/>
            <a:gdLst/>
            <a:ahLst/>
            <a:cxnLst/>
            <a:rect l="l" t="t" r="r" b="b"/>
            <a:pathLst>
              <a:path w="651510" h="501650">
                <a:moveTo>
                  <a:pt x="0" y="501095"/>
                </a:moveTo>
                <a:lnTo>
                  <a:pt x="651370" y="501095"/>
                </a:lnTo>
                <a:lnTo>
                  <a:pt x="651370" y="0"/>
                </a:lnTo>
                <a:lnTo>
                  <a:pt x="0" y="0"/>
                </a:lnTo>
                <a:lnTo>
                  <a:pt x="0" y="501095"/>
                </a:lnTo>
                <a:close/>
              </a:path>
            </a:pathLst>
          </a:custGeom>
          <a:ln w="128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15705" y="1778137"/>
            <a:ext cx="651510" cy="3482340"/>
          </a:xfrm>
          <a:custGeom>
            <a:avLst/>
            <a:gdLst/>
            <a:ahLst/>
            <a:cxnLst/>
            <a:rect l="l" t="t" r="r" b="b"/>
            <a:pathLst>
              <a:path w="651510" h="3482340">
                <a:moveTo>
                  <a:pt x="0" y="3482257"/>
                </a:moveTo>
                <a:lnTo>
                  <a:pt x="651370" y="3482257"/>
                </a:lnTo>
                <a:lnTo>
                  <a:pt x="651370" y="0"/>
                </a:lnTo>
                <a:lnTo>
                  <a:pt x="0" y="0"/>
                </a:lnTo>
                <a:lnTo>
                  <a:pt x="0" y="3482257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15705" y="1778137"/>
            <a:ext cx="651510" cy="3482340"/>
          </a:xfrm>
          <a:custGeom>
            <a:avLst/>
            <a:gdLst/>
            <a:ahLst/>
            <a:cxnLst/>
            <a:rect l="l" t="t" r="r" b="b"/>
            <a:pathLst>
              <a:path w="651510" h="3482340">
                <a:moveTo>
                  <a:pt x="0" y="3482257"/>
                </a:moveTo>
                <a:lnTo>
                  <a:pt x="651370" y="3482257"/>
                </a:lnTo>
                <a:lnTo>
                  <a:pt x="651370" y="0"/>
                </a:lnTo>
                <a:lnTo>
                  <a:pt x="0" y="0"/>
                </a:lnTo>
                <a:lnTo>
                  <a:pt x="0" y="3482257"/>
                </a:lnTo>
                <a:close/>
              </a:path>
            </a:pathLst>
          </a:custGeom>
          <a:ln w="13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6484" y="2028393"/>
            <a:ext cx="651510" cy="3232150"/>
          </a:xfrm>
          <a:custGeom>
            <a:avLst/>
            <a:gdLst/>
            <a:ahLst/>
            <a:cxnLst/>
            <a:rect l="l" t="t" r="r" b="b"/>
            <a:pathLst>
              <a:path w="651510" h="3232150">
                <a:moveTo>
                  <a:pt x="0" y="3232001"/>
                </a:moveTo>
                <a:lnTo>
                  <a:pt x="651370" y="3232001"/>
                </a:lnTo>
                <a:lnTo>
                  <a:pt x="651370" y="0"/>
                </a:lnTo>
                <a:lnTo>
                  <a:pt x="0" y="0"/>
                </a:lnTo>
                <a:lnTo>
                  <a:pt x="0" y="323200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6484" y="2028393"/>
            <a:ext cx="651510" cy="3232150"/>
          </a:xfrm>
          <a:custGeom>
            <a:avLst/>
            <a:gdLst/>
            <a:ahLst/>
            <a:cxnLst/>
            <a:rect l="l" t="t" r="r" b="b"/>
            <a:pathLst>
              <a:path w="651510" h="3232150">
                <a:moveTo>
                  <a:pt x="0" y="3232001"/>
                </a:moveTo>
                <a:lnTo>
                  <a:pt x="651370" y="3232001"/>
                </a:lnTo>
                <a:lnTo>
                  <a:pt x="651370" y="0"/>
                </a:lnTo>
                <a:lnTo>
                  <a:pt x="0" y="0"/>
                </a:lnTo>
                <a:lnTo>
                  <a:pt x="0" y="3232001"/>
                </a:lnTo>
                <a:close/>
              </a:path>
            </a:pathLst>
          </a:custGeom>
          <a:ln w="13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90815" y="4934661"/>
            <a:ext cx="651510" cy="325755"/>
          </a:xfrm>
          <a:custGeom>
            <a:avLst/>
            <a:gdLst/>
            <a:ahLst/>
            <a:cxnLst/>
            <a:rect l="l" t="t" r="r" b="b"/>
            <a:pathLst>
              <a:path w="651510" h="325754">
                <a:moveTo>
                  <a:pt x="0" y="325732"/>
                </a:moveTo>
                <a:lnTo>
                  <a:pt x="651370" y="325732"/>
                </a:lnTo>
                <a:lnTo>
                  <a:pt x="651370" y="0"/>
                </a:lnTo>
                <a:lnTo>
                  <a:pt x="0" y="0"/>
                </a:lnTo>
                <a:lnTo>
                  <a:pt x="0" y="3257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90815" y="4934661"/>
            <a:ext cx="651510" cy="325755"/>
          </a:xfrm>
          <a:custGeom>
            <a:avLst/>
            <a:gdLst/>
            <a:ahLst/>
            <a:cxnLst/>
            <a:rect l="l" t="t" r="r" b="b"/>
            <a:pathLst>
              <a:path w="651510" h="325754">
                <a:moveTo>
                  <a:pt x="0" y="325732"/>
                </a:moveTo>
                <a:lnTo>
                  <a:pt x="651370" y="325732"/>
                </a:lnTo>
                <a:lnTo>
                  <a:pt x="651370" y="0"/>
                </a:lnTo>
                <a:lnTo>
                  <a:pt x="0" y="0"/>
                </a:lnTo>
                <a:lnTo>
                  <a:pt x="0" y="325732"/>
                </a:lnTo>
                <a:close/>
              </a:path>
            </a:pathLst>
          </a:custGeom>
          <a:ln w="127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71595" y="4596433"/>
            <a:ext cx="651510" cy="664210"/>
          </a:xfrm>
          <a:custGeom>
            <a:avLst/>
            <a:gdLst/>
            <a:ahLst/>
            <a:cxnLst/>
            <a:rect l="l" t="t" r="r" b="b"/>
            <a:pathLst>
              <a:path w="651509" h="664210">
                <a:moveTo>
                  <a:pt x="0" y="663961"/>
                </a:moveTo>
                <a:lnTo>
                  <a:pt x="651370" y="663961"/>
                </a:lnTo>
                <a:lnTo>
                  <a:pt x="651370" y="0"/>
                </a:lnTo>
                <a:lnTo>
                  <a:pt x="0" y="0"/>
                </a:lnTo>
                <a:lnTo>
                  <a:pt x="0" y="66396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71595" y="4596433"/>
            <a:ext cx="651510" cy="664210"/>
          </a:xfrm>
          <a:custGeom>
            <a:avLst/>
            <a:gdLst/>
            <a:ahLst/>
            <a:cxnLst/>
            <a:rect l="l" t="t" r="r" b="b"/>
            <a:pathLst>
              <a:path w="651509" h="664210">
                <a:moveTo>
                  <a:pt x="0" y="663961"/>
                </a:moveTo>
                <a:lnTo>
                  <a:pt x="651370" y="663961"/>
                </a:lnTo>
                <a:lnTo>
                  <a:pt x="651370" y="0"/>
                </a:lnTo>
                <a:lnTo>
                  <a:pt x="0" y="0"/>
                </a:lnTo>
                <a:lnTo>
                  <a:pt x="0" y="663961"/>
                </a:lnTo>
                <a:close/>
              </a:path>
            </a:pathLst>
          </a:custGeom>
          <a:ln w="13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65925" y="5172505"/>
            <a:ext cx="651510" cy="88265"/>
          </a:xfrm>
          <a:custGeom>
            <a:avLst/>
            <a:gdLst/>
            <a:ahLst/>
            <a:cxnLst/>
            <a:rect l="l" t="t" r="r" b="b"/>
            <a:pathLst>
              <a:path w="651509" h="88264">
                <a:moveTo>
                  <a:pt x="0" y="87889"/>
                </a:moveTo>
                <a:lnTo>
                  <a:pt x="651370" y="87889"/>
                </a:lnTo>
                <a:lnTo>
                  <a:pt x="651370" y="0"/>
                </a:lnTo>
                <a:lnTo>
                  <a:pt x="0" y="0"/>
                </a:lnTo>
                <a:lnTo>
                  <a:pt x="0" y="8788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65925" y="5172505"/>
            <a:ext cx="651510" cy="88265"/>
          </a:xfrm>
          <a:custGeom>
            <a:avLst/>
            <a:gdLst/>
            <a:ahLst/>
            <a:cxnLst/>
            <a:rect l="l" t="t" r="r" b="b"/>
            <a:pathLst>
              <a:path w="651509" h="88264">
                <a:moveTo>
                  <a:pt x="0" y="87889"/>
                </a:moveTo>
                <a:lnTo>
                  <a:pt x="651370" y="87889"/>
                </a:lnTo>
                <a:lnTo>
                  <a:pt x="651370" y="0"/>
                </a:lnTo>
                <a:lnTo>
                  <a:pt x="0" y="0"/>
                </a:lnTo>
                <a:lnTo>
                  <a:pt x="0" y="87889"/>
                </a:lnTo>
                <a:close/>
              </a:path>
            </a:pathLst>
          </a:custGeom>
          <a:ln w="12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21375" y="1527347"/>
            <a:ext cx="0" cy="3720465"/>
          </a:xfrm>
          <a:custGeom>
            <a:avLst/>
            <a:gdLst/>
            <a:ahLst/>
            <a:cxnLst/>
            <a:rect l="l" t="t" r="r" b="b"/>
            <a:pathLst>
              <a:path h="3720465">
                <a:moveTo>
                  <a:pt x="0" y="0"/>
                </a:moveTo>
                <a:lnTo>
                  <a:pt x="0" y="3720134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26063" y="526039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26063" y="484677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26063" y="443361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26063" y="4020411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26063" y="360670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26063" y="318100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26063" y="276746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6063" y="235425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6063" y="194105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6063" y="152734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6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1375" y="5260394"/>
            <a:ext cx="7112000" cy="0"/>
          </a:xfrm>
          <a:custGeom>
            <a:avLst/>
            <a:gdLst/>
            <a:ahLst/>
            <a:cxnLst/>
            <a:rect l="l" t="t" r="r" b="b"/>
            <a:pathLst>
              <a:path w="7112000">
                <a:moveTo>
                  <a:pt x="0" y="0"/>
                </a:moveTo>
                <a:lnTo>
                  <a:pt x="7111778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21375" y="5272890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74976"/>
                </a:moveTo>
                <a:lnTo>
                  <a:pt x="0" y="0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15705" y="5272890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74976"/>
                </a:moveTo>
                <a:lnTo>
                  <a:pt x="0" y="0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96484" y="5272890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74976"/>
                </a:moveTo>
                <a:lnTo>
                  <a:pt x="0" y="0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90815" y="5272890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74976"/>
                </a:moveTo>
                <a:lnTo>
                  <a:pt x="0" y="0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71595" y="5272890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74976"/>
                </a:moveTo>
                <a:lnTo>
                  <a:pt x="0" y="0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65925" y="5272890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74976"/>
                </a:moveTo>
                <a:lnTo>
                  <a:pt x="0" y="0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46705" y="5272890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74976"/>
                </a:moveTo>
                <a:lnTo>
                  <a:pt x="0" y="0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245388" y="1255727"/>
            <a:ext cx="351790" cy="417131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350" b="1" spc="100" dirty="0">
                <a:latin typeface="Times New Roman"/>
                <a:cs typeface="Times New Roman"/>
              </a:rPr>
              <a:t>45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2350" b="1" spc="100" dirty="0">
                <a:latin typeface="Times New Roman"/>
                <a:cs typeface="Times New Roman"/>
              </a:rPr>
              <a:t>40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350" b="1" spc="100" dirty="0">
                <a:latin typeface="Times New Roman"/>
                <a:cs typeface="Times New Roman"/>
              </a:rPr>
              <a:t>35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350" b="1" spc="100" dirty="0">
                <a:latin typeface="Times New Roman"/>
                <a:cs typeface="Times New Roman"/>
              </a:rPr>
              <a:t>30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2350" b="1" spc="100" dirty="0">
                <a:latin typeface="Times New Roman"/>
                <a:cs typeface="Times New Roman"/>
              </a:rPr>
              <a:t>25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2350" b="1" spc="100" dirty="0">
                <a:latin typeface="Times New Roman"/>
                <a:cs typeface="Times New Roman"/>
              </a:rPr>
              <a:t>20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350" b="1" spc="100" dirty="0">
                <a:latin typeface="Times New Roman"/>
                <a:cs typeface="Times New Roman"/>
              </a:rPr>
              <a:t>15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350" b="1" spc="100" dirty="0">
                <a:latin typeface="Times New Roman"/>
                <a:cs typeface="Times New Roman"/>
              </a:rPr>
              <a:t>10</a:t>
            </a:r>
            <a:endParaRPr sz="2350">
              <a:latin typeface="Times New Roman"/>
              <a:cs typeface="Times New Roman"/>
            </a:endParaRPr>
          </a:p>
          <a:p>
            <a:pPr marL="175260">
              <a:lnSpc>
                <a:spcPct val="100000"/>
              </a:lnSpc>
              <a:spcBef>
                <a:spcPts val="434"/>
              </a:spcBef>
            </a:pPr>
            <a:r>
              <a:rPr sz="2350" b="1" spc="100" dirty="0">
                <a:latin typeface="Times New Roman"/>
                <a:cs typeface="Times New Roman"/>
              </a:rPr>
              <a:t>5</a:t>
            </a:r>
            <a:endParaRPr sz="2350">
              <a:latin typeface="Times New Roman"/>
              <a:cs typeface="Times New Roman"/>
            </a:endParaRPr>
          </a:p>
          <a:p>
            <a:pPr marL="175260">
              <a:lnSpc>
                <a:spcPct val="100000"/>
              </a:lnSpc>
              <a:spcBef>
                <a:spcPts val="434"/>
              </a:spcBef>
            </a:pPr>
            <a:r>
              <a:rPr sz="2350" b="1" spc="100" dirty="0">
                <a:latin typeface="Times New Roman"/>
                <a:cs typeface="Times New Roman"/>
              </a:rPr>
              <a:t>0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37413" y="5453881"/>
            <a:ext cx="956944" cy="737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9525" algn="ctr">
              <a:lnSpc>
                <a:spcPts val="2790"/>
              </a:lnSpc>
              <a:spcBef>
                <a:spcPts val="114"/>
              </a:spcBef>
            </a:pPr>
            <a:r>
              <a:rPr sz="2350" b="1" spc="150" dirty="0">
                <a:latin typeface="Times New Roman"/>
                <a:cs typeface="Times New Roman"/>
              </a:rPr>
              <a:t>A</a:t>
            </a:r>
            <a:endParaRPr sz="2350">
              <a:latin typeface="Times New Roman"/>
              <a:cs typeface="Times New Roman"/>
            </a:endParaRPr>
          </a:p>
          <a:p>
            <a:pPr algn="ctr">
              <a:lnSpc>
                <a:spcPts val="2790"/>
              </a:lnSpc>
            </a:pPr>
            <a:r>
              <a:rPr sz="2350" b="1" spc="85" dirty="0">
                <a:latin typeface="Times New Roman"/>
                <a:cs typeface="Times New Roman"/>
              </a:rPr>
              <a:t>Partisi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18282" y="5453881"/>
            <a:ext cx="956944" cy="737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9050" algn="ctr">
              <a:lnSpc>
                <a:spcPts val="2790"/>
              </a:lnSpc>
              <a:spcBef>
                <a:spcPts val="114"/>
              </a:spcBef>
            </a:pPr>
            <a:r>
              <a:rPr sz="2350" b="1" spc="140" dirty="0">
                <a:latin typeface="Times New Roman"/>
                <a:cs typeface="Times New Roman"/>
              </a:rPr>
              <a:t>B</a:t>
            </a:r>
            <a:endParaRPr sz="2350">
              <a:latin typeface="Times New Roman"/>
              <a:cs typeface="Times New Roman"/>
            </a:endParaRPr>
          </a:p>
          <a:p>
            <a:pPr algn="ctr">
              <a:lnSpc>
                <a:spcPts val="2790"/>
              </a:lnSpc>
            </a:pPr>
            <a:r>
              <a:rPr sz="2350" b="1" spc="85" dirty="0">
                <a:latin typeface="Times New Roman"/>
                <a:cs typeface="Times New Roman"/>
              </a:rPr>
              <a:t>Partisi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12613" y="5453881"/>
            <a:ext cx="956944" cy="737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9525" algn="ctr">
              <a:lnSpc>
                <a:spcPts val="2790"/>
              </a:lnSpc>
              <a:spcBef>
                <a:spcPts val="114"/>
              </a:spcBef>
            </a:pPr>
            <a:r>
              <a:rPr sz="2350" b="1" spc="150" dirty="0">
                <a:latin typeface="Times New Roman"/>
                <a:cs typeface="Times New Roman"/>
              </a:rPr>
              <a:t>C</a:t>
            </a:r>
            <a:endParaRPr sz="2350">
              <a:latin typeface="Times New Roman"/>
              <a:cs typeface="Times New Roman"/>
            </a:endParaRPr>
          </a:p>
          <a:p>
            <a:pPr algn="ctr">
              <a:lnSpc>
                <a:spcPts val="2790"/>
              </a:lnSpc>
            </a:pPr>
            <a:r>
              <a:rPr sz="2350" b="1" spc="85" dirty="0">
                <a:latin typeface="Times New Roman"/>
                <a:cs typeface="Times New Roman"/>
              </a:rPr>
              <a:t>Partisi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493212" y="5453881"/>
            <a:ext cx="956944" cy="737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0795" algn="ctr">
              <a:lnSpc>
                <a:spcPts val="2790"/>
              </a:lnSpc>
              <a:spcBef>
                <a:spcPts val="114"/>
              </a:spcBef>
            </a:pPr>
            <a:r>
              <a:rPr sz="2350" b="1" spc="150" dirty="0">
                <a:latin typeface="Times New Roman"/>
                <a:cs typeface="Times New Roman"/>
              </a:rPr>
              <a:t>D</a:t>
            </a:r>
            <a:endParaRPr sz="2350">
              <a:latin typeface="Times New Roman"/>
              <a:cs typeface="Times New Roman"/>
            </a:endParaRPr>
          </a:p>
          <a:p>
            <a:pPr algn="ctr">
              <a:lnSpc>
                <a:spcPts val="2790"/>
              </a:lnSpc>
            </a:pPr>
            <a:r>
              <a:rPr sz="2350" b="1" spc="85" dirty="0">
                <a:latin typeface="Times New Roman"/>
                <a:cs typeface="Times New Roman"/>
              </a:rPr>
              <a:t>Partisi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87542" y="5453881"/>
            <a:ext cx="956944" cy="737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0320" algn="ctr">
              <a:lnSpc>
                <a:spcPts val="2790"/>
              </a:lnSpc>
              <a:spcBef>
                <a:spcPts val="114"/>
              </a:spcBef>
            </a:pPr>
            <a:r>
              <a:rPr sz="2350" b="1" spc="140" dirty="0">
                <a:latin typeface="Times New Roman"/>
                <a:cs typeface="Times New Roman"/>
              </a:rPr>
              <a:t>E</a:t>
            </a:r>
            <a:endParaRPr sz="2350">
              <a:latin typeface="Times New Roman"/>
              <a:cs typeface="Times New Roman"/>
            </a:endParaRPr>
          </a:p>
          <a:p>
            <a:pPr algn="ctr">
              <a:lnSpc>
                <a:spcPts val="2790"/>
              </a:lnSpc>
            </a:pPr>
            <a:r>
              <a:rPr sz="2350" b="1" spc="85" dirty="0">
                <a:latin typeface="Times New Roman"/>
                <a:cs typeface="Times New Roman"/>
              </a:rPr>
              <a:t>Partisi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936621" y="5453881"/>
            <a:ext cx="807720" cy="3867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b="1" spc="114" dirty="0">
                <a:latin typeface="Times New Roman"/>
                <a:cs typeface="Times New Roman"/>
              </a:rPr>
              <a:t>D</a:t>
            </a:r>
            <a:r>
              <a:rPr sz="2350" b="1" spc="85" dirty="0">
                <a:latin typeface="Times New Roman"/>
                <a:cs typeface="Times New Roman"/>
              </a:rPr>
              <a:t>i</a:t>
            </a:r>
            <a:r>
              <a:rPr sz="2350" b="1" spc="100" dirty="0">
                <a:latin typeface="Times New Roman"/>
                <a:cs typeface="Times New Roman"/>
              </a:rPr>
              <a:t>ğ</a:t>
            </a:r>
            <a:r>
              <a:rPr sz="2350" b="1" spc="120" dirty="0">
                <a:latin typeface="Times New Roman"/>
                <a:cs typeface="Times New Roman"/>
              </a:rPr>
              <a:t>e</a:t>
            </a:r>
            <a:r>
              <a:rPr sz="2350" b="1" spc="90" dirty="0">
                <a:latin typeface="Times New Roman"/>
                <a:cs typeface="Times New Roman"/>
              </a:rPr>
              <a:t>r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64591" y="2766544"/>
            <a:ext cx="386715" cy="12604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900"/>
              </a:lnSpc>
            </a:pPr>
            <a:r>
              <a:rPr sz="2550" b="1" spc="-105" dirty="0">
                <a:latin typeface="Times New Roman"/>
                <a:cs typeface="Times New Roman"/>
              </a:rPr>
              <a:t>Oy</a:t>
            </a:r>
            <a:r>
              <a:rPr sz="2550" b="1" spc="-110" dirty="0">
                <a:latin typeface="Times New Roman"/>
                <a:cs typeface="Times New Roman"/>
              </a:rPr>
              <a:t> </a:t>
            </a:r>
            <a:r>
              <a:rPr sz="2550" b="1" spc="-95" dirty="0">
                <a:latin typeface="Times New Roman"/>
                <a:cs typeface="Times New Roman"/>
              </a:rPr>
              <a:t>Oranı</a:t>
            </a:r>
            <a:endParaRPr sz="25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53797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Tanımlayıcı</a:t>
            </a:r>
            <a:r>
              <a:rPr spc="-55" dirty="0"/>
              <a:t> </a:t>
            </a:r>
            <a:r>
              <a:rPr spc="0" dirty="0">
                <a:latin typeface="Arial"/>
                <a:cs typeface="Arial"/>
              </a:rPr>
              <a:t>İ</a:t>
            </a:r>
            <a:r>
              <a:rPr spc="0" dirty="0"/>
              <a:t>statistikler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353818"/>
            <a:ext cx="7887970" cy="286131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32740" marR="5080" indent="-320040">
              <a:lnSpc>
                <a:spcPts val="3470"/>
              </a:lnSpc>
              <a:spcBef>
                <a:spcPts val="22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Büyük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kümeleri ço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u zaman sadece </a:t>
            </a:r>
            <a:r>
              <a:rPr sz="2900" spc="5" dirty="0">
                <a:latin typeface="Tw Cen MT"/>
                <a:cs typeface="Tw Cen MT"/>
              </a:rPr>
              <a:t>birkaç</a:t>
            </a:r>
            <a:r>
              <a:rPr sz="2900" spc="-80" dirty="0">
                <a:latin typeface="Tw Cen MT"/>
                <a:cs typeface="Tw Cen MT"/>
              </a:rPr>
              <a:t> </a:t>
            </a:r>
            <a:r>
              <a:rPr sz="2900" spc="-15" dirty="0">
                <a:latin typeface="Tw Cen MT"/>
                <a:cs typeface="Tw Cen MT"/>
              </a:rPr>
              <a:t>sayı  </a:t>
            </a:r>
            <a:r>
              <a:rPr sz="2900" spc="-5" dirty="0">
                <a:latin typeface="Tw Cen MT"/>
                <a:cs typeface="Tw Cen MT"/>
              </a:rPr>
              <a:t>ile yeterince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0" dirty="0">
                <a:latin typeface="Tw Cen MT"/>
                <a:cs typeface="Tw Cen MT"/>
              </a:rPr>
              <a:t>açıklanabilirler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9DD9"/>
              </a:buClr>
              <a:buFont typeface="Wingdings"/>
              <a:buChar char=""/>
            </a:pPr>
            <a:endParaRPr sz="4050">
              <a:latin typeface="Times New Roman"/>
              <a:cs typeface="Times New Roman"/>
            </a:endParaRPr>
          </a:p>
          <a:p>
            <a:pPr marL="652780" lvl="1" indent="-273050">
              <a:lnSpc>
                <a:spcPct val="100000"/>
              </a:lnSpc>
              <a:buClr>
                <a:srgbClr val="0E6EC5"/>
              </a:buClr>
              <a:buSzPct val="69230"/>
              <a:buFont typeface="Wingdings 2"/>
              <a:buChar char=""/>
              <a:tabLst>
                <a:tab pos="653415" algn="l"/>
              </a:tabLst>
            </a:pPr>
            <a:r>
              <a:rPr sz="2600" spc="-5" dirty="0">
                <a:latin typeface="Tw Cen MT"/>
                <a:cs typeface="Tw Cen MT"/>
              </a:rPr>
              <a:t>Merkezi E</a:t>
            </a:r>
            <a:r>
              <a:rPr sz="2600" spc="-5" dirty="0">
                <a:latin typeface="Arial"/>
                <a:cs typeface="Arial"/>
              </a:rPr>
              <a:t>ğ</a:t>
            </a:r>
            <a:r>
              <a:rPr sz="2600" spc="-5" dirty="0">
                <a:latin typeface="Tw Cen MT"/>
                <a:cs typeface="Tw Cen MT"/>
              </a:rPr>
              <a:t>ilim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Ölçüleri</a:t>
            </a:r>
            <a:endParaRPr sz="2600">
              <a:latin typeface="Tw Cen MT"/>
              <a:cs typeface="Tw Cen MT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0E6EC5"/>
              </a:buClr>
              <a:buFont typeface="Wingdings 2"/>
              <a:buChar char=""/>
            </a:pPr>
            <a:endParaRPr sz="3750">
              <a:latin typeface="Times New Roman"/>
              <a:cs typeface="Times New Roman"/>
            </a:endParaRPr>
          </a:p>
          <a:p>
            <a:pPr marL="652780" lvl="1" indent="-273050">
              <a:lnSpc>
                <a:spcPct val="100000"/>
              </a:lnSpc>
              <a:buClr>
                <a:srgbClr val="0E6EC5"/>
              </a:buClr>
              <a:buSzPct val="69230"/>
              <a:buFont typeface="Wingdings 2"/>
              <a:buChar char=""/>
              <a:tabLst>
                <a:tab pos="653415" algn="l"/>
              </a:tabLst>
            </a:pPr>
            <a:r>
              <a:rPr sz="2600" spc="-5" dirty="0">
                <a:latin typeface="Tw Cen MT"/>
                <a:cs typeface="Tw Cen MT"/>
              </a:rPr>
              <a:t>De</a:t>
            </a:r>
            <a:r>
              <a:rPr sz="2600" spc="-5" dirty="0">
                <a:latin typeface="Arial"/>
                <a:cs typeface="Arial"/>
              </a:rPr>
              <a:t>ğ</a:t>
            </a:r>
            <a:r>
              <a:rPr sz="2600" spc="-5" dirty="0">
                <a:latin typeface="Tw Cen MT"/>
                <a:cs typeface="Tw Cen MT"/>
              </a:rPr>
              <a:t>işkenlik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Ölçüleri</a:t>
            </a:r>
            <a:endParaRPr sz="26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5466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Merkezi </a:t>
            </a:r>
            <a:r>
              <a:rPr spc="-5" dirty="0"/>
              <a:t>E</a:t>
            </a:r>
            <a:r>
              <a:rPr spc="-5" dirty="0">
                <a:latin typeface="Arial"/>
                <a:cs typeface="Arial"/>
              </a:rPr>
              <a:t>ğ</a:t>
            </a:r>
            <a:r>
              <a:rPr spc="-5" dirty="0"/>
              <a:t>ilim</a:t>
            </a:r>
            <a:r>
              <a:rPr spc="-65" dirty="0"/>
              <a:t> </a:t>
            </a:r>
            <a:r>
              <a:rPr spc="-5" dirty="0"/>
              <a:t>Ölçüleri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913889"/>
            <a:ext cx="7996555" cy="3299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31496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Merkezi </a:t>
            </a:r>
            <a:r>
              <a:rPr sz="2900" spc="-5" dirty="0">
                <a:latin typeface="Tw Cen MT"/>
                <a:cs typeface="Tw Cen MT"/>
              </a:rPr>
              <a:t>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ilim </a:t>
            </a:r>
            <a:r>
              <a:rPr sz="2900" dirty="0">
                <a:latin typeface="Tw Cen MT"/>
                <a:cs typeface="Tw Cen MT"/>
              </a:rPr>
              <a:t>ölçüleri </a:t>
            </a:r>
            <a:r>
              <a:rPr sz="2900" spc="-20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kümelerini açıklamada  en </a:t>
            </a:r>
            <a:r>
              <a:rPr sz="2900" spc="-5" dirty="0">
                <a:latin typeface="Tw Cen MT"/>
                <a:cs typeface="Tw Cen MT"/>
              </a:rPr>
              <a:t>sık </a:t>
            </a:r>
            <a:r>
              <a:rPr sz="2900" dirty="0">
                <a:latin typeface="Tw Cen MT"/>
                <a:cs typeface="Tw Cen MT"/>
              </a:rPr>
              <a:t>kullanılan </a:t>
            </a:r>
            <a:r>
              <a:rPr sz="2900" spc="-20" dirty="0">
                <a:latin typeface="Tw Cen MT"/>
                <a:cs typeface="Tw Cen MT"/>
              </a:rPr>
              <a:t>ölçülerdir. </a:t>
            </a:r>
            <a:r>
              <a:rPr sz="2900" dirty="0">
                <a:latin typeface="Tw Cen MT"/>
                <a:cs typeface="Tw Cen MT"/>
              </a:rPr>
              <a:t>Bu </a:t>
            </a:r>
            <a:r>
              <a:rPr sz="2900" spc="-10" dirty="0">
                <a:latin typeface="Tw Cen MT"/>
                <a:cs typeface="Tw Cen MT"/>
              </a:rPr>
              <a:t>sayılar </a:t>
            </a:r>
            <a:r>
              <a:rPr sz="2900" dirty="0">
                <a:latin typeface="Tw Cen MT"/>
                <a:cs typeface="Tw Cen MT"/>
              </a:rPr>
              <a:t>bize </a:t>
            </a:r>
            <a:r>
              <a:rPr sz="2900" spc="-15" dirty="0">
                <a:latin typeface="Tw Cen MT"/>
                <a:cs typeface="Tw Cen MT"/>
              </a:rPr>
              <a:t>veri  </a:t>
            </a:r>
            <a:r>
              <a:rPr sz="2900" dirty="0">
                <a:latin typeface="Tw Cen MT"/>
                <a:cs typeface="Tw Cen MT"/>
              </a:rPr>
              <a:t>kümesindeki </a:t>
            </a:r>
            <a:r>
              <a:rPr sz="2900" spc="0" dirty="0">
                <a:latin typeface="Tw Cen MT"/>
                <a:cs typeface="Tw Cen MT"/>
              </a:rPr>
              <a:t>ortalama, </a:t>
            </a:r>
            <a:r>
              <a:rPr sz="2900" spc="10" dirty="0">
                <a:latin typeface="Tw Cen MT"/>
                <a:cs typeface="Tw Cen MT"/>
              </a:rPr>
              <a:t>orta </a:t>
            </a:r>
            <a:r>
              <a:rPr sz="2900" spc="-30" dirty="0">
                <a:latin typeface="Tw Cen MT"/>
                <a:cs typeface="Tw Cen MT"/>
              </a:rPr>
              <a:t>yada </a:t>
            </a:r>
            <a:r>
              <a:rPr sz="2900" dirty="0">
                <a:latin typeface="Tw Cen MT"/>
                <a:cs typeface="Tw Cen MT"/>
              </a:rPr>
              <a:t>en </a:t>
            </a:r>
            <a:r>
              <a:rPr sz="2900" spc="-5" dirty="0">
                <a:latin typeface="Tw Cen MT"/>
                <a:cs typeface="Tw Cen MT"/>
              </a:rPr>
              <a:t>sık </a:t>
            </a:r>
            <a:r>
              <a:rPr sz="2900" spc="0" dirty="0">
                <a:latin typeface="Tw Cen MT"/>
                <a:cs typeface="Tw Cen MT"/>
              </a:rPr>
              <a:t>görülen  </a:t>
            </a:r>
            <a:r>
              <a:rPr sz="2900" spc="-10" dirty="0">
                <a:latin typeface="Tw Cen MT"/>
                <a:cs typeface="Tw Cen MT"/>
              </a:rPr>
              <a:t>sayıyı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verirler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buClr>
                <a:srgbClr val="009DD9"/>
              </a:buClr>
              <a:buFont typeface="Wingdings"/>
              <a:buChar char=""/>
            </a:pPr>
            <a:endParaRPr sz="425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Bu ba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lamda çeşitli ölçüler </a:t>
            </a:r>
            <a:r>
              <a:rPr sz="2900" spc="-40" dirty="0">
                <a:latin typeface="Tw Cen MT"/>
                <a:cs typeface="Tw Cen MT"/>
              </a:rPr>
              <a:t>vardır. </a:t>
            </a:r>
            <a:r>
              <a:rPr sz="2900" spc="-5" dirty="0">
                <a:latin typeface="Tw Cen MT"/>
                <a:cs typeface="Tw Cen MT"/>
              </a:rPr>
              <a:t>Burada </a:t>
            </a:r>
            <a:r>
              <a:rPr sz="2900" dirty="0">
                <a:latin typeface="Tw Cen MT"/>
                <a:cs typeface="Tw Cen MT"/>
              </a:rPr>
              <a:t>en</a:t>
            </a:r>
            <a:r>
              <a:rPr sz="2900" spc="-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önemli  3 tanesinden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bahsedece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iz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45275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Aritmetik</a:t>
            </a:r>
            <a:r>
              <a:rPr spc="-90" dirty="0"/>
              <a:t> </a:t>
            </a:r>
            <a:r>
              <a:rPr spc="25" dirty="0"/>
              <a:t>Ortalama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600620"/>
            <a:ext cx="7080250" cy="215201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Genellikle kısaca </a:t>
            </a:r>
            <a:r>
              <a:rPr sz="2900" spc="0" dirty="0">
                <a:latin typeface="Tw Cen MT"/>
                <a:cs typeface="Tw Cen MT"/>
              </a:rPr>
              <a:t>ortalama </a:t>
            </a:r>
            <a:r>
              <a:rPr sz="2900" spc="-5" dirty="0">
                <a:latin typeface="Tw Cen MT"/>
                <a:cs typeface="Tw Cen MT"/>
              </a:rPr>
              <a:t>olarak</a:t>
            </a:r>
            <a:r>
              <a:rPr sz="2900" spc="-5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adlandırılır</a:t>
            </a: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  <a:tab pos="6444615" algn="l"/>
              </a:tabLst>
            </a:pP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0" dirty="0">
                <a:latin typeface="Tw Cen MT"/>
                <a:cs typeface="Tw Cen MT"/>
              </a:rPr>
              <a:t>örneklemde </a:t>
            </a:r>
            <a:r>
              <a:rPr sz="2900" dirty="0">
                <a:latin typeface="Tw Cen MT"/>
                <a:cs typeface="Tw Cen MT"/>
              </a:rPr>
              <a:t>x üzeri çizgi</a:t>
            </a:r>
            <a:r>
              <a:rPr sz="2900" spc="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ile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gösterilir	</a:t>
            </a:r>
            <a:r>
              <a:rPr sz="2900" b="1" dirty="0">
                <a:latin typeface="Tw Cen MT"/>
                <a:cs typeface="Tw Cen MT"/>
              </a:rPr>
              <a:t>x</a:t>
            </a:r>
            <a:endParaRPr sz="29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9DD9"/>
              </a:buClr>
              <a:buFont typeface="Wingdings"/>
              <a:buChar char=""/>
            </a:pPr>
            <a:endParaRPr sz="4250" dirty="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5" dirty="0">
                <a:latin typeface="Tw Cen MT"/>
                <a:cs typeface="Tw Cen MT"/>
              </a:rPr>
              <a:t>Ana </a:t>
            </a:r>
            <a:r>
              <a:rPr sz="2900" dirty="0">
                <a:latin typeface="Tw Cen MT"/>
                <a:cs typeface="Tw Cen MT"/>
              </a:rPr>
              <a:t>kütle de </a:t>
            </a:r>
            <a:r>
              <a:rPr sz="2900" spc="-5" dirty="0">
                <a:latin typeface="Tw Cen MT"/>
                <a:cs typeface="Tw Cen MT"/>
              </a:rPr>
              <a:t>ise </a:t>
            </a:r>
            <a:r>
              <a:rPr sz="2900" spc="15" dirty="0">
                <a:latin typeface="Tw Cen MT"/>
                <a:cs typeface="Tw Cen MT"/>
              </a:rPr>
              <a:t>mü </a:t>
            </a:r>
            <a:r>
              <a:rPr sz="2900" spc="-5" dirty="0">
                <a:latin typeface="Tw Cen MT"/>
                <a:cs typeface="Tw Cen MT"/>
              </a:rPr>
              <a:t>ile gösterilir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b="1" dirty="0">
                <a:latin typeface="Symbol"/>
                <a:cs typeface="Symbol"/>
              </a:rPr>
              <a:t></a:t>
            </a:r>
            <a:endParaRPr sz="2900" dirty="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0" y="2312670"/>
            <a:ext cx="368807" cy="99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37882" y="2362200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>
                <a:moveTo>
                  <a:pt x="0" y="0"/>
                </a:moveTo>
                <a:lnTo>
                  <a:pt x="28892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343865"/>
            <a:ext cx="50869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Tw Cen MT"/>
                <a:cs typeface="Tw Cen MT"/>
              </a:rPr>
              <a:t>Aritmetik</a:t>
            </a:r>
            <a:r>
              <a:rPr sz="4400" b="1" spc="-110" dirty="0">
                <a:latin typeface="Tw Cen MT"/>
                <a:cs typeface="Tw Cen MT"/>
              </a:rPr>
              <a:t> </a:t>
            </a:r>
            <a:r>
              <a:rPr sz="4400" b="1" spc="25" dirty="0">
                <a:latin typeface="Tw Cen MT"/>
                <a:cs typeface="Tw Cen MT"/>
              </a:rPr>
              <a:t>Ortalama…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692" y="1613738"/>
            <a:ext cx="7159625" cy="1794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5" dirty="0">
                <a:latin typeface="Tw Cen MT"/>
                <a:cs typeface="Tw Cen MT"/>
              </a:rPr>
              <a:t>Ortalama </a:t>
            </a:r>
            <a:r>
              <a:rPr sz="2900" dirty="0">
                <a:latin typeface="Tw Cen MT"/>
                <a:cs typeface="Tw Cen MT"/>
              </a:rPr>
              <a:t>bütün </a:t>
            </a:r>
            <a:r>
              <a:rPr sz="2900" spc="0" dirty="0">
                <a:latin typeface="Tw Cen MT"/>
                <a:cs typeface="Tw Cen MT"/>
              </a:rPr>
              <a:t>de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erlerin </a:t>
            </a:r>
            <a:r>
              <a:rPr sz="2900" dirty="0">
                <a:latin typeface="Tw Cen MT"/>
                <a:cs typeface="Tw Cen MT"/>
              </a:rPr>
              <a:t>toplamının 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  </a:t>
            </a:r>
            <a:r>
              <a:rPr sz="2900" spc="-10" dirty="0">
                <a:latin typeface="Tw Cen MT"/>
                <a:cs typeface="Tw Cen MT"/>
              </a:rPr>
              <a:t>sayısına </a:t>
            </a:r>
            <a:r>
              <a:rPr sz="2900" dirty="0">
                <a:latin typeface="Tw Cen MT"/>
                <a:cs typeface="Tw Cen MT"/>
              </a:rPr>
              <a:t>bölünmesiyle </a:t>
            </a:r>
            <a:r>
              <a:rPr sz="2900" spc="-25" dirty="0">
                <a:latin typeface="Tw Cen MT"/>
                <a:cs typeface="Tw Cen MT"/>
              </a:rPr>
              <a:t>bulunur. </a:t>
            </a:r>
            <a:r>
              <a:rPr sz="2900" spc="0" dirty="0">
                <a:latin typeface="Tw Cen MT"/>
                <a:cs typeface="Tw Cen MT"/>
              </a:rPr>
              <a:t>Örne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in </a:t>
            </a:r>
            <a:r>
              <a:rPr sz="2900" dirty="0">
                <a:latin typeface="Tw Cen MT"/>
                <a:cs typeface="Tw Cen MT"/>
              </a:rPr>
              <a:t>n tane  gözlemden oluşan bir </a:t>
            </a:r>
            <a:r>
              <a:rPr sz="2900" spc="0" dirty="0">
                <a:latin typeface="Tw Cen MT"/>
                <a:cs typeface="Tw Cen MT"/>
              </a:rPr>
              <a:t>örneklemde </a:t>
            </a:r>
            <a:r>
              <a:rPr sz="2900" dirty="0">
                <a:latin typeface="Tw Cen MT"/>
                <a:cs typeface="Tw Cen MT"/>
              </a:rPr>
              <a:t>ortalamanın  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eri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0277" y="5008388"/>
            <a:ext cx="278765" cy="0"/>
          </a:xfrm>
          <a:custGeom>
            <a:avLst/>
            <a:gdLst/>
            <a:ahLst/>
            <a:cxnLst/>
            <a:rect l="l" t="t" r="r" b="b"/>
            <a:pathLst>
              <a:path w="278764">
                <a:moveTo>
                  <a:pt x="0" y="0"/>
                </a:moveTo>
                <a:lnTo>
                  <a:pt x="278146" y="0"/>
                </a:lnTo>
              </a:path>
            </a:pathLst>
          </a:custGeom>
          <a:ln w="26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42446" y="3759658"/>
            <a:ext cx="206375" cy="45783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i="1" spc="15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05470" y="3963149"/>
            <a:ext cx="1180465" cy="1135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250" spc="-114" dirty="0">
                <a:latin typeface="Symbol"/>
                <a:cs typeface="Symbol"/>
              </a:rPr>
              <a:t></a:t>
            </a:r>
            <a:r>
              <a:rPr sz="10875" i="1" spc="22" baseline="-3065" dirty="0">
                <a:latin typeface="Times New Roman"/>
                <a:cs typeface="Times New Roman"/>
              </a:rPr>
              <a:t>x</a:t>
            </a:r>
            <a:r>
              <a:rPr sz="4200" i="1" spc="7" baseline="-14880" dirty="0">
                <a:latin typeface="Times New Roman"/>
                <a:cs typeface="Times New Roman"/>
              </a:rPr>
              <a:t>i</a:t>
            </a:r>
            <a:endParaRPr sz="4200" baseline="-1488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6287" y="4717695"/>
            <a:ext cx="2308225" cy="1483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735"/>
              </a:lnSpc>
              <a:spcBef>
                <a:spcPts val="105"/>
              </a:spcBef>
              <a:tabLst>
                <a:tab pos="2294890" algn="l"/>
              </a:tabLst>
            </a:pPr>
            <a:r>
              <a:rPr sz="7275" i="1" spc="7" baseline="-21191" dirty="0">
                <a:latin typeface="Times New Roman"/>
                <a:cs typeface="Times New Roman"/>
              </a:rPr>
              <a:t>x </a:t>
            </a:r>
            <a:r>
              <a:rPr sz="7275" spc="15" baseline="-21191" dirty="0">
                <a:latin typeface="Symbol"/>
                <a:cs typeface="Symbol"/>
              </a:rPr>
              <a:t></a:t>
            </a:r>
            <a:r>
              <a:rPr sz="4850" u="heavy" spc="8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i="1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2800" u="heavy" spc="3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sz="2800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2800">
              <a:latin typeface="Times New Roman"/>
              <a:cs typeface="Times New Roman"/>
            </a:endParaRPr>
          </a:p>
          <a:p>
            <a:pPr marL="1460500">
              <a:lnSpc>
                <a:spcPts val="5735"/>
              </a:lnSpc>
            </a:pPr>
            <a:r>
              <a:rPr sz="4850" i="1" spc="10" dirty="0">
                <a:latin typeface="Times New Roman"/>
                <a:cs typeface="Times New Roman"/>
              </a:rPr>
              <a:t>n</a:t>
            </a:r>
            <a:endParaRPr sz="48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50869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Aritmetik</a:t>
            </a:r>
            <a:r>
              <a:rPr spc="-110" dirty="0"/>
              <a:t> </a:t>
            </a:r>
            <a:r>
              <a:rPr spc="25" dirty="0"/>
              <a:t>Ortalama…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2214"/>
            <a:ext cx="7790180" cy="2857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140335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>
                <a:latin typeface="Tw Cen MT"/>
                <a:cs typeface="Tw Cen MT"/>
              </a:rPr>
              <a:t>Örneklem ortalaması </a:t>
            </a:r>
            <a:r>
              <a:rPr sz="2900" spc="-5" dirty="0">
                <a:latin typeface="Tw Cen MT"/>
                <a:cs typeface="Tw Cen MT"/>
              </a:rPr>
              <a:t>genellikle </a:t>
            </a:r>
            <a:r>
              <a:rPr sz="2900" dirty="0">
                <a:latin typeface="Tw Cen MT"/>
                <a:cs typeface="Tw Cen MT"/>
              </a:rPr>
              <a:t>ana</a:t>
            </a:r>
            <a:r>
              <a:rPr sz="2900" spc="-7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kütle  ortalamasını tahmin etmede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kullanılır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Font typeface="Wingdings"/>
              <a:buChar char=""/>
            </a:pPr>
            <a:endParaRPr sz="425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5" dirty="0">
                <a:latin typeface="Tw Cen MT"/>
                <a:cs typeface="Tw Cen MT"/>
              </a:rPr>
              <a:t>Ortalama </a:t>
            </a:r>
            <a:r>
              <a:rPr sz="2900" dirty="0">
                <a:latin typeface="Tw Cen MT"/>
                <a:cs typeface="Tw Cen MT"/>
              </a:rPr>
              <a:t>her 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eri toplama ekledi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inden, uç  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erlerden önemli ölçüde </a:t>
            </a:r>
            <a:r>
              <a:rPr sz="2900" spc="-20" dirty="0">
                <a:latin typeface="Tw Cen MT"/>
                <a:cs typeface="Tw Cen MT"/>
              </a:rPr>
              <a:t>etkilenir. </a:t>
            </a:r>
            <a:r>
              <a:rPr sz="2900" spc="-90" dirty="0">
                <a:latin typeface="Tw Cen MT"/>
                <a:cs typeface="Tw Cen MT"/>
              </a:rPr>
              <a:t>Ve </a:t>
            </a:r>
            <a:r>
              <a:rPr sz="2900" spc="-5" dirty="0">
                <a:latin typeface="Tw Cen MT"/>
                <a:cs typeface="Tw Cen MT"/>
              </a:rPr>
              <a:t>dolayısıyla  </a:t>
            </a:r>
            <a:r>
              <a:rPr sz="2900" spc="-10" dirty="0">
                <a:latin typeface="Tw Cen MT"/>
                <a:cs typeface="Tw Cen MT"/>
              </a:rPr>
              <a:t>verileri </a:t>
            </a:r>
            <a:r>
              <a:rPr sz="2900" spc="-5" dirty="0">
                <a:latin typeface="Tw Cen MT"/>
                <a:cs typeface="Tw Cen MT"/>
              </a:rPr>
              <a:t>temsil </a:t>
            </a:r>
            <a:r>
              <a:rPr sz="2900" dirty="0">
                <a:latin typeface="Tw Cen MT"/>
                <a:cs typeface="Tw Cen MT"/>
              </a:rPr>
              <a:t>ederken </a:t>
            </a:r>
            <a:r>
              <a:rPr sz="2900" spc="-15" dirty="0">
                <a:latin typeface="Tw Cen MT"/>
                <a:cs typeface="Tw Cen MT"/>
              </a:rPr>
              <a:t>yanıltıcı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olabilir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4272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Medyan -</a:t>
            </a:r>
            <a:r>
              <a:rPr spc="-70" dirty="0"/>
              <a:t> </a:t>
            </a:r>
            <a:r>
              <a:rPr spc="25" dirty="0"/>
              <a:t>Ortanca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98319"/>
            <a:ext cx="8005445" cy="285369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32740" marR="73660" indent="-320040">
              <a:lnSpc>
                <a:spcPts val="3460"/>
              </a:lnSpc>
              <a:spcBef>
                <a:spcPts val="23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25" dirty="0">
                <a:latin typeface="Tw Cen MT"/>
                <a:cs typeface="Tw Cen MT"/>
              </a:rPr>
              <a:t>Verinin </a:t>
            </a:r>
            <a:r>
              <a:rPr sz="2900" dirty="0">
                <a:latin typeface="Tw Cen MT"/>
                <a:cs typeface="Tw Cen MT"/>
              </a:rPr>
              <a:t>bir modu </a:t>
            </a:r>
            <a:r>
              <a:rPr sz="2900" spc="-15" dirty="0">
                <a:latin typeface="Tw Cen MT"/>
                <a:cs typeface="Tw Cen MT"/>
              </a:rPr>
              <a:t>yoksa,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spc="-5" dirty="0">
                <a:latin typeface="Tw Cen MT"/>
                <a:cs typeface="Tw Cen MT"/>
              </a:rPr>
              <a:t>simetrik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ilse o zaman  </a:t>
            </a:r>
            <a:r>
              <a:rPr sz="2900" spc="-35" dirty="0">
                <a:latin typeface="Tw Cen MT"/>
                <a:cs typeface="Tw Cen MT"/>
              </a:rPr>
              <a:t>medyan </a:t>
            </a:r>
            <a:r>
              <a:rPr sz="2900" dirty="0">
                <a:latin typeface="Tw Cen MT"/>
                <a:cs typeface="Tw Cen MT"/>
              </a:rPr>
              <a:t>tercih</a:t>
            </a:r>
            <a:r>
              <a:rPr sz="2900" spc="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edilir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Font typeface="Wingdings"/>
              <a:buChar char=""/>
            </a:pPr>
            <a:endParaRPr sz="415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99900"/>
              </a:lnSpc>
              <a:spcBef>
                <a:spcPts val="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35" dirty="0">
                <a:latin typeface="Tw Cen MT"/>
                <a:cs typeface="Tw Cen MT"/>
              </a:rPr>
              <a:t>Medyan </a:t>
            </a:r>
            <a:r>
              <a:rPr sz="2900" spc="-5" dirty="0">
                <a:latin typeface="Tw Cen MT"/>
                <a:cs typeface="Tw Cen MT"/>
              </a:rPr>
              <a:t>serideki </a:t>
            </a:r>
            <a:r>
              <a:rPr sz="2900" spc="-10" dirty="0">
                <a:latin typeface="Tw Cen MT"/>
                <a:cs typeface="Tw Cen MT"/>
              </a:rPr>
              <a:t>veriler </a:t>
            </a:r>
            <a:r>
              <a:rPr sz="2900" spc="-35" dirty="0">
                <a:latin typeface="Tw Cen MT"/>
                <a:cs typeface="Tw Cen MT"/>
              </a:rPr>
              <a:t>sıraya </a:t>
            </a:r>
            <a:r>
              <a:rPr sz="2900" dirty="0">
                <a:latin typeface="Tw Cen MT"/>
                <a:cs typeface="Tw Cen MT"/>
              </a:rPr>
              <a:t>dizildi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inde </a:t>
            </a:r>
            <a:r>
              <a:rPr sz="2900" spc="0" dirty="0">
                <a:latin typeface="Tw Cen MT"/>
                <a:cs typeface="Tw Cen MT"/>
              </a:rPr>
              <a:t>ortadaki  </a:t>
            </a:r>
            <a:r>
              <a:rPr sz="2900" spc="-25" dirty="0">
                <a:latin typeface="Tw Cen MT"/>
                <a:cs typeface="Tw Cen MT"/>
              </a:rPr>
              <a:t>de</a:t>
            </a:r>
            <a:r>
              <a:rPr sz="2900" spc="-25" dirty="0">
                <a:latin typeface="Arial"/>
                <a:cs typeface="Arial"/>
              </a:rPr>
              <a:t>ğ</a:t>
            </a:r>
            <a:r>
              <a:rPr sz="2900" spc="-25" dirty="0">
                <a:latin typeface="Tw Cen MT"/>
                <a:cs typeface="Tw Cen MT"/>
              </a:rPr>
              <a:t>erdir. </a:t>
            </a:r>
            <a:r>
              <a:rPr sz="2900" spc="-65" dirty="0">
                <a:latin typeface="Tw Cen MT"/>
                <a:cs typeface="Tw Cen MT"/>
              </a:rPr>
              <a:t>Yani </a:t>
            </a:r>
            <a:r>
              <a:rPr sz="2900" spc="-30" dirty="0">
                <a:latin typeface="Tw Cen MT"/>
                <a:cs typeface="Tw Cen MT"/>
              </a:rPr>
              <a:t>medyanın </a:t>
            </a:r>
            <a:r>
              <a:rPr sz="2900" dirty="0">
                <a:latin typeface="Tw Cen MT"/>
                <a:cs typeface="Tw Cen MT"/>
              </a:rPr>
              <a:t>altında </a:t>
            </a:r>
            <a:r>
              <a:rPr sz="2900" spc="-30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üstünde eşit  </a:t>
            </a:r>
            <a:r>
              <a:rPr sz="2900" spc="-10" dirty="0">
                <a:latin typeface="Tw Cen MT"/>
                <a:cs typeface="Tw Cen MT"/>
              </a:rPr>
              <a:t>sayıda </a:t>
            </a:r>
            <a:r>
              <a:rPr sz="2900" dirty="0">
                <a:latin typeface="Tw Cen MT"/>
                <a:cs typeface="Tw Cen MT"/>
              </a:rPr>
              <a:t>gözlem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bulunur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482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Medyan…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88414"/>
            <a:ext cx="7559040" cy="1349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32740" marR="5080" indent="-320040">
              <a:lnSpc>
                <a:spcPct val="99700"/>
              </a:lnSpc>
              <a:spcBef>
                <a:spcPts val="114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 tek </a:t>
            </a:r>
            <a:r>
              <a:rPr sz="2900" spc="-10" dirty="0">
                <a:latin typeface="Tw Cen MT"/>
                <a:cs typeface="Tw Cen MT"/>
              </a:rPr>
              <a:t>sayıda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 </a:t>
            </a:r>
            <a:r>
              <a:rPr sz="2900" spc="-10" dirty="0">
                <a:latin typeface="Tw Cen MT"/>
                <a:cs typeface="Tw Cen MT"/>
              </a:rPr>
              <a:t>varsa, </a:t>
            </a:r>
            <a:r>
              <a:rPr sz="2900" spc="-35" dirty="0">
                <a:latin typeface="Tw Cen MT"/>
                <a:cs typeface="Tw Cen MT"/>
              </a:rPr>
              <a:t>medyan </a:t>
            </a:r>
            <a:r>
              <a:rPr sz="2900" spc="0" dirty="0">
                <a:latin typeface="Tw Cen MT"/>
                <a:cs typeface="Tw Cen MT"/>
              </a:rPr>
              <a:t>ortadaki  </a:t>
            </a:r>
            <a:r>
              <a:rPr sz="2900" spc="-25" dirty="0">
                <a:latin typeface="Tw Cen MT"/>
                <a:cs typeface="Tw Cen MT"/>
              </a:rPr>
              <a:t>de</a:t>
            </a:r>
            <a:r>
              <a:rPr sz="2900" spc="-25" dirty="0">
                <a:latin typeface="Arial"/>
                <a:cs typeface="Arial"/>
              </a:rPr>
              <a:t>ğ</a:t>
            </a:r>
            <a:r>
              <a:rPr sz="2900" spc="-25" dirty="0">
                <a:latin typeface="Tw Cen MT"/>
                <a:cs typeface="Tw Cen MT"/>
              </a:rPr>
              <a:t>erdir. </a:t>
            </a:r>
            <a:r>
              <a:rPr sz="2900" spc="-20" dirty="0">
                <a:latin typeface="Tw Cen MT"/>
                <a:cs typeface="Tw Cen MT"/>
              </a:rPr>
              <a:t>De</a:t>
            </a:r>
            <a:r>
              <a:rPr sz="2900" spc="-20" dirty="0">
                <a:latin typeface="Arial"/>
                <a:cs typeface="Arial"/>
              </a:rPr>
              <a:t>ğ</a:t>
            </a:r>
            <a:r>
              <a:rPr sz="2900" spc="-20" dirty="0">
                <a:latin typeface="Tw Cen MT"/>
                <a:cs typeface="Tw Cen MT"/>
              </a:rPr>
              <a:t>ilse, </a:t>
            </a:r>
            <a:r>
              <a:rPr sz="2900" spc="0" dirty="0">
                <a:latin typeface="Tw Cen MT"/>
                <a:cs typeface="Tw Cen MT"/>
              </a:rPr>
              <a:t>ortadaki </a:t>
            </a:r>
            <a:r>
              <a:rPr sz="2900" spc="-5" dirty="0">
                <a:latin typeface="Tw Cen MT"/>
                <a:cs typeface="Tw Cen MT"/>
              </a:rPr>
              <a:t>iki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 arasındadır 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bu </a:t>
            </a:r>
            <a:r>
              <a:rPr sz="2900" spc="-5" dirty="0">
                <a:latin typeface="Tw Cen MT"/>
                <a:cs typeface="Tw Cen MT"/>
              </a:rPr>
              <a:t>iki </a:t>
            </a:r>
            <a:r>
              <a:rPr sz="2900" spc="-10" dirty="0">
                <a:latin typeface="Tw Cen MT"/>
                <a:cs typeface="Tw Cen MT"/>
              </a:rPr>
              <a:t>sayının </a:t>
            </a:r>
            <a:r>
              <a:rPr sz="2900" spc="0" dirty="0">
                <a:latin typeface="Tw Cen MT"/>
                <a:cs typeface="Tw Cen MT"/>
              </a:rPr>
              <a:t>ortalaması </a:t>
            </a:r>
            <a:r>
              <a:rPr sz="2900" spc="-5" dirty="0">
                <a:latin typeface="Tw Cen MT"/>
                <a:cs typeface="Tw Cen MT"/>
              </a:rPr>
              <a:t>alınarak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bulunur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88391"/>
            <a:ext cx="9359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65" dirty="0"/>
              <a:t>V</a:t>
            </a:r>
            <a:r>
              <a:rPr spc="-5" dirty="0"/>
              <a:t>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97606"/>
            <a:ext cx="7187565" cy="308229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47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b="1" spc="-45" dirty="0">
                <a:latin typeface="Tw Cen MT"/>
                <a:cs typeface="Tw Cen MT"/>
              </a:rPr>
              <a:t>Veri </a:t>
            </a:r>
            <a:r>
              <a:rPr sz="2900" spc="0" dirty="0">
                <a:latin typeface="Tw Cen MT"/>
                <a:cs typeface="Tw Cen MT"/>
              </a:rPr>
              <a:t>birtakım </a:t>
            </a:r>
            <a:r>
              <a:rPr sz="2900" dirty="0">
                <a:latin typeface="Tw Cen MT"/>
                <a:cs typeface="Tw Cen MT"/>
              </a:rPr>
              <a:t>bilgi</a:t>
            </a:r>
            <a:r>
              <a:rPr sz="2900" spc="1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parçalarıdır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ts val="3295"/>
              </a:lnSpc>
              <a:spcBef>
                <a:spcPts val="37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Bir çok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spc="-5" dirty="0">
                <a:latin typeface="Tw Cen MT"/>
                <a:cs typeface="Tw Cen MT"/>
              </a:rPr>
              <a:t>bir </a:t>
            </a:r>
            <a:r>
              <a:rPr sz="2900" spc="-40" dirty="0">
                <a:latin typeface="Tw Cen MT"/>
                <a:cs typeface="Tw Cen MT"/>
              </a:rPr>
              <a:t>araya </a:t>
            </a:r>
            <a:r>
              <a:rPr sz="2900" spc="-5" dirty="0">
                <a:latin typeface="Tw Cen MT"/>
                <a:cs typeface="Tw Cen MT"/>
              </a:rPr>
              <a:t>geldi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inde </a:t>
            </a:r>
            <a:r>
              <a:rPr sz="2900" b="1" spc="-10" dirty="0">
                <a:latin typeface="Tw Cen MT"/>
                <a:cs typeface="Tw Cen MT"/>
              </a:rPr>
              <a:t>veri</a:t>
            </a:r>
            <a:r>
              <a:rPr sz="2900" b="1" spc="-45" dirty="0">
                <a:latin typeface="Tw Cen MT"/>
                <a:cs typeface="Tw Cen MT"/>
              </a:rPr>
              <a:t> </a:t>
            </a:r>
            <a:r>
              <a:rPr sz="2900" b="1" spc="-5" dirty="0">
                <a:latin typeface="Tw Cen MT"/>
                <a:cs typeface="Tw Cen MT"/>
              </a:rPr>
              <a:t>kümesi</a:t>
            </a:r>
            <a:endParaRPr sz="2900">
              <a:latin typeface="Tw Cen MT"/>
              <a:cs typeface="Tw Cen MT"/>
            </a:endParaRPr>
          </a:p>
          <a:p>
            <a:pPr marL="332740">
              <a:lnSpc>
                <a:spcPts val="3295"/>
              </a:lnSpc>
            </a:pPr>
            <a:r>
              <a:rPr sz="2900" spc="0" dirty="0">
                <a:latin typeface="Tw Cen MT"/>
                <a:cs typeface="Tw Cen MT"/>
              </a:rPr>
              <a:t>oluştururlar</a:t>
            </a:r>
            <a:endParaRPr sz="2900">
              <a:latin typeface="Tw Cen MT"/>
              <a:cs typeface="Tw Cen MT"/>
            </a:endParaRPr>
          </a:p>
          <a:p>
            <a:pPr marL="332740" marR="5080" indent="-320040">
              <a:lnSpc>
                <a:spcPct val="90000"/>
              </a:lnSpc>
              <a:spcBef>
                <a:spcPts val="72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45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ölçülen </a:t>
            </a:r>
            <a:r>
              <a:rPr sz="2900" b="1" spc="-5" dirty="0">
                <a:latin typeface="Tw Cen MT"/>
                <a:cs typeface="Tw Cen MT"/>
              </a:rPr>
              <a:t>nesnelerden </a:t>
            </a:r>
            <a:r>
              <a:rPr sz="2900" dirty="0">
                <a:latin typeface="Tw Cen MT"/>
                <a:cs typeface="Tw Cen MT"/>
              </a:rPr>
              <a:t>(ör: </a:t>
            </a:r>
            <a:r>
              <a:rPr sz="2900" spc="-25" dirty="0">
                <a:latin typeface="Tw Cen MT"/>
                <a:cs typeface="Tw Cen MT"/>
              </a:rPr>
              <a:t>insanlar, a</a:t>
            </a:r>
            <a:r>
              <a:rPr sz="2900" spc="-25" dirty="0">
                <a:latin typeface="Arial"/>
                <a:cs typeface="Arial"/>
              </a:rPr>
              <a:t>ğ</a:t>
            </a:r>
            <a:r>
              <a:rPr sz="2900" spc="-25" dirty="0">
                <a:latin typeface="Tw Cen MT"/>
                <a:cs typeface="Tw Cen MT"/>
              </a:rPr>
              <a:t>açlar,  </a:t>
            </a:r>
            <a:r>
              <a:rPr sz="2900" spc="-5" dirty="0">
                <a:latin typeface="Tw Cen MT"/>
                <a:cs typeface="Tw Cen MT"/>
              </a:rPr>
              <a:t>fareler)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onların </a:t>
            </a:r>
            <a:r>
              <a:rPr sz="2900" b="1" spc="-10" dirty="0">
                <a:latin typeface="Tw Cen MT"/>
                <a:cs typeface="Tw Cen MT"/>
              </a:rPr>
              <a:t>özelliklerinden </a:t>
            </a:r>
            <a:r>
              <a:rPr sz="2900" dirty="0">
                <a:latin typeface="Tw Cen MT"/>
                <a:cs typeface="Tw Cen MT"/>
              </a:rPr>
              <a:t>(ör: </a:t>
            </a:r>
            <a:r>
              <a:rPr sz="2900" spc="-30" dirty="0">
                <a:latin typeface="Tw Cen MT"/>
                <a:cs typeface="Tw Cen MT"/>
              </a:rPr>
              <a:t>yaş,  </a:t>
            </a:r>
            <a:r>
              <a:rPr sz="2900" dirty="0">
                <a:latin typeface="Tw Cen MT"/>
                <a:cs typeface="Tw Cen MT"/>
              </a:rPr>
              <a:t>büyüklük, </a:t>
            </a:r>
            <a:r>
              <a:rPr sz="2900" spc="-10" dirty="0">
                <a:latin typeface="Tw Cen MT"/>
                <a:cs typeface="Tw Cen MT"/>
              </a:rPr>
              <a:t>maliyet, </a:t>
            </a:r>
            <a:r>
              <a:rPr sz="2900" dirty="0">
                <a:latin typeface="Tw Cen MT"/>
                <a:cs typeface="Tw Cen MT"/>
              </a:rPr>
              <a:t>a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ırlık,vs.) </a:t>
            </a:r>
            <a:r>
              <a:rPr sz="2900" spc="-30" dirty="0">
                <a:latin typeface="Tw Cen MT"/>
                <a:cs typeface="Tw Cen MT"/>
              </a:rPr>
              <a:t>oluşur. </a:t>
            </a:r>
            <a:r>
              <a:rPr sz="2900" dirty="0">
                <a:latin typeface="Tw Cen MT"/>
                <a:cs typeface="Tw Cen MT"/>
              </a:rPr>
              <a:t>Nesnelerin  ölçülen bu özelliklerine </a:t>
            </a:r>
            <a:r>
              <a:rPr sz="2900" b="1" dirty="0">
                <a:latin typeface="Tw Cen MT"/>
                <a:cs typeface="Tw Cen MT"/>
              </a:rPr>
              <a:t>de</a:t>
            </a:r>
            <a:r>
              <a:rPr sz="2900" b="1" dirty="0">
                <a:latin typeface="Arial"/>
                <a:cs typeface="Arial"/>
              </a:rPr>
              <a:t>ğ</a:t>
            </a:r>
            <a:r>
              <a:rPr sz="2900" b="1" dirty="0">
                <a:latin typeface="Tw Cen MT"/>
                <a:cs typeface="Tw Cen MT"/>
              </a:rPr>
              <a:t>işken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spc="-35" dirty="0">
                <a:latin typeface="Tw Cen MT"/>
                <a:cs typeface="Tw Cen MT"/>
              </a:rPr>
              <a:t> denir.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482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Medyan…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59738"/>
            <a:ext cx="7328534" cy="1532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25" dirty="0">
                <a:latin typeface="Tw Cen MT"/>
                <a:cs typeface="Tw Cen MT"/>
              </a:rPr>
              <a:t>Verileri </a:t>
            </a:r>
            <a:r>
              <a:rPr sz="2900" spc="-35" dirty="0">
                <a:latin typeface="Tw Cen MT"/>
                <a:cs typeface="Tw Cen MT"/>
              </a:rPr>
              <a:t>sıraya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koyun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Font typeface="Wingdings"/>
              <a:buChar char=""/>
            </a:pPr>
            <a:endParaRPr sz="425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Aşa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ıdaki </a:t>
            </a:r>
            <a:r>
              <a:rPr sz="2900" spc="0" dirty="0">
                <a:latin typeface="Tw Cen MT"/>
                <a:cs typeface="Tw Cen MT"/>
              </a:rPr>
              <a:t>formülü </a:t>
            </a:r>
            <a:r>
              <a:rPr sz="2900" spc="-5" dirty="0">
                <a:latin typeface="Tw Cen MT"/>
                <a:cs typeface="Tw Cen MT"/>
              </a:rPr>
              <a:t>kullanarak </a:t>
            </a:r>
            <a:r>
              <a:rPr sz="2900" spc="10" dirty="0">
                <a:latin typeface="Tw Cen MT"/>
                <a:cs typeface="Tw Cen MT"/>
              </a:rPr>
              <a:t>orta </a:t>
            </a:r>
            <a:r>
              <a:rPr sz="2900" spc="0" dirty="0">
                <a:latin typeface="Tw Cen MT"/>
                <a:cs typeface="Tw Cen MT"/>
              </a:rPr>
              <a:t>de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eri</a:t>
            </a:r>
            <a:r>
              <a:rPr sz="2900" spc="-1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bulun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0823" y="3516248"/>
            <a:ext cx="588200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6725" algn="l"/>
                <a:tab pos="3271520" algn="l"/>
              </a:tabLst>
            </a:pPr>
            <a:r>
              <a:rPr sz="1800" spc="15" dirty="0">
                <a:solidFill>
                  <a:srgbClr val="0E6EC5"/>
                </a:solidFill>
                <a:latin typeface="Wingdings 2"/>
                <a:cs typeface="Wingdings 2"/>
              </a:rPr>
              <a:t></a:t>
            </a:r>
            <a:r>
              <a:rPr sz="1800" spc="15" dirty="0">
                <a:solidFill>
                  <a:srgbClr val="0E6EC5"/>
                </a:solidFill>
                <a:latin typeface="Times New Roman"/>
                <a:cs typeface="Times New Roman"/>
              </a:rPr>
              <a:t>	</a:t>
            </a:r>
            <a:r>
              <a:rPr sz="2600" spc="0" dirty="0">
                <a:latin typeface="Tw Cen MT"/>
                <a:cs typeface="Tw Cen MT"/>
              </a:rPr>
              <a:t>Orta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de</a:t>
            </a:r>
            <a:r>
              <a:rPr sz="2600" dirty="0">
                <a:latin typeface="Arial"/>
                <a:cs typeface="Arial"/>
              </a:rPr>
              <a:t>ğ</a:t>
            </a:r>
            <a:r>
              <a:rPr sz="2600" dirty="0">
                <a:latin typeface="Tw Cen MT"/>
                <a:cs typeface="Tw Cen MT"/>
              </a:rPr>
              <a:t>er	konumundaki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de</a:t>
            </a:r>
            <a:r>
              <a:rPr sz="2600" dirty="0">
                <a:latin typeface="Arial"/>
                <a:cs typeface="Arial"/>
              </a:rPr>
              <a:t>ğ</a:t>
            </a:r>
            <a:r>
              <a:rPr sz="2600" dirty="0">
                <a:latin typeface="Tw Cen MT"/>
                <a:cs typeface="Tw Cen MT"/>
              </a:rPr>
              <a:t>er</a:t>
            </a:r>
            <a:endParaRPr sz="26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32222" y="3906677"/>
            <a:ext cx="659130" cy="0"/>
          </a:xfrm>
          <a:custGeom>
            <a:avLst/>
            <a:gdLst/>
            <a:ahLst/>
            <a:cxnLst/>
            <a:rect l="l" t="t" r="r" b="b"/>
            <a:pathLst>
              <a:path w="659129">
                <a:moveTo>
                  <a:pt x="0" y="0"/>
                </a:moveTo>
                <a:lnTo>
                  <a:pt x="658898" y="0"/>
                </a:lnTo>
              </a:path>
            </a:pathLst>
          </a:custGeom>
          <a:ln w="153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64094" y="3904906"/>
            <a:ext cx="202565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-10" dirty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3979" y="3399558"/>
            <a:ext cx="670560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i="1" spc="-10" dirty="0">
                <a:latin typeface="Times New Roman"/>
                <a:cs typeface="Times New Roman"/>
              </a:rPr>
              <a:t>n</a:t>
            </a:r>
            <a:r>
              <a:rPr sz="2800" i="1" spc="-2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Symbol"/>
                <a:cs typeface="Symbol"/>
              </a:rPr>
              <a:t></a:t>
            </a:r>
            <a:r>
              <a:rPr sz="2800" spc="-4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482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Medyan…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524420"/>
            <a:ext cx="5821045" cy="10864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  <a:tab pos="1863725" algn="l"/>
              </a:tabLst>
            </a:pPr>
            <a:r>
              <a:rPr sz="2900" spc="5" dirty="0">
                <a:latin typeface="Tw Cen MT"/>
                <a:cs typeface="Tw Cen MT"/>
              </a:rPr>
              <a:t>Örnek;	</a:t>
            </a:r>
            <a:r>
              <a:rPr sz="2900" dirty="0">
                <a:latin typeface="Tw Cen MT"/>
                <a:cs typeface="Tw Cen MT"/>
              </a:rPr>
              <a:t>12, 34, 47, 32, 19, 17,</a:t>
            </a:r>
            <a:r>
              <a:rPr sz="2900" spc="-9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15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7 adet gözlem </a:t>
            </a:r>
            <a:r>
              <a:rPr sz="2900" spc="-65" dirty="0">
                <a:latin typeface="Tw Cen MT"/>
                <a:cs typeface="Tw Cen MT"/>
              </a:rPr>
              <a:t>var,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dolayısıyla;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692" y="2824098"/>
            <a:ext cx="22288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692" y="3740277"/>
            <a:ext cx="7444105" cy="1511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5"/>
              </a:spcBef>
              <a:buClr>
                <a:srgbClr val="009DD9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  <a:tab pos="3620770" algn="l"/>
              </a:tabLst>
            </a:pPr>
            <a:r>
              <a:rPr sz="2800" spc="-35" dirty="0">
                <a:latin typeface="Tw Cen MT"/>
                <a:cs typeface="Tw Cen MT"/>
              </a:rPr>
              <a:t>Sıraya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konuldu</a:t>
            </a:r>
            <a:r>
              <a:rPr sz="2800" spc="-5" dirty="0">
                <a:latin typeface="Arial"/>
                <a:cs typeface="Arial"/>
              </a:rPr>
              <a:t>ğ</a:t>
            </a:r>
            <a:r>
              <a:rPr sz="2800" spc="-5" dirty="0">
                <a:latin typeface="Tw Cen MT"/>
                <a:cs typeface="Tw Cen MT"/>
              </a:rPr>
              <a:t>unda;	12, 15, 17, 19, 32, 34,</a:t>
            </a:r>
            <a:r>
              <a:rPr sz="2800" spc="30" dirty="0">
                <a:latin typeface="Tw Cen MT"/>
                <a:cs typeface="Tw Cen MT"/>
              </a:rPr>
              <a:t> </a:t>
            </a:r>
            <a:r>
              <a:rPr sz="2800" dirty="0">
                <a:latin typeface="Tw Cen MT"/>
                <a:cs typeface="Tw Cen MT"/>
              </a:rPr>
              <a:t>47</a:t>
            </a:r>
          </a:p>
          <a:p>
            <a:pPr>
              <a:lnSpc>
                <a:spcPct val="100000"/>
              </a:lnSpc>
              <a:spcBef>
                <a:spcPts val="30"/>
              </a:spcBef>
              <a:buChar char=""/>
            </a:pPr>
            <a:endParaRPr sz="4200" dirty="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35" dirty="0">
                <a:latin typeface="Tw Cen MT"/>
                <a:cs typeface="Tw Cen MT"/>
              </a:rPr>
              <a:t>Medyan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15" dirty="0">
                <a:latin typeface="Tw Cen MT"/>
                <a:cs typeface="Tw Cen MT"/>
              </a:rPr>
              <a:t>19’dur</a:t>
            </a:r>
            <a:endParaRPr sz="2900" dirty="0">
              <a:latin typeface="Tw Cen MT"/>
              <a:cs typeface="Tw Cen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64746" y="3609857"/>
            <a:ext cx="547992" cy="688975"/>
          </a:xfrm>
          <a:custGeom>
            <a:avLst/>
            <a:gdLst/>
            <a:ahLst/>
            <a:cxnLst/>
            <a:rect l="l" t="t" r="r" b="b"/>
            <a:pathLst>
              <a:path w="649604" h="688975">
                <a:moveTo>
                  <a:pt x="0" y="688975"/>
                </a:moveTo>
                <a:lnTo>
                  <a:pt x="649287" y="688975"/>
                </a:lnTo>
                <a:lnTo>
                  <a:pt x="649287" y="0"/>
                </a:lnTo>
                <a:lnTo>
                  <a:pt x="0" y="0"/>
                </a:lnTo>
                <a:lnTo>
                  <a:pt x="0" y="688975"/>
                </a:lnTo>
                <a:close/>
              </a:path>
            </a:pathLst>
          </a:custGeom>
          <a:ln w="50800">
            <a:solidFill>
              <a:srgbClr val="0A5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49817" y="3020597"/>
            <a:ext cx="593725" cy="0"/>
          </a:xfrm>
          <a:custGeom>
            <a:avLst/>
            <a:gdLst/>
            <a:ahLst/>
            <a:cxnLst/>
            <a:rect l="l" t="t" r="r" b="b"/>
            <a:pathLst>
              <a:path w="593725">
                <a:moveTo>
                  <a:pt x="0" y="0"/>
                </a:moveTo>
                <a:lnTo>
                  <a:pt x="593409" y="0"/>
                </a:lnTo>
              </a:path>
            </a:pathLst>
          </a:custGeom>
          <a:ln w="137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57379" y="3017731"/>
            <a:ext cx="18478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dirty="0">
                <a:latin typeface="Times New Roman"/>
                <a:cs typeface="Times New Roman"/>
              </a:rPr>
              <a:t>2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143" y="2563076"/>
            <a:ext cx="60642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i="1" dirty="0">
                <a:latin typeface="Times New Roman"/>
                <a:cs typeface="Times New Roman"/>
              </a:rPr>
              <a:t>n</a:t>
            </a:r>
            <a:r>
              <a:rPr sz="2500" i="1" spc="-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</a:t>
            </a:r>
            <a:r>
              <a:rPr sz="2500" spc="-4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1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31263" y="2676270"/>
            <a:ext cx="4058285" cy="8267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240"/>
              </a:lnSpc>
              <a:spcBef>
                <a:spcPts val="105"/>
              </a:spcBef>
              <a:tabLst>
                <a:tab pos="647065" algn="l"/>
                <a:tab pos="1384935" algn="l"/>
                <a:tab pos="1681480" algn="l"/>
                <a:tab pos="2131060" algn="l"/>
              </a:tabLst>
            </a:pPr>
            <a:r>
              <a:rPr sz="2900" dirty="0">
                <a:latin typeface="Tw Cen MT"/>
                <a:cs typeface="Tw Cen MT"/>
              </a:rPr>
              <a:t>=	</a:t>
            </a:r>
            <a:r>
              <a:rPr sz="2900" u="heavy" dirty="0">
                <a:uFill>
                  <a:solidFill>
                    <a:srgbClr val="000000"/>
                  </a:solidFill>
                </a:uFill>
                <a:latin typeface="Tw Cen MT"/>
                <a:cs typeface="Tw Cen MT"/>
              </a:rPr>
              <a:t> 	</a:t>
            </a:r>
            <a:r>
              <a:rPr sz="2900" dirty="0">
                <a:latin typeface="Tw Cen MT"/>
                <a:cs typeface="Tw Cen MT"/>
              </a:rPr>
              <a:t>	=	4’üncü</a:t>
            </a:r>
            <a:r>
              <a:rPr sz="2900" spc="-6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de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er</a:t>
            </a:r>
            <a:endParaRPr sz="2900">
              <a:latin typeface="Tw Cen MT"/>
              <a:cs typeface="Tw Cen MT"/>
            </a:endParaRPr>
          </a:p>
          <a:p>
            <a:pPr marL="883919">
              <a:lnSpc>
                <a:spcPts val="3060"/>
              </a:lnSpc>
            </a:pPr>
            <a:r>
              <a:rPr sz="2750" spc="-15" dirty="0">
                <a:latin typeface="Times New Roman"/>
                <a:cs typeface="Times New Roman"/>
              </a:rPr>
              <a:t>2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84221" y="2561669"/>
            <a:ext cx="65849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50" spc="-15" dirty="0">
                <a:latin typeface="Times New Roman"/>
                <a:cs typeface="Times New Roman"/>
              </a:rPr>
              <a:t>7</a:t>
            </a:r>
            <a:r>
              <a:rPr sz="2750" spc="-235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Symbol"/>
                <a:cs typeface="Symbol"/>
              </a:rPr>
              <a:t></a:t>
            </a:r>
            <a:r>
              <a:rPr sz="2750" spc="-475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1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8165"/>
            <a:ext cx="2482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Medyan…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88033"/>
            <a:ext cx="4946650" cy="1447191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44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Başka bir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5" dirty="0">
                <a:latin typeface="Tw Cen MT"/>
                <a:cs typeface="Tw Cen MT"/>
              </a:rPr>
              <a:t>örnek;</a:t>
            </a:r>
            <a:endParaRPr sz="2900" dirty="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35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25" dirty="0">
                <a:latin typeface="Tw Cen MT"/>
                <a:cs typeface="Tw Cen MT"/>
              </a:rPr>
              <a:t>Veriler </a:t>
            </a:r>
            <a:r>
              <a:rPr sz="2900" dirty="0">
                <a:latin typeface="Tw Cen MT"/>
                <a:cs typeface="Tw Cen MT"/>
              </a:rPr>
              <a:t>= 4, 6, 8, 9, 12,</a:t>
            </a:r>
            <a:r>
              <a:rPr sz="2900" spc="-60" dirty="0">
                <a:latin typeface="Tw Cen MT"/>
                <a:cs typeface="Tw Cen MT"/>
              </a:rPr>
              <a:t> </a:t>
            </a:r>
            <a:r>
              <a:rPr sz="2900" dirty="0" smtClean="0">
                <a:latin typeface="Tw Cen MT"/>
                <a:cs typeface="Tw Cen MT"/>
              </a:rPr>
              <a:t>16</a:t>
            </a:r>
            <a:endParaRPr sz="3600" dirty="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6 adet gözlem </a:t>
            </a:r>
            <a:r>
              <a:rPr sz="2900" spc="-70" dirty="0">
                <a:latin typeface="Tw Cen MT"/>
                <a:cs typeface="Tw Cen MT"/>
              </a:rPr>
              <a:t>var,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dolayısıyla;</a:t>
            </a:r>
            <a:endParaRPr sz="2900" dirty="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3360801"/>
            <a:ext cx="22288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27833" y="3212973"/>
            <a:ext cx="434340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80845" algn="l"/>
                <a:tab pos="2130425" algn="l"/>
              </a:tabLst>
            </a:pPr>
            <a:r>
              <a:rPr sz="2900" dirty="0">
                <a:latin typeface="Tw Cen MT"/>
                <a:cs typeface="Tw Cen MT"/>
              </a:rPr>
              <a:t>=	=	</a:t>
            </a:r>
            <a:r>
              <a:rPr sz="2900" spc="-5" dirty="0">
                <a:latin typeface="Tw Cen MT"/>
                <a:cs typeface="Tw Cen MT"/>
              </a:rPr>
              <a:t>3.5’uncu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4143325"/>
            <a:ext cx="5101590" cy="14827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r>
              <a:rPr sz="1750" spc="-10" dirty="0">
                <a:solidFill>
                  <a:srgbClr val="009DD9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latin typeface="Tw Cen MT"/>
                <a:cs typeface="Tw Cen MT"/>
              </a:rPr>
              <a:t>= 3.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4. </a:t>
            </a:r>
            <a:r>
              <a:rPr sz="2900" spc="0" dirty="0">
                <a:latin typeface="Tw Cen MT"/>
                <a:cs typeface="Tw Cen MT"/>
              </a:rPr>
              <a:t>de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erlerin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spc="0" dirty="0">
                <a:latin typeface="Tw Cen MT"/>
                <a:cs typeface="Tw Cen MT"/>
              </a:rPr>
              <a:t>ortalaması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r>
              <a:rPr sz="1750" spc="-10" dirty="0">
                <a:solidFill>
                  <a:srgbClr val="009DD9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latin typeface="Tw Cen MT"/>
                <a:cs typeface="Tw Cen MT"/>
              </a:rPr>
              <a:t>= 8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9’un ortalaması =</a:t>
            </a:r>
            <a:r>
              <a:rPr sz="2900" spc="1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8.5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36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35" dirty="0">
                <a:latin typeface="Tw Cen MT"/>
                <a:cs typeface="Tw Cen MT"/>
              </a:rPr>
              <a:t>Medyan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8.5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95946" y="3618822"/>
            <a:ext cx="577850" cy="0"/>
          </a:xfrm>
          <a:custGeom>
            <a:avLst/>
            <a:gdLst/>
            <a:ahLst/>
            <a:cxnLst/>
            <a:rect l="l" t="t" r="r" b="b"/>
            <a:pathLst>
              <a:path w="577850">
                <a:moveTo>
                  <a:pt x="0" y="0"/>
                </a:moveTo>
                <a:lnTo>
                  <a:pt x="577373" y="0"/>
                </a:lnTo>
              </a:path>
            </a:pathLst>
          </a:custGeom>
          <a:ln w="13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97557" y="3615695"/>
            <a:ext cx="180340" cy="4019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spc="-10" dirty="0">
                <a:latin typeface="Times New Roman"/>
                <a:cs typeface="Times New Roman"/>
              </a:rPr>
              <a:t>2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4677" y="3173070"/>
            <a:ext cx="590550" cy="4019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i="1" spc="-10" dirty="0">
                <a:latin typeface="Times New Roman"/>
                <a:cs typeface="Times New Roman"/>
              </a:rPr>
              <a:t>n</a:t>
            </a:r>
            <a:r>
              <a:rPr sz="2450" i="1" spc="-215" dirty="0">
                <a:latin typeface="Times New Roman"/>
                <a:cs typeface="Times New Roman"/>
              </a:rPr>
              <a:t> </a:t>
            </a:r>
            <a:r>
              <a:rPr sz="2450" spc="-10" dirty="0">
                <a:latin typeface="Symbol"/>
                <a:cs typeface="Symbol"/>
              </a:rPr>
              <a:t></a:t>
            </a:r>
            <a:r>
              <a:rPr sz="2450" spc="-425" dirty="0">
                <a:latin typeface="Times New Roman"/>
                <a:cs typeface="Times New Roman"/>
              </a:rPr>
              <a:t> </a:t>
            </a:r>
            <a:r>
              <a:rPr sz="2450" spc="-10" dirty="0">
                <a:latin typeface="Times New Roman"/>
                <a:cs typeface="Times New Roman"/>
              </a:rPr>
              <a:t>1</a:t>
            </a:r>
            <a:endParaRPr sz="245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42663" y="3572455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>
                <a:moveTo>
                  <a:pt x="0" y="0"/>
                </a:moveTo>
                <a:lnTo>
                  <a:pt x="504274" y="0"/>
                </a:lnTo>
              </a:path>
            </a:pathLst>
          </a:custGeom>
          <a:ln w="11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115977" y="3568269"/>
            <a:ext cx="1631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>
                <a:latin typeface="Times New Roman"/>
                <a:cs typeface="Times New Roman"/>
              </a:rPr>
              <a:t>2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44532" y="3174634"/>
            <a:ext cx="5238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>
                <a:latin typeface="Times New Roman"/>
                <a:cs typeface="Times New Roman"/>
              </a:rPr>
              <a:t>6</a:t>
            </a:r>
            <a:r>
              <a:rPr sz="2200" spc="-2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Symbol"/>
                <a:cs typeface="Symbol"/>
              </a:rPr>
              <a:t></a:t>
            </a:r>
            <a:r>
              <a:rPr sz="2200" spc="-38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8165"/>
            <a:ext cx="2482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Medyan…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688414"/>
            <a:ext cx="7677150" cy="1353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200"/>
              </a:lnSpc>
              <a:spcBef>
                <a:spcPts val="1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30" dirty="0">
                <a:latin typeface="Tw Cen MT"/>
                <a:cs typeface="Tw Cen MT"/>
              </a:rPr>
              <a:t>Medyan </a:t>
            </a:r>
            <a:r>
              <a:rPr sz="2900" dirty="0">
                <a:latin typeface="Tw Cen MT"/>
                <a:cs typeface="Tw Cen MT"/>
              </a:rPr>
              <a:t>sadece gözlem </a:t>
            </a:r>
            <a:r>
              <a:rPr sz="2900" spc="-5" dirty="0">
                <a:latin typeface="Tw Cen MT"/>
                <a:cs typeface="Tw Cen MT"/>
              </a:rPr>
              <a:t>sayısından </a:t>
            </a:r>
            <a:r>
              <a:rPr sz="2900" spc="-20" dirty="0">
                <a:latin typeface="Tw Cen MT"/>
                <a:cs typeface="Tw Cen MT"/>
              </a:rPr>
              <a:t>etkilenir, </a:t>
            </a:r>
            <a:r>
              <a:rPr sz="2900" dirty="0">
                <a:latin typeface="Tw Cen MT"/>
                <a:cs typeface="Tw Cen MT"/>
              </a:rPr>
              <a:t>bu  gözlemlerin 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erlerinden </a:t>
            </a:r>
            <a:r>
              <a:rPr sz="2900" spc="-5" dirty="0">
                <a:latin typeface="Tw Cen MT"/>
                <a:cs typeface="Tw Cen MT"/>
              </a:rPr>
              <a:t>etkilenmez. </a:t>
            </a:r>
            <a:r>
              <a:rPr sz="2900" spc="-10" dirty="0">
                <a:latin typeface="Tw Cen MT"/>
                <a:cs typeface="Tw Cen MT"/>
              </a:rPr>
              <a:t>Dolayısıyla  </a:t>
            </a:r>
            <a:r>
              <a:rPr sz="2900" dirty="0">
                <a:latin typeface="Tw Cen MT"/>
                <a:cs typeface="Tw Cen MT"/>
              </a:rPr>
              <a:t>uç 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eler </a:t>
            </a:r>
            <a:r>
              <a:rPr sz="2900" spc="-30" dirty="0">
                <a:latin typeface="Tw Cen MT"/>
                <a:cs typeface="Tw Cen MT"/>
              </a:rPr>
              <a:t>medyanı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etkilemez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3105988"/>
            <a:ext cx="155575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0" dirty="0">
                <a:latin typeface="Tw Cen MT"/>
                <a:cs typeface="Tw Cen MT"/>
              </a:rPr>
              <a:t>Örne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in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635121"/>
            <a:ext cx="108394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9775" indent="-727075">
              <a:lnSpc>
                <a:spcPct val="100000"/>
              </a:lnSpc>
              <a:spcBef>
                <a:spcPts val="1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739775" algn="l"/>
                <a:tab pos="740410" algn="l"/>
              </a:tabLst>
            </a:pPr>
            <a:r>
              <a:rPr sz="2900" spc="-60" dirty="0">
                <a:latin typeface="Tw Cen MT"/>
                <a:cs typeface="Tw Cen MT"/>
              </a:rPr>
              <a:t>ve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3594" y="3019719"/>
            <a:ext cx="2954655" cy="108394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900" dirty="0">
                <a:latin typeface="Tw Cen MT"/>
                <a:cs typeface="Tw Cen MT"/>
              </a:rPr>
              <a:t>3, 3, 5, 7, 8, 12,</a:t>
            </a:r>
            <a:r>
              <a:rPr sz="2900" spc="-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13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900" dirty="0">
                <a:latin typeface="Tw Cen MT"/>
                <a:cs typeface="Tw Cen MT"/>
              </a:rPr>
              <a:t>3, 3, 5, 7, 8, 12,</a:t>
            </a:r>
            <a:r>
              <a:rPr sz="2900" spc="-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95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4165549"/>
            <a:ext cx="316420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20" dirty="0">
                <a:latin typeface="Tw Cen MT"/>
                <a:cs typeface="Tw Cen MT"/>
              </a:rPr>
              <a:t>Medyanları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aynıdır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10629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3738"/>
            <a:ext cx="7741284" cy="34778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32740" marR="5080" indent="-320040">
              <a:lnSpc>
                <a:spcPts val="3470"/>
              </a:lnSpc>
              <a:spcBef>
                <a:spcPts val="229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Mod bir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kümesinde en </a:t>
            </a:r>
            <a:r>
              <a:rPr sz="2900" spc="-5" dirty="0">
                <a:latin typeface="Tw Cen MT"/>
                <a:cs typeface="Tw Cen MT"/>
              </a:rPr>
              <a:t>sık rastlanan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er(ler)  dir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9DD9"/>
              </a:buClr>
              <a:buFont typeface="Wingdings"/>
              <a:buChar char=""/>
            </a:pPr>
            <a:endParaRPr sz="4100">
              <a:latin typeface="Times New Roman"/>
              <a:cs typeface="Times New Roman"/>
            </a:endParaRPr>
          </a:p>
          <a:p>
            <a:pPr marL="332740" marR="325120" indent="-320040">
              <a:lnSpc>
                <a:spcPct val="100299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Özellikle </a:t>
            </a:r>
            <a:r>
              <a:rPr sz="2900" spc="0" dirty="0">
                <a:latin typeface="Tw Cen MT"/>
                <a:cs typeface="Tw Cen MT"/>
              </a:rPr>
              <a:t>ortalama </a:t>
            </a:r>
            <a:r>
              <a:rPr sz="2900" spc="-30" dirty="0">
                <a:latin typeface="Tw Cen MT"/>
                <a:cs typeface="Tw Cen MT"/>
              </a:rPr>
              <a:t>ve medyanı </a:t>
            </a:r>
            <a:r>
              <a:rPr sz="2900" spc="-5" dirty="0">
                <a:latin typeface="Tw Cen MT"/>
                <a:cs typeface="Tw Cen MT"/>
              </a:rPr>
              <a:t>hesaplamanın  </a:t>
            </a:r>
            <a:r>
              <a:rPr sz="2900" spc="5" dirty="0">
                <a:latin typeface="Tw Cen MT"/>
                <a:cs typeface="Tw Cen MT"/>
              </a:rPr>
              <a:t>mümkün </a:t>
            </a:r>
            <a:r>
              <a:rPr sz="2900" dirty="0">
                <a:latin typeface="Tw Cen MT"/>
                <a:cs typeface="Tw Cen MT"/>
              </a:rPr>
              <a:t>olmadı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ı kategorik </a:t>
            </a:r>
            <a:r>
              <a:rPr sz="2900" spc="-10" dirty="0">
                <a:latin typeface="Tw Cen MT"/>
                <a:cs typeface="Tw Cen MT"/>
              </a:rPr>
              <a:t>verilerde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40" dirty="0">
                <a:latin typeface="Tw Cen MT"/>
                <a:cs typeface="Tw Cen MT"/>
              </a:rPr>
              <a:t>faydalıdır.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buClr>
                <a:srgbClr val="009DD9"/>
              </a:buClr>
              <a:buFont typeface="Wingdings"/>
              <a:buChar char=""/>
            </a:pPr>
            <a:endParaRPr sz="425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5" dirty="0">
                <a:latin typeface="Tw Cen MT"/>
                <a:cs typeface="Tw Cen MT"/>
              </a:rPr>
              <a:t>da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ılımın </a:t>
            </a:r>
            <a:r>
              <a:rPr sz="2900" dirty="0">
                <a:latin typeface="Tw Cen MT"/>
                <a:cs typeface="Tw Cen MT"/>
              </a:rPr>
              <a:t>birden fazla modu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olabilir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1622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76818"/>
            <a:ext cx="7475855" cy="108966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81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5" dirty="0">
                <a:latin typeface="Tw Cen MT"/>
                <a:cs typeface="Tw Cen MT"/>
              </a:rPr>
              <a:t>da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ılımın </a:t>
            </a:r>
            <a:r>
              <a:rPr sz="2900" dirty="0">
                <a:latin typeface="Tw Cen MT"/>
                <a:cs typeface="Tw Cen MT"/>
              </a:rPr>
              <a:t>merkezi noktasını temsil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-40" dirty="0">
                <a:latin typeface="Tw Cen MT"/>
                <a:cs typeface="Tw Cen MT"/>
              </a:rPr>
              <a:t>etmeyebilir.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15" dirty="0">
                <a:latin typeface="Tw Cen MT"/>
                <a:cs typeface="Tw Cen MT"/>
              </a:rPr>
              <a:t>sayı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il de bir </a:t>
            </a:r>
            <a:r>
              <a:rPr sz="2900" spc="-5" dirty="0">
                <a:latin typeface="Tw Cen MT"/>
                <a:cs typeface="Tw Cen MT"/>
              </a:rPr>
              <a:t>aralık</a:t>
            </a:r>
            <a:r>
              <a:rPr sz="2900" spc="-7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olabilir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455168"/>
            <a:ext cx="72618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Merkezi </a:t>
            </a:r>
            <a:r>
              <a:rPr spc="-5" dirty="0"/>
              <a:t>E</a:t>
            </a:r>
            <a:r>
              <a:rPr spc="-5" dirty="0">
                <a:latin typeface="Arial"/>
                <a:cs typeface="Arial"/>
              </a:rPr>
              <a:t>ğ</a:t>
            </a:r>
            <a:r>
              <a:rPr spc="-5" dirty="0"/>
              <a:t>ilim Ölçüleri</a:t>
            </a:r>
            <a:r>
              <a:rPr spc="-65" dirty="0"/>
              <a:t> </a:t>
            </a:r>
            <a:r>
              <a:rPr spc="5" dirty="0"/>
              <a:t>Örne</a:t>
            </a:r>
            <a:r>
              <a:rPr spc="5" dirty="0">
                <a:latin typeface="Arial"/>
                <a:cs typeface="Arial"/>
              </a:rPr>
              <a:t>ğ</a:t>
            </a:r>
            <a:r>
              <a:rPr spc="5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842643"/>
            <a:ext cx="6509384" cy="2590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5" dirty="0">
                <a:latin typeface="Tw Cen MT"/>
                <a:cs typeface="Tw Cen MT"/>
              </a:rPr>
              <a:t>Aşa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ıdaki </a:t>
            </a:r>
            <a:r>
              <a:rPr sz="2900" spc="-10" dirty="0">
                <a:latin typeface="Tw Cen MT"/>
                <a:cs typeface="Tw Cen MT"/>
              </a:rPr>
              <a:t>verileri </a:t>
            </a:r>
            <a:r>
              <a:rPr sz="2900" dirty="0">
                <a:latin typeface="Tw Cen MT"/>
                <a:cs typeface="Tw Cen MT"/>
              </a:rPr>
              <a:t>ele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alalım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9DD9"/>
              </a:buClr>
              <a:buFont typeface="Wingdings"/>
              <a:buChar char=""/>
            </a:pPr>
            <a:endParaRPr sz="4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12 34 56 34 21 23 1 19 17 12 34</a:t>
            </a:r>
            <a:r>
              <a:rPr sz="2900" spc="-1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53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9DD9"/>
              </a:buClr>
              <a:buFont typeface="Wingdings"/>
              <a:buChar char=""/>
            </a:pPr>
            <a:endParaRPr sz="4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0" dirty="0">
                <a:latin typeface="Tw Cen MT"/>
                <a:cs typeface="Tw Cen MT"/>
              </a:rPr>
              <a:t>Ortalama, </a:t>
            </a:r>
            <a:r>
              <a:rPr sz="2900" spc="-35" dirty="0">
                <a:latin typeface="Tw Cen MT"/>
                <a:cs typeface="Tw Cen MT"/>
              </a:rPr>
              <a:t>medyan ve </a:t>
            </a:r>
            <a:r>
              <a:rPr sz="2900" dirty="0">
                <a:latin typeface="Tw Cen MT"/>
                <a:cs typeface="Tw Cen MT"/>
              </a:rPr>
              <a:t>modu </a:t>
            </a:r>
            <a:r>
              <a:rPr sz="2900" spc="-15" dirty="0">
                <a:latin typeface="Tw Cen MT"/>
                <a:cs typeface="Tw Cen MT"/>
              </a:rPr>
              <a:t>hesaplayalım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52018"/>
            <a:ext cx="72618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Merkezi </a:t>
            </a:r>
            <a:r>
              <a:rPr spc="-5" dirty="0"/>
              <a:t>E</a:t>
            </a:r>
            <a:r>
              <a:rPr spc="-5" dirty="0">
                <a:latin typeface="Arial"/>
                <a:cs typeface="Arial"/>
              </a:rPr>
              <a:t>ğ</a:t>
            </a:r>
            <a:r>
              <a:rPr spc="-5" dirty="0"/>
              <a:t>ilim Ölçüleri</a:t>
            </a:r>
            <a:r>
              <a:rPr spc="-65" dirty="0"/>
              <a:t> </a:t>
            </a:r>
            <a:r>
              <a:rPr spc="5" dirty="0"/>
              <a:t>Örne</a:t>
            </a:r>
            <a:r>
              <a:rPr spc="5" dirty="0">
                <a:latin typeface="Arial"/>
                <a:cs typeface="Arial"/>
              </a:rPr>
              <a:t>ğ</a:t>
            </a:r>
            <a:r>
              <a:rPr spc="5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841119"/>
            <a:ext cx="1799589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0" dirty="0">
                <a:latin typeface="Tw Cen MT"/>
                <a:cs typeface="Tw Cen MT"/>
              </a:rPr>
              <a:t>Ortalama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59477" y="3965828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w Cen MT"/>
                <a:cs typeface="Tw Cen MT"/>
              </a:rPr>
              <a:t>12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4481321"/>
            <a:ext cx="158877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r>
              <a:rPr sz="1750" spc="-10" dirty="0">
                <a:solidFill>
                  <a:srgbClr val="009DD9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latin typeface="Tw Cen MT"/>
                <a:cs typeface="Tw Cen MT"/>
              </a:rPr>
              <a:t>=</a:t>
            </a:r>
            <a:r>
              <a:rPr sz="2900" spc="3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26.33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65701" y="1614557"/>
            <a:ext cx="152400" cy="3289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i="1" spc="-5" dirty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40" y="1757569"/>
            <a:ext cx="8007984" cy="21443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23215" algn="ctr">
              <a:lnSpc>
                <a:spcPts val="5145"/>
              </a:lnSpc>
              <a:spcBef>
                <a:spcPts val="114"/>
              </a:spcBef>
              <a:tabLst>
                <a:tab pos="1001394" algn="l"/>
              </a:tabLst>
            </a:pPr>
            <a:r>
              <a:rPr sz="5100" u="heavy" spc="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100" u="heavy" spc="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100" dirty="0">
                <a:latin typeface="Times New Roman"/>
                <a:cs typeface="Times New Roman"/>
              </a:rPr>
              <a:t>	</a:t>
            </a:r>
            <a:r>
              <a:rPr sz="5100" spc="-100" dirty="0">
                <a:latin typeface="Symbol"/>
                <a:cs typeface="Symbol"/>
              </a:rPr>
              <a:t></a:t>
            </a:r>
            <a:r>
              <a:rPr sz="7650" i="1" spc="0" baseline="-2723" dirty="0">
                <a:latin typeface="Times New Roman"/>
                <a:cs typeface="Times New Roman"/>
              </a:rPr>
              <a:t>x</a:t>
            </a:r>
            <a:r>
              <a:rPr sz="3000" i="1" spc="-7" baseline="-13888" dirty="0">
                <a:latin typeface="Times New Roman"/>
                <a:cs typeface="Times New Roman"/>
              </a:rPr>
              <a:t>i</a:t>
            </a:r>
            <a:endParaRPr sz="3000" baseline="-13888" dirty="0">
              <a:latin typeface="Times New Roman"/>
              <a:cs typeface="Times New Roman"/>
            </a:endParaRPr>
          </a:p>
          <a:p>
            <a:pPr marL="461645" algn="ctr">
              <a:lnSpc>
                <a:spcPts val="3050"/>
              </a:lnSpc>
              <a:tabLst>
                <a:tab pos="2061210" algn="l"/>
              </a:tabLst>
            </a:pPr>
            <a:r>
              <a:rPr sz="5100" i="1" spc="0" baseline="-21241" dirty="0">
                <a:latin typeface="Times New Roman"/>
                <a:cs typeface="Times New Roman"/>
              </a:rPr>
              <a:t>x </a:t>
            </a:r>
            <a:r>
              <a:rPr sz="5100" spc="7" baseline="-21241" dirty="0">
                <a:latin typeface="Symbol"/>
                <a:cs typeface="Symbol"/>
              </a:rPr>
              <a:t></a:t>
            </a:r>
            <a:r>
              <a:rPr sz="3400" u="heavy" spc="5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heavy" spc="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2000" u="heavy" spc="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sz="2000" u="heavy" spc="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2000" dirty="0">
              <a:latin typeface="Times New Roman"/>
              <a:cs typeface="Times New Roman"/>
            </a:endParaRPr>
          </a:p>
          <a:p>
            <a:pPr marL="1109345" algn="ctr">
              <a:lnSpc>
                <a:spcPts val="4025"/>
              </a:lnSpc>
            </a:pPr>
            <a:r>
              <a:rPr sz="3400" i="1" spc="5" dirty="0">
                <a:latin typeface="Times New Roman"/>
                <a:cs typeface="Times New Roman"/>
              </a:rPr>
              <a:t>n</a:t>
            </a:r>
            <a:endParaRPr sz="3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r>
              <a:rPr sz="1750" spc="-10" dirty="0">
                <a:solidFill>
                  <a:srgbClr val="009DD9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latin typeface="Tw Cen MT"/>
                <a:cs typeface="Tw Cen MT"/>
              </a:rPr>
              <a:t>=</a:t>
            </a:r>
            <a:r>
              <a:rPr sz="2900" spc="-27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(12+34+56+34+21+23+1+19+17+12+34+53)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71600" y="3962400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99313"/>
            <a:ext cx="726185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Merkezi </a:t>
            </a:r>
            <a:r>
              <a:rPr spc="-5" dirty="0"/>
              <a:t>E</a:t>
            </a:r>
            <a:r>
              <a:rPr spc="-5" dirty="0">
                <a:latin typeface="Arial"/>
                <a:cs typeface="Arial"/>
              </a:rPr>
              <a:t>ğ</a:t>
            </a:r>
            <a:r>
              <a:rPr spc="-5" dirty="0"/>
              <a:t>ilim Ölçüleri</a:t>
            </a:r>
            <a:r>
              <a:rPr spc="-45" dirty="0"/>
              <a:t> </a:t>
            </a:r>
            <a:r>
              <a:rPr spc="0" dirty="0"/>
              <a:t>Örne</a:t>
            </a:r>
            <a:r>
              <a:rPr spc="0" dirty="0">
                <a:latin typeface="Arial"/>
                <a:cs typeface="Arial"/>
              </a:rPr>
              <a:t>ğ</a:t>
            </a:r>
            <a:r>
              <a:rPr spc="0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290" y="1528689"/>
            <a:ext cx="154368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35" dirty="0">
                <a:latin typeface="Tw Cen MT"/>
                <a:cs typeface="Tw Cen MT"/>
              </a:rPr>
              <a:t>Medyan</a:t>
            </a:r>
            <a:endParaRPr sz="2900" dirty="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8160" y="2010913"/>
            <a:ext cx="233045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6725" algn="l"/>
              </a:tabLst>
            </a:pPr>
            <a:r>
              <a:rPr sz="1800" spc="15" dirty="0">
                <a:solidFill>
                  <a:srgbClr val="0E6EC5"/>
                </a:solidFill>
                <a:latin typeface="Wingdings 2"/>
                <a:cs typeface="Wingdings 2"/>
              </a:rPr>
              <a:t></a:t>
            </a:r>
            <a:r>
              <a:rPr sz="1800" spc="15" dirty="0">
                <a:solidFill>
                  <a:srgbClr val="0E6EC5"/>
                </a:solidFill>
                <a:latin typeface="Times New Roman"/>
                <a:cs typeface="Times New Roman"/>
              </a:rPr>
              <a:t>	</a:t>
            </a:r>
            <a:r>
              <a:rPr sz="2600" spc="5" dirty="0">
                <a:latin typeface="Tw Cen MT"/>
                <a:cs typeface="Tw Cen MT"/>
              </a:rPr>
              <a:t>Orta </a:t>
            </a:r>
            <a:r>
              <a:rPr sz="2600" dirty="0">
                <a:latin typeface="Tw Cen MT"/>
                <a:cs typeface="Tw Cen MT"/>
              </a:rPr>
              <a:t>de</a:t>
            </a:r>
            <a:r>
              <a:rPr sz="2600" dirty="0">
                <a:latin typeface="Arial"/>
                <a:cs typeface="Arial"/>
              </a:rPr>
              <a:t>ğ</a:t>
            </a:r>
            <a:r>
              <a:rPr sz="2600" dirty="0">
                <a:latin typeface="Tw Cen MT"/>
                <a:cs typeface="Tw Cen MT"/>
              </a:rPr>
              <a:t>er</a:t>
            </a:r>
            <a:r>
              <a:rPr sz="2600" spc="-1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=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95036" y="1997042"/>
            <a:ext cx="134239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Tw Cen MT"/>
                <a:cs typeface="Tw Cen MT"/>
              </a:rPr>
              <a:t>inci</a:t>
            </a:r>
            <a:r>
              <a:rPr sz="2600" spc="-8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de</a:t>
            </a:r>
            <a:r>
              <a:rPr sz="2600" dirty="0">
                <a:latin typeface="Arial"/>
                <a:cs typeface="Arial"/>
              </a:rPr>
              <a:t>ğ</a:t>
            </a:r>
            <a:r>
              <a:rPr sz="2600" dirty="0">
                <a:latin typeface="Tw Cen MT"/>
                <a:cs typeface="Tw Cen MT"/>
              </a:rPr>
              <a:t>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2786252"/>
            <a:ext cx="69405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4975" algn="l"/>
              </a:tabLst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r>
              <a:rPr sz="1750" spc="-10" dirty="0">
                <a:solidFill>
                  <a:srgbClr val="009DD9"/>
                </a:solidFill>
                <a:latin typeface="Times New Roman"/>
                <a:cs typeface="Times New Roman"/>
              </a:rPr>
              <a:t>	</a:t>
            </a:r>
            <a:r>
              <a:rPr sz="2900" dirty="0">
                <a:latin typeface="Tw Cen MT"/>
                <a:cs typeface="Tw Cen MT"/>
              </a:rPr>
              <a:t>=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83179" y="2786252"/>
            <a:ext cx="257365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dirty="0">
                <a:latin typeface="Tw Cen MT"/>
                <a:cs typeface="Tw Cen MT"/>
              </a:rPr>
              <a:t>= </a:t>
            </a:r>
            <a:r>
              <a:rPr sz="2900" spc="-5" dirty="0">
                <a:latin typeface="Tw Cen MT"/>
                <a:cs typeface="Tw Cen MT"/>
              </a:rPr>
              <a:t>6.5’uncu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3225774"/>
            <a:ext cx="6236335" cy="268097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434975" algn="l"/>
              </a:tabLst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r>
              <a:rPr sz="1750" spc="-10" dirty="0">
                <a:solidFill>
                  <a:srgbClr val="009DD9"/>
                </a:solidFill>
                <a:latin typeface="Times New Roman"/>
                <a:cs typeface="Times New Roman"/>
              </a:rPr>
              <a:t>	</a:t>
            </a:r>
            <a:r>
              <a:rPr sz="2900" dirty="0">
                <a:latin typeface="Tw Cen MT"/>
                <a:cs typeface="Tw Cen MT"/>
              </a:rPr>
              <a:t>= 6.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7. </a:t>
            </a:r>
            <a:r>
              <a:rPr sz="2900" spc="-10" dirty="0">
                <a:latin typeface="Tw Cen MT"/>
                <a:cs typeface="Tw Cen MT"/>
              </a:rPr>
              <a:t>sayıların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0" dirty="0">
                <a:latin typeface="Tw Cen MT"/>
                <a:cs typeface="Tw Cen MT"/>
              </a:rPr>
              <a:t>ortalaması</a:t>
            </a:r>
            <a:endParaRPr sz="2900" dirty="0">
              <a:latin typeface="Tw Cen MT"/>
              <a:cs typeface="Tw Cen MT"/>
            </a:endParaRPr>
          </a:p>
          <a:p>
            <a:pPr marL="434975" indent="-422275">
              <a:lnSpc>
                <a:spcPct val="100000"/>
              </a:lnSpc>
              <a:spcBef>
                <a:spcPts val="71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434975" algn="l"/>
                <a:tab pos="435609" algn="l"/>
              </a:tabLst>
            </a:pPr>
            <a:r>
              <a:rPr sz="2900" spc="-10" dirty="0">
                <a:latin typeface="Tw Cen MT"/>
                <a:cs typeface="Tw Cen MT"/>
              </a:rPr>
              <a:t>Sayıları </a:t>
            </a:r>
            <a:r>
              <a:rPr sz="2900" spc="-35" dirty="0">
                <a:latin typeface="Tw Cen MT"/>
                <a:cs typeface="Tw Cen MT"/>
              </a:rPr>
              <a:t>sıraya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spc="-15" dirty="0">
                <a:latin typeface="Tw Cen MT"/>
                <a:cs typeface="Tw Cen MT"/>
              </a:rPr>
              <a:t>koydu</a:t>
            </a:r>
            <a:r>
              <a:rPr sz="2900" spc="-15" dirty="0">
                <a:latin typeface="Arial"/>
                <a:cs typeface="Arial"/>
              </a:rPr>
              <a:t>ğ</a:t>
            </a:r>
            <a:r>
              <a:rPr sz="2900" spc="-15" dirty="0">
                <a:latin typeface="Tw Cen MT"/>
                <a:cs typeface="Tw Cen MT"/>
              </a:rPr>
              <a:t>umuzda;</a:t>
            </a:r>
            <a:endParaRPr sz="2900" dirty="0">
              <a:latin typeface="Tw Cen MT"/>
              <a:cs typeface="Tw Cen MT"/>
            </a:endParaRPr>
          </a:p>
          <a:p>
            <a:pPr marL="434975" indent="-422275">
              <a:lnSpc>
                <a:spcPct val="100000"/>
              </a:lnSpc>
              <a:spcBef>
                <a:spcPts val="68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434975" algn="l"/>
                <a:tab pos="435609" algn="l"/>
              </a:tabLst>
            </a:pPr>
            <a:r>
              <a:rPr sz="2900" dirty="0">
                <a:latin typeface="Tw Cen MT"/>
                <a:cs typeface="Tw Cen MT"/>
              </a:rPr>
              <a:t>1 12 12 17 19 21 23 34 34 34 53</a:t>
            </a:r>
            <a:r>
              <a:rPr sz="2900" spc="-17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56</a:t>
            </a:r>
          </a:p>
          <a:p>
            <a:pPr>
              <a:lnSpc>
                <a:spcPct val="100000"/>
              </a:lnSpc>
              <a:buClr>
                <a:srgbClr val="009DD9"/>
              </a:buClr>
              <a:buFont typeface="Wingdings"/>
              <a:buChar char=""/>
            </a:pPr>
            <a:endParaRPr sz="4250" dirty="0">
              <a:latin typeface="Times New Roman"/>
              <a:cs typeface="Times New Roman"/>
            </a:endParaRPr>
          </a:p>
          <a:p>
            <a:pPr marL="434975" indent="-422275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434975" algn="l"/>
                <a:tab pos="435609" algn="l"/>
              </a:tabLst>
            </a:pPr>
            <a:r>
              <a:rPr sz="2900" spc="-35" dirty="0">
                <a:latin typeface="Tw Cen MT"/>
                <a:cs typeface="Tw Cen MT"/>
              </a:rPr>
              <a:t>Medyan </a:t>
            </a:r>
            <a:r>
              <a:rPr sz="2900" dirty="0">
                <a:latin typeface="Tw Cen MT"/>
                <a:cs typeface="Tw Cen MT"/>
              </a:rPr>
              <a:t>= (21+23)/2 =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22</a:t>
            </a:r>
          </a:p>
        </p:txBody>
      </p:sp>
      <p:sp>
        <p:nvSpPr>
          <p:cNvPr id="9" name="object 9"/>
          <p:cNvSpPr/>
          <p:nvPr/>
        </p:nvSpPr>
        <p:spPr>
          <a:xfrm>
            <a:off x="3456938" y="2222367"/>
            <a:ext cx="505459" cy="0"/>
          </a:xfrm>
          <a:custGeom>
            <a:avLst/>
            <a:gdLst/>
            <a:ahLst/>
            <a:cxnLst/>
            <a:rect l="l" t="t" r="r" b="b"/>
            <a:pathLst>
              <a:path w="505460">
                <a:moveTo>
                  <a:pt x="0" y="0"/>
                </a:moveTo>
                <a:lnTo>
                  <a:pt x="505201" y="0"/>
                </a:lnTo>
              </a:path>
            </a:pathLst>
          </a:custGeom>
          <a:ln w="11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29022" y="2222540"/>
            <a:ext cx="161290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50" spc="-10" dirty="0">
                <a:latin typeface="Times New Roman"/>
                <a:cs typeface="Times New Roman"/>
              </a:rPr>
              <a:t>2</a:t>
            </a: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49634" y="1819877"/>
            <a:ext cx="520065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50" i="1" spc="-10" dirty="0">
                <a:latin typeface="Times New Roman"/>
                <a:cs typeface="Times New Roman"/>
              </a:rPr>
              <a:t>n</a:t>
            </a:r>
            <a:r>
              <a:rPr sz="2150" i="1" spc="-204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Symbol"/>
                <a:cs typeface="Symbol"/>
              </a:rPr>
              <a:t></a:t>
            </a:r>
            <a:r>
              <a:rPr sz="2150" spc="-375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1</a:t>
            </a: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71614" y="3009064"/>
            <a:ext cx="563880" cy="0"/>
          </a:xfrm>
          <a:custGeom>
            <a:avLst/>
            <a:gdLst/>
            <a:ahLst/>
            <a:cxnLst/>
            <a:rect l="l" t="t" r="r" b="b"/>
            <a:pathLst>
              <a:path w="563880">
                <a:moveTo>
                  <a:pt x="0" y="0"/>
                </a:moveTo>
                <a:lnTo>
                  <a:pt x="563387" y="0"/>
                </a:lnTo>
              </a:path>
            </a:pathLst>
          </a:custGeom>
          <a:ln w="104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80305" y="3004190"/>
            <a:ext cx="153670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0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47950" y="2642357"/>
            <a:ext cx="610870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30" dirty="0">
                <a:latin typeface="Times New Roman"/>
                <a:cs typeface="Times New Roman"/>
              </a:rPr>
              <a:t>12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Symbol"/>
                <a:cs typeface="Symbol"/>
              </a:rPr>
              <a:t></a:t>
            </a:r>
            <a:r>
              <a:rPr sz="2000" spc="75" dirty="0">
                <a:latin typeface="Times New Roman"/>
                <a:cs typeface="Times New Roman"/>
              </a:rPr>
              <a:t>1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575818"/>
            <a:ext cx="72618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Merkezi </a:t>
            </a:r>
            <a:r>
              <a:rPr spc="-5" dirty="0"/>
              <a:t>E</a:t>
            </a:r>
            <a:r>
              <a:rPr spc="-5" dirty="0">
                <a:latin typeface="Arial"/>
                <a:cs typeface="Arial"/>
              </a:rPr>
              <a:t>ğ</a:t>
            </a:r>
            <a:r>
              <a:rPr spc="-5" dirty="0"/>
              <a:t>ilim Ölçüleri</a:t>
            </a:r>
            <a:r>
              <a:rPr spc="-65" dirty="0"/>
              <a:t> </a:t>
            </a:r>
            <a:r>
              <a:rPr spc="5" dirty="0"/>
              <a:t>Örne</a:t>
            </a:r>
            <a:r>
              <a:rPr spc="5" dirty="0">
                <a:latin typeface="Arial"/>
                <a:cs typeface="Arial"/>
              </a:rPr>
              <a:t>ğ</a:t>
            </a:r>
            <a:r>
              <a:rPr spc="5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841119"/>
            <a:ext cx="7019290" cy="312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Mod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9DD9"/>
              </a:buClr>
              <a:buFont typeface="Wingdings"/>
              <a:buChar char=""/>
            </a:pPr>
            <a:endParaRPr sz="4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  <a:tab pos="2044064" algn="l"/>
                <a:tab pos="4158615" algn="l"/>
                <a:tab pos="4768215" algn="l"/>
                <a:tab pos="5377815" algn="l"/>
                <a:tab pos="5987415" algn="l"/>
                <a:tab pos="6597015" algn="l"/>
              </a:tabLst>
            </a:pPr>
            <a:r>
              <a:rPr sz="2900" spc="-5" dirty="0">
                <a:latin typeface="Tw Cen MT"/>
                <a:cs typeface="Tw Cen MT"/>
              </a:rPr>
              <a:t>s</a:t>
            </a:r>
            <a:r>
              <a:rPr sz="2900" spc="-55" dirty="0">
                <a:latin typeface="Tw Cen MT"/>
                <a:cs typeface="Tw Cen MT"/>
              </a:rPr>
              <a:t>a</a:t>
            </a:r>
            <a:r>
              <a:rPr sz="2900" dirty="0">
                <a:latin typeface="Tw Cen MT"/>
                <a:cs typeface="Tw Cen MT"/>
              </a:rPr>
              <a:t>yılar	: 1 12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17 19	</a:t>
            </a:r>
            <a:r>
              <a:rPr sz="2900" spc="0" dirty="0">
                <a:latin typeface="Tw Cen MT"/>
                <a:cs typeface="Tw Cen MT"/>
              </a:rPr>
              <a:t>2</a:t>
            </a:r>
            <a:r>
              <a:rPr sz="2900" dirty="0">
                <a:latin typeface="Tw Cen MT"/>
                <a:cs typeface="Tw Cen MT"/>
              </a:rPr>
              <a:t>1	</a:t>
            </a:r>
            <a:r>
              <a:rPr sz="2900" spc="0" dirty="0">
                <a:latin typeface="Tw Cen MT"/>
                <a:cs typeface="Tw Cen MT"/>
              </a:rPr>
              <a:t>2</a:t>
            </a:r>
            <a:r>
              <a:rPr sz="2900" dirty="0">
                <a:latin typeface="Tw Cen MT"/>
                <a:cs typeface="Tw Cen MT"/>
              </a:rPr>
              <a:t>3	</a:t>
            </a:r>
            <a:r>
              <a:rPr sz="2900" spc="0" dirty="0">
                <a:latin typeface="Tw Cen MT"/>
                <a:cs typeface="Tw Cen MT"/>
              </a:rPr>
              <a:t>3</a:t>
            </a:r>
            <a:r>
              <a:rPr sz="2900" dirty="0">
                <a:latin typeface="Tw Cen MT"/>
                <a:cs typeface="Tw Cen MT"/>
              </a:rPr>
              <a:t>4	</a:t>
            </a:r>
            <a:r>
              <a:rPr sz="2900" spc="0" dirty="0">
                <a:latin typeface="Tw Cen MT"/>
                <a:cs typeface="Tw Cen MT"/>
              </a:rPr>
              <a:t>5</a:t>
            </a:r>
            <a:r>
              <a:rPr sz="2900" dirty="0">
                <a:latin typeface="Tw Cen MT"/>
                <a:cs typeface="Tw Cen MT"/>
              </a:rPr>
              <a:t>3	56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  <a:tab pos="2406650" algn="l"/>
                <a:tab pos="2811780" algn="l"/>
                <a:tab pos="3422015" algn="l"/>
                <a:tab pos="3929379" algn="l"/>
                <a:tab pos="4539615" algn="l"/>
                <a:tab pos="5149215" algn="l"/>
                <a:tab pos="5758815" algn="l"/>
                <a:tab pos="6368415" algn="l"/>
              </a:tabLst>
            </a:pPr>
            <a:r>
              <a:rPr sz="2900" dirty="0">
                <a:latin typeface="Tw Cen MT"/>
                <a:cs typeface="Tw Cen MT"/>
              </a:rPr>
              <a:t>frekanslar: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1	2	1	1	1	1	3	1	1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buClr>
                <a:srgbClr val="009DD9"/>
              </a:buClr>
              <a:buFont typeface="Wingdings"/>
              <a:buChar char=""/>
            </a:pPr>
            <a:endParaRPr sz="425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Dolayısıyla,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mod=34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27971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</a:t>
            </a:r>
            <a:r>
              <a:rPr dirty="0"/>
              <a:t>e</a:t>
            </a:r>
            <a:r>
              <a:rPr spc="-5" dirty="0">
                <a:latin typeface="Arial"/>
                <a:cs typeface="Arial"/>
              </a:rPr>
              <a:t>ğ</a:t>
            </a:r>
            <a:r>
              <a:rPr dirty="0"/>
              <a:t>işkenler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3738"/>
            <a:ext cx="7990840" cy="276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90805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  <a:tab pos="4713605" algn="l"/>
              </a:tabLst>
            </a:pP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5" dirty="0">
                <a:latin typeface="Tw Cen MT"/>
                <a:cs typeface="Tw Cen MT"/>
              </a:rPr>
              <a:t>nesnenin </a:t>
            </a:r>
            <a:r>
              <a:rPr sz="2900" dirty="0">
                <a:latin typeface="Tw Cen MT"/>
                <a:cs typeface="Tw Cen MT"/>
              </a:rPr>
              <a:t>özelliklerini </a:t>
            </a:r>
            <a:r>
              <a:rPr sz="2900" spc="0" dirty="0">
                <a:latin typeface="Tw Cen MT"/>
                <a:cs typeface="Tw Cen MT"/>
              </a:rPr>
              <a:t>ölçtü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ümüz </a:t>
            </a:r>
            <a:r>
              <a:rPr sz="2900" dirty="0">
                <a:latin typeface="Tw Cen MT"/>
                <a:cs typeface="Tw Cen MT"/>
              </a:rPr>
              <a:t>zaman,  nesneden </a:t>
            </a:r>
            <a:r>
              <a:rPr sz="2900" spc="-25" dirty="0">
                <a:latin typeface="Tw Cen MT"/>
                <a:cs typeface="Tw Cen MT"/>
              </a:rPr>
              <a:t>nesneye</a:t>
            </a:r>
            <a:r>
              <a:rPr sz="2900" dirty="0">
                <a:latin typeface="Tw Cen MT"/>
                <a:cs typeface="Tw Cen MT"/>
              </a:rPr>
              <a:t> </a:t>
            </a:r>
            <a:r>
              <a:rPr sz="2900" spc="5" dirty="0">
                <a:latin typeface="Tw Cen MT"/>
                <a:cs typeface="Tw Cen MT"/>
              </a:rPr>
              <a:t>fark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eden	bir </a:t>
            </a:r>
            <a:r>
              <a:rPr sz="2900" spc="0" dirty="0">
                <a:latin typeface="Tw Cen MT"/>
                <a:cs typeface="Tw Cen MT"/>
              </a:rPr>
              <a:t>de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er </a:t>
            </a:r>
            <a:r>
              <a:rPr sz="2900" dirty="0">
                <a:latin typeface="Tw Cen MT"/>
                <a:cs typeface="Tw Cen MT"/>
              </a:rPr>
              <a:t>elde  ederiz. </a:t>
            </a:r>
            <a:r>
              <a:rPr sz="2900" spc="5" dirty="0">
                <a:latin typeface="Tw Cen MT"/>
                <a:cs typeface="Tw Cen MT"/>
              </a:rPr>
              <a:t>Örne</a:t>
            </a:r>
            <a:r>
              <a:rPr sz="2900" spc="5" dirty="0">
                <a:latin typeface="Arial"/>
                <a:cs typeface="Arial"/>
              </a:rPr>
              <a:t>ğ</a:t>
            </a:r>
            <a:r>
              <a:rPr sz="2900" spc="5" dirty="0">
                <a:latin typeface="Tw Cen MT"/>
                <a:cs typeface="Tw Cen MT"/>
              </a:rPr>
              <a:t>in </a:t>
            </a:r>
            <a:r>
              <a:rPr sz="2900" dirty="0">
                <a:latin typeface="Tw Cen MT"/>
                <a:cs typeface="Tw Cen MT"/>
              </a:rPr>
              <a:t>bu </a:t>
            </a:r>
            <a:r>
              <a:rPr sz="2900" spc="-5" dirty="0">
                <a:latin typeface="Tw Cen MT"/>
                <a:cs typeface="Tw Cen MT"/>
              </a:rPr>
              <a:t>sınıftaki </a:t>
            </a:r>
            <a:r>
              <a:rPr sz="2900" dirty="0">
                <a:latin typeface="Tw Cen MT"/>
                <a:cs typeface="Tw Cen MT"/>
              </a:rPr>
              <a:t>kişileri nesne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kişilerin  </a:t>
            </a:r>
            <a:r>
              <a:rPr sz="2900" spc="-5" dirty="0">
                <a:latin typeface="Tw Cen MT"/>
                <a:cs typeface="Tw Cen MT"/>
              </a:rPr>
              <a:t>boylarını </a:t>
            </a:r>
            <a:r>
              <a:rPr sz="2900" dirty="0">
                <a:latin typeface="Tw Cen MT"/>
                <a:cs typeface="Tw Cen MT"/>
              </a:rPr>
              <a:t>onların özelli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 </a:t>
            </a:r>
            <a:r>
              <a:rPr sz="2900" spc="-5" dirty="0">
                <a:latin typeface="Tw Cen MT"/>
                <a:cs typeface="Tw Cen MT"/>
              </a:rPr>
              <a:t>olarak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düşünebiliriz</a:t>
            </a:r>
            <a:endParaRPr sz="2900">
              <a:latin typeface="Tw Cen MT"/>
              <a:cs typeface="Tw Cen MT"/>
            </a:endParaRPr>
          </a:p>
          <a:p>
            <a:pPr marL="332740" marR="5080" indent="-320040">
              <a:lnSpc>
                <a:spcPct val="100000"/>
              </a:lnSpc>
              <a:spcBef>
                <a:spcPts val="71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20" dirty="0">
                <a:latin typeface="Tw Cen MT"/>
                <a:cs typeface="Tw Cen MT"/>
              </a:rPr>
              <a:t>Boy </a:t>
            </a:r>
            <a:r>
              <a:rPr sz="2900" dirty="0">
                <a:latin typeface="Tw Cen MT"/>
                <a:cs typeface="Tw Cen MT"/>
              </a:rPr>
              <a:t>özelli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 nesneden </a:t>
            </a:r>
            <a:r>
              <a:rPr sz="2900" spc="-25" dirty="0">
                <a:latin typeface="Tw Cen MT"/>
                <a:cs typeface="Tw Cen MT"/>
              </a:rPr>
              <a:t>nesneye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işim </a:t>
            </a:r>
            <a:r>
              <a:rPr sz="2900" spc="-25" dirty="0">
                <a:latin typeface="Tw Cen MT"/>
                <a:cs typeface="Tw Cen MT"/>
              </a:rPr>
              <a:t>gösterir. </a:t>
            </a:r>
            <a:r>
              <a:rPr sz="2900" dirty="0">
                <a:latin typeface="Tw Cen MT"/>
                <a:cs typeface="Tw Cen MT"/>
              </a:rPr>
              <a:t>Bu  </a:t>
            </a:r>
            <a:r>
              <a:rPr sz="2900" spc="-5" dirty="0">
                <a:latin typeface="Tw Cen MT"/>
                <a:cs typeface="Tw Cen MT"/>
              </a:rPr>
              <a:t>özelli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inden </a:t>
            </a:r>
            <a:r>
              <a:rPr sz="2900" spc="-10" dirty="0">
                <a:latin typeface="Tw Cen MT"/>
                <a:cs typeface="Tw Cen MT"/>
              </a:rPr>
              <a:t>dolayı </a:t>
            </a:r>
            <a:r>
              <a:rPr sz="2900" dirty="0">
                <a:latin typeface="Tw Cen MT"/>
                <a:cs typeface="Tw Cen MT"/>
              </a:rPr>
              <a:t>da </a:t>
            </a:r>
            <a:r>
              <a:rPr sz="2900" b="1" dirty="0">
                <a:latin typeface="Tw Cen MT"/>
                <a:cs typeface="Tw Cen MT"/>
              </a:rPr>
              <a:t>de</a:t>
            </a:r>
            <a:r>
              <a:rPr sz="2900" b="1" dirty="0">
                <a:latin typeface="Arial"/>
                <a:cs typeface="Arial"/>
              </a:rPr>
              <a:t>ğ</a:t>
            </a:r>
            <a:r>
              <a:rPr sz="2900" b="1" dirty="0">
                <a:latin typeface="Tw Cen MT"/>
                <a:cs typeface="Tw Cen MT"/>
              </a:rPr>
              <a:t>işken </a:t>
            </a:r>
            <a:r>
              <a:rPr sz="2900" spc="-5" dirty="0">
                <a:latin typeface="Tw Cen MT"/>
                <a:cs typeface="Tw Cen MT"/>
              </a:rPr>
              <a:t>olarak</a:t>
            </a:r>
            <a:r>
              <a:rPr sz="2900" spc="2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adlandırılır.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41680"/>
            <a:ext cx="78365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0" dirty="0"/>
              <a:t>Ortalama, </a:t>
            </a:r>
            <a:r>
              <a:rPr sz="3200" dirty="0"/>
              <a:t>Medyan </a:t>
            </a:r>
            <a:r>
              <a:rPr sz="3200" spc="-25" dirty="0"/>
              <a:t>ve </a:t>
            </a:r>
            <a:r>
              <a:rPr sz="3200" dirty="0"/>
              <a:t>Modun</a:t>
            </a:r>
            <a:r>
              <a:rPr sz="3200" spc="5" dirty="0"/>
              <a:t> </a:t>
            </a:r>
            <a:r>
              <a:rPr sz="3200" spc="-5" dirty="0"/>
              <a:t>karşılaştırılması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8340" y="1613738"/>
            <a:ext cx="7366634" cy="910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 </a:t>
            </a:r>
            <a:r>
              <a:rPr sz="2900" spc="-5" dirty="0">
                <a:latin typeface="Tw Cen MT"/>
                <a:cs typeface="Tw Cen MT"/>
              </a:rPr>
              <a:t>verilerin </a:t>
            </a:r>
            <a:r>
              <a:rPr sz="2900" dirty="0">
                <a:latin typeface="Tw Cen MT"/>
                <a:cs typeface="Tw Cen MT"/>
              </a:rPr>
              <a:t>tek modu </a:t>
            </a:r>
            <a:r>
              <a:rPr sz="2900" spc="-20" dirty="0">
                <a:latin typeface="Tw Cen MT"/>
                <a:cs typeface="Tw Cen MT"/>
              </a:rPr>
              <a:t>var </a:t>
            </a:r>
            <a:r>
              <a:rPr sz="2900" spc="-30" dirty="0">
                <a:latin typeface="Tw Cen MT"/>
                <a:cs typeface="Tw Cen MT"/>
              </a:rPr>
              <a:t>ve </a:t>
            </a:r>
            <a:r>
              <a:rPr sz="2900" spc="-10" dirty="0">
                <a:latin typeface="Tw Cen MT"/>
                <a:cs typeface="Tw Cen MT"/>
              </a:rPr>
              <a:t>veriler </a:t>
            </a:r>
            <a:r>
              <a:rPr sz="2900" spc="-15" dirty="0">
                <a:latin typeface="Tw Cen MT"/>
                <a:cs typeface="Tw Cen MT"/>
              </a:rPr>
              <a:t>simetrikse,  </a:t>
            </a:r>
            <a:r>
              <a:rPr sz="2900" dirty="0">
                <a:latin typeface="Tw Cen MT"/>
                <a:cs typeface="Tw Cen MT"/>
              </a:rPr>
              <a:t>bu üç 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 birbirine </a:t>
            </a:r>
            <a:r>
              <a:rPr sz="2900" spc="-25" dirty="0">
                <a:latin typeface="Tw Cen MT"/>
                <a:cs typeface="Tw Cen MT"/>
              </a:rPr>
              <a:t>yakın </a:t>
            </a:r>
            <a:r>
              <a:rPr sz="2900" spc="-75" dirty="0">
                <a:latin typeface="Tw Cen MT"/>
                <a:cs typeface="Tw Cen MT"/>
              </a:rPr>
              <a:t>veya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benzerdir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83579" y="5652126"/>
            <a:ext cx="3550920" cy="88265"/>
          </a:xfrm>
          <a:custGeom>
            <a:avLst/>
            <a:gdLst/>
            <a:ahLst/>
            <a:cxnLst/>
            <a:rect l="l" t="t" r="r" b="b"/>
            <a:pathLst>
              <a:path w="3550920" h="88264">
                <a:moveTo>
                  <a:pt x="3550409" y="0"/>
                </a:moveTo>
                <a:lnTo>
                  <a:pt x="118384" y="0"/>
                </a:lnTo>
                <a:lnTo>
                  <a:pt x="0" y="87855"/>
                </a:lnTo>
                <a:lnTo>
                  <a:pt x="3431912" y="87855"/>
                </a:lnTo>
                <a:lnTo>
                  <a:pt x="355040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87743" y="5656576"/>
            <a:ext cx="3550920" cy="88265"/>
          </a:xfrm>
          <a:custGeom>
            <a:avLst/>
            <a:gdLst/>
            <a:ahLst/>
            <a:cxnLst/>
            <a:rect l="l" t="t" r="r" b="b"/>
            <a:pathLst>
              <a:path w="3550920" h="88264">
                <a:moveTo>
                  <a:pt x="3550409" y="0"/>
                </a:moveTo>
                <a:lnTo>
                  <a:pt x="3431912" y="87796"/>
                </a:lnTo>
                <a:lnTo>
                  <a:pt x="0" y="87796"/>
                </a:lnTo>
                <a:lnTo>
                  <a:pt x="118497" y="0"/>
                </a:lnTo>
                <a:lnTo>
                  <a:pt x="3550409" y="0"/>
                </a:lnTo>
                <a:close/>
              </a:path>
            </a:pathLst>
          </a:custGeom>
          <a:ln w="87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87743" y="3332193"/>
            <a:ext cx="118745" cy="2412365"/>
          </a:xfrm>
          <a:custGeom>
            <a:avLst/>
            <a:gdLst/>
            <a:ahLst/>
            <a:cxnLst/>
            <a:rect l="l" t="t" r="r" b="b"/>
            <a:pathLst>
              <a:path w="118744" h="2412365">
                <a:moveTo>
                  <a:pt x="0" y="2412180"/>
                </a:moveTo>
                <a:lnTo>
                  <a:pt x="0" y="88183"/>
                </a:lnTo>
                <a:lnTo>
                  <a:pt x="118497" y="0"/>
                </a:lnTo>
                <a:lnTo>
                  <a:pt x="118497" y="2324383"/>
                </a:lnTo>
                <a:lnTo>
                  <a:pt x="0" y="2412180"/>
                </a:lnTo>
                <a:close/>
              </a:path>
            </a:pathLst>
          </a:custGeom>
          <a:ln w="8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06240" y="3332193"/>
            <a:ext cx="3432175" cy="2324735"/>
          </a:xfrm>
          <a:custGeom>
            <a:avLst/>
            <a:gdLst/>
            <a:ahLst/>
            <a:cxnLst/>
            <a:rect l="l" t="t" r="r" b="b"/>
            <a:pathLst>
              <a:path w="3432175" h="2324735">
                <a:moveTo>
                  <a:pt x="0" y="2324383"/>
                </a:moveTo>
                <a:lnTo>
                  <a:pt x="3432025" y="2324383"/>
                </a:lnTo>
                <a:lnTo>
                  <a:pt x="3432025" y="0"/>
                </a:lnTo>
                <a:lnTo>
                  <a:pt x="0" y="0"/>
                </a:lnTo>
                <a:lnTo>
                  <a:pt x="0" y="2324383"/>
                </a:lnTo>
                <a:close/>
              </a:path>
            </a:pathLst>
          </a:custGeom>
          <a:ln w="8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21643" y="5520216"/>
            <a:ext cx="126681" cy="228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87743" y="5621115"/>
            <a:ext cx="338455" cy="123825"/>
          </a:xfrm>
          <a:custGeom>
            <a:avLst/>
            <a:gdLst/>
            <a:ahLst/>
            <a:cxnLst/>
            <a:rect l="l" t="t" r="r" b="b"/>
            <a:pathLst>
              <a:path w="338455" h="123825">
                <a:moveTo>
                  <a:pt x="0" y="123257"/>
                </a:moveTo>
                <a:lnTo>
                  <a:pt x="338161" y="123257"/>
                </a:lnTo>
                <a:lnTo>
                  <a:pt x="338161" y="0"/>
                </a:lnTo>
                <a:lnTo>
                  <a:pt x="0" y="0"/>
                </a:lnTo>
                <a:lnTo>
                  <a:pt x="0" y="123257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87743" y="5621115"/>
            <a:ext cx="338455" cy="123825"/>
          </a:xfrm>
          <a:custGeom>
            <a:avLst/>
            <a:gdLst/>
            <a:ahLst/>
            <a:cxnLst/>
            <a:rect l="l" t="t" r="r" b="b"/>
            <a:pathLst>
              <a:path w="338455" h="123825">
                <a:moveTo>
                  <a:pt x="0" y="123257"/>
                </a:moveTo>
                <a:lnTo>
                  <a:pt x="338161" y="123257"/>
                </a:lnTo>
                <a:lnTo>
                  <a:pt x="338161" y="0"/>
                </a:lnTo>
                <a:lnTo>
                  <a:pt x="0" y="0"/>
                </a:lnTo>
                <a:lnTo>
                  <a:pt x="0" y="123257"/>
                </a:lnTo>
                <a:close/>
              </a:path>
            </a:pathLst>
          </a:custGeom>
          <a:ln w="87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87743" y="5524477"/>
            <a:ext cx="456565" cy="97155"/>
          </a:xfrm>
          <a:custGeom>
            <a:avLst/>
            <a:gdLst/>
            <a:ahLst/>
            <a:cxnLst/>
            <a:rect l="l" t="t" r="r" b="b"/>
            <a:pathLst>
              <a:path w="456564" h="97154">
                <a:moveTo>
                  <a:pt x="456320" y="0"/>
                </a:moveTo>
                <a:lnTo>
                  <a:pt x="118497" y="0"/>
                </a:lnTo>
                <a:lnTo>
                  <a:pt x="0" y="96615"/>
                </a:lnTo>
                <a:lnTo>
                  <a:pt x="338161" y="96615"/>
                </a:lnTo>
                <a:lnTo>
                  <a:pt x="45632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87743" y="5524477"/>
            <a:ext cx="456565" cy="97155"/>
          </a:xfrm>
          <a:custGeom>
            <a:avLst/>
            <a:gdLst/>
            <a:ahLst/>
            <a:cxnLst/>
            <a:rect l="l" t="t" r="r" b="b"/>
            <a:pathLst>
              <a:path w="456564" h="97154">
                <a:moveTo>
                  <a:pt x="338161" y="96615"/>
                </a:moveTo>
                <a:lnTo>
                  <a:pt x="456320" y="0"/>
                </a:lnTo>
                <a:lnTo>
                  <a:pt x="118497" y="0"/>
                </a:lnTo>
                <a:lnTo>
                  <a:pt x="0" y="96615"/>
                </a:lnTo>
                <a:lnTo>
                  <a:pt x="338161" y="96615"/>
                </a:lnTo>
                <a:close/>
              </a:path>
            </a:pathLst>
          </a:custGeom>
          <a:ln w="87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72505" y="5462760"/>
            <a:ext cx="118745" cy="281940"/>
          </a:xfrm>
          <a:custGeom>
            <a:avLst/>
            <a:gdLst/>
            <a:ahLst/>
            <a:cxnLst/>
            <a:rect l="l" t="t" r="r" b="b"/>
            <a:pathLst>
              <a:path w="118745" h="281939">
                <a:moveTo>
                  <a:pt x="118159" y="0"/>
                </a:moveTo>
                <a:lnTo>
                  <a:pt x="0" y="88066"/>
                </a:lnTo>
                <a:lnTo>
                  <a:pt x="0" y="281612"/>
                </a:lnTo>
                <a:lnTo>
                  <a:pt x="118159" y="193815"/>
                </a:lnTo>
                <a:lnTo>
                  <a:pt x="118159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2505" y="5462760"/>
            <a:ext cx="118745" cy="281940"/>
          </a:xfrm>
          <a:custGeom>
            <a:avLst/>
            <a:gdLst/>
            <a:ahLst/>
            <a:cxnLst/>
            <a:rect l="l" t="t" r="r" b="b"/>
            <a:pathLst>
              <a:path w="118745" h="281939">
                <a:moveTo>
                  <a:pt x="0" y="281612"/>
                </a:moveTo>
                <a:lnTo>
                  <a:pt x="0" y="88066"/>
                </a:lnTo>
                <a:lnTo>
                  <a:pt x="118159" y="0"/>
                </a:lnTo>
                <a:lnTo>
                  <a:pt x="118159" y="193815"/>
                </a:lnTo>
                <a:lnTo>
                  <a:pt x="0" y="281612"/>
                </a:lnTo>
                <a:close/>
              </a:path>
            </a:pathLst>
          </a:custGeom>
          <a:ln w="84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25904" y="5550850"/>
            <a:ext cx="346710" cy="193675"/>
          </a:xfrm>
          <a:custGeom>
            <a:avLst/>
            <a:gdLst/>
            <a:ahLst/>
            <a:cxnLst/>
            <a:rect l="l" t="t" r="r" b="b"/>
            <a:pathLst>
              <a:path w="346710" h="193675">
                <a:moveTo>
                  <a:pt x="0" y="193522"/>
                </a:moveTo>
                <a:lnTo>
                  <a:pt x="346601" y="193522"/>
                </a:lnTo>
                <a:lnTo>
                  <a:pt x="346601" y="0"/>
                </a:lnTo>
                <a:lnTo>
                  <a:pt x="0" y="0"/>
                </a:lnTo>
                <a:lnTo>
                  <a:pt x="0" y="193522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25904" y="5550850"/>
            <a:ext cx="346710" cy="193675"/>
          </a:xfrm>
          <a:custGeom>
            <a:avLst/>
            <a:gdLst/>
            <a:ahLst/>
            <a:cxnLst/>
            <a:rect l="l" t="t" r="r" b="b"/>
            <a:pathLst>
              <a:path w="346710" h="193675">
                <a:moveTo>
                  <a:pt x="0" y="193522"/>
                </a:moveTo>
                <a:lnTo>
                  <a:pt x="346600" y="193522"/>
                </a:lnTo>
                <a:lnTo>
                  <a:pt x="346600" y="0"/>
                </a:lnTo>
                <a:lnTo>
                  <a:pt x="0" y="0"/>
                </a:lnTo>
                <a:lnTo>
                  <a:pt x="0" y="193522"/>
                </a:lnTo>
                <a:close/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25904" y="5462760"/>
            <a:ext cx="464820" cy="88265"/>
          </a:xfrm>
          <a:custGeom>
            <a:avLst/>
            <a:gdLst/>
            <a:ahLst/>
            <a:cxnLst/>
            <a:rect l="l" t="t" r="r" b="b"/>
            <a:pathLst>
              <a:path w="464820" h="88264">
                <a:moveTo>
                  <a:pt x="464760" y="0"/>
                </a:moveTo>
                <a:lnTo>
                  <a:pt x="118159" y="0"/>
                </a:lnTo>
                <a:lnTo>
                  <a:pt x="0" y="88066"/>
                </a:lnTo>
                <a:lnTo>
                  <a:pt x="346601" y="88066"/>
                </a:lnTo>
                <a:lnTo>
                  <a:pt x="46476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5904" y="5462760"/>
            <a:ext cx="464820" cy="88265"/>
          </a:xfrm>
          <a:custGeom>
            <a:avLst/>
            <a:gdLst/>
            <a:ahLst/>
            <a:cxnLst/>
            <a:rect l="l" t="t" r="r" b="b"/>
            <a:pathLst>
              <a:path w="464820" h="88264">
                <a:moveTo>
                  <a:pt x="346600" y="88066"/>
                </a:moveTo>
                <a:lnTo>
                  <a:pt x="464760" y="0"/>
                </a:lnTo>
                <a:lnTo>
                  <a:pt x="118159" y="0"/>
                </a:lnTo>
                <a:lnTo>
                  <a:pt x="0" y="88066"/>
                </a:lnTo>
                <a:lnTo>
                  <a:pt x="346600" y="88066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19106" y="5401278"/>
            <a:ext cx="118745" cy="343535"/>
          </a:xfrm>
          <a:custGeom>
            <a:avLst/>
            <a:gdLst/>
            <a:ahLst/>
            <a:cxnLst/>
            <a:rect l="l" t="t" r="r" b="b"/>
            <a:pathLst>
              <a:path w="118745" h="343535">
                <a:moveTo>
                  <a:pt x="118159" y="0"/>
                </a:moveTo>
                <a:lnTo>
                  <a:pt x="0" y="87831"/>
                </a:lnTo>
                <a:lnTo>
                  <a:pt x="0" y="343094"/>
                </a:lnTo>
                <a:lnTo>
                  <a:pt x="118159" y="255298"/>
                </a:lnTo>
                <a:lnTo>
                  <a:pt x="118159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19106" y="5401278"/>
            <a:ext cx="118745" cy="343535"/>
          </a:xfrm>
          <a:custGeom>
            <a:avLst/>
            <a:gdLst/>
            <a:ahLst/>
            <a:cxnLst/>
            <a:rect l="l" t="t" r="r" b="b"/>
            <a:pathLst>
              <a:path w="118745" h="343535">
                <a:moveTo>
                  <a:pt x="0" y="343094"/>
                </a:moveTo>
                <a:lnTo>
                  <a:pt x="0" y="87831"/>
                </a:lnTo>
                <a:lnTo>
                  <a:pt x="118159" y="0"/>
                </a:lnTo>
                <a:lnTo>
                  <a:pt x="118159" y="255298"/>
                </a:lnTo>
                <a:lnTo>
                  <a:pt x="0" y="343094"/>
                </a:lnTo>
                <a:close/>
              </a:path>
            </a:pathLst>
          </a:custGeom>
          <a:ln w="8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72505" y="5489075"/>
            <a:ext cx="346710" cy="255904"/>
          </a:xfrm>
          <a:custGeom>
            <a:avLst/>
            <a:gdLst/>
            <a:ahLst/>
            <a:cxnLst/>
            <a:rect l="l" t="t" r="r" b="b"/>
            <a:pathLst>
              <a:path w="346710" h="255904">
                <a:moveTo>
                  <a:pt x="0" y="255298"/>
                </a:moveTo>
                <a:lnTo>
                  <a:pt x="346601" y="255298"/>
                </a:lnTo>
                <a:lnTo>
                  <a:pt x="346601" y="0"/>
                </a:lnTo>
                <a:lnTo>
                  <a:pt x="0" y="0"/>
                </a:lnTo>
                <a:lnTo>
                  <a:pt x="0" y="255298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72505" y="5489075"/>
            <a:ext cx="346710" cy="255904"/>
          </a:xfrm>
          <a:custGeom>
            <a:avLst/>
            <a:gdLst/>
            <a:ahLst/>
            <a:cxnLst/>
            <a:rect l="l" t="t" r="r" b="b"/>
            <a:pathLst>
              <a:path w="346710" h="255904">
                <a:moveTo>
                  <a:pt x="0" y="255298"/>
                </a:moveTo>
                <a:lnTo>
                  <a:pt x="346600" y="255298"/>
                </a:lnTo>
                <a:lnTo>
                  <a:pt x="346600" y="0"/>
                </a:lnTo>
                <a:lnTo>
                  <a:pt x="0" y="0"/>
                </a:lnTo>
                <a:lnTo>
                  <a:pt x="0" y="255298"/>
                </a:lnTo>
                <a:close/>
              </a:path>
            </a:pathLst>
          </a:custGeom>
          <a:ln w="86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72505" y="5401278"/>
            <a:ext cx="464820" cy="88265"/>
          </a:xfrm>
          <a:custGeom>
            <a:avLst/>
            <a:gdLst/>
            <a:ahLst/>
            <a:cxnLst/>
            <a:rect l="l" t="t" r="r" b="b"/>
            <a:pathLst>
              <a:path w="464820" h="88264">
                <a:moveTo>
                  <a:pt x="464760" y="0"/>
                </a:moveTo>
                <a:lnTo>
                  <a:pt x="118159" y="0"/>
                </a:lnTo>
                <a:lnTo>
                  <a:pt x="0" y="87831"/>
                </a:lnTo>
                <a:lnTo>
                  <a:pt x="346601" y="87831"/>
                </a:lnTo>
                <a:lnTo>
                  <a:pt x="46476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72505" y="5401278"/>
            <a:ext cx="464820" cy="88265"/>
          </a:xfrm>
          <a:custGeom>
            <a:avLst/>
            <a:gdLst/>
            <a:ahLst/>
            <a:cxnLst/>
            <a:rect l="l" t="t" r="r" b="b"/>
            <a:pathLst>
              <a:path w="464820" h="88264">
                <a:moveTo>
                  <a:pt x="346600" y="87831"/>
                </a:moveTo>
                <a:lnTo>
                  <a:pt x="464760" y="0"/>
                </a:lnTo>
                <a:lnTo>
                  <a:pt x="118159" y="0"/>
                </a:lnTo>
                <a:lnTo>
                  <a:pt x="0" y="87831"/>
                </a:lnTo>
                <a:lnTo>
                  <a:pt x="346600" y="87831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57042" y="5268945"/>
            <a:ext cx="118745" cy="475615"/>
          </a:xfrm>
          <a:custGeom>
            <a:avLst/>
            <a:gdLst/>
            <a:ahLst/>
            <a:cxnLst/>
            <a:rect l="l" t="t" r="r" b="b"/>
            <a:pathLst>
              <a:path w="118745" h="475614">
                <a:moveTo>
                  <a:pt x="118384" y="0"/>
                </a:moveTo>
                <a:lnTo>
                  <a:pt x="0" y="88066"/>
                </a:lnTo>
                <a:lnTo>
                  <a:pt x="0" y="475428"/>
                </a:lnTo>
                <a:lnTo>
                  <a:pt x="118384" y="387631"/>
                </a:lnTo>
                <a:lnTo>
                  <a:pt x="118384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57042" y="5268945"/>
            <a:ext cx="118745" cy="475615"/>
          </a:xfrm>
          <a:custGeom>
            <a:avLst/>
            <a:gdLst/>
            <a:ahLst/>
            <a:cxnLst/>
            <a:rect l="l" t="t" r="r" b="b"/>
            <a:pathLst>
              <a:path w="118745" h="475614">
                <a:moveTo>
                  <a:pt x="0" y="475428"/>
                </a:moveTo>
                <a:lnTo>
                  <a:pt x="0" y="88066"/>
                </a:lnTo>
                <a:lnTo>
                  <a:pt x="118384" y="0"/>
                </a:lnTo>
                <a:lnTo>
                  <a:pt x="118384" y="387631"/>
                </a:lnTo>
                <a:lnTo>
                  <a:pt x="0" y="475428"/>
                </a:lnTo>
                <a:close/>
              </a:path>
            </a:pathLst>
          </a:custGeom>
          <a:ln w="8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19106" y="5357034"/>
            <a:ext cx="338455" cy="387350"/>
          </a:xfrm>
          <a:custGeom>
            <a:avLst/>
            <a:gdLst/>
            <a:ahLst/>
            <a:cxnLst/>
            <a:rect l="l" t="t" r="r" b="b"/>
            <a:pathLst>
              <a:path w="338454" h="387350">
                <a:moveTo>
                  <a:pt x="0" y="387338"/>
                </a:moveTo>
                <a:lnTo>
                  <a:pt x="337879" y="387338"/>
                </a:lnTo>
                <a:lnTo>
                  <a:pt x="337879" y="0"/>
                </a:lnTo>
                <a:lnTo>
                  <a:pt x="0" y="0"/>
                </a:lnTo>
                <a:lnTo>
                  <a:pt x="0" y="387338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19106" y="5357034"/>
            <a:ext cx="338455" cy="387350"/>
          </a:xfrm>
          <a:custGeom>
            <a:avLst/>
            <a:gdLst/>
            <a:ahLst/>
            <a:cxnLst/>
            <a:rect l="l" t="t" r="r" b="b"/>
            <a:pathLst>
              <a:path w="338454" h="387350">
                <a:moveTo>
                  <a:pt x="0" y="387338"/>
                </a:moveTo>
                <a:lnTo>
                  <a:pt x="337879" y="387338"/>
                </a:lnTo>
                <a:lnTo>
                  <a:pt x="337879" y="0"/>
                </a:lnTo>
                <a:lnTo>
                  <a:pt x="0" y="0"/>
                </a:lnTo>
                <a:lnTo>
                  <a:pt x="0" y="387338"/>
                </a:lnTo>
                <a:close/>
              </a:path>
            </a:pathLst>
          </a:custGeom>
          <a:ln w="85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19106" y="5268945"/>
            <a:ext cx="456565" cy="88265"/>
          </a:xfrm>
          <a:custGeom>
            <a:avLst/>
            <a:gdLst/>
            <a:ahLst/>
            <a:cxnLst/>
            <a:rect l="l" t="t" r="r" b="b"/>
            <a:pathLst>
              <a:path w="456564" h="88264">
                <a:moveTo>
                  <a:pt x="456320" y="0"/>
                </a:moveTo>
                <a:lnTo>
                  <a:pt x="118159" y="0"/>
                </a:lnTo>
                <a:lnTo>
                  <a:pt x="0" y="88066"/>
                </a:lnTo>
                <a:lnTo>
                  <a:pt x="337935" y="88066"/>
                </a:lnTo>
                <a:lnTo>
                  <a:pt x="45632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19106" y="5268945"/>
            <a:ext cx="456565" cy="88265"/>
          </a:xfrm>
          <a:custGeom>
            <a:avLst/>
            <a:gdLst/>
            <a:ahLst/>
            <a:cxnLst/>
            <a:rect l="l" t="t" r="r" b="b"/>
            <a:pathLst>
              <a:path w="456564" h="88264">
                <a:moveTo>
                  <a:pt x="337935" y="88066"/>
                </a:moveTo>
                <a:lnTo>
                  <a:pt x="456320" y="0"/>
                </a:lnTo>
                <a:lnTo>
                  <a:pt x="118159" y="0"/>
                </a:lnTo>
                <a:lnTo>
                  <a:pt x="0" y="88066"/>
                </a:lnTo>
                <a:lnTo>
                  <a:pt x="337935" y="88066"/>
                </a:lnTo>
                <a:close/>
              </a:path>
            </a:pathLst>
          </a:custGeom>
          <a:ln w="87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03530" y="4362168"/>
            <a:ext cx="118745" cy="1382395"/>
          </a:xfrm>
          <a:custGeom>
            <a:avLst/>
            <a:gdLst/>
            <a:ahLst/>
            <a:cxnLst/>
            <a:rect l="l" t="t" r="r" b="b"/>
            <a:pathLst>
              <a:path w="118745" h="1382395">
                <a:moveTo>
                  <a:pt x="118497" y="0"/>
                </a:moveTo>
                <a:lnTo>
                  <a:pt x="0" y="96966"/>
                </a:lnTo>
                <a:lnTo>
                  <a:pt x="0" y="1382204"/>
                </a:lnTo>
                <a:lnTo>
                  <a:pt x="118497" y="1294408"/>
                </a:lnTo>
                <a:lnTo>
                  <a:pt x="118497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03530" y="4362168"/>
            <a:ext cx="118745" cy="1382395"/>
          </a:xfrm>
          <a:custGeom>
            <a:avLst/>
            <a:gdLst/>
            <a:ahLst/>
            <a:cxnLst/>
            <a:rect l="l" t="t" r="r" b="b"/>
            <a:pathLst>
              <a:path w="118745" h="1382395">
                <a:moveTo>
                  <a:pt x="0" y="1382204"/>
                </a:moveTo>
                <a:lnTo>
                  <a:pt x="0" y="96966"/>
                </a:lnTo>
                <a:lnTo>
                  <a:pt x="118497" y="0"/>
                </a:lnTo>
                <a:lnTo>
                  <a:pt x="118497" y="1294408"/>
                </a:lnTo>
                <a:lnTo>
                  <a:pt x="0" y="1382204"/>
                </a:lnTo>
                <a:close/>
              </a:path>
            </a:pathLst>
          </a:custGeom>
          <a:ln w="84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57042" y="4459099"/>
            <a:ext cx="346710" cy="1285875"/>
          </a:xfrm>
          <a:custGeom>
            <a:avLst/>
            <a:gdLst/>
            <a:ahLst/>
            <a:cxnLst/>
            <a:rect l="l" t="t" r="r" b="b"/>
            <a:pathLst>
              <a:path w="346710" h="1285875">
                <a:moveTo>
                  <a:pt x="0" y="1285273"/>
                </a:moveTo>
                <a:lnTo>
                  <a:pt x="346601" y="1285273"/>
                </a:lnTo>
                <a:lnTo>
                  <a:pt x="346601" y="0"/>
                </a:lnTo>
                <a:lnTo>
                  <a:pt x="0" y="0"/>
                </a:lnTo>
                <a:lnTo>
                  <a:pt x="0" y="1285273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57042" y="4459099"/>
            <a:ext cx="346710" cy="1285875"/>
          </a:xfrm>
          <a:custGeom>
            <a:avLst/>
            <a:gdLst/>
            <a:ahLst/>
            <a:cxnLst/>
            <a:rect l="l" t="t" r="r" b="b"/>
            <a:pathLst>
              <a:path w="346710" h="1285875">
                <a:moveTo>
                  <a:pt x="0" y="1285273"/>
                </a:moveTo>
                <a:lnTo>
                  <a:pt x="346600" y="1285273"/>
                </a:lnTo>
                <a:lnTo>
                  <a:pt x="346600" y="0"/>
                </a:lnTo>
                <a:lnTo>
                  <a:pt x="0" y="0"/>
                </a:lnTo>
                <a:lnTo>
                  <a:pt x="0" y="1285273"/>
                </a:lnTo>
                <a:close/>
              </a:path>
            </a:pathLst>
          </a:custGeom>
          <a:ln w="8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57042" y="4362168"/>
            <a:ext cx="465455" cy="97155"/>
          </a:xfrm>
          <a:custGeom>
            <a:avLst/>
            <a:gdLst/>
            <a:ahLst/>
            <a:cxnLst/>
            <a:rect l="l" t="t" r="r" b="b"/>
            <a:pathLst>
              <a:path w="465454" h="97154">
                <a:moveTo>
                  <a:pt x="464985" y="0"/>
                </a:moveTo>
                <a:lnTo>
                  <a:pt x="118384" y="0"/>
                </a:lnTo>
                <a:lnTo>
                  <a:pt x="0" y="96966"/>
                </a:lnTo>
                <a:lnTo>
                  <a:pt x="346488" y="96966"/>
                </a:lnTo>
                <a:lnTo>
                  <a:pt x="46498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57042" y="4362168"/>
            <a:ext cx="465455" cy="97155"/>
          </a:xfrm>
          <a:custGeom>
            <a:avLst/>
            <a:gdLst/>
            <a:ahLst/>
            <a:cxnLst/>
            <a:rect l="l" t="t" r="r" b="b"/>
            <a:pathLst>
              <a:path w="465454" h="97154">
                <a:moveTo>
                  <a:pt x="346488" y="96966"/>
                </a:moveTo>
                <a:lnTo>
                  <a:pt x="464985" y="0"/>
                </a:lnTo>
                <a:lnTo>
                  <a:pt x="118384" y="0"/>
                </a:lnTo>
                <a:lnTo>
                  <a:pt x="0" y="96966"/>
                </a:lnTo>
                <a:lnTo>
                  <a:pt x="346488" y="96966"/>
                </a:lnTo>
                <a:close/>
              </a:path>
            </a:pathLst>
          </a:custGeom>
          <a:ln w="87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50244" y="3455508"/>
            <a:ext cx="118745" cy="2289175"/>
          </a:xfrm>
          <a:custGeom>
            <a:avLst/>
            <a:gdLst/>
            <a:ahLst/>
            <a:cxnLst/>
            <a:rect l="l" t="t" r="r" b="b"/>
            <a:pathLst>
              <a:path w="118745" h="2289175">
                <a:moveTo>
                  <a:pt x="118384" y="0"/>
                </a:moveTo>
                <a:lnTo>
                  <a:pt x="0" y="96849"/>
                </a:lnTo>
                <a:lnTo>
                  <a:pt x="0" y="2288864"/>
                </a:lnTo>
                <a:lnTo>
                  <a:pt x="118384" y="2201067"/>
                </a:lnTo>
                <a:lnTo>
                  <a:pt x="118384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50244" y="3455508"/>
            <a:ext cx="118745" cy="2289175"/>
          </a:xfrm>
          <a:custGeom>
            <a:avLst/>
            <a:gdLst/>
            <a:ahLst/>
            <a:cxnLst/>
            <a:rect l="l" t="t" r="r" b="b"/>
            <a:pathLst>
              <a:path w="118745" h="2289175">
                <a:moveTo>
                  <a:pt x="0" y="2288864"/>
                </a:moveTo>
                <a:lnTo>
                  <a:pt x="0" y="96849"/>
                </a:lnTo>
                <a:lnTo>
                  <a:pt x="118384" y="0"/>
                </a:lnTo>
                <a:lnTo>
                  <a:pt x="118384" y="2201067"/>
                </a:lnTo>
                <a:lnTo>
                  <a:pt x="0" y="2288864"/>
                </a:lnTo>
                <a:close/>
              </a:path>
            </a:pathLst>
          </a:custGeom>
          <a:ln w="8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03530" y="3552323"/>
            <a:ext cx="346710" cy="2192655"/>
          </a:xfrm>
          <a:custGeom>
            <a:avLst/>
            <a:gdLst/>
            <a:ahLst/>
            <a:cxnLst/>
            <a:rect l="l" t="t" r="r" b="b"/>
            <a:pathLst>
              <a:path w="346710" h="2192654">
                <a:moveTo>
                  <a:pt x="0" y="2192050"/>
                </a:moveTo>
                <a:lnTo>
                  <a:pt x="346601" y="2192050"/>
                </a:lnTo>
                <a:lnTo>
                  <a:pt x="346601" y="0"/>
                </a:lnTo>
                <a:lnTo>
                  <a:pt x="0" y="0"/>
                </a:lnTo>
                <a:lnTo>
                  <a:pt x="0" y="219205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03530" y="3552323"/>
            <a:ext cx="346710" cy="2192655"/>
          </a:xfrm>
          <a:custGeom>
            <a:avLst/>
            <a:gdLst/>
            <a:ahLst/>
            <a:cxnLst/>
            <a:rect l="l" t="t" r="r" b="b"/>
            <a:pathLst>
              <a:path w="346710" h="2192654">
                <a:moveTo>
                  <a:pt x="0" y="2192050"/>
                </a:moveTo>
                <a:lnTo>
                  <a:pt x="346600" y="2192050"/>
                </a:lnTo>
                <a:lnTo>
                  <a:pt x="346600" y="0"/>
                </a:lnTo>
                <a:lnTo>
                  <a:pt x="0" y="0"/>
                </a:lnTo>
                <a:lnTo>
                  <a:pt x="0" y="2192050"/>
                </a:lnTo>
                <a:close/>
              </a:path>
            </a:pathLst>
          </a:custGeom>
          <a:ln w="84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03530" y="3455508"/>
            <a:ext cx="465455" cy="97155"/>
          </a:xfrm>
          <a:custGeom>
            <a:avLst/>
            <a:gdLst/>
            <a:ahLst/>
            <a:cxnLst/>
            <a:rect l="l" t="t" r="r" b="b"/>
            <a:pathLst>
              <a:path w="465454" h="97154">
                <a:moveTo>
                  <a:pt x="465098" y="0"/>
                </a:moveTo>
                <a:lnTo>
                  <a:pt x="118497" y="0"/>
                </a:lnTo>
                <a:lnTo>
                  <a:pt x="0" y="96849"/>
                </a:lnTo>
                <a:lnTo>
                  <a:pt x="346713" y="96849"/>
                </a:lnTo>
                <a:lnTo>
                  <a:pt x="465098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03530" y="3455508"/>
            <a:ext cx="465455" cy="97155"/>
          </a:xfrm>
          <a:custGeom>
            <a:avLst/>
            <a:gdLst/>
            <a:ahLst/>
            <a:cxnLst/>
            <a:rect l="l" t="t" r="r" b="b"/>
            <a:pathLst>
              <a:path w="465454" h="97154">
                <a:moveTo>
                  <a:pt x="346713" y="96849"/>
                </a:moveTo>
                <a:lnTo>
                  <a:pt x="465098" y="0"/>
                </a:lnTo>
                <a:lnTo>
                  <a:pt x="118497" y="0"/>
                </a:lnTo>
                <a:lnTo>
                  <a:pt x="0" y="96849"/>
                </a:lnTo>
                <a:lnTo>
                  <a:pt x="346713" y="96849"/>
                </a:lnTo>
                <a:close/>
              </a:path>
            </a:pathLst>
          </a:custGeom>
          <a:ln w="87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88405" y="4362168"/>
            <a:ext cx="118745" cy="1382395"/>
          </a:xfrm>
          <a:custGeom>
            <a:avLst/>
            <a:gdLst/>
            <a:ahLst/>
            <a:cxnLst/>
            <a:rect l="l" t="t" r="r" b="b"/>
            <a:pathLst>
              <a:path w="118745" h="1382395">
                <a:moveTo>
                  <a:pt x="118384" y="0"/>
                </a:moveTo>
                <a:lnTo>
                  <a:pt x="0" y="96966"/>
                </a:lnTo>
                <a:lnTo>
                  <a:pt x="0" y="1382204"/>
                </a:lnTo>
                <a:lnTo>
                  <a:pt x="118384" y="1294408"/>
                </a:lnTo>
                <a:lnTo>
                  <a:pt x="118384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88405" y="4362168"/>
            <a:ext cx="118745" cy="1382395"/>
          </a:xfrm>
          <a:custGeom>
            <a:avLst/>
            <a:gdLst/>
            <a:ahLst/>
            <a:cxnLst/>
            <a:rect l="l" t="t" r="r" b="b"/>
            <a:pathLst>
              <a:path w="118745" h="1382395">
                <a:moveTo>
                  <a:pt x="0" y="1382204"/>
                </a:moveTo>
                <a:lnTo>
                  <a:pt x="0" y="96966"/>
                </a:lnTo>
                <a:lnTo>
                  <a:pt x="118384" y="0"/>
                </a:lnTo>
                <a:lnTo>
                  <a:pt x="118384" y="1294408"/>
                </a:lnTo>
                <a:lnTo>
                  <a:pt x="0" y="1382204"/>
                </a:lnTo>
                <a:close/>
              </a:path>
            </a:pathLst>
          </a:custGeom>
          <a:ln w="84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50244" y="4459099"/>
            <a:ext cx="338455" cy="1285875"/>
          </a:xfrm>
          <a:custGeom>
            <a:avLst/>
            <a:gdLst/>
            <a:ahLst/>
            <a:cxnLst/>
            <a:rect l="l" t="t" r="r" b="b"/>
            <a:pathLst>
              <a:path w="338454" h="1285875">
                <a:moveTo>
                  <a:pt x="0" y="1285273"/>
                </a:moveTo>
                <a:lnTo>
                  <a:pt x="338161" y="1285273"/>
                </a:lnTo>
                <a:lnTo>
                  <a:pt x="338161" y="0"/>
                </a:lnTo>
                <a:lnTo>
                  <a:pt x="0" y="0"/>
                </a:lnTo>
                <a:lnTo>
                  <a:pt x="0" y="1285273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50244" y="4459099"/>
            <a:ext cx="338455" cy="1285875"/>
          </a:xfrm>
          <a:custGeom>
            <a:avLst/>
            <a:gdLst/>
            <a:ahLst/>
            <a:cxnLst/>
            <a:rect l="l" t="t" r="r" b="b"/>
            <a:pathLst>
              <a:path w="338454" h="1285875">
                <a:moveTo>
                  <a:pt x="0" y="1285273"/>
                </a:moveTo>
                <a:lnTo>
                  <a:pt x="338161" y="1285273"/>
                </a:lnTo>
                <a:lnTo>
                  <a:pt x="338161" y="0"/>
                </a:lnTo>
                <a:lnTo>
                  <a:pt x="0" y="0"/>
                </a:lnTo>
                <a:lnTo>
                  <a:pt x="0" y="1285273"/>
                </a:lnTo>
                <a:close/>
              </a:path>
            </a:pathLst>
          </a:custGeom>
          <a:ln w="8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50244" y="4362168"/>
            <a:ext cx="456565" cy="97155"/>
          </a:xfrm>
          <a:custGeom>
            <a:avLst/>
            <a:gdLst/>
            <a:ahLst/>
            <a:cxnLst/>
            <a:rect l="l" t="t" r="r" b="b"/>
            <a:pathLst>
              <a:path w="456564" h="97154">
                <a:moveTo>
                  <a:pt x="456545" y="0"/>
                </a:moveTo>
                <a:lnTo>
                  <a:pt x="118384" y="0"/>
                </a:lnTo>
                <a:lnTo>
                  <a:pt x="0" y="96966"/>
                </a:lnTo>
                <a:lnTo>
                  <a:pt x="338161" y="96966"/>
                </a:lnTo>
                <a:lnTo>
                  <a:pt x="45654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50244" y="4362168"/>
            <a:ext cx="456565" cy="97155"/>
          </a:xfrm>
          <a:custGeom>
            <a:avLst/>
            <a:gdLst/>
            <a:ahLst/>
            <a:cxnLst/>
            <a:rect l="l" t="t" r="r" b="b"/>
            <a:pathLst>
              <a:path w="456564" h="97154">
                <a:moveTo>
                  <a:pt x="338161" y="96966"/>
                </a:moveTo>
                <a:lnTo>
                  <a:pt x="456545" y="0"/>
                </a:lnTo>
                <a:lnTo>
                  <a:pt x="118384" y="0"/>
                </a:lnTo>
                <a:lnTo>
                  <a:pt x="0" y="96966"/>
                </a:lnTo>
                <a:lnTo>
                  <a:pt x="338161" y="96966"/>
                </a:lnTo>
                <a:close/>
              </a:path>
            </a:pathLst>
          </a:custGeom>
          <a:ln w="87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35006" y="5268945"/>
            <a:ext cx="118745" cy="475615"/>
          </a:xfrm>
          <a:custGeom>
            <a:avLst/>
            <a:gdLst/>
            <a:ahLst/>
            <a:cxnLst/>
            <a:rect l="l" t="t" r="r" b="b"/>
            <a:pathLst>
              <a:path w="118745" h="475614">
                <a:moveTo>
                  <a:pt x="118384" y="0"/>
                </a:moveTo>
                <a:lnTo>
                  <a:pt x="0" y="88066"/>
                </a:lnTo>
                <a:lnTo>
                  <a:pt x="0" y="475428"/>
                </a:lnTo>
                <a:lnTo>
                  <a:pt x="118384" y="387631"/>
                </a:lnTo>
                <a:lnTo>
                  <a:pt x="118384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35006" y="5268945"/>
            <a:ext cx="118745" cy="475615"/>
          </a:xfrm>
          <a:custGeom>
            <a:avLst/>
            <a:gdLst/>
            <a:ahLst/>
            <a:cxnLst/>
            <a:rect l="l" t="t" r="r" b="b"/>
            <a:pathLst>
              <a:path w="118745" h="475614">
                <a:moveTo>
                  <a:pt x="0" y="475428"/>
                </a:moveTo>
                <a:lnTo>
                  <a:pt x="0" y="88066"/>
                </a:lnTo>
                <a:lnTo>
                  <a:pt x="118384" y="0"/>
                </a:lnTo>
                <a:lnTo>
                  <a:pt x="118384" y="387631"/>
                </a:lnTo>
                <a:lnTo>
                  <a:pt x="0" y="475428"/>
                </a:lnTo>
                <a:close/>
              </a:path>
            </a:pathLst>
          </a:custGeom>
          <a:ln w="8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8405" y="5357034"/>
            <a:ext cx="346710" cy="387350"/>
          </a:xfrm>
          <a:custGeom>
            <a:avLst/>
            <a:gdLst/>
            <a:ahLst/>
            <a:cxnLst/>
            <a:rect l="l" t="t" r="r" b="b"/>
            <a:pathLst>
              <a:path w="346710" h="387350">
                <a:moveTo>
                  <a:pt x="0" y="387338"/>
                </a:moveTo>
                <a:lnTo>
                  <a:pt x="346601" y="387338"/>
                </a:lnTo>
                <a:lnTo>
                  <a:pt x="346601" y="0"/>
                </a:lnTo>
                <a:lnTo>
                  <a:pt x="0" y="0"/>
                </a:lnTo>
                <a:lnTo>
                  <a:pt x="0" y="387338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88405" y="5357034"/>
            <a:ext cx="346710" cy="387350"/>
          </a:xfrm>
          <a:custGeom>
            <a:avLst/>
            <a:gdLst/>
            <a:ahLst/>
            <a:cxnLst/>
            <a:rect l="l" t="t" r="r" b="b"/>
            <a:pathLst>
              <a:path w="346710" h="387350">
                <a:moveTo>
                  <a:pt x="0" y="387338"/>
                </a:moveTo>
                <a:lnTo>
                  <a:pt x="346600" y="387338"/>
                </a:lnTo>
                <a:lnTo>
                  <a:pt x="346600" y="0"/>
                </a:lnTo>
                <a:lnTo>
                  <a:pt x="0" y="0"/>
                </a:lnTo>
                <a:lnTo>
                  <a:pt x="0" y="387338"/>
                </a:lnTo>
                <a:close/>
              </a:path>
            </a:pathLst>
          </a:custGeom>
          <a:ln w="85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88405" y="5268945"/>
            <a:ext cx="465455" cy="88265"/>
          </a:xfrm>
          <a:custGeom>
            <a:avLst/>
            <a:gdLst/>
            <a:ahLst/>
            <a:cxnLst/>
            <a:rect l="l" t="t" r="r" b="b"/>
            <a:pathLst>
              <a:path w="465454" h="88264">
                <a:moveTo>
                  <a:pt x="464985" y="0"/>
                </a:moveTo>
                <a:lnTo>
                  <a:pt x="118384" y="0"/>
                </a:lnTo>
                <a:lnTo>
                  <a:pt x="0" y="88066"/>
                </a:lnTo>
                <a:lnTo>
                  <a:pt x="346601" y="88066"/>
                </a:lnTo>
                <a:lnTo>
                  <a:pt x="46498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88405" y="5268945"/>
            <a:ext cx="465455" cy="88265"/>
          </a:xfrm>
          <a:custGeom>
            <a:avLst/>
            <a:gdLst/>
            <a:ahLst/>
            <a:cxnLst/>
            <a:rect l="l" t="t" r="r" b="b"/>
            <a:pathLst>
              <a:path w="465454" h="88264">
                <a:moveTo>
                  <a:pt x="346600" y="88066"/>
                </a:moveTo>
                <a:lnTo>
                  <a:pt x="464985" y="0"/>
                </a:lnTo>
                <a:lnTo>
                  <a:pt x="118384" y="0"/>
                </a:lnTo>
                <a:lnTo>
                  <a:pt x="0" y="88066"/>
                </a:lnTo>
                <a:lnTo>
                  <a:pt x="346600" y="88066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81607" y="5401278"/>
            <a:ext cx="118745" cy="343535"/>
          </a:xfrm>
          <a:custGeom>
            <a:avLst/>
            <a:gdLst/>
            <a:ahLst/>
            <a:cxnLst/>
            <a:rect l="l" t="t" r="r" b="b"/>
            <a:pathLst>
              <a:path w="118745" h="343535">
                <a:moveTo>
                  <a:pt x="118384" y="0"/>
                </a:moveTo>
                <a:lnTo>
                  <a:pt x="0" y="87831"/>
                </a:lnTo>
                <a:lnTo>
                  <a:pt x="0" y="343094"/>
                </a:lnTo>
                <a:lnTo>
                  <a:pt x="118384" y="255298"/>
                </a:lnTo>
                <a:lnTo>
                  <a:pt x="118384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881607" y="5401278"/>
            <a:ext cx="118745" cy="343535"/>
          </a:xfrm>
          <a:custGeom>
            <a:avLst/>
            <a:gdLst/>
            <a:ahLst/>
            <a:cxnLst/>
            <a:rect l="l" t="t" r="r" b="b"/>
            <a:pathLst>
              <a:path w="118745" h="343535">
                <a:moveTo>
                  <a:pt x="0" y="343094"/>
                </a:moveTo>
                <a:lnTo>
                  <a:pt x="0" y="87831"/>
                </a:lnTo>
                <a:lnTo>
                  <a:pt x="118384" y="0"/>
                </a:lnTo>
                <a:lnTo>
                  <a:pt x="118384" y="255298"/>
                </a:lnTo>
                <a:lnTo>
                  <a:pt x="0" y="343094"/>
                </a:lnTo>
                <a:close/>
              </a:path>
            </a:pathLst>
          </a:custGeom>
          <a:ln w="8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35006" y="5489075"/>
            <a:ext cx="346710" cy="255904"/>
          </a:xfrm>
          <a:custGeom>
            <a:avLst/>
            <a:gdLst/>
            <a:ahLst/>
            <a:cxnLst/>
            <a:rect l="l" t="t" r="r" b="b"/>
            <a:pathLst>
              <a:path w="346710" h="255904">
                <a:moveTo>
                  <a:pt x="0" y="255298"/>
                </a:moveTo>
                <a:lnTo>
                  <a:pt x="346601" y="255298"/>
                </a:lnTo>
                <a:lnTo>
                  <a:pt x="346601" y="0"/>
                </a:lnTo>
                <a:lnTo>
                  <a:pt x="0" y="0"/>
                </a:lnTo>
                <a:lnTo>
                  <a:pt x="0" y="255298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535006" y="5489075"/>
            <a:ext cx="346710" cy="255904"/>
          </a:xfrm>
          <a:custGeom>
            <a:avLst/>
            <a:gdLst/>
            <a:ahLst/>
            <a:cxnLst/>
            <a:rect l="l" t="t" r="r" b="b"/>
            <a:pathLst>
              <a:path w="346710" h="255904">
                <a:moveTo>
                  <a:pt x="0" y="255298"/>
                </a:moveTo>
                <a:lnTo>
                  <a:pt x="346600" y="255298"/>
                </a:lnTo>
                <a:lnTo>
                  <a:pt x="346600" y="0"/>
                </a:lnTo>
                <a:lnTo>
                  <a:pt x="0" y="0"/>
                </a:lnTo>
                <a:lnTo>
                  <a:pt x="0" y="255298"/>
                </a:lnTo>
                <a:close/>
              </a:path>
            </a:pathLst>
          </a:custGeom>
          <a:ln w="86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35006" y="5401278"/>
            <a:ext cx="465455" cy="88265"/>
          </a:xfrm>
          <a:custGeom>
            <a:avLst/>
            <a:gdLst/>
            <a:ahLst/>
            <a:cxnLst/>
            <a:rect l="l" t="t" r="r" b="b"/>
            <a:pathLst>
              <a:path w="465454" h="88264">
                <a:moveTo>
                  <a:pt x="464985" y="0"/>
                </a:moveTo>
                <a:lnTo>
                  <a:pt x="118384" y="0"/>
                </a:lnTo>
                <a:lnTo>
                  <a:pt x="0" y="87831"/>
                </a:lnTo>
                <a:lnTo>
                  <a:pt x="346601" y="87831"/>
                </a:lnTo>
                <a:lnTo>
                  <a:pt x="46498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35006" y="5401278"/>
            <a:ext cx="465455" cy="88265"/>
          </a:xfrm>
          <a:custGeom>
            <a:avLst/>
            <a:gdLst/>
            <a:ahLst/>
            <a:cxnLst/>
            <a:rect l="l" t="t" r="r" b="b"/>
            <a:pathLst>
              <a:path w="465454" h="88264">
                <a:moveTo>
                  <a:pt x="346600" y="87831"/>
                </a:moveTo>
                <a:lnTo>
                  <a:pt x="464985" y="0"/>
                </a:lnTo>
                <a:lnTo>
                  <a:pt x="118384" y="0"/>
                </a:lnTo>
                <a:lnTo>
                  <a:pt x="0" y="87831"/>
                </a:lnTo>
                <a:lnTo>
                  <a:pt x="346600" y="87831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19656" y="5462760"/>
            <a:ext cx="118745" cy="281940"/>
          </a:xfrm>
          <a:custGeom>
            <a:avLst/>
            <a:gdLst/>
            <a:ahLst/>
            <a:cxnLst/>
            <a:rect l="l" t="t" r="r" b="b"/>
            <a:pathLst>
              <a:path w="118745" h="281939">
                <a:moveTo>
                  <a:pt x="118497" y="0"/>
                </a:moveTo>
                <a:lnTo>
                  <a:pt x="0" y="88066"/>
                </a:lnTo>
                <a:lnTo>
                  <a:pt x="0" y="281612"/>
                </a:lnTo>
                <a:lnTo>
                  <a:pt x="118497" y="193815"/>
                </a:lnTo>
                <a:lnTo>
                  <a:pt x="118497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19655" y="5462760"/>
            <a:ext cx="118745" cy="281940"/>
          </a:xfrm>
          <a:custGeom>
            <a:avLst/>
            <a:gdLst/>
            <a:ahLst/>
            <a:cxnLst/>
            <a:rect l="l" t="t" r="r" b="b"/>
            <a:pathLst>
              <a:path w="118745" h="281939">
                <a:moveTo>
                  <a:pt x="0" y="281612"/>
                </a:moveTo>
                <a:lnTo>
                  <a:pt x="0" y="88066"/>
                </a:lnTo>
                <a:lnTo>
                  <a:pt x="118497" y="0"/>
                </a:lnTo>
                <a:lnTo>
                  <a:pt x="118497" y="193815"/>
                </a:lnTo>
                <a:lnTo>
                  <a:pt x="0" y="281612"/>
                </a:lnTo>
                <a:close/>
              </a:path>
            </a:pathLst>
          </a:custGeom>
          <a:ln w="84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881607" y="5550850"/>
            <a:ext cx="338455" cy="193675"/>
          </a:xfrm>
          <a:custGeom>
            <a:avLst/>
            <a:gdLst/>
            <a:ahLst/>
            <a:cxnLst/>
            <a:rect l="l" t="t" r="r" b="b"/>
            <a:pathLst>
              <a:path w="338454" h="193675">
                <a:moveTo>
                  <a:pt x="0" y="193522"/>
                </a:moveTo>
                <a:lnTo>
                  <a:pt x="338161" y="193522"/>
                </a:lnTo>
                <a:lnTo>
                  <a:pt x="338161" y="0"/>
                </a:lnTo>
                <a:lnTo>
                  <a:pt x="0" y="0"/>
                </a:lnTo>
                <a:lnTo>
                  <a:pt x="0" y="193522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881607" y="5550850"/>
            <a:ext cx="338455" cy="193675"/>
          </a:xfrm>
          <a:custGeom>
            <a:avLst/>
            <a:gdLst/>
            <a:ahLst/>
            <a:cxnLst/>
            <a:rect l="l" t="t" r="r" b="b"/>
            <a:pathLst>
              <a:path w="338454" h="193675">
                <a:moveTo>
                  <a:pt x="0" y="193522"/>
                </a:moveTo>
                <a:lnTo>
                  <a:pt x="338161" y="193522"/>
                </a:lnTo>
                <a:lnTo>
                  <a:pt x="338161" y="0"/>
                </a:lnTo>
                <a:lnTo>
                  <a:pt x="0" y="0"/>
                </a:lnTo>
                <a:lnTo>
                  <a:pt x="0" y="193522"/>
                </a:lnTo>
                <a:close/>
              </a:path>
            </a:pathLst>
          </a:custGeom>
          <a:ln w="86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881607" y="5462760"/>
            <a:ext cx="456565" cy="88265"/>
          </a:xfrm>
          <a:custGeom>
            <a:avLst/>
            <a:gdLst/>
            <a:ahLst/>
            <a:cxnLst/>
            <a:rect l="l" t="t" r="r" b="b"/>
            <a:pathLst>
              <a:path w="456564" h="88264">
                <a:moveTo>
                  <a:pt x="456545" y="0"/>
                </a:moveTo>
                <a:lnTo>
                  <a:pt x="118384" y="0"/>
                </a:lnTo>
                <a:lnTo>
                  <a:pt x="0" y="88066"/>
                </a:lnTo>
                <a:lnTo>
                  <a:pt x="338048" y="88066"/>
                </a:lnTo>
                <a:lnTo>
                  <a:pt x="45654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881607" y="5462760"/>
            <a:ext cx="456565" cy="88265"/>
          </a:xfrm>
          <a:custGeom>
            <a:avLst/>
            <a:gdLst/>
            <a:ahLst/>
            <a:cxnLst/>
            <a:rect l="l" t="t" r="r" b="b"/>
            <a:pathLst>
              <a:path w="456564" h="88264">
                <a:moveTo>
                  <a:pt x="338048" y="88066"/>
                </a:moveTo>
                <a:lnTo>
                  <a:pt x="456545" y="0"/>
                </a:lnTo>
                <a:lnTo>
                  <a:pt x="118384" y="0"/>
                </a:lnTo>
                <a:lnTo>
                  <a:pt x="0" y="88066"/>
                </a:lnTo>
                <a:lnTo>
                  <a:pt x="338048" y="88066"/>
                </a:lnTo>
                <a:close/>
              </a:path>
            </a:pathLst>
          </a:custGeom>
          <a:ln w="87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87743" y="3429159"/>
            <a:ext cx="0" cy="2315845"/>
          </a:xfrm>
          <a:custGeom>
            <a:avLst/>
            <a:gdLst/>
            <a:ahLst/>
            <a:cxnLst/>
            <a:rect l="l" t="t" r="r" b="b"/>
            <a:pathLst>
              <a:path h="2315845">
                <a:moveTo>
                  <a:pt x="0" y="2315213"/>
                </a:moveTo>
                <a:lnTo>
                  <a:pt x="0" y="0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53983" y="5744373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3983" y="5489110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753983" y="5233812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53983" y="4969731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53983" y="4714433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53983" y="4459134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53983" y="4195053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53983" y="3939755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53983" y="3675674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53983" y="3420376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3375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175698" y="4192901"/>
            <a:ext cx="250825" cy="767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45"/>
              </a:lnSpc>
            </a:pPr>
            <a:r>
              <a:rPr sz="1600" b="1" spc="15" dirty="0">
                <a:latin typeface="Times New Roman"/>
                <a:cs typeface="Times New Roman"/>
              </a:rPr>
              <a:t>Fre</a:t>
            </a:r>
            <a:r>
              <a:rPr sz="1600" b="1" spc="-25" dirty="0">
                <a:latin typeface="Times New Roman"/>
                <a:cs typeface="Times New Roman"/>
              </a:rPr>
              <a:t>k</a:t>
            </a:r>
            <a:r>
              <a:rPr sz="1600" b="1" dirty="0">
                <a:latin typeface="Times New Roman"/>
                <a:cs typeface="Times New Roman"/>
              </a:rPr>
              <a:t>a</a:t>
            </a:r>
            <a:r>
              <a:rPr sz="1600" b="1" spc="-25" dirty="0">
                <a:latin typeface="Times New Roman"/>
                <a:cs typeface="Times New Roman"/>
              </a:rPr>
              <a:t>n</a:t>
            </a:r>
            <a:r>
              <a:rPr sz="1600" b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787743" y="5744373"/>
            <a:ext cx="3423920" cy="0"/>
          </a:xfrm>
          <a:custGeom>
            <a:avLst/>
            <a:gdLst/>
            <a:ahLst/>
            <a:cxnLst/>
            <a:rect l="l" t="t" r="r" b="b"/>
            <a:pathLst>
              <a:path w="3423920">
                <a:moveTo>
                  <a:pt x="0" y="0"/>
                </a:moveTo>
                <a:lnTo>
                  <a:pt x="3423472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87743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25904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472505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19106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57042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03530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50244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8405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535006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881607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219655" y="574437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847394" y="5802943"/>
            <a:ext cx="203835" cy="24955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25" dirty="0">
                <a:latin typeface="Times New Roman"/>
                <a:cs typeface="Times New Roman"/>
              </a:rPr>
              <a:t>0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dirty="0">
                <a:latin typeface="Times New Roman"/>
                <a:cs typeface="Times New Roman"/>
              </a:rPr>
              <a:t>4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193995" y="5802779"/>
            <a:ext cx="203835" cy="3460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4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dirty="0">
                <a:latin typeface="Times New Roman"/>
                <a:cs typeface="Times New Roman"/>
              </a:rPr>
              <a:t>8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532156" y="5803305"/>
            <a:ext cx="203835" cy="4337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30" dirty="0">
                <a:latin typeface="Times New Roman"/>
                <a:cs typeface="Times New Roman"/>
              </a:rPr>
              <a:t>&gt;8-12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878757" y="5803831"/>
            <a:ext cx="203835" cy="5213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35" dirty="0">
                <a:latin typeface="Times New Roman"/>
                <a:cs typeface="Times New Roman"/>
              </a:rPr>
              <a:t>&gt;12-16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225358" y="5803831"/>
            <a:ext cx="203835" cy="5213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35" dirty="0">
                <a:latin typeface="Times New Roman"/>
                <a:cs typeface="Times New Roman"/>
              </a:rPr>
              <a:t>&gt;16-20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63519" y="5803831"/>
            <a:ext cx="203835" cy="5213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35" dirty="0">
                <a:latin typeface="Times New Roman"/>
                <a:cs typeface="Times New Roman"/>
              </a:rPr>
              <a:t>&gt;20-24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910120" y="5803831"/>
            <a:ext cx="203835" cy="5213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35" dirty="0">
                <a:latin typeface="Times New Roman"/>
                <a:cs typeface="Times New Roman"/>
              </a:rPr>
              <a:t>&gt;24-28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256383" y="5803831"/>
            <a:ext cx="203835" cy="5213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35" dirty="0">
                <a:latin typeface="Times New Roman"/>
                <a:cs typeface="Times New Roman"/>
              </a:rPr>
              <a:t>&gt;28-32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594657" y="5803831"/>
            <a:ext cx="203835" cy="5213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35" dirty="0">
                <a:latin typeface="Times New Roman"/>
                <a:cs typeface="Times New Roman"/>
              </a:rPr>
              <a:t>&gt;32-36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941258" y="5803831"/>
            <a:ext cx="203835" cy="5213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250" b="1" spc="35" dirty="0">
                <a:latin typeface="Times New Roman"/>
                <a:cs typeface="Times New Roman"/>
              </a:rPr>
              <a:t>&gt;36-40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500181" y="3262109"/>
            <a:ext cx="3092450" cy="336931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2855595" algn="ctr">
              <a:lnSpc>
                <a:spcPct val="100000"/>
              </a:lnSpc>
              <a:spcBef>
                <a:spcPts val="115"/>
              </a:spcBef>
            </a:pPr>
            <a:r>
              <a:rPr sz="1650" b="1" spc="-30" dirty="0">
                <a:latin typeface="Times New Roman"/>
                <a:cs typeface="Times New Roman"/>
              </a:rPr>
              <a:t>18</a:t>
            </a:r>
            <a:endParaRPr sz="1650">
              <a:latin typeface="Times New Roman"/>
              <a:cs typeface="Times New Roman"/>
            </a:endParaRPr>
          </a:p>
          <a:p>
            <a:pPr marR="2855595" algn="ctr">
              <a:lnSpc>
                <a:spcPct val="100000"/>
              </a:lnSpc>
              <a:spcBef>
                <a:spcPts val="30"/>
              </a:spcBef>
            </a:pPr>
            <a:r>
              <a:rPr sz="1650" b="1" spc="-30" dirty="0">
                <a:latin typeface="Times New Roman"/>
                <a:cs typeface="Times New Roman"/>
              </a:rPr>
              <a:t>16</a:t>
            </a:r>
            <a:endParaRPr sz="1650">
              <a:latin typeface="Times New Roman"/>
              <a:cs typeface="Times New Roman"/>
            </a:endParaRPr>
          </a:p>
          <a:p>
            <a:pPr marR="2855595" algn="ctr">
              <a:lnSpc>
                <a:spcPct val="100000"/>
              </a:lnSpc>
              <a:spcBef>
                <a:spcPts val="100"/>
              </a:spcBef>
            </a:pPr>
            <a:r>
              <a:rPr sz="1650" b="1" spc="-30" dirty="0">
                <a:latin typeface="Times New Roman"/>
                <a:cs typeface="Times New Roman"/>
              </a:rPr>
              <a:t>14</a:t>
            </a:r>
            <a:endParaRPr sz="1650">
              <a:latin typeface="Times New Roman"/>
              <a:cs typeface="Times New Roman"/>
            </a:endParaRPr>
          </a:p>
          <a:p>
            <a:pPr marR="2855595" algn="ctr">
              <a:lnSpc>
                <a:spcPct val="100000"/>
              </a:lnSpc>
              <a:spcBef>
                <a:spcPts val="30"/>
              </a:spcBef>
            </a:pPr>
            <a:r>
              <a:rPr sz="1650" b="1" spc="-30" dirty="0">
                <a:latin typeface="Times New Roman"/>
                <a:cs typeface="Times New Roman"/>
              </a:rPr>
              <a:t>12</a:t>
            </a:r>
            <a:endParaRPr sz="1650">
              <a:latin typeface="Times New Roman"/>
              <a:cs typeface="Times New Roman"/>
            </a:endParaRPr>
          </a:p>
          <a:p>
            <a:pPr marR="2855595" algn="ctr">
              <a:lnSpc>
                <a:spcPct val="100000"/>
              </a:lnSpc>
              <a:spcBef>
                <a:spcPts val="95"/>
              </a:spcBef>
            </a:pPr>
            <a:r>
              <a:rPr sz="1650" b="1" spc="-30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  <a:p>
            <a:pPr marR="2753995" algn="ctr">
              <a:lnSpc>
                <a:spcPct val="100000"/>
              </a:lnSpc>
              <a:spcBef>
                <a:spcPts val="35"/>
              </a:spcBef>
            </a:pPr>
            <a:r>
              <a:rPr sz="1650" b="1" spc="-30" dirty="0">
                <a:latin typeface="Times New Roman"/>
                <a:cs typeface="Times New Roman"/>
              </a:rPr>
              <a:t>8</a:t>
            </a:r>
            <a:endParaRPr sz="1650">
              <a:latin typeface="Times New Roman"/>
              <a:cs typeface="Times New Roman"/>
            </a:endParaRPr>
          </a:p>
          <a:p>
            <a:pPr marR="2753995" algn="ctr">
              <a:lnSpc>
                <a:spcPct val="100000"/>
              </a:lnSpc>
              <a:spcBef>
                <a:spcPts val="30"/>
              </a:spcBef>
            </a:pPr>
            <a:r>
              <a:rPr sz="1650" b="1" spc="-30" dirty="0">
                <a:latin typeface="Times New Roman"/>
                <a:cs typeface="Times New Roman"/>
              </a:rPr>
              <a:t>6</a:t>
            </a:r>
            <a:endParaRPr sz="1650">
              <a:latin typeface="Times New Roman"/>
              <a:cs typeface="Times New Roman"/>
            </a:endParaRPr>
          </a:p>
          <a:p>
            <a:pPr marR="2753995" algn="ctr">
              <a:lnSpc>
                <a:spcPct val="100000"/>
              </a:lnSpc>
              <a:spcBef>
                <a:spcPts val="100"/>
              </a:spcBef>
            </a:pPr>
            <a:r>
              <a:rPr sz="1650" b="1" spc="-30" dirty="0">
                <a:latin typeface="Times New Roman"/>
                <a:cs typeface="Times New Roman"/>
              </a:rPr>
              <a:t>4</a:t>
            </a:r>
            <a:endParaRPr sz="1650">
              <a:latin typeface="Times New Roman"/>
              <a:cs typeface="Times New Roman"/>
            </a:endParaRPr>
          </a:p>
          <a:p>
            <a:pPr marR="2753995" algn="ctr">
              <a:lnSpc>
                <a:spcPct val="100000"/>
              </a:lnSpc>
              <a:spcBef>
                <a:spcPts val="30"/>
              </a:spcBef>
            </a:pPr>
            <a:r>
              <a:rPr sz="1650" b="1" spc="-30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  <a:p>
            <a:pPr marR="2753995" algn="ctr">
              <a:lnSpc>
                <a:spcPct val="100000"/>
              </a:lnSpc>
              <a:spcBef>
                <a:spcPts val="30"/>
              </a:spcBef>
            </a:pPr>
            <a:r>
              <a:rPr sz="1650" b="1" spc="-30" dirty="0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916940">
              <a:lnSpc>
                <a:spcPct val="100000"/>
              </a:lnSpc>
            </a:pPr>
            <a:r>
              <a:rPr sz="1650" b="1" spc="-40" dirty="0">
                <a:latin typeface="Times New Roman"/>
                <a:cs typeface="Times New Roman"/>
              </a:rPr>
              <a:t>Yaş Sınıfı </a:t>
            </a:r>
            <a:r>
              <a:rPr sz="1650" b="1" spc="-25" dirty="0">
                <a:latin typeface="Times New Roman"/>
                <a:cs typeface="Times New Roman"/>
              </a:rPr>
              <a:t>Aralıkları</a:t>
            </a:r>
            <a:r>
              <a:rPr sz="1650" b="1" spc="85" dirty="0">
                <a:latin typeface="Times New Roman"/>
                <a:cs typeface="Times New Roman"/>
              </a:rPr>
              <a:t> </a:t>
            </a:r>
            <a:r>
              <a:rPr sz="1650" b="1" spc="-20" dirty="0">
                <a:latin typeface="Times New Roman"/>
                <a:cs typeface="Times New Roman"/>
              </a:rPr>
              <a:t>(yıl)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49553"/>
            <a:ext cx="78365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0" dirty="0"/>
              <a:t>Ortalama, </a:t>
            </a:r>
            <a:r>
              <a:rPr sz="3200" dirty="0"/>
              <a:t>Medyan </a:t>
            </a:r>
            <a:r>
              <a:rPr sz="3200" spc="-25" dirty="0"/>
              <a:t>ve </a:t>
            </a:r>
            <a:r>
              <a:rPr sz="3200" dirty="0"/>
              <a:t>Modun</a:t>
            </a:r>
            <a:r>
              <a:rPr sz="3200" spc="5" dirty="0"/>
              <a:t> </a:t>
            </a:r>
            <a:r>
              <a:rPr sz="3200" spc="-5" dirty="0"/>
              <a:t>karşılaştırılması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8340" y="2071243"/>
            <a:ext cx="7388225" cy="32975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20" dirty="0">
                <a:latin typeface="Tw Cen MT"/>
                <a:cs typeface="Tw Cen MT"/>
              </a:rPr>
              <a:t>Verilerde </a:t>
            </a:r>
            <a:r>
              <a:rPr sz="2900" spc="-5" dirty="0">
                <a:latin typeface="Tw Cen MT"/>
                <a:cs typeface="Tw Cen MT"/>
              </a:rPr>
              <a:t>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iklik </a:t>
            </a:r>
            <a:r>
              <a:rPr sz="2900" spc="-15" dirty="0">
                <a:latin typeface="Tw Cen MT"/>
                <a:cs typeface="Tw Cen MT"/>
              </a:rPr>
              <a:t>varsa </a:t>
            </a:r>
            <a:r>
              <a:rPr sz="2900" spc="0" dirty="0">
                <a:latin typeface="Tw Cen MT"/>
                <a:cs typeface="Tw Cen MT"/>
              </a:rPr>
              <a:t>ortalam </a:t>
            </a:r>
            <a:r>
              <a:rPr sz="2900" spc="-35" dirty="0">
                <a:latin typeface="Tw Cen MT"/>
                <a:cs typeface="Tw Cen MT"/>
              </a:rPr>
              <a:t>ve medyan  </a:t>
            </a:r>
            <a:r>
              <a:rPr sz="2900" dirty="0">
                <a:latin typeface="Tw Cen MT"/>
                <a:cs typeface="Tw Cen MT"/>
              </a:rPr>
              <a:t>birbirine eşit olmaz. </a:t>
            </a:r>
            <a:r>
              <a:rPr sz="2900" spc="0" dirty="0">
                <a:latin typeface="Tw Cen MT"/>
                <a:cs typeface="Tw Cen MT"/>
              </a:rPr>
              <a:t>Ortalama </a:t>
            </a:r>
            <a:r>
              <a:rPr sz="2900" dirty="0">
                <a:latin typeface="Tw Cen MT"/>
                <a:cs typeface="Tw Cen MT"/>
              </a:rPr>
              <a:t>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ikli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</a:t>
            </a:r>
            <a:r>
              <a:rPr sz="2900" spc="-95" dirty="0">
                <a:latin typeface="Tw Cen MT"/>
                <a:cs typeface="Tw Cen MT"/>
              </a:rPr>
              <a:t> </a:t>
            </a:r>
            <a:r>
              <a:rPr sz="2900" spc="5" dirty="0">
                <a:latin typeface="Tw Cen MT"/>
                <a:cs typeface="Tw Cen MT"/>
              </a:rPr>
              <a:t>do</a:t>
            </a:r>
            <a:r>
              <a:rPr sz="2900" spc="5" dirty="0">
                <a:latin typeface="Arial"/>
                <a:cs typeface="Arial"/>
              </a:rPr>
              <a:t>ğ</a:t>
            </a:r>
            <a:r>
              <a:rPr sz="2900" spc="5" dirty="0">
                <a:latin typeface="Tw Cen MT"/>
                <a:cs typeface="Tw Cen MT"/>
              </a:rPr>
              <a:t>ru  </a:t>
            </a:r>
            <a:r>
              <a:rPr sz="2900" spc="-15" dirty="0">
                <a:latin typeface="Tw Cen MT"/>
                <a:cs typeface="Tw Cen MT"/>
              </a:rPr>
              <a:t>sürülenir.</a:t>
            </a:r>
            <a:endParaRPr sz="2900" dirty="0">
              <a:latin typeface="Tw Cen MT"/>
              <a:cs typeface="Tw Cen MT"/>
            </a:endParaRPr>
          </a:p>
          <a:p>
            <a:pPr marL="332740" marR="5080" indent="-320040">
              <a:lnSpc>
                <a:spcPts val="3460"/>
              </a:lnSpc>
              <a:spcBef>
                <a:spcPts val="84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65" dirty="0">
                <a:latin typeface="Tw Cen MT"/>
                <a:cs typeface="Tw Cen MT"/>
              </a:rPr>
              <a:t>Yani </a:t>
            </a:r>
            <a:r>
              <a:rPr sz="2900" dirty="0">
                <a:latin typeface="Tw Cen MT"/>
                <a:cs typeface="Tw Cen MT"/>
              </a:rPr>
              <a:t>+ </a:t>
            </a:r>
            <a:r>
              <a:rPr sz="2900" spc="-5" dirty="0">
                <a:latin typeface="Tw Cen MT"/>
                <a:cs typeface="Tw Cen MT"/>
              </a:rPr>
              <a:t>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iklik </a:t>
            </a:r>
            <a:r>
              <a:rPr sz="2900" spc="5" dirty="0">
                <a:latin typeface="Tw Cen MT"/>
                <a:cs typeface="Tw Cen MT"/>
              </a:rPr>
              <a:t>durumunda </a:t>
            </a:r>
            <a:r>
              <a:rPr sz="2900" spc="0" dirty="0">
                <a:latin typeface="Tw Cen MT"/>
                <a:cs typeface="Tw Cen MT"/>
              </a:rPr>
              <a:t>ortalama </a:t>
            </a:r>
            <a:r>
              <a:rPr sz="2900" spc="-25" dirty="0">
                <a:latin typeface="Tw Cen MT"/>
                <a:cs typeface="Tw Cen MT"/>
              </a:rPr>
              <a:t>medyandan  </a:t>
            </a:r>
            <a:r>
              <a:rPr sz="2900" dirty="0">
                <a:latin typeface="Tw Cen MT"/>
                <a:cs typeface="Tw Cen MT"/>
              </a:rPr>
              <a:t>büyük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olur</a:t>
            </a:r>
          </a:p>
          <a:p>
            <a:pPr marL="332740" marR="662940" indent="-320040">
              <a:lnSpc>
                <a:spcPts val="3470"/>
              </a:lnSpc>
              <a:spcBef>
                <a:spcPts val="73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434975" algn="l"/>
                <a:tab pos="435609" algn="l"/>
              </a:tabLst>
            </a:pPr>
            <a:r>
              <a:rPr sz="2900" dirty="0">
                <a:latin typeface="Tw Cen MT"/>
                <a:cs typeface="Tw Cen MT"/>
              </a:rPr>
              <a:t>- </a:t>
            </a:r>
            <a:r>
              <a:rPr sz="2900" spc="-5" dirty="0">
                <a:latin typeface="Tw Cen MT"/>
                <a:cs typeface="Tw Cen MT"/>
              </a:rPr>
              <a:t>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iklik </a:t>
            </a:r>
            <a:r>
              <a:rPr sz="2900" spc="5" dirty="0">
                <a:latin typeface="Tw Cen MT"/>
                <a:cs typeface="Tw Cen MT"/>
              </a:rPr>
              <a:t>durumunda, </a:t>
            </a:r>
            <a:r>
              <a:rPr sz="2900" spc="0" dirty="0">
                <a:latin typeface="Tw Cen MT"/>
                <a:cs typeface="Tw Cen MT"/>
              </a:rPr>
              <a:t>ortalama </a:t>
            </a:r>
            <a:r>
              <a:rPr sz="2900" spc="-25" dirty="0">
                <a:latin typeface="Tw Cen MT"/>
                <a:cs typeface="Tw Cen MT"/>
              </a:rPr>
              <a:t>medyandan  </a:t>
            </a:r>
            <a:r>
              <a:rPr sz="2900" dirty="0">
                <a:latin typeface="Tw Cen MT"/>
                <a:cs typeface="Tw Cen MT"/>
              </a:rPr>
              <a:t>küçük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spc="-40" dirty="0">
                <a:latin typeface="Tw Cen MT"/>
                <a:cs typeface="Tw Cen MT"/>
              </a:rPr>
              <a:t>olur.</a:t>
            </a:r>
            <a:endParaRPr sz="2900" dirty="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73353"/>
            <a:ext cx="78365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0" dirty="0"/>
              <a:t>Ortalama, </a:t>
            </a:r>
            <a:r>
              <a:rPr sz="3200" dirty="0"/>
              <a:t>Medyan </a:t>
            </a:r>
            <a:r>
              <a:rPr sz="3200" spc="-25" dirty="0"/>
              <a:t>ve </a:t>
            </a:r>
            <a:r>
              <a:rPr sz="3200" dirty="0"/>
              <a:t>Modun</a:t>
            </a:r>
            <a:r>
              <a:rPr sz="3200" spc="5" dirty="0"/>
              <a:t> </a:t>
            </a:r>
            <a:r>
              <a:rPr sz="3200" spc="-5" dirty="0"/>
              <a:t>karşılaştırılması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1692" y="5476747"/>
            <a:ext cx="22288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0823" y="5328615"/>
            <a:ext cx="431482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spc="10" dirty="0">
                <a:latin typeface="Tw Cen MT"/>
                <a:cs typeface="Tw Cen MT"/>
              </a:rPr>
              <a:t>Ortalama </a:t>
            </a:r>
            <a:r>
              <a:rPr sz="2900" b="1" dirty="0">
                <a:latin typeface="Tw Cen MT"/>
                <a:cs typeface="Tw Cen MT"/>
              </a:rPr>
              <a:t>&gt; Medyan &gt;</a:t>
            </a:r>
            <a:r>
              <a:rPr sz="2900" b="1" spc="-110" dirty="0">
                <a:latin typeface="Tw Cen MT"/>
                <a:cs typeface="Tw Cen MT"/>
              </a:rPr>
              <a:t> </a:t>
            </a:r>
            <a:r>
              <a:rPr sz="2900" b="1" dirty="0">
                <a:latin typeface="Tw Cen MT"/>
                <a:cs typeface="Tw Cen MT"/>
              </a:rPr>
              <a:t>Mod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59501" y="4171092"/>
            <a:ext cx="2956560" cy="88265"/>
          </a:xfrm>
          <a:custGeom>
            <a:avLst/>
            <a:gdLst/>
            <a:ahLst/>
            <a:cxnLst/>
            <a:rect l="l" t="t" r="r" b="b"/>
            <a:pathLst>
              <a:path w="2956560" h="88264">
                <a:moveTo>
                  <a:pt x="2956375" y="0"/>
                </a:moveTo>
                <a:lnTo>
                  <a:pt x="98900" y="0"/>
                </a:lnTo>
                <a:lnTo>
                  <a:pt x="0" y="87855"/>
                </a:lnTo>
                <a:lnTo>
                  <a:pt x="2857271" y="87855"/>
                </a:lnTo>
                <a:lnTo>
                  <a:pt x="2956375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63356" y="4175543"/>
            <a:ext cx="2956560" cy="88265"/>
          </a:xfrm>
          <a:custGeom>
            <a:avLst/>
            <a:gdLst/>
            <a:ahLst/>
            <a:cxnLst/>
            <a:rect l="l" t="t" r="r" b="b"/>
            <a:pathLst>
              <a:path w="2956560" h="88264">
                <a:moveTo>
                  <a:pt x="2956274" y="0"/>
                </a:moveTo>
                <a:lnTo>
                  <a:pt x="2857170" y="87796"/>
                </a:lnTo>
                <a:lnTo>
                  <a:pt x="0" y="87796"/>
                </a:lnTo>
                <a:lnTo>
                  <a:pt x="98900" y="0"/>
                </a:lnTo>
                <a:lnTo>
                  <a:pt x="2956274" y="0"/>
                </a:lnTo>
                <a:close/>
              </a:path>
            </a:pathLst>
          </a:custGeom>
          <a:ln w="87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63356" y="2396888"/>
            <a:ext cx="99060" cy="1866900"/>
          </a:xfrm>
          <a:custGeom>
            <a:avLst/>
            <a:gdLst/>
            <a:ahLst/>
            <a:cxnLst/>
            <a:rect l="l" t="t" r="r" b="b"/>
            <a:pathLst>
              <a:path w="99060" h="1866900">
                <a:moveTo>
                  <a:pt x="0" y="1866451"/>
                </a:moveTo>
                <a:lnTo>
                  <a:pt x="0" y="88183"/>
                </a:lnTo>
                <a:lnTo>
                  <a:pt x="98900" y="0"/>
                </a:lnTo>
                <a:lnTo>
                  <a:pt x="98900" y="1778654"/>
                </a:lnTo>
                <a:lnTo>
                  <a:pt x="0" y="1866451"/>
                </a:lnTo>
                <a:close/>
              </a:path>
            </a:pathLst>
          </a:custGeom>
          <a:ln w="76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62256" y="2396888"/>
            <a:ext cx="2857500" cy="1779270"/>
          </a:xfrm>
          <a:custGeom>
            <a:avLst/>
            <a:gdLst/>
            <a:ahLst/>
            <a:cxnLst/>
            <a:rect l="l" t="t" r="r" b="b"/>
            <a:pathLst>
              <a:path w="2857500" h="1779270">
                <a:moveTo>
                  <a:pt x="0" y="1778654"/>
                </a:moveTo>
                <a:lnTo>
                  <a:pt x="2857474" y="1778654"/>
                </a:lnTo>
                <a:lnTo>
                  <a:pt x="2857474" y="0"/>
                </a:lnTo>
                <a:lnTo>
                  <a:pt x="0" y="0"/>
                </a:lnTo>
                <a:lnTo>
                  <a:pt x="0" y="1778654"/>
                </a:lnTo>
                <a:close/>
              </a:path>
            </a:pathLst>
          </a:custGeom>
          <a:ln w="84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52653" y="3163133"/>
            <a:ext cx="99695" cy="1100455"/>
          </a:xfrm>
          <a:custGeom>
            <a:avLst/>
            <a:gdLst/>
            <a:ahLst/>
            <a:cxnLst/>
            <a:rect l="l" t="t" r="r" b="b"/>
            <a:pathLst>
              <a:path w="99695" h="1100454">
                <a:moveTo>
                  <a:pt x="99205" y="0"/>
                </a:moveTo>
                <a:lnTo>
                  <a:pt x="0" y="79048"/>
                </a:lnTo>
                <a:lnTo>
                  <a:pt x="0" y="1100205"/>
                </a:lnTo>
                <a:lnTo>
                  <a:pt x="99205" y="1012409"/>
                </a:lnTo>
                <a:lnTo>
                  <a:pt x="99205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52653" y="3163133"/>
            <a:ext cx="99695" cy="1100455"/>
          </a:xfrm>
          <a:custGeom>
            <a:avLst/>
            <a:gdLst/>
            <a:ahLst/>
            <a:cxnLst/>
            <a:rect l="l" t="t" r="r" b="b"/>
            <a:pathLst>
              <a:path w="99695" h="1100454">
                <a:moveTo>
                  <a:pt x="0" y="1100205"/>
                </a:moveTo>
                <a:lnTo>
                  <a:pt x="0" y="79048"/>
                </a:lnTo>
                <a:lnTo>
                  <a:pt x="99205" y="0"/>
                </a:lnTo>
                <a:lnTo>
                  <a:pt x="99205" y="1012409"/>
                </a:lnTo>
                <a:lnTo>
                  <a:pt x="0" y="1100205"/>
                </a:lnTo>
                <a:close/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63356" y="3242147"/>
            <a:ext cx="289560" cy="1021715"/>
          </a:xfrm>
          <a:custGeom>
            <a:avLst/>
            <a:gdLst/>
            <a:ahLst/>
            <a:cxnLst/>
            <a:rect l="l" t="t" r="r" b="b"/>
            <a:pathLst>
              <a:path w="289560" h="1021714">
                <a:moveTo>
                  <a:pt x="0" y="1021192"/>
                </a:moveTo>
                <a:lnTo>
                  <a:pt x="289348" y="1021192"/>
                </a:lnTo>
                <a:lnTo>
                  <a:pt x="289348" y="0"/>
                </a:lnTo>
                <a:lnTo>
                  <a:pt x="0" y="0"/>
                </a:lnTo>
                <a:lnTo>
                  <a:pt x="0" y="1021192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63356" y="3242147"/>
            <a:ext cx="289560" cy="1021715"/>
          </a:xfrm>
          <a:custGeom>
            <a:avLst/>
            <a:gdLst/>
            <a:ahLst/>
            <a:cxnLst/>
            <a:rect l="l" t="t" r="r" b="b"/>
            <a:pathLst>
              <a:path w="289560" h="1021714">
                <a:moveTo>
                  <a:pt x="0" y="1021192"/>
                </a:moveTo>
                <a:lnTo>
                  <a:pt x="289348" y="1021192"/>
                </a:lnTo>
                <a:lnTo>
                  <a:pt x="289348" y="0"/>
                </a:lnTo>
                <a:lnTo>
                  <a:pt x="0" y="0"/>
                </a:lnTo>
                <a:lnTo>
                  <a:pt x="0" y="1021192"/>
                </a:lnTo>
                <a:close/>
              </a:path>
            </a:pathLst>
          </a:custGeom>
          <a:ln w="76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63356" y="3163133"/>
            <a:ext cx="388620" cy="79375"/>
          </a:xfrm>
          <a:custGeom>
            <a:avLst/>
            <a:gdLst/>
            <a:ahLst/>
            <a:cxnLst/>
            <a:rect l="l" t="t" r="r" b="b"/>
            <a:pathLst>
              <a:path w="388620" h="79375">
                <a:moveTo>
                  <a:pt x="388502" y="0"/>
                </a:moveTo>
                <a:lnTo>
                  <a:pt x="98900" y="0"/>
                </a:lnTo>
                <a:lnTo>
                  <a:pt x="0" y="79048"/>
                </a:lnTo>
                <a:lnTo>
                  <a:pt x="289297" y="79048"/>
                </a:lnTo>
                <a:lnTo>
                  <a:pt x="388502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63356" y="3163133"/>
            <a:ext cx="388620" cy="79375"/>
          </a:xfrm>
          <a:custGeom>
            <a:avLst/>
            <a:gdLst/>
            <a:ahLst/>
            <a:cxnLst/>
            <a:rect l="l" t="t" r="r" b="b"/>
            <a:pathLst>
              <a:path w="388620" h="79375">
                <a:moveTo>
                  <a:pt x="289297" y="79048"/>
                </a:moveTo>
                <a:lnTo>
                  <a:pt x="388502" y="0"/>
                </a:lnTo>
                <a:lnTo>
                  <a:pt x="98900" y="0"/>
                </a:lnTo>
                <a:lnTo>
                  <a:pt x="0" y="79048"/>
                </a:lnTo>
                <a:lnTo>
                  <a:pt x="289297" y="79048"/>
                </a:lnTo>
                <a:close/>
              </a:path>
            </a:pathLst>
          </a:custGeom>
          <a:ln w="8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34648" y="2652186"/>
            <a:ext cx="99695" cy="1611630"/>
          </a:xfrm>
          <a:custGeom>
            <a:avLst/>
            <a:gdLst/>
            <a:ahLst/>
            <a:cxnLst/>
            <a:rect l="l" t="t" r="r" b="b"/>
            <a:pathLst>
              <a:path w="99695" h="1611629">
                <a:moveTo>
                  <a:pt x="99205" y="0"/>
                </a:moveTo>
                <a:lnTo>
                  <a:pt x="0" y="88183"/>
                </a:lnTo>
                <a:lnTo>
                  <a:pt x="0" y="1611153"/>
                </a:lnTo>
                <a:lnTo>
                  <a:pt x="99205" y="1523356"/>
                </a:lnTo>
                <a:lnTo>
                  <a:pt x="99205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34648" y="2652186"/>
            <a:ext cx="99695" cy="1611630"/>
          </a:xfrm>
          <a:custGeom>
            <a:avLst/>
            <a:gdLst/>
            <a:ahLst/>
            <a:cxnLst/>
            <a:rect l="l" t="t" r="r" b="b"/>
            <a:pathLst>
              <a:path w="99695" h="1611629">
                <a:moveTo>
                  <a:pt x="0" y="1611153"/>
                </a:moveTo>
                <a:lnTo>
                  <a:pt x="0" y="88183"/>
                </a:lnTo>
                <a:lnTo>
                  <a:pt x="99205" y="0"/>
                </a:lnTo>
                <a:lnTo>
                  <a:pt x="99205" y="1523356"/>
                </a:lnTo>
                <a:lnTo>
                  <a:pt x="0" y="1611153"/>
                </a:lnTo>
                <a:close/>
              </a:path>
            </a:pathLst>
          </a:custGeom>
          <a:ln w="76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52653" y="2740334"/>
            <a:ext cx="282575" cy="1523365"/>
          </a:xfrm>
          <a:custGeom>
            <a:avLst/>
            <a:gdLst/>
            <a:ahLst/>
            <a:cxnLst/>
            <a:rect l="l" t="t" r="r" b="b"/>
            <a:pathLst>
              <a:path w="282575" h="1523364">
                <a:moveTo>
                  <a:pt x="0" y="1523005"/>
                </a:moveTo>
                <a:lnTo>
                  <a:pt x="281994" y="1523005"/>
                </a:lnTo>
                <a:lnTo>
                  <a:pt x="281994" y="0"/>
                </a:lnTo>
                <a:lnTo>
                  <a:pt x="0" y="0"/>
                </a:lnTo>
                <a:lnTo>
                  <a:pt x="0" y="1523005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52653" y="2740334"/>
            <a:ext cx="282575" cy="1523365"/>
          </a:xfrm>
          <a:custGeom>
            <a:avLst/>
            <a:gdLst/>
            <a:ahLst/>
            <a:cxnLst/>
            <a:rect l="l" t="t" r="r" b="b"/>
            <a:pathLst>
              <a:path w="282575" h="1523364">
                <a:moveTo>
                  <a:pt x="0" y="1523005"/>
                </a:moveTo>
                <a:lnTo>
                  <a:pt x="281994" y="1523005"/>
                </a:lnTo>
                <a:lnTo>
                  <a:pt x="281994" y="0"/>
                </a:lnTo>
                <a:lnTo>
                  <a:pt x="0" y="0"/>
                </a:lnTo>
                <a:lnTo>
                  <a:pt x="0" y="1523005"/>
                </a:lnTo>
                <a:close/>
              </a:path>
            </a:pathLst>
          </a:custGeom>
          <a:ln w="76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52653" y="2652186"/>
            <a:ext cx="381635" cy="88265"/>
          </a:xfrm>
          <a:custGeom>
            <a:avLst/>
            <a:gdLst/>
            <a:ahLst/>
            <a:cxnLst/>
            <a:rect l="l" t="t" r="r" b="b"/>
            <a:pathLst>
              <a:path w="381635" h="88264">
                <a:moveTo>
                  <a:pt x="381199" y="0"/>
                </a:moveTo>
                <a:lnTo>
                  <a:pt x="99205" y="0"/>
                </a:lnTo>
                <a:lnTo>
                  <a:pt x="0" y="88183"/>
                </a:lnTo>
                <a:lnTo>
                  <a:pt x="281994" y="88183"/>
                </a:lnTo>
                <a:lnTo>
                  <a:pt x="381199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52653" y="2652186"/>
            <a:ext cx="381635" cy="88265"/>
          </a:xfrm>
          <a:custGeom>
            <a:avLst/>
            <a:gdLst/>
            <a:ahLst/>
            <a:cxnLst/>
            <a:rect l="l" t="t" r="r" b="b"/>
            <a:pathLst>
              <a:path w="381635" h="88264">
                <a:moveTo>
                  <a:pt x="281994" y="88183"/>
                </a:moveTo>
                <a:lnTo>
                  <a:pt x="381199" y="0"/>
                </a:lnTo>
                <a:lnTo>
                  <a:pt x="99205" y="0"/>
                </a:lnTo>
                <a:lnTo>
                  <a:pt x="0" y="88183"/>
                </a:lnTo>
                <a:lnTo>
                  <a:pt x="281994" y="88183"/>
                </a:lnTo>
                <a:close/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24250" y="2520204"/>
            <a:ext cx="91440" cy="1743710"/>
          </a:xfrm>
          <a:custGeom>
            <a:avLst/>
            <a:gdLst/>
            <a:ahLst/>
            <a:cxnLst/>
            <a:rect l="l" t="t" r="r" b="b"/>
            <a:pathLst>
              <a:path w="91439" h="1743710">
                <a:moveTo>
                  <a:pt x="91293" y="0"/>
                </a:moveTo>
                <a:lnTo>
                  <a:pt x="0" y="88066"/>
                </a:lnTo>
                <a:lnTo>
                  <a:pt x="0" y="1743135"/>
                </a:lnTo>
                <a:lnTo>
                  <a:pt x="91293" y="1655338"/>
                </a:lnTo>
                <a:lnTo>
                  <a:pt x="91293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4250" y="2520204"/>
            <a:ext cx="91440" cy="1743710"/>
          </a:xfrm>
          <a:custGeom>
            <a:avLst/>
            <a:gdLst/>
            <a:ahLst/>
            <a:cxnLst/>
            <a:rect l="l" t="t" r="r" b="b"/>
            <a:pathLst>
              <a:path w="91439" h="1743710">
                <a:moveTo>
                  <a:pt x="0" y="1743135"/>
                </a:moveTo>
                <a:lnTo>
                  <a:pt x="0" y="88066"/>
                </a:lnTo>
                <a:lnTo>
                  <a:pt x="91293" y="0"/>
                </a:lnTo>
                <a:lnTo>
                  <a:pt x="91293" y="1655338"/>
                </a:lnTo>
                <a:lnTo>
                  <a:pt x="0" y="1743135"/>
                </a:lnTo>
                <a:close/>
              </a:path>
            </a:pathLst>
          </a:custGeom>
          <a:ln w="76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34648" y="2608235"/>
            <a:ext cx="290195" cy="1655445"/>
          </a:xfrm>
          <a:custGeom>
            <a:avLst/>
            <a:gdLst/>
            <a:ahLst/>
            <a:cxnLst/>
            <a:rect l="l" t="t" r="r" b="b"/>
            <a:pathLst>
              <a:path w="290195" h="1655445">
                <a:moveTo>
                  <a:pt x="0" y="1655104"/>
                </a:moveTo>
                <a:lnTo>
                  <a:pt x="289602" y="1655104"/>
                </a:lnTo>
                <a:lnTo>
                  <a:pt x="289602" y="0"/>
                </a:lnTo>
                <a:lnTo>
                  <a:pt x="0" y="0"/>
                </a:lnTo>
                <a:lnTo>
                  <a:pt x="0" y="1655104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34648" y="2608235"/>
            <a:ext cx="290195" cy="1655445"/>
          </a:xfrm>
          <a:custGeom>
            <a:avLst/>
            <a:gdLst/>
            <a:ahLst/>
            <a:cxnLst/>
            <a:rect l="l" t="t" r="r" b="b"/>
            <a:pathLst>
              <a:path w="290195" h="1655445">
                <a:moveTo>
                  <a:pt x="0" y="1655104"/>
                </a:moveTo>
                <a:lnTo>
                  <a:pt x="289602" y="1655104"/>
                </a:lnTo>
                <a:lnTo>
                  <a:pt x="289602" y="0"/>
                </a:lnTo>
                <a:lnTo>
                  <a:pt x="0" y="0"/>
                </a:lnTo>
                <a:lnTo>
                  <a:pt x="0" y="1655104"/>
                </a:lnTo>
                <a:close/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34648" y="2520204"/>
            <a:ext cx="381000" cy="88265"/>
          </a:xfrm>
          <a:custGeom>
            <a:avLst/>
            <a:gdLst/>
            <a:ahLst/>
            <a:cxnLst/>
            <a:rect l="l" t="t" r="r" b="b"/>
            <a:pathLst>
              <a:path w="381000" h="88264">
                <a:moveTo>
                  <a:pt x="380895" y="0"/>
                </a:moveTo>
                <a:lnTo>
                  <a:pt x="99205" y="0"/>
                </a:lnTo>
                <a:lnTo>
                  <a:pt x="0" y="88066"/>
                </a:lnTo>
                <a:lnTo>
                  <a:pt x="289602" y="88066"/>
                </a:lnTo>
                <a:lnTo>
                  <a:pt x="38089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34648" y="2520204"/>
            <a:ext cx="381000" cy="88265"/>
          </a:xfrm>
          <a:custGeom>
            <a:avLst/>
            <a:gdLst/>
            <a:ahLst/>
            <a:cxnLst/>
            <a:rect l="l" t="t" r="r" b="b"/>
            <a:pathLst>
              <a:path w="381000" h="88264">
                <a:moveTo>
                  <a:pt x="289602" y="88066"/>
                </a:moveTo>
                <a:lnTo>
                  <a:pt x="380895" y="0"/>
                </a:lnTo>
                <a:lnTo>
                  <a:pt x="99205" y="0"/>
                </a:lnTo>
                <a:lnTo>
                  <a:pt x="0" y="88066"/>
                </a:lnTo>
                <a:lnTo>
                  <a:pt x="289602" y="88066"/>
                </a:lnTo>
                <a:close/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06244" y="3030800"/>
            <a:ext cx="99060" cy="1233170"/>
          </a:xfrm>
          <a:custGeom>
            <a:avLst/>
            <a:gdLst/>
            <a:ahLst/>
            <a:cxnLst/>
            <a:rect l="l" t="t" r="r" b="b"/>
            <a:pathLst>
              <a:path w="99060" h="1233170">
                <a:moveTo>
                  <a:pt x="98900" y="0"/>
                </a:moveTo>
                <a:lnTo>
                  <a:pt x="0" y="88066"/>
                </a:lnTo>
                <a:lnTo>
                  <a:pt x="0" y="1232539"/>
                </a:lnTo>
                <a:lnTo>
                  <a:pt x="98900" y="1144742"/>
                </a:lnTo>
                <a:lnTo>
                  <a:pt x="98900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06244" y="3030800"/>
            <a:ext cx="99060" cy="1233170"/>
          </a:xfrm>
          <a:custGeom>
            <a:avLst/>
            <a:gdLst/>
            <a:ahLst/>
            <a:cxnLst/>
            <a:rect l="l" t="t" r="r" b="b"/>
            <a:pathLst>
              <a:path w="99060" h="1233170">
                <a:moveTo>
                  <a:pt x="0" y="1232539"/>
                </a:moveTo>
                <a:lnTo>
                  <a:pt x="0" y="88066"/>
                </a:lnTo>
                <a:lnTo>
                  <a:pt x="98900" y="0"/>
                </a:lnTo>
                <a:lnTo>
                  <a:pt x="98900" y="1144742"/>
                </a:lnTo>
                <a:lnTo>
                  <a:pt x="0" y="1232539"/>
                </a:lnTo>
                <a:close/>
              </a:path>
            </a:pathLst>
          </a:custGeom>
          <a:ln w="76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24250" y="3118890"/>
            <a:ext cx="282575" cy="1144905"/>
          </a:xfrm>
          <a:custGeom>
            <a:avLst/>
            <a:gdLst/>
            <a:ahLst/>
            <a:cxnLst/>
            <a:rect l="l" t="t" r="r" b="b"/>
            <a:pathLst>
              <a:path w="282575" h="1144904">
                <a:moveTo>
                  <a:pt x="0" y="1144449"/>
                </a:moveTo>
                <a:lnTo>
                  <a:pt x="281994" y="1144449"/>
                </a:lnTo>
                <a:lnTo>
                  <a:pt x="281994" y="0"/>
                </a:lnTo>
                <a:lnTo>
                  <a:pt x="0" y="0"/>
                </a:lnTo>
                <a:lnTo>
                  <a:pt x="0" y="1144449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24250" y="3118890"/>
            <a:ext cx="282575" cy="1144905"/>
          </a:xfrm>
          <a:custGeom>
            <a:avLst/>
            <a:gdLst/>
            <a:ahLst/>
            <a:cxnLst/>
            <a:rect l="l" t="t" r="r" b="b"/>
            <a:pathLst>
              <a:path w="282575" h="1144904">
                <a:moveTo>
                  <a:pt x="0" y="1144449"/>
                </a:moveTo>
                <a:lnTo>
                  <a:pt x="281994" y="1144449"/>
                </a:lnTo>
                <a:lnTo>
                  <a:pt x="281994" y="0"/>
                </a:lnTo>
                <a:lnTo>
                  <a:pt x="0" y="0"/>
                </a:lnTo>
                <a:lnTo>
                  <a:pt x="0" y="1144449"/>
                </a:lnTo>
                <a:close/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24250" y="3030800"/>
            <a:ext cx="381000" cy="88265"/>
          </a:xfrm>
          <a:custGeom>
            <a:avLst/>
            <a:gdLst/>
            <a:ahLst/>
            <a:cxnLst/>
            <a:rect l="l" t="t" r="r" b="b"/>
            <a:pathLst>
              <a:path w="381000" h="88264">
                <a:moveTo>
                  <a:pt x="380895" y="0"/>
                </a:moveTo>
                <a:lnTo>
                  <a:pt x="91293" y="0"/>
                </a:lnTo>
                <a:lnTo>
                  <a:pt x="0" y="88066"/>
                </a:lnTo>
                <a:lnTo>
                  <a:pt x="281994" y="88066"/>
                </a:lnTo>
                <a:lnTo>
                  <a:pt x="38089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24250" y="3030800"/>
            <a:ext cx="381000" cy="88265"/>
          </a:xfrm>
          <a:custGeom>
            <a:avLst/>
            <a:gdLst/>
            <a:ahLst/>
            <a:cxnLst/>
            <a:rect l="l" t="t" r="r" b="b"/>
            <a:pathLst>
              <a:path w="381000" h="88264">
                <a:moveTo>
                  <a:pt x="281994" y="88066"/>
                </a:moveTo>
                <a:lnTo>
                  <a:pt x="380895" y="0"/>
                </a:lnTo>
                <a:lnTo>
                  <a:pt x="91293" y="0"/>
                </a:lnTo>
                <a:lnTo>
                  <a:pt x="0" y="88066"/>
                </a:lnTo>
                <a:lnTo>
                  <a:pt x="281994" y="88066"/>
                </a:lnTo>
                <a:close/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95542" y="3418432"/>
            <a:ext cx="92075" cy="845185"/>
          </a:xfrm>
          <a:custGeom>
            <a:avLst/>
            <a:gdLst/>
            <a:ahLst/>
            <a:cxnLst/>
            <a:rect l="l" t="t" r="r" b="b"/>
            <a:pathLst>
              <a:path w="92075" h="845185">
                <a:moveTo>
                  <a:pt x="91597" y="0"/>
                </a:moveTo>
                <a:lnTo>
                  <a:pt x="0" y="79048"/>
                </a:lnTo>
                <a:lnTo>
                  <a:pt x="0" y="844907"/>
                </a:lnTo>
                <a:lnTo>
                  <a:pt x="91597" y="757111"/>
                </a:lnTo>
                <a:lnTo>
                  <a:pt x="91597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95542" y="3418432"/>
            <a:ext cx="92075" cy="845185"/>
          </a:xfrm>
          <a:custGeom>
            <a:avLst/>
            <a:gdLst/>
            <a:ahLst/>
            <a:cxnLst/>
            <a:rect l="l" t="t" r="r" b="b"/>
            <a:pathLst>
              <a:path w="92075" h="845185">
                <a:moveTo>
                  <a:pt x="0" y="844907"/>
                </a:moveTo>
                <a:lnTo>
                  <a:pt x="0" y="79048"/>
                </a:lnTo>
                <a:lnTo>
                  <a:pt x="91597" y="0"/>
                </a:lnTo>
                <a:lnTo>
                  <a:pt x="91597" y="757111"/>
                </a:lnTo>
                <a:lnTo>
                  <a:pt x="0" y="844907"/>
                </a:lnTo>
                <a:close/>
              </a:path>
            </a:pathLst>
          </a:custGeom>
          <a:ln w="76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06244" y="3497445"/>
            <a:ext cx="289560" cy="766445"/>
          </a:xfrm>
          <a:custGeom>
            <a:avLst/>
            <a:gdLst/>
            <a:ahLst/>
            <a:cxnLst/>
            <a:rect l="l" t="t" r="r" b="b"/>
            <a:pathLst>
              <a:path w="289560" h="766445">
                <a:moveTo>
                  <a:pt x="0" y="765894"/>
                </a:moveTo>
                <a:lnTo>
                  <a:pt x="289348" y="765894"/>
                </a:lnTo>
                <a:lnTo>
                  <a:pt x="289348" y="0"/>
                </a:lnTo>
                <a:lnTo>
                  <a:pt x="0" y="0"/>
                </a:lnTo>
                <a:lnTo>
                  <a:pt x="0" y="765894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06244" y="3497445"/>
            <a:ext cx="289560" cy="766445"/>
          </a:xfrm>
          <a:custGeom>
            <a:avLst/>
            <a:gdLst/>
            <a:ahLst/>
            <a:cxnLst/>
            <a:rect l="l" t="t" r="r" b="b"/>
            <a:pathLst>
              <a:path w="289560" h="766445">
                <a:moveTo>
                  <a:pt x="0" y="765894"/>
                </a:moveTo>
                <a:lnTo>
                  <a:pt x="289348" y="765894"/>
                </a:lnTo>
                <a:lnTo>
                  <a:pt x="289348" y="0"/>
                </a:lnTo>
                <a:lnTo>
                  <a:pt x="0" y="0"/>
                </a:lnTo>
                <a:lnTo>
                  <a:pt x="0" y="765894"/>
                </a:lnTo>
                <a:close/>
              </a:path>
            </a:pathLst>
          </a:custGeom>
          <a:ln w="7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06244" y="3418432"/>
            <a:ext cx="381000" cy="79375"/>
          </a:xfrm>
          <a:custGeom>
            <a:avLst/>
            <a:gdLst/>
            <a:ahLst/>
            <a:cxnLst/>
            <a:rect l="l" t="t" r="r" b="b"/>
            <a:pathLst>
              <a:path w="381000" h="79375">
                <a:moveTo>
                  <a:pt x="380895" y="0"/>
                </a:moveTo>
                <a:lnTo>
                  <a:pt x="98900" y="0"/>
                </a:lnTo>
                <a:lnTo>
                  <a:pt x="0" y="79048"/>
                </a:lnTo>
                <a:lnTo>
                  <a:pt x="289297" y="79048"/>
                </a:lnTo>
                <a:lnTo>
                  <a:pt x="38089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06244" y="3418432"/>
            <a:ext cx="381000" cy="79375"/>
          </a:xfrm>
          <a:custGeom>
            <a:avLst/>
            <a:gdLst/>
            <a:ahLst/>
            <a:cxnLst/>
            <a:rect l="l" t="t" r="r" b="b"/>
            <a:pathLst>
              <a:path w="381000" h="79375">
                <a:moveTo>
                  <a:pt x="289297" y="79048"/>
                </a:moveTo>
                <a:lnTo>
                  <a:pt x="380895" y="0"/>
                </a:lnTo>
                <a:lnTo>
                  <a:pt x="98900" y="0"/>
                </a:lnTo>
                <a:lnTo>
                  <a:pt x="0" y="79048"/>
                </a:lnTo>
                <a:lnTo>
                  <a:pt x="289297" y="79048"/>
                </a:lnTo>
                <a:close/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7638" y="3541630"/>
            <a:ext cx="99695" cy="721995"/>
          </a:xfrm>
          <a:custGeom>
            <a:avLst/>
            <a:gdLst/>
            <a:ahLst/>
            <a:cxnLst/>
            <a:rect l="l" t="t" r="r" b="b"/>
            <a:pathLst>
              <a:path w="99695" h="721995">
                <a:moveTo>
                  <a:pt x="99103" y="0"/>
                </a:moveTo>
                <a:lnTo>
                  <a:pt x="0" y="87831"/>
                </a:lnTo>
                <a:lnTo>
                  <a:pt x="0" y="721708"/>
                </a:lnTo>
                <a:lnTo>
                  <a:pt x="99103" y="633912"/>
                </a:lnTo>
                <a:lnTo>
                  <a:pt x="99103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7637" y="3541630"/>
            <a:ext cx="99695" cy="721995"/>
          </a:xfrm>
          <a:custGeom>
            <a:avLst/>
            <a:gdLst/>
            <a:ahLst/>
            <a:cxnLst/>
            <a:rect l="l" t="t" r="r" b="b"/>
            <a:pathLst>
              <a:path w="99695" h="721995">
                <a:moveTo>
                  <a:pt x="0" y="721708"/>
                </a:moveTo>
                <a:lnTo>
                  <a:pt x="0" y="87831"/>
                </a:lnTo>
                <a:lnTo>
                  <a:pt x="99103" y="0"/>
                </a:lnTo>
                <a:lnTo>
                  <a:pt x="99103" y="633912"/>
                </a:lnTo>
                <a:lnTo>
                  <a:pt x="0" y="721708"/>
                </a:lnTo>
                <a:close/>
              </a:path>
            </a:pathLst>
          </a:custGeom>
          <a:ln w="76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95542" y="3629486"/>
            <a:ext cx="282575" cy="634365"/>
          </a:xfrm>
          <a:custGeom>
            <a:avLst/>
            <a:gdLst/>
            <a:ahLst/>
            <a:cxnLst/>
            <a:rect l="l" t="t" r="r" b="b"/>
            <a:pathLst>
              <a:path w="282575" h="634364">
                <a:moveTo>
                  <a:pt x="0" y="633853"/>
                </a:moveTo>
                <a:lnTo>
                  <a:pt x="281994" y="633853"/>
                </a:lnTo>
                <a:lnTo>
                  <a:pt x="281994" y="0"/>
                </a:lnTo>
                <a:lnTo>
                  <a:pt x="0" y="0"/>
                </a:lnTo>
                <a:lnTo>
                  <a:pt x="0" y="633853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95542" y="3629486"/>
            <a:ext cx="282575" cy="634365"/>
          </a:xfrm>
          <a:custGeom>
            <a:avLst/>
            <a:gdLst/>
            <a:ahLst/>
            <a:cxnLst/>
            <a:rect l="l" t="t" r="r" b="b"/>
            <a:pathLst>
              <a:path w="282575" h="634364">
                <a:moveTo>
                  <a:pt x="0" y="633853"/>
                </a:moveTo>
                <a:lnTo>
                  <a:pt x="281994" y="633853"/>
                </a:lnTo>
                <a:lnTo>
                  <a:pt x="281994" y="0"/>
                </a:lnTo>
                <a:lnTo>
                  <a:pt x="0" y="0"/>
                </a:lnTo>
                <a:lnTo>
                  <a:pt x="0" y="633853"/>
                </a:lnTo>
                <a:close/>
              </a:path>
            </a:pathLst>
          </a:custGeom>
          <a:ln w="7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95542" y="3541630"/>
            <a:ext cx="381635" cy="88265"/>
          </a:xfrm>
          <a:custGeom>
            <a:avLst/>
            <a:gdLst/>
            <a:ahLst/>
            <a:cxnLst/>
            <a:rect l="l" t="t" r="r" b="b"/>
            <a:pathLst>
              <a:path w="381635" h="88264">
                <a:moveTo>
                  <a:pt x="381199" y="0"/>
                </a:moveTo>
                <a:lnTo>
                  <a:pt x="91597" y="0"/>
                </a:lnTo>
                <a:lnTo>
                  <a:pt x="0" y="87831"/>
                </a:lnTo>
                <a:lnTo>
                  <a:pt x="282095" y="87831"/>
                </a:lnTo>
                <a:lnTo>
                  <a:pt x="381199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95542" y="3541630"/>
            <a:ext cx="381635" cy="88265"/>
          </a:xfrm>
          <a:custGeom>
            <a:avLst/>
            <a:gdLst/>
            <a:ahLst/>
            <a:cxnLst/>
            <a:rect l="l" t="t" r="r" b="b"/>
            <a:pathLst>
              <a:path w="381635" h="88264">
                <a:moveTo>
                  <a:pt x="282095" y="87831"/>
                </a:moveTo>
                <a:lnTo>
                  <a:pt x="381199" y="0"/>
                </a:lnTo>
                <a:lnTo>
                  <a:pt x="91597" y="0"/>
                </a:lnTo>
                <a:lnTo>
                  <a:pt x="0" y="87831"/>
                </a:lnTo>
                <a:lnTo>
                  <a:pt x="282095" y="87831"/>
                </a:lnTo>
                <a:close/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467240" y="3796929"/>
            <a:ext cx="91440" cy="466725"/>
          </a:xfrm>
          <a:custGeom>
            <a:avLst/>
            <a:gdLst/>
            <a:ahLst/>
            <a:cxnLst/>
            <a:rect l="l" t="t" r="r" b="b"/>
            <a:pathLst>
              <a:path w="91439" h="466725">
                <a:moveTo>
                  <a:pt x="91293" y="0"/>
                </a:moveTo>
                <a:lnTo>
                  <a:pt x="0" y="87831"/>
                </a:lnTo>
                <a:lnTo>
                  <a:pt x="0" y="466410"/>
                </a:lnTo>
                <a:lnTo>
                  <a:pt x="91293" y="378614"/>
                </a:lnTo>
                <a:lnTo>
                  <a:pt x="91293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67239" y="3796929"/>
            <a:ext cx="91440" cy="466725"/>
          </a:xfrm>
          <a:custGeom>
            <a:avLst/>
            <a:gdLst/>
            <a:ahLst/>
            <a:cxnLst/>
            <a:rect l="l" t="t" r="r" b="b"/>
            <a:pathLst>
              <a:path w="91439" h="466725">
                <a:moveTo>
                  <a:pt x="0" y="466410"/>
                </a:moveTo>
                <a:lnTo>
                  <a:pt x="0" y="87831"/>
                </a:lnTo>
                <a:lnTo>
                  <a:pt x="91293" y="0"/>
                </a:lnTo>
                <a:lnTo>
                  <a:pt x="91293" y="378614"/>
                </a:lnTo>
                <a:lnTo>
                  <a:pt x="0" y="466410"/>
                </a:lnTo>
                <a:close/>
              </a:path>
            </a:pathLst>
          </a:custGeom>
          <a:ln w="76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77638" y="3884784"/>
            <a:ext cx="290195" cy="379095"/>
          </a:xfrm>
          <a:custGeom>
            <a:avLst/>
            <a:gdLst/>
            <a:ahLst/>
            <a:cxnLst/>
            <a:rect l="l" t="t" r="r" b="b"/>
            <a:pathLst>
              <a:path w="290195" h="379095">
                <a:moveTo>
                  <a:pt x="0" y="378555"/>
                </a:moveTo>
                <a:lnTo>
                  <a:pt x="289602" y="378555"/>
                </a:lnTo>
                <a:lnTo>
                  <a:pt x="289602" y="0"/>
                </a:lnTo>
                <a:lnTo>
                  <a:pt x="0" y="0"/>
                </a:lnTo>
                <a:lnTo>
                  <a:pt x="0" y="378555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77637" y="3884784"/>
            <a:ext cx="290195" cy="379095"/>
          </a:xfrm>
          <a:custGeom>
            <a:avLst/>
            <a:gdLst/>
            <a:ahLst/>
            <a:cxnLst/>
            <a:rect l="l" t="t" r="r" b="b"/>
            <a:pathLst>
              <a:path w="290195" h="379095">
                <a:moveTo>
                  <a:pt x="0" y="378555"/>
                </a:moveTo>
                <a:lnTo>
                  <a:pt x="289602" y="378555"/>
                </a:lnTo>
                <a:lnTo>
                  <a:pt x="289602" y="0"/>
                </a:lnTo>
                <a:lnTo>
                  <a:pt x="0" y="0"/>
                </a:lnTo>
                <a:lnTo>
                  <a:pt x="0" y="378555"/>
                </a:lnTo>
                <a:close/>
              </a:path>
            </a:pathLst>
          </a:custGeom>
          <a:ln w="8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77638" y="3796929"/>
            <a:ext cx="381000" cy="88265"/>
          </a:xfrm>
          <a:custGeom>
            <a:avLst/>
            <a:gdLst/>
            <a:ahLst/>
            <a:cxnLst/>
            <a:rect l="l" t="t" r="r" b="b"/>
            <a:pathLst>
              <a:path w="381000" h="88264">
                <a:moveTo>
                  <a:pt x="380895" y="0"/>
                </a:moveTo>
                <a:lnTo>
                  <a:pt x="99103" y="0"/>
                </a:lnTo>
                <a:lnTo>
                  <a:pt x="0" y="87831"/>
                </a:lnTo>
                <a:lnTo>
                  <a:pt x="289602" y="87831"/>
                </a:lnTo>
                <a:lnTo>
                  <a:pt x="38089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7637" y="3796929"/>
            <a:ext cx="381000" cy="88265"/>
          </a:xfrm>
          <a:custGeom>
            <a:avLst/>
            <a:gdLst/>
            <a:ahLst/>
            <a:cxnLst/>
            <a:rect l="l" t="t" r="r" b="b"/>
            <a:pathLst>
              <a:path w="381000" h="88264">
                <a:moveTo>
                  <a:pt x="289602" y="87831"/>
                </a:moveTo>
                <a:lnTo>
                  <a:pt x="380895" y="0"/>
                </a:lnTo>
                <a:lnTo>
                  <a:pt x="99103" y="0"/>
                </a:lnTo>
                <a:lnTo>
                  <a:pt x="0" y="87831"/>
                </a:lnTo>
                <a:lnTo>
                  <a:pt x="289602" y="87831"/>
                </a:lnTo>
                <a:close/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749234" y="3920244"/>
            <a:ext cx="99060" cy="343535"/>
          </a:xfrm>
          <a:custGeom>
            <a:avLst/>
            <a:gdLst/>
            <a:ahLst/>
            <a:cxnLst/>
            <a:rect l="l" t="t" r="r" b="b"/>
            <a:pathLst>
              <a:path w="99060" h="343535">
                <a:moveTo>
                  <a:pt x="98900" y="0"/>
                </a:moveTo>
                <a:lnTo>
                  <a:pt x="0" y="87831"/>
                </a:lnTo>
                <a:lnTo>
                  <a:pt x="0" y="343094"/>
                </a:lnTo>
                <a:lnTo>
                  <a:pt x="98900" y="255298"/>
                </a:lnTo>
                <a:lnTo>
                  <a:pt x="98900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49234" y="3920244"/>
            <a:ext cx="99060" cy="343535"/>
          </a:xfrm>
          <a:custGeom>
            <a:avLst/>
            <a:gdLst/>
            <a:ahLst/>
            <a:cxnLst/>
            <a:rect l="l" t="t" r="r" b="b"/>
            <a:pathLst>
              <a:path w="99060" h="343535">
                <a:moveTo>
                  <a:pt x="0" y="343094"/>
                </a:moveTo>
                <a:lnTo>
                  <a:pt x="0" y="87831"/>
                </a:lnTo>
                <a:lnTo>
                  <a:pt x="98900" y="0"/>
                </a:lnTo>
                <a:lnTo>
                  <a:pt x="98900" y="255298"/>
                </a:lnTo>
                <a:lnTo>
                  <a:pt x="0" y="343094"/>
                </a:lnTo>
                <a:close/>
              </a:path>
            </a:pathLst>
          </a:custGeom>
          <a:ln w="76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467240" y="4008041"/>
            <a:ext cx="282575" cy="255904"/>
          </a:xfrm>
          <a:custGeom>
            <a:avLst/>
            <a:gdLst/>
            <a:ahLst/>
            <a:cxnLst/>
            <a:rect l="l" t="t" r="r" b="b"/>
            <a:pathLst>
              <a:path w="282575" h="255904">
                <a:moveTo>
                  <a:pt x="0" y="255298"/>
                </a:moveTo>
                <a:lnTo>
                  <a:pt x="281994" y="255298"/>
                </a:lnTo>
                <a:lnTo>
                  <a:pt x="281994" y="0"/>
                </a:lnTo>
                <a:lnTo>
                  <a:pt x="0" y="0"/>
                </a:lnTo>
                <a:lnTo>
                  <a:pt x="0" y="255298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67239" y="4008041"/>
            <a:ext cx="282575" cy="255904"/>
          </a:xfrm>
          <a:custGeom>
            <a:avLst/>
            <a:gdLst/>
            <a:ahLst/>
            <a:cxnLst/>
            <a:rect l="l" t="t" r="r" b="b"/>
            <a:pathLst>
              <a:path w="282575" h="255904">
                <a:moveTo>
                  <a:pt x="0" y="255298"/>
                </a:moveTo>
                <a:lnTo>
                  <a:pt x="281994" y="255298"/>
                </a:lnTo>
                <a:lnTo>
                  <a:pt x="281994" y="0"/>
                </a:lnTo>
                <a:lnTo>
                  <a:pt x="0" y="0"/>
                </a:lnTo>
                <a:lnTo>
                  <a:pt x="0" y="255298"/>
                </a:lnTo>
                <a:close/>
              </a:path>
            </a:pathLst>
          </a:custGeom>
          <a:ln w="8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467240" y="3920244"/>
            <a:ext cx="381000" cy="88265"/>
          </a:xfrm>
          <a:custGeom>
            <a:avLst/>
            <a:gdLst/>
            <a:ahLst/>
            <a:cxnLst/>
            <a:rect l="l" t="t" r="r" b="b"/>
            <a:pathLst>
              <a:path w="381000" h="88264">
                <a:moveTo>
                  <a:pt x="380895" y="0"/>
                </a:moveTo>
                <a:lnTo>
                  <a:pt x="91293" y="0"/>
                </a:lnTo>
                <a:lnTo>
                  <a:pt x="0" y="87831"/>
                </a:lnTo>
                <a:lnTo>
                  <a:pt x="281994" y="87831"/>
                </a:lnTo>
                <a:lnTo>
                  <a:pt x="38089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467239" y="3920244"/>
            <a:ext cx="381000" cy="88265"/>
          </a:xfrm>
          <a:custGeom>
            <a:avLst/>
            <a:gdLst/>
            <a:ahLst/>
            <a:cxnLst/>
            <a:rect l="l" t="t" r="r" b="b"/>
            <a:pathLst>
              <a:path w="381000" h="88264">
                <a:moveTo>
                  <a:pt x="281994" y="87831"/>
                </a:moveTo>
                <a:lnTo>
                  <a:pt x="380895" y="0"/>
                </a:lnTo>
                <a:lnTo>
                  <a:pt x="91293" y="0"/>
                </a:lnTo>
                <a:lnTo>
                  <a:pt x="0" y="87831"/>
                </a:lnTo>
                <a:lnTo>
                  <a:pt x="281994" y="87831"/>
                </a:lnTo>
                <a:close/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30924" y="3990510"/>
            <a:ext cx="99695" cy="273050"/>
          </a:xfrm>
          <a:custGeom>
            <a:avLst/>
            <a:gdLst/>
            <a:ahLst/>
            <a:cxnLst/>
            <a:rect l="l" t="t" r="r" b="b"/>
            <a:pathLst>
              <a:path w="99695" h="273050">
                <a:moveTo>
                  <a:pt x="99205" y="0"/>
                </a:moveTo>
                <a:lnTo>
                  <a:pt x="0" y="79282"/>
                </a:lnTo>
                <a:lnTo>
                  <a:pt x="0" y="272829"/>
                </a:lnTo>
                <a:lnTo>
                  <a:pt x="99205" y="185032"/>
                </a:lnTo>
                <a:lnTo>
                  <a:pt x="99205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30924" y="3990510"/>
            <a:ext cx="99695" cy="273050"/>
          </a:xfrm>
          <a:custGeom>
            <a:avLst/>
            <a:gdLst/>
            <a:ahLst/>
            <a:cxnLst/>
            <a:rect l="l" t="t" r="r" b="b"/>
            <a:pathLst>
              <a:path w="99695" h="273050">
                <a:moveTo>
                  <a:pt x="0" y="272829"/>
                </a:moveTo>
                <a:lnTo>
                  <a:pt x="0" y="79282"/>
                </a:lnTo>
                <a:lnTo>
                  <a:pt x="99205" y="0"/>
                </a:lnTo>
                <a:lnTo>
                  <a:pt x="99205" y="185032"/>
                </a:lnTo>
                <a:lnTo>
                  <a:pt x="0" y="272829"/>
                </a:lnTo>
                <a:close/>
              </a:path>
            </a:pathLst>
          </a:custGeom>
          <a:ln w="7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749234" y="4069816"/>
            <a:ext cx="281940" cy="193675"/>
          </a:xfrm>
          <a:custGeom>
            <a:avLst/>
            <a:gdLst/>
            <a:ahLst/>
            <a:cxnLst/>
            <a:rect l="l" t="t" r="r" b="b"/>
            <a:pathLst>
              <a:path w="281939" h="193675">
                <a:moveTo>
                  <a:pt x="0" y="193522"/>
                </a:moveTo>
                <a:lnTo>
                  <a:pt x="281740" y="193522"/>
                </a:lnTo>
                <a:lnTo>
                  <a:pt x="281740" y="0"/>
                </a:lnTo>
                <a:lnTo>
                  <a:pt x="0" y="0"/>
                </a:lnTo>
                <a:lnTo>
                  <a:pt x="0" y="193522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49234" y="4069816"/>
            <a:ext cx="281940" cy="193675"/>
          </a:xfrm>
          <a:custGeom>
            <a:avLst/>
            <a:gdLst/>
            <a:ahLst/>
            <a:cxnLst/>
            <a:rect l="l" t="t" r="r" b="b"/>
            <a:pathLst>
              <a:path w="281939" h="193675">
                <a:moveTo>
                  <a:pt x="0" y="193522"/>
                </a:moveTo>
                <a:lnTo>
                  <a:pt x="281740" y="193522"/>
                </a:lnTo>
                <a:lnTo>
                  <a:pt x="281740" y="0"/>
                </a:lnTo>
                <a:lnTo>
                  <a:pt x="0" y="0"/>
                </a:lnTo>
                <a:lnTo>
                  <a:pt x="0" y="193522"/>
                </a:lnTo>
                <a:close/>
              </a:path>
            </a:pathLst>
          </a:custGeom>
          <a:ln w="84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749234" y="3990510"/>
            <a:ext cx="381000" cy="79375"/>
          </a:xfrm>
          <a:custGeom>
            <a:avLst/>
            <a:gdLst/>
            <a:ahLst/>
            <a:cxnLst/>
            <a:rect l="l" t="t" r="r" b="b"/>
            <a:pathLst>
              <a:path w="381000" h="79375">
                <a:moveTo>
                  <a:pt x="380895" y="0"/>
                </a:moveTo>
                <a:lnTo>
                  <a:pt x="98900" y="0"/>
                </a:lnTo>
                <a:lnTo>
                  <a:pt x="0" y="79282"/>
                </a:lnTo>
                <a:lnTo>
                  <a:pt x="281690" y="79282"/>
                </a:lnTo>
                <a:lnTo>
                  <a:pt x="38089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749234" y="3990510"/>
            <a:ext cx="381000" cy="79375"/>
          </a:xfrm>
          <a:custGeom>
            <a:avLst/>
            <a:gdLst/>
            <a:ahLst/>
            <a:cxnLst/>
            <a:rect l="l" t="t" r="r" b="b"/>
            <a:pathLst>
              <a:path w="381000" h="79375">
                <a:moveTo>
                  <a:pt x="281690" y="79282"/>
                </a:moveTo>
                <a:lnTo>
                  <a:pt x="380895" y="0"/>
                </a:lnTo>
                <a:lnTo>
                  <a:pt x="98900" y="0"/>
                </a:lnTo>
                <a:lnTo>
                  <a:pt x="0" y="79282"/>
                </a:lnTo>
                <a:lnTo>
                  <a:pt x="281690" y="79282"/>
                </a:lnTo>
                <a:close/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16589" y="4048289"/>
            <a:ext cx="106978" cy="218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30924" y="4140082"/>
            <a:ext cx="290195" cy="123825"/>
          </a:xfrm>
          <a:custGeom>
            <a:avLst/>
            <a:gdLst/>
            <a:ahLst/>
            <a:cxnLst/>
            <a:rect l="l" t="t" r="r" b="b"/>
            <a:pathLst>
              <a:path w="290195" h="123825">
                <a:moveTo>
                  <a:pt x="0" y="123257"/>
                </a:moveTo>
                <a:lnTo>
                  <a:pt x="289602" y="123257"/>
                </a:lnTo>
                <a:lnTo>
                  <a:pt x="289602" y="0"/>
                </a:lnTo>
                <a:lnTo>
                  <a:pt x="0" y="0"/>
                </a:lnTo>
                <a:lnTo>
                  <a:pt x="0" y="123257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30924" y="4140082"/>
            <a:ext cx="290195" cy="123825"/>
          </a:xfrm>
          <a:custGeom>
            <a:avLst/>
            <a:gdLst/>
            <a:ahLst/>
            <a:cxnLst/>
            <a:rect l="l" t="t" r="r" b="b"/>
            <a:pathLst>
              <a:path w="290195" h="123825">
                <a:moveTo>
                  <a:pt x="0" y="123257"/>
                </a:moveTo>
                <a:lnTo>
                  <a:pt x="289602" y="123257"/>
                </a:lnTo>
                <a:lnTo>
                  <a:pt x="289602" y="0"/>
                </a:lnTo>
                <a:lnTo>
                  <a:pt x="0" y="0"/>
                </a:lnTo>
                <a:lnTo>
                  <a:pt x="0" y="123257"/>
                </a:lnTo>
                <a:close/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30924" y="4052227"/>
            <a:ext cx="389255" cy="88265"/>
          </a:xfrm>
          <a:custGeom>
            <a:avLst/>
            <a:gdLst/>
            <a:ahLst/>
            <a:cxnLst/>
            <a:rect l="l" t="t" r="r" b="b"/>
            <a:pathLst>
              <a:path w="389254" h="88264">
                <a:moveTo>
                  <a:pt x="388705" y="0"/>
                </a:moveTo>
                <a:lnTo>
                  <a:pt x="99205" y="0"/>
                </a:lnTo>
                <a:lnTo>
                  <a:pt x="0" y="87831"/>
                </a:lnTo>
                <a:lnTo>
                  <a:pt x="289602" y="87831"/>
                </a:lnTo>
                <a:lnTo>
                  <a:pt x="38870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030924" y="4052227"/>
            <a:ext cx="389255" cy="88265"/>
          </a:xfrm>
          <a:custGeom>
            <a:avLst/>
            <a:gdLst/>
            <a:ahLst/>
            <a:cxnLst/>
            <a:rect l="l" t="t" r="r" b="b"/>
            <a:pathLst>
              <a:path w="389254" h="88264">
                <a:moveTo>
                  <a:pt x="289602" y="87831"/>
                </a:moveTo>
                <a:lnTo>
                  <a:pt x="388705" y="0"/>
                </a:lnTo>
                <a:lnTo>
                  <a:pt x="99205" y="0"/>
                </a:lnTo>
                <a:lnTo>
                  <a:pt x="0" y="87831"/>
                </a:lnTo>
                <a:lnTo>
                  <a:pt x="289602" y="87831"/>
                </a:lnTo>
                <a:close/>
              </a:path>
            </a:pathLst>
          </a:custGeom>
          <a:ln w="87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63356" y="2493854"/>
            <a:ext cx="0" cy="1769745"/>
          </a:xfrm>
          <a:custGeom>
            <a:avLst/>
            <a:gdLst/>
            <a:ahLst/>
            <a:cxnLst/>
            <a:rect l="l" t="t" r="r" b="b"/>
            <a:pathLst>
              <a:path h="1769745">
                <a:moveTo>
                  <a:pt x="0" y="1769484"/>
                </a:moveTo>
                <a:lnTo>
                  <a:pt x="0" y="0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40228" y="4263339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127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40228" y="4008077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127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40228" y="3752778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127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40228" y="3497480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127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40228" y="3242182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127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40228" y="2986884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127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40228" y="2740369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127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40228" y="2485071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127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917711" y="2984731"/>
            <a:ext cx="228600" cy="767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50" b="1" spc="15" dirty="0">
                <a:latin typeface="Times New Roman"/>
                <a:cs typeface="Times New Roman"/>
              </a:rPr>
              <a:t>Fre</a:t>
            </a:r>
            <a:r>
              <a:rPr sz="1450" b="1" spc="-25" dirty="0">
                <a:latin typeface="Times New Roman"/>
                <a:cs typeface="Times New Roman"/>
              </a:rPr>
              <a:t>k</a:t>
            </a:r>
            <a:r>
              <a:rPr sz="1450" b="1" dirty="0">
                <a:latin typeface="Times New Roman"/>
                <a:cs typeface="Times New Roman"/>
              </a:rPr>
              <a:t>a</a:t>
            </a:r>
            <a:r>
              <a:rPr sz="1450" b="1" spc="-25" dirty="0">
                <a:latin typeface="Times New Roman"/>
                <a:cs typeface="Times New Roman"/>
              </a:rPr>
              <a:t>n</a:t>
            </a:r>
            <a:r>
              <a:rPr sz="1450" b="1" dirty="0">
                <a:latin typeface="Times New Roman"/>
                <a:cs typeface="Times New Roman"/>
              </a:rPr>
              <a:t>s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463356" y="4263339"/>
            <a:ext cx="2849880" cy="0"/>
          </a:xfrm>
          <a:custGeom>
            <a:avLst/>
            <a:gdLst/>
            <a:ahLst/>
            <a:cxnLst/>
            <a:rect l="l" t="t" r="r" b="b"/>
            <a:pathLst>
              <a:path w="2849879">
                <a:moveTo>
                  <a:pt x="0" y="0"/>
                </a:moveTo>
                <a:lnTo>
                  <a:pt x="2849562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63356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52653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34648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24250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06244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895542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77637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467239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749234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30924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320526" y="4263339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508265" y="4313126"/>
            <a:ext cx="2753995" cy="5226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72415" algn="ctr">
              <a:lnSpc>
                <a:spcPts val="1345"/>
              </a:lnSpc>
            </a:pPr>
            <a:r>
              <a:rPr sz="1150" b="1" spc="25" dirty="0">
                <a:latin typeface="Times New Roman"/>
                <a:cs typeface="Times New Roman"/>
              </a:rPr>
              <a:t>0</a:t>
            </a:r>
            <a:r>
              <a:rPr sz="1150" b="1" spc="-25" dirty="0">
                <a:latin typeface="Times New Roman"/>
                <a:cs typeface="Times New Roman"/>
              </a:rPr>
              <a:t>-</a:t>
            </a:r>
            <a:r>
              <a:rPr sz="1150" b="1" dirty="0">
                <a:latin typeface="Times New Roman"/>
                <a:cs typeface="Times New Roman"/>
              </a:rPr>
              <a:t>4</a:t>
            </a:r>
            <a:endParaRPr sz="1150">
              <a:latin typeface="Times New Roman"/>
              <a:cs typeface="Times New Roman"/>
            </a:endParaRPr>
          </a:p>
          <a:p>
            <a:pPr marL="175260" algn="ctr">
              <a:lnSpc>
                <a:spcPct val="100000"/>
              </a:lnSpc>
              <a:spcBef>
                <a:spcPts val="840"/>
              </a:spcBef>
            </a:pPr>
            <a:r>
              <a:rPr sz="1150" b="1" spc="5" dirty="0">
                <a:latin typeface="Times New Roman"/>
                <a:cs typeface="Times New Roman"/>
              </a:rPr>
              <a:t>&gt;</a:t>
            </a:r>
            <a:r>
              <a:rPr sz="1150" b="1" spc="25" dirty="0">
                <a:latin typeface="Times New Roman"/>
                <a:cs typeface="Times New Roman"/>
              </a:rPr>
              <a:t>4</a:t>
            </a:r>
            <a:r>
              <a:rPr sz="1150" b="1" spc="-25" dirty="0">
                <a:latin typeface="Times New Roman"/>
                <a:cs typeface="Times New Roman"/>
              </a:rPr>
              <a:t>-</a:t>
            </a:r>
            <a:r>
              <a:rPr sz="1150" b="1" dirty="0">
                <a:latin typeface="Times New Roman"/>
                <a:cs typeface="Times New Roman"/>
              </a:rPr>
              <a:t>8</a:t>
            </a:r>
            <a:endParaRPr sz="1150">
              <a:latin typeface="Times New Roman"/>
              <a:cs typeface="Times New Roman"/>
            </a:endParaRPr>
          </a:p>
          <a:p>
            <a:pPr marL="87630" algn="ctr">
              <a:lnSpc>
                <a:spcPct val="100000"/>
              </a:lnSpc>
              <a:spcBef>
                <a:spcPts val="894"/>
              </a:spcBef>
            </a:pPr>
            <a:r>
              <a:rPr sz="1150" b="1" spc="5" dirty="0">
                <a:latin typeface="Times New Roman"/>
                <a:cs typeface="Times New Roman"/>
              </a:rPr>
              <a:t>&gt;</a:t>
            </a:r>
            <a:r>
              <a:rPr sz="1150" b="1" spc="25" dirty="0">
                <a:latin typeface="Times New Roman"/>
                <a:cs typeface="Times New Roman"/>
              </a:rPr>
              <a:t>8</a:t>
            </a:r>
            <a:r>
              <a:rPr sz="1150" b="1" spc="-25" dirty="0">
                <a:latin typeface="Times New Roman"/>
                <a:cs typeface="Times New Roman"/>
              </a:rPr>
              <a:t>-</a:t>
            </a:r>
            <a:r>
              <a:rPr sz="1150" b="1" spc="25" dirty="0">
                <a:latin typeface="Times New Roman"/>
                <a:cs typeface="Times New Roman"/>
              </a:rPr>
              <a:t>1</a:t>
            </a:r>
            <a:r>
              <a:rPr sz="1150" b="1" dirty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150" b="1" spc="80" dirty="0">
                <a:latin typeface="Times New Roman"/>
                <a:cs typeface="Times New Roman"/>
              </a:rPr>
              <a:t>&gt;12-16</a:t>
            </a: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05"/>
              </a:spcBef>
            </a:pPr>
            <a:r>
              <a:rPr sz="1150" b="1" spc="80" dirty="0">
                <a:latin typeface="Times New Roman"/>
                <a:cs typeface="Times New Roman"/>
              </a:rPr>
              <a:t>&gt;16-20</a:t>
            </a: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150" b="1" spc="80" dirty="0">
                <a:latin typeface="Times New Roman"/>
                <a:cs typeface="Times New Roman"/>
              </a:rPr>
              <a:t>&gt;20-24</a:t>
            </a: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94"/>
              </a:spcBef>
            </a:pPr>
            <a:r>
              <a:rPr sz="1150" b="1" spc="80" dirty="0">
                <a:latin typeface="Times New Roman"/>
                <a:cs typeface="Times New Roman"/>
              </a:rPr>
              <a:t>&gt;24-28</a:t>
            </a: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150" b="1" spc="80" dirty="0">
                <a:latin typeface="Times New Roman"/>
                <a:cs typeface="Times New Roman"/>
              </a:rPr>
              <a:t>&gt;28-32</a:t>
            </a: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05"/>
              </a:spcBef>
            </a:pPr>
            <a:r>
              <a:rPr sz="1150" b="1" spc="80" dirty="0">
                <a:latin typeface="Times New Roman"/>
                <a:cs typeface="Times New Roman"/>
              </a:rPr>
              <a:t>&gt;32-36</a:t>
            </a: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150" b="1" spc="80" dirty="0">
                <a:latin typeface="Times New Roman"/>
                <a:cs typeface="Times New Roman"/>
              </a:rPr>
              <a:t>&gt;36-40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210453" y="1772644"/>
            <a:ext cx="2560955" cy="3378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17905">
              <a:lnSpc>
                <a:spcPct val="100000"/>
              </a:lnSpc>
              <a:spcBef>
                <a:spcPts val="110"/>
              </a:spcBef>
            </a:pPr>
            <a:r>
              <a:rPr sz="2000" b="1" spc="-140" dirty="0">
                <a:latin typeface="Times New Roman"/>
                <a:cs typeface="Times New Roman"/>
              </a:rPr>
              <a:t>Sağa</a:t>
            </a:r>
            <a:r>
              <a:rPr sz="2000" b="1" spc="-120" dirty="0">
                <a:latin typeface="Times New Roman"/>
                <a:cs typeface="Times New Roman"/>
              </a:rPr>
              <a:t> </a:t>
            </a:r>
            <a:r>
              <a:rPr sz="2000" b="1" spc="-130" dirty="0">
                <a:latin typeface="Times New Roman"/>
                <a:cs typeface="Times New Roman"/>
              </a:rPr>
              <a:t>Eğik</a:t>
            </a:r>
            <a:endParaRPr sz="2000">
              <a:latin typeface="Times New Roman"/>
              <a:cs typeface="Times New Roman"/>
            </a:endParaRPr>
          </a:p>
          <a:p>
            <a:pPr marR="2344420" algn="ctr">
              <a:lnSpc>
                <a:spcPct val="100000"/>
              </a:lnSpc>
              <a:spcBef>
                <a:spcPts val="1970"/>
              </a:spcBef>
            </a:pPr>
            <a:r>
              <a:rPr sz="1650" b="1" spc="-105" dirty="0">
                <a:latin typeface="Times New Roman"/>
                <a:cs typeface="Times New Roman"/>
              </a:rPr>
              <a:t>14</a:t>
            </a:r>
            <a:endParaRPr sz="1650">
              <a:latin typeface="Times New Roman"/>
              <a:cs typeface="Times New Roman"/>
            </a:endParaRPr>
          </a:p>
          <a:p>
            <a:pPr marR="2344420" algn="ctr">
              <a:lnSpc>
                <a:spcPts val="1960"/>
              </a:lnSpc>
              <a:spcBef>
                <a:spcPts val="30"/>
              </a:spcBef>
            </a:pPr>
            <a:r>
              <a:rPr sz="1650" b="1" spc="-105" dirty="0">
                <a:latin typeface="Times New Roman"/>
                <a:cs typeface="Times New Roman"/>
              </a:rPr>
              <a:t>12</a:t>
            </a:r>
            <a:endParaRPr sz="1650">
              <a:latin typeface="Times New Roman"/>
              <a:cs typeface="Times New Roman"/>
            </a:endParaRPr>
          </a:p>
          <a:p>
            <a:pPr marR="2344420" algn="ctr">
              <a:lnSpc>
                <a:spcPts val="1960"/>
              </a:lnSpc>
            </a:pPr>
            <a:r>
              <a:rPr sz="1650" b="1" spc="-105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  <a:p>
            <a:pPr marR="2252980" algn="ctr">
              <a:lnSpc>
                <a:spcPct val="100000"/>
              </a:lnSpc>
              <a:spcBef>
                <a:spcPts val="30"/>
              </a:spcBef>
            </a:pPr>
            <a:r>
              <a:rPr sz="1650" b="1" spc="-105" dirty="0">
                <a:latin typeface="Times New Roman"/>
                <a:cs typeface="Times New Roman"/>
              </a:rPr>
              <a:t>8</a:t>
            </a:r>
            <a:endParaRPr sz="1650">
              <a:latin typeface="Times New Roman"/>
              <a:cs typeface="Times New Roman"/>
            </a:endParaRPr>
          </a:p>
          <a:p>
            <a:pPr marR="2252980" algn="ctr">
              <a:lnSpc>
                <a:spcPct val="100000"/>
              </a:lnSpc>
              <a:spcBef>
                <a:spcPts val="30"/>
              </a:spcBef>
            </a:pPr>
            <a:r>
              <a:rPr sz="1650" b="1" spc="-105" dirty="0">
                <a:latin typeface="Times New Roman"/>
                <a:cs typeface="Times New Roman"/>
              </a:rPr>
              <a:t>6</a:t>
            </a:r>
            <a:endParaRPr sz="1650">
              <a:latin typeface="Times New Roman"/>
              <a:cs typeface="Times New Roman"/>
            </a:endParaRPr>
          </a:p>
          <a:p>
            <a:pPr marR="2252980" algn="ctr">
              <a:lnSpc>
                <a:spcPct val="100000"/>
              </a:lnSpc>
              <a:spcBef>
                <a:spcPts val="30"/>
              </a:spcBef>
            </a:pPr>
            <a:r>
              <a:rPr sz="1650" b="1" spc="-105" dirty="0">
                <a:latin typeface="Times New Roman"/>
                <a:cs typeface="Times New Roman"/>
              </a:rPr>
              <a:t>4</a:t>
            </a:r>
            <a:endParaRPr sz="1650">
              <a:latin typeface="Times New Roman"/>
              <a:cs typeface="Times New Roman"/>
            </a:endParaRPr>
          </a:p>
          <a:p>
            <a:pPr marR="2252980" algn="ctr">
              <a:lnSpc>
                <a:spcPct val="100000"/>
              </a:lnSpc>
              <a:spcBef>
                <a:spcPts val="30"/>
              </a:spcBef>
            </a:pPr>
            <a:r>
              <a:rPr sz="1650" b="1" spc="-10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  <a:p>
            <a:pPr marR="2252980" algn="ctr">
              <a:lnSpc>
                <a:spcPct val="100000"/>
              </a:lnSpc>
              <a:spcBef>
                <a:spcPts val="30"/>
              </a:spcBef>
            </a:pPr>
            <a:r>
              <a:rPr sz="1650" b="1" spc="-105" dirty="0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796925">
              <a:lnSpc>
                <a:spcPct val="100000"/>
              </a:lnSpc>
            </a:pPr>
            <a:r>
              <a:rPr sz="1650" b="1" spc="-125" dirty="0">
                <a:latin typeface="Times New Roman"/>
                <a:cs typeface="Times New Roman"/>
              </a:rPr>
              <a:t>Yaş </a:t>
            </a:r>
            <a:r>
              <a:rPr sz="1650" b="1" spc="-95" dirty="0">
                <a:latin typeface="Times New Roman"/>
                <a:cs typeface="Times New Roman"/>
              </a:rPr>
              <a:t>Sınıfı </a:t>
            </a:r>
            <a:r>
              <a:rPr sz="1650" b="1" spc="-90" dirty="0">
                <a:latin typeface="Times New Roman"/>
                <a:cs typeface="Times New Roman"/>
              </a:rPr>
              <a:t>Aralığı</a:t>
            </a:r>
            <a:r>
              <a:rPr sz="1650" b="1" spc="40" dirty="0">
                <a:latin typeface="Times New Roman"/>
                <a:cs typeface="Times New Roman"/>
              </a:rPr>
              <a:t> </a:t>
            </a:r>
            <a:r>
              <a:rPr sz="1650" b="1" spc="-85" dirty="0">
                <a:latin typeface="Times New Roman"/>
                <a:cs typeface="Times New Roman"/>
              </a:rPr>
              <a:t>(Yıl)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597153"/>
            <a:ext cx="78365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0" dirty="0"/>
              <a:t>Ortalama, </a:t>
            </a:r>
            <a:r>
              <a:rPr sz="3200" dirty="0"/>
              <a:t>Medyan </a:t>
            </a:r>
            <a:r>
              <a:rPr sz="3200" spc="-25" dirty="0"/>
              <a:t>ve </a:t>
            </a:r>
            <a:r>
              <a:rPr sz="3200" dirty="0"/>
              <a:t>Modun</a:t>
            </a:r>
            <a:r>
              <a:rPr sz="3200" spc="5" dirty="0"/>
              <a:t> </a:t>
            </a:r>
            <a:r>
              <a:rPr sz="3200" spc="-5" dirty="0"/>
              <a:t>karşılaştırılması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1692" y="5476747"/>
            <a:ext cx="22288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0823" y="5328615"/>
            <a:ext cx="431482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spc="10" dirty="0">
                <a:latin typeface="Tw Cen MT"/>
                <a:cs typeface="Tw Cen MT"/>
              </a:rPr>
              <a:t>Ortalama </a:t>
            </a:r>
            <a:r>
              <a:rPr sz="2900" b="1" dirty="0">
                <a:latin typeface="Tw Cen MT"/>
                <a:cs typeface="Tw Cen MT"/>
              </a:rPr>
              <a:t>&lt; Medyan &lt;</a:t>
            </a:r>
            <a:r>
              <a:rPr sz="2900" b="1" spc="-105" dirty="0">
                <a:latin typeface="Tw Cen MT"/>
                <a:cs typeface="Tw Cen MT"/>
              </a:rPr>
              <a:t> </a:t>
            </a:r>
            <a:r>
              <a:rPr sz="2900" b="1" dirty="0">
                <a:latin typeface="Tw Cen MT"/>
                <a:cs typeface="Tw Cen MT"/>
              </a:rPr>
              <a:t>Mod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64323" y="3933709"/>
            <a:ext cx="3246120" cy="88265"/>
          </a:xfrm>
          <a:custGeom>
            <a:avLst/>
            <a:gdLst/>
            <a:ahLst/>
            <a:cxnLst/>
            <a:rect l="l" t="t" r="r" b="b"/>
            <a:pathLst>
              <a:path w="3246120" h="88264">
                <a:moveTo>
                  <a:pt x="3246008" y="0"/>
                </a:moveTo>
                <a:lnTo>
                  <a:pt x="109719" y="0"/>
                </a:lnTo>
                <a:lnTo>
                  <a:pt x="0" y="87855"/>
                </a:lnTo>
                <a:lnTo>
                  <a:pt x="3136063" y="87855"/>
                </a:lnTo>
                <a:lnTo>
                  <a:pt x="3246008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68600" y="3938160"/>
            <a:ext cx="3246120" cy="88265"/>
          </a:xfrm>
          <a:custGeom>
            <a:avLst/>
            <a:gdLst/>
            <a:ahLst/>
            <a:cxnLst/>
            <a:rect l="l" t="t" r="r" b="b"/>
            <a:pathLst>
              <a:path w="3246120" h="88264">
                <a:moveTo>
                  <a:pt x="3245895" y="0"/>
                </a:moveTo>
                <a:lnTo>
                  <a:pt x="3135951" y="87796"/>
                </a:lnTo>
                <a:lnTo>
                  <a:pt x="0" y="87796"/>
                </a:lnTo>
                <a:lnTo>
                  <a:pt x="109719" y="0"/>
                </a:lnTo>
                <a:lnTo>
                  <a:pt x="3245895" y="0"/>
                </a:lnTo>
                <a:close/>
              </a:path>
            </a:pathLst>
          </a:custGeom>
          <a:ln w="87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68600" y="2177071"/>
            <a:ext cx="109855" cy="1849120"/>
          </a:xfrm>
          <a:custGeom>
            <a:avLst/>
            <a:gdLst/>
            <a:ahLst/>
            <a:cxnLst/>
            <a:rect l="l" t="t" r="r" b="b"/>
            <a:pathLst>
              <a:path w="109854" h="1849120">
                <a:moveTo>
                  <a:pt x="0" y="1848885"/>
                </a:moveTo>
                <a:lnTo>
                  <a:pt x="0" y="88183"/>
                </a:lnTo>
                <a:lnTo>
                  <a:pt x="109719" y="0"/>
                </a:lnTo>
                <a:lnTo>
                  <a:pt x="109719" y="1761088"/>
                </a:lnTo>
                <a:lnTo>
                  <a:pt x="0" y="1848885"/>
                </a:lnTo>
                <a:close/>
              </a:path>
            </a:pathLst>
          </a:custGeom>
          <a:ln w="84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78319" y="2177071"/>
            <a:ext cx="3136900" cy="1761489"/>
          </a:xfrm>
          <a:custGeom>
            <a:avLst/>
            <a:gdLst/>
            <a:ahLst/>
            <a:cxnLst/>
            <a:rect l="l" t="t" r="r" b="b"/>
            <a:pathLst>
              <a:path w="3136900" h="1761489">
                <a:moveTo>
                  <a:pt x="0" y="1761088"/>
                </a:moveTo>
                <a:lnTo>
                  <a:pt x="3136288" y="1761088"/>
                </a:lnTo>
                <a:lnTo>
                  <a:pt x="3136288" y="0"/>
                </a:lnTo>
                <a:lnTo>
                  <a:pt x="0" y="0"/>
                </a:lnTo>
                <a:lnTo>
                  <a:pt x="0" y="1761088"/>
                </a:lnTo>
                <a:close/>
              </a:path>
            </a:pathLst>
          </a:custGeom>
          <a:ln w="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77176" y="3828145"/>
            <a:ext cx="118248" cy="202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68600" y="3911482"/>
            <a:ext cx="313055" cy="114935"/>
          </a:xfrm>
          <a:custGeom>
            <a:avLst/>
            <a:gdLst/>
            <a:ahLst/>
            <a:cxnLst/>
            <a:rect l="l" t="t" r="r" b="b"/>
            <a:pathLst>
              <a:path w="313054" h="114935">
                <a:moveTo>
                  <a:pt x="0" y="114474"/>
                </a:moveTo>
                <a:lnTo>
                  <a:pt x="312841" y="114474"/>
                </a:lnTo>
                <a:lnTo>
                  <a:pt x="312841" y="0"/>
                </a:lnTo>
                <a:lnTo>
                  <a:pt x="0" y="0"/>
                </a:lnTo>
                <a:lnTo>
                  <a:pt x="0" y="114474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8600" y="3911482"/>
            <a:ext cx="313055" cy="114935"/>
          </a:xfrm>
          <a:custGeom>
            <a:avLst/>
            <a:gdLst/>
            <a:ahLst/>
            <a:cxnLst/>
            <a:rect l="l" t="t" r="r" b="b"/>
            <a:pathLst>
              <a:path w="313054" h="114935">
                <a:moveTo>
                  <a:pt x="0" y="114474"/>
                </a:moveTo>
                <a:lnTo>
                  <a:pt x="312841" y="114474"/>
                </a:lnTo>
                <a:lnTo>
                  <a:pt x="312841" y="0"/>
                </a:lnTo>
                <a:lnTo>
                  <a:pt x="0" y="0"/>
                </a:lnTo>
                <a:lnTo>
                  <a:pt x="0" y="114474"/>
                </a:lnTo>
                <a:close/>
              </a:path>
            </a:pathLst>
          </a:custGeom>
          <a:ln w="87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68600" y="3832410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422560" y="0"/>
                </a:moveTo>
                <a:lnTo>
                  <a:pt x="109719" y="0"/>
                </a:lnTo>
                <a:lnTo>
                  <a:pt x="0" y="79048"/>
                </a:lnTo>
                <a:lnTo>
                  <a:pt x="312841" y="79048"/>
                </a:lnTo>
                <a:lnTo>
                  <a:pt x="42256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8600" y="3832410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312841" y="79048"/>
                </a:moveTo>
                <a:lnTo>
                  <a:pt x="422560" y="0"/>
                </a:lnTo>
                <a:lnTo>
                  <a:pt x="109719" y="0"/>
                </a:lnTo>
                <a:lnTo>
                  <a:pt x="0" y="79048"/>
                </a:lnTo>
                <a:lnTo>
                  <a:pt x="312841" y="79048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93944" y="3779476"/>
            <a:ext cx="110489" cy="247015"/>
          </a:xfrm>
          <a:custGeom>
            <a:avLst/>
            <a:gdLst/>
            <a:ahLst/>
            <a:cxnLst/>
            <a:rect l="l" t="t" r="r" b="b"/>
            <a:pathLst>
              <a:path w="110489" h="247014">
                <a:moveTo>
                  <a:pt x="110057" y="0"/>
                </a:moveTo>
                <a:lnTo>
                  <a:pt x="0" y="79282"/>
                </a:lnTo>
                <a:lnTo>
                  <a:pt x="0" y="246479"/>
                </a:lnTo>
                <a:lnTo>
                  <a:pt x="110057" y="158682"/>
                </a:lnTo>
                <a:lnTo>
                  <a:pt x="110057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93944" y="3779477"/>
            <a:ext cx="110489" cy="247015"/>
          </a:xfrm>
          <a:custGeom>
            <a:avLst/>
            <a:gdLst/>
            <a:ahLst/>
            <a:cxnLst/>
            <a:rect l="l" t="t" r="r" b="b"/>
            <a:pathLst>
              <a:path w="110489" h="247014">
                <a:moveTo>
                  <a:pt x="0" y="246479"/>
                </a:moveTo>
                <a:lnTo>
                  <a:pt x="0" y="79282"/>
                </a:lnTo>
                <a:lnTo>
                  <a:pt x="110057" y="0"/>
                </a:lnTo>
                <a:lnTo>
                  <a:pt x="110057" y="158682"/>
                </a:lnTo>
                <a:lnTo>
                  <a:pt x="0" y="246479"/>
                </a:lnTo>
                <a:close/>
              </a:path>
            </a:pathLst>
          </a:custGeom>
          <a:ln w="84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81441" y="3858783"/>
            <a:ext cx="313055" cy="167640"/>
          </a:xfrm>
          <a:custGeom>
            <a:avLst/>
            <a:gdLst/>
            <a:ahLst/>
            <a:cxnLst/>
            <a:rect l="l" t="t" r="r" b="b"/>
            <a:pathLst>
              <a:path w="313054" h="167639">
                <a:moveTo>
                  <a:pt x="0" y="167173"/>
                </a:moveTo>
                <a:lnTo>
                  <a:pt x="312559" y="167173"/>
                </a:lnTo>
                <a:lnTo>
                  <a:pt x="312559" y="0"/>
                </a:lnTo>
                <a:lnTo>
                  <a:pt x="0" y="0"/>
                </a:lnTo>
                <a:lnTo>
                  <a:pt x="0" y="167173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81441" y="3858783"/>
            <a:ext cx="313055" cy="167640"/>
          </a:xfrm>
          <a:custGeom>
            <a:avLst/>
            <a:gdLst/>
            <a:ahLst/>
            <a:cxnLst/>
            <a:rect l="l" t="t" r="r" b="b"/>
            <a:pathLst>
              <a:path w="313054" h="167639">
                <a:moveTo>
                  <a:pt x="0" y="167173"/>
                </a:moveTo>
                <a:lnTo>
                  <a:pt x="312559" y="167173"/>
                </a:lnTo>
                <a:lnTo>
                  <a:pt x="312559" y="0"/>
                </a:lnTo>
                <a:lnTo>
                  <a:pt x="0" y="0"/>
                </a:lnTo>
                <a:lnTo>
                  <a:pt x="0" y="167173"/>
                </a:lnTo>
                <a:close/>
              </a:path>
            </a:pathLst>
          </a:custGeom>
          <a:ln w="87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81441" y="3779476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422560" y="0"/>
                </a:moveTo>
                <a:lnTo>
                  <a:pt x="109719" y="0"/>
                </a:lnTo>
                <a:lnTo>
                  <a:pt x="0" y="79282"/>
                </a:lnTo>
                <a:lnTo>
                  <a:pt x="312503" y="79282"/>
                </a:lnTo>
                <a:lnTo>
                  <a:pt x="42256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81441" y="3779477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312503" y="79282"/>
                </a:moveTo>
                <a:lnTo>
                  <a:pt x="422560" y="0"/>
                </a:lnTo>
                <a:lnTo>
                  <a:pt x="109719" y="0"/>
                </a:lnTo>
                <a:lnTo>
                  <a:pt x="0" y="79282"/>
                </a:lnTo>
                <a:lnTo>
                  <a:pt x="312503" y="79282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06786" y="3717994"/>
            <a:ext cx="110489" cy="307975"/>
          </a:xfrm>
          <a:custGeom>
            <a:avLst/>
            <a:gdLst/>
            <a:ahLst/>
            <a:cxnLst/>
            <a:rect l="l" t="t" r="r" b="b"/>
            <a:pathLst>
              <a:path w="110489" h="307975">
                <a:moveTo>
                  <a:pt x="110057" y="0"/>
                </a:moveTo>
                <a:lnTo>
                  <a:pt x="0" y="88066"/>
                </a:lnTo>
                <a:lnTo>
                  <a:pt x="0" y="307962"/>
                </a:lnTo>
                <a:lnTo>
                  <a:pt x="110057" y="220165"/>
                </a:lnTo>
                <a:lnTo>
                  <a:pt x="110057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06786" y="3717994"/>
            <a:ext cx="110489" cy="307975"/>
          </a:xfrm>
          <a:custGeom>
            <a:avLst/>
            <a:gdLst/>
            <a:ahLst/>
            <a:cxnLst/>
            <a:rect l="l" t="t" r="r" b="b"/>
            <a:pathLst>
              <a:path w="110489" h="307975">
                <a:moveTo>
                  <a:pt x="0" y="307962"/>
                </a:moveTo>
                <a:lnTo>
                  <a:pt x="0" y="88066"/>
                </a:lnTo>
                <a:lnTo>
                  <a:pt x="110057" y="0"/>
                </a:lnTo>
                <a:lnTo>
                  <a:pt x="110057" y="220165"/>
                </a:lnTo>
                <a:lnTo>
                  <a:pt x="0" y="307962"/>
                </a:lnTo>
                <a:close/>
              </a:path>
            </a:pathLst>
          </a:custGeom>
          <a:ln w="84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93944" y="3806083"/>
            <a:ext cx="313055" cy="220345"/>
          </a:xfrm>
          <a:custGeom>
            <a:avLst/>
            <a:gdLst/>
            <a:ahLst/>
            <a:cxnLst/>
            <a:rect l="l" t="t" r="r" b="b"/>
            <a:pathLst>
              <a:path w="313054" h="220345">
                <a:moveTo>
                  <a:pt x="0" y="219872"/>
                </a:moveTo>
                <a:lnTo>
                  <a:pt x="312841" y="219872"/>
                </a:lnTo>
                <a:lnTo>
                  <a:pt x="312841" y="0"/>
                </a:lnTo>
                <a:lnTo>
                  <a:pt x="0" y="0"/>
                </a:lnTo>
                <a:lnTo>
                  <a:pt x="0" y="219872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93944" y="3806083"/>
            <a:ext cx="313055" cy="220345"/>
          </a:xfrm>
          <a:custGeom>
            <a:avLst/>
            <a:gdLst/>
            <a:ahLst/>
            <a:cxnLst/>
            <a:rect l="l" t="t" r="r" b="b"/>
            <a:pathLst>
              <a:path w="313054" h="220345">
                <a:moveTo>
                  <a:pt x="0" y="219872"/>
                </a:moveTo>
                <a:lnTo>
                  <a:pt x="312841" y="219872"/>
                </a:lnTo>
                <a:lnTo>
                  <a:pt x="312841" y="0"/>
                </a:lnTo>
                <a:lnTo>
                  <a:pt x="0" y="0"/>
                </a:lnTo>
                <a:lnTo>
                  <a:pt x="0" y="219872"/>
                </a:lnTo>
                <a:close/>
              </a:path>
            </a:pathLst>
          </a:custGeom>
          <a:ln w="8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93944" y="3717994"/>
            <a:ext cx="422909" cy="88265"/>
          </a:xfrm>
          <a:custGeom>
            <a:avLst/>
            <a:gdLst/>
            <a:ahLst/>
            <a:cxnLst/>
            <a:rect l="l" t="t" r="r" b="b"/>
            <a:pathLst>
              <a:path w="422910" h="88264">
                <a:moveTo>
                  <a:pt x="422898" y="0"/>
                </a:moveTo>
                <a:lnTo>
                  <a:pt x="110057" y="0"/>
                </a:lnTo>
                <a:lnTo>
                  <a:pt x="0" y="88066"/>
                </a:lnTo>
                <a:lnTo>
                  <a:pt x="312841" y="88066"/>
                </a:lnTo>
                <a:lnTo>
                  <a:pt x="422898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93944" y="3717994"/>
            <a:ext cx="422909" cy="88265"/>
          </a:xfrm>
          <a:custGeom>
            <a:avLst/>
            <a:gdLst/>
            <a:ahLst/>
            <a:cxnLst/>
            <a:rect l="l" t="t" r="r" b="b"/>
            <a:pathLst>
              <a:path w="422910" h="88264">
                <a:moveTo>
                  <a:pt x="312841" y="88066"/>
                </a:moveTo>
                <a:lnTo>
                  <a:pt x="422898" y="0"/>
                </a:lnTo>
                <a:lnTo>
                  <a:pt x="110057" y="0"/>
                </a:lnTo>
                <a:lnTo>
                  <a:pt x="0" y="88066"/>
                </a:lnTo>
                <a:lnTo>
                  <a:pt x="312841" y="88066"/>
                </a:lnTo>
                <a:close/>
              </a:path>
            </a:pathLst>
          </a:custGeom>
          <a:ln w="87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28067" y="3612245"/>
            <a:ext cx="101600" cy="414020"/>
          </a:xfrm>
          <a:custGeom>
            <a:avLst/>
            <a:gdLst/>
            <a:ahLst/>
            <a:cxnLst/>
            <a:rect l="l" t="t" r="r" b="b"/>
            <a:pathLst>
              <a:path w="101600" h="414020">
                <a:moveTo>
                  <a:pt x="101279" y="0"/>
                </a:moveTo>
                <a:lnTo>
                  <a:pt x="0" y="79400"/>
                </a:lnTo>
                <a:lnTo>
                  <a:pt x="0" y="413711"/>
                </a:lnTo>
                <a:lnTo>
                  <a:pt x="101279" y="325914"/>
                </a:lnTo>
                <a:lnTo>
                  <a:pt x="101279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28067" y="3612245"/>
            <a:ext cx="101600" cy="414020"/>
          </a:xfrm>
          <a:custGeom>
            <a:avLst/>
            <a:gdLst/>
            <a:ahLst/>
            <a:cxnLst/>
            <a:rect l="l" t="t" r="r" b="b"/>
            <a:pathLst>
              <a:path w="101600" h="414020">
                <a:moveTo>
                  <a:pt x="0" y="413711"/>
                </a:moveTo>
                <a:lnTo>
                  <a:pt x="0" y="79400"/>
                </a:lnTo>
                <a:lnTo>
                  <a:pt x="101279" y="0"/>
                </a:lnTo>
                <a:lnTo>
                  <a:pt x="101279" y="325914"/>
                </a:lnTo>
                <a:lnTo>
                  <a:pt x="0" y="413711"/>
                </a:lnTo>
                <a:close/>
              </a:path>
            </a:pathLst>
          </a:custGeom>
          <a:ln w="8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06786" y="3691609"/>
            <a:ext cx="321310" cy="334645"/>
          </a:xfrm>
          <a:custGeom>
            <a:avLst/>
            <a:gdLst/>
            <a:ahLst/>
            <a:cxnLst/>
            <a:rect l="l" t="t" r="r" b="b"/>
            <a:pathLst>
              <a:path w="321310" h="334645">
                <a:moveTo>
                  <a:pt x="0" y="334346"/>
                </a:moveTo>
                <a:lnTo>
                  <a:pt x="321281" y="334346"/>
                </a:lnTo>
                <a:lnTo>
                  <a:pt x="321281" y="0"/>
                </a:lnTo>
                <a:lnTo>
                  <a:pt x="0" y="0"/>
                </a:lnTo>
                <a:lnTo>
                  <a:pt x="0" y="334346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06786" y="3691609"/>
            <a:ext cx="321310" cy="334645"/>
          </a:xfrm>
          <a:custGeom>
            <a:avLst/>
            <a:gdLst/>
            <a:ahLst/>
            <a:cxnLst/>
            <a:rect l="l" t="t" r="r" b="b"/>
            <a:pathLst>
              <a:path w="321310" h="334645">
                <a:moveTo>
                  <a:pt x="0" y="334346"/>
                </a:moveTo>
                <a:lnTo>
                  <a:pt x="321281" y="334346"/>
                </a:lnTo>
                <a:lnTo>
                  <a:pt x="321281" y="0"/>
                </a:lnTo>
                <a:lnTo>
                  <a:pt x="0" y="0"/>
                </a:lnTo>
                <a:lnTo>
                  <a:pt x="0" y="334346"/>
                </a:lnTo>
                <a:close/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06786" y="3612245"/>
            <a:ext cx="422909" cy="80010"/>
          </a:xfrm>
          <a:custGeom>
            <a:avLst/>
            <a:gdLst/>
            <a:ahLst/>
            <a:cxnLst/>
            <a:rect l="l" t="t" r="r" b="b"/>
            <a:pathLst>
              <a:path w="422910" h="80010">
                <a:moveTo>
                  <a:pt x="422560" y="0"/>
                </a:moveTo>
                <a:lnTo>
                  <a:pt x="110057" y="0"/>
                </a:lnTo>
                <a:lnTo>
                  <a:pt x="0" y="79400"/>
                </a:lnTo>
                <a:lnTo>
                  <a:pt x="321281" y="79400"/>
                </a:lnTo>
                <a:lnTo>
                  <a:pt x="42256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06786" y="3612245"/>
            <a:ext cx="422909" cy="80010"/>
          </a:xfrm>
          <a:custGeom>
            <a:avLst/>
            <a:gdLst/>
            <a:ahLst/>
            <a:cxnLst/>
            <a:rect l="l" t="t" r="r" b="b"/>
            <a:pathLst>
              <a:path w="422910" h="80010">
                <a:moveTo>
                  <a:pt x="321281" y="79400"/>
                </a:moveTo>
                <a:lnTo>
                  <a:pt x="422560" y="0"/>
                </a:lnTo>
                <a:lnTo>
                  <a:pt x="110057" y="0"/>
                </a:lnTo>
                <a:lnTo>
                  <a:pt x="0" y="79400"/>
                </a:lnTo>
                <a:lnTo>
                  <a:pt x="321281" y="79400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40570" y="3497829"/>
            <a:ext cx="102235" cy="528320"/>
          </a:xfrm>
          <a:custGeom>
            <a:avLst/>
            <a:gdLst/>
            <a:ahLst/>
            <a:cxnLst/>
            <a:rect l="l" t="t" r="r" b="b"/>
            <a:pathLst>
              <a:path w="102235" h="528320">
                <a:moveTo>
                  <a:pt x="101617" y="0"/>
                </a:moveTo>
                <a:lnTo>
                  <a:pt x="0" y="88066"/>
                </a:lnTo>
                <a:lnTo>
                  <a:pt x="0" y="528127"/>
                </a:lnTo>
                <a:lnTo>
                  <a:pt x="101617" y="440330"/>
                </a:lnTo>
                <a:lnTo>
                  <a:pt x="101617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40570" y="3497829"/>
            <a:ext cx="102235" cy="528320"/>
          </a:xfrm>
          <a:custGeom>
            <a:avLst/>
            <a:gdLst/>
            <a:ahLst/>
            <a:cxnLst/>
            <a:rect l="l" t="t" r="r" b="b"/>
            <a:pathLst>
              <a:path w="102235" h="528320">
                <a:moveTo>
                  <a:pt x="0" y="528127"/>
                </a:moveTo>
                <a:lnTo>
                  <a:pt x="0" y="88066"/>
                </a:lnTo>
                <a:lnTo>
                  <a:pt x="101617" y="0"/>
                </a:lnTo>
                <a:lnTo>
                  <a:pt x="101617" y="440330"/>
                </a:lnTo>
                <a:lnTo>
                  <a:pt x="0" y="528127"/>
                </a:lnTo>
                <a:close/>
              </a:path>
            </a:pathLst>
          </a:custGeom>
          <a:ln w="84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28067" y="3585918"/>
            <a:ext cx="313055" cy="440055"/>
          </a:xfrm>
          <a:custGeom>
            <a:avLst/>
            <a:gdLst/>
            <a:ahLst/>
            <a:cxnLst/>
            <a:rect l="l" t="t" r="r" b="b"/>
            <a:pathLst>
              <a:path w="313054" h="440054">
                <a:moveTo>
                  <a:pt x="0" y="440037"/>
                </a:moveTo>
                <a:lnTo>
                  <a:pt x="312559" y="440037"/>
                </a:lnTo>
                <a:lnTo>
                  <a:pt x="312559" y="0"/>
                </a:lnTo>
                <a:lnTo>
                  <a:pt x="0" y="0"/>
                </a:lnTo>
                <a:lnTo>
                  <a:pt x="0" y="440037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28067" y="3585918"/>
            <a:ext cx="313055" cy="440055"/>
          </a:xfrm>
          <a:custGeom>
            <a:avLst/>
            <a:gdLst/>
            <a:ahLst/>
            <a:cxnLst/>
            <a:rect l="l" t="t" r="r" b="b"/>
            <a:pathLst>
              <a:path w="313054" h="440054">
                <a:moveTo>
                  <a:pt x="0" y="440037"/>
                </a:moveTo>
                <a:lnTo>
                  <a:pt x="312559" y="440037"/>
                </a:lnTo>
                <a:lnTo>
                  <a:pt x="312559" y="0"/>
                </a:lnTo>
                <a:lnTo>
                  <a:pt x="0" y="0"/>
                </a:lnTo>
                <a:lnTo>
                  <a:pt x="0" y="440037"/>
                </a:lnTo>
                <a:close/>
              </a:path>
            </a:pathLst>
          </a:custGeom>
          <a:ln w="85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28067" y="3497829"/>
            <a:ext cx="414655" cy="88265"/>
          </a:xfrm>
          <a:custGeom>
            <a:avLst/>
            <a:gdLst/>
            <a:ahLst/>
            <a:cxnLst/>
            <a:rect l="l" t="t" r="r" b="b"/>
            <a:pathLst>
              <a:path w="414654" h="88264">
                <a:moveTo>
                  <a:pt x="414120" y="0"/>
                </a:moveTo>
                <a:lnTo>
                  <a:pt x="101279" y="0"/>
                </a:lnTo>
                <a:lnTo>
                  <a:pt x="0" y="88066"/>
                </a:lnTo>
                <a:lnTo>
                  <a:pt x="312503" y="88066"/>
                </a:lnTo>
                <a:lnTo>
                  <a:pt x="41412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28067" y="3497829"/>
            <a:ext cx="414655" cy="88265"/>
          </a:xfrm>
          <a:custGeom>
            <a:avLst/>
            <a:gdLst/>
            <a:ahLst/>
            <a:cxnLst/>
            <a:rect l="l" t="t" r="r" b="b"/>
            <a:pathLst>
              <a:path w="414654" h="88264">
                <a:moveTo>
                  <a:pt x="312503" y="88066"/>
                </a:moveTo>
                <a:lnTo>
                  <a:pt x="414120" y="0"/>
                </a:lnTo>
                <a:lnTo>
                  <a:pt x="101279" y="0"/>
                </a:lnTo>
                <a:lnTo>
                  <a:pt x="0" y="88066"/>
                </a:lnTo>
                <a:lnTo>
                  <a:pt x="312503" y="88066"/>
                </a:lnTo>
                <a:close/>
              </a:path>
            </a:pathLst>
          </a:custGeom>
          <a:ln w="87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53524" y="3277663"/>
            <a:ext cx="101600" cy="748665"/>
          </a:xfrm>
          <a:custGeom>
            <a:avLst/>
            <a:gdLst/>
            <a:ahLst/>
            <a:cxnLst/>
            <a:rect l="l" t="t" r="r" b="b"/>
            <a:pathLst>
              <a:path w="101600" h="748664">
                <a:moveTo>
                  <a:pt x="101504" y="0"/>
                </a:moveTo>
                <a:lnTo>
                  <a:pt x="0" y="88066"/>
                </a:lnTo>
                <a:lnTo>
                  <a:pt x="0" y="748292"/>
                </a:lnTo>
                <a:lnTo>
                  <a:pt x="101504" y="660495"/>
                </a:lnTo>
                <a:lnTo>
                  <a:pt x="101504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3524" y="3277663"/>
            <a:ext cx="101600" cy="748665"/>
          </a:xfrm>
          <a:custGeom>
            <a:avLst/>
            <a:gdLst/>
            <a:ahLst/>
            <a:cxnLst/>
            <a:rect l="l" t="t" r="r" b="b"/>
            <a:pathLst>
              <a:path w="101600" h="748664">
                <a:moveTo>
                  <a:pt x="0" y="748292"/>
                </a:moveTo>
                <a:lnTo>
                  <a:pt x="0" y="88066"/>
                </a:lnTo>
                <a:lnTo>
                  <a:pt x="101504" y="0"/>
                </a:lnTo>
                <a:lnTo>
                  <a:pt x="101504" y="660495"/>
                </a:lnTo>
                <a:lnTo>
                  <a:pt x="0" y="748292"/>
                </a:lnTo>
                <a:close/>
              </a:path>
            </a:pathLst>
          </a:custGeom>
          <a:ln w="84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40570" y="3365753"/>
            <a:ext cx="313055" cy="660400"/>
          </a:xfrm>
          <a:custGeom>
            <a:avLst/>
            <a:gdLst/>
            <a:ahLst/>
            <a:cxnLst/>
            <a:rect l="l" t="t" r="r" b="b"/>
            <a:pathLst>
              <a:path w="313054" h="660400">
                <a:moveTo>
                  <a:pt x="0" y="660203"/>
                </a:moveTo>
                <a:lnTo>
                  <a:pt x="312841" y="660203"/>
                </a:lnTo>
                <a:lnTo>
                  <a:pt x="312841" y="0"/>
                </a:lnTo>
                <a:lnTo>
                  <a:pt x="0" y="0"/>
                </a:lnTo>
                <a:lnTo>
                  <a:pt x="0" y="660203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40570" y="3365753"/>
            <a:ext cx="313055" cy="660400"/>
          </a:xfrm>
          <a:custGeom>
            <a:avLst/>
            <a:gdLst/>
            <a:ahLst/>
            <a:cxnLst/>
            <a:rect l="l" t="t" r="r" b="b"/>
            <a:pathLst>
              <a:path w="313054" h="660400">
                <a:moveTo>
                  <a:pt x="0" y="660203"/>
                </a:moveTo>
                <a:lnTo>
                  <a:pt x="312841" y="660203"/>
                </a:lnTo>
                <a:lnTo>
                  <a:pt x="312841" y="0"/>
                </a:lnTo>
                <a:lnTo>
                  <a:pt x="0" y="0"/>
                </a:lnTo>
                <a:lnTo>
                  <a:pt x="0" y="660203"/>
                </a:lnTo>
                <a:close/>
              </a:path>
            </a:pathLst>
          </a:custGeom>
          <a:ln w="8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40570" y="3277663"/>
            <a:ext cx="414655" cy="88265"/>
          </a:xfrm>
          <a:custGeom>
            <a:avLst/>
            <a:gdLst/>
            <a:ahLst/>
            <a:cxnLst/>
            <a:rect l="l" t="t" r="r" b="b"/>
            <a:pathLst>
              <a:path w="414654" h="88264">
                <a:moveTo>
                  <a:pt x="414458" y="0"/>
                </a:moveTo>
                <a:lnTo>
                  <a:pt x="101617" y="0"/>
                </a:lnTo>
                <a:lnTo>
                  <a:pt x="0" y="88066"/>
                </a:lnTo>
                <a:lnTo>
                  <a:pt x="312953" y="88066"/>
                </a:lnTo>
                <a:lnTo>
                  <a:pt x="414458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40570" y="3277663"/>
            <a:ext cx="414655" cy="88265"/>
          </a:xfrm>
          <a:custGeom>
            <a:avLst/>
            <a:gdLst/>
            <a:ahLst/>
            <a:cxnLst/>
            <a:rect l="l" t="t" r="r" b="b"/>
            <a:pathLst>
              <a:path w="414654" h="88264">
                <a:moveTo>
                  <a:pt x="312953" y="88066"/>
                </a:moveTo>
                <a:lnTo>
                  <a:pt x="414458" y="0"/>
                </a:lnTo>
                <a:lnTo>
                  <a:pt x="101617" y="0"/>
                </a:lnTo>
                <a:lnTo>
                  <a:pt x="0" y="88066"/>
                </a:lnTo>
                <a:lnTo>
                  <a:pt x="312953" y="88066"/>
                </a:lnTo>
                <a:close/>
              </a:path>
            </a:pathLst>
          </a:custGeom>
          <a:ln w="87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66365" y="2952100"/>
            <a:ext cx="109855" cy="1074420"/>
          </a:xfrm>
          <a:custGeom>
            <a:avLst/>
            <a:gdLst/>
            <a:ahLst/>
            <a:cxnLst/>
            <a:rect l="l" t="t" r="r" b="b"/>
            <a:pathLst>
              <a:path w="109854" h="1074420">
                <a:moveTo>
                  <a:pt x="109719" y="0"/>
                </a:moveTo>
                <a:lnTo>
                  <a:pt x="0" y="79048"/>
                </a:lnTo>
                <a:lnTo>
                  <a:pt x="0" y="1073856"/>
                </a:lnTo>
                <a:lnTo>
                  <a:pt x="109719" y="986059"/>
                </a:lnTo>
                <a:lnTo>
                  <a:pt x="109719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66365" y="2952100"/>
            <a:ext cx="109855" cy="1074420"/>
          </a:xfrm>
          <a:custGeom>
            <a:avLst/>
            <a:gdLst/>
            <a:ahLst/>
            <a:cxnLst/>
            <a:rect l="l" t="t" r="r" b="b"/>
            <a:pathLst>
              <a:path w="109854" h="1074420">
                <a:moveTo>
                  <a:pt x="0" y="1073856"/>
                </a:moveTo>
                <a:lnTo>
                  <a:pt x="0" y="79048"/>
                </a:lnTo>
                <a:lnTo>
                  <a:pt x="109719" y="0"/>
                </a:lnTo>
                <a:lnTo>
                  <a:pt x="109719" y="986059"/>
                </a:lnTo>
                <a:lnTo>
                  <a:pt x="0" y="1073856"/>
                </a:lnTo>
                <a:close/>
              </a:path>
            </a:pathLst>
          </a:custGeom>
          <a:ln w="84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53524" y="3031113"/>
            <a:ext cx="313055" cy="995044"/>
          </a:xfrm>
          <a:custGeom>
            <a:avLst/>
            <a:gdLst/>
            <a:ahLst/>
            <a:cxnLst/>
            <a:rect l="l" t="t" r="r" b="b"/>
            <a:pathLst>
              <a:path w="313054" h="995045">
                <a:moveTo>
                  <a:pt x="0" y="994842"/>
                </a:moveTo>
                <a:lnTo>
                  <a:pt x="312841" y="994842"/>
                </a:lnTo>
                <a:lnTo>
                  <a:pt x="312841" y="0"/>
                </a:lnTo>
                <a:lnTo>
                  <a:pt x="0" y="0"/>
                </a:lnTo>
                <a:lnTo>
                  <a:pt x="0" y="994842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53524" y="3031113"/>
            <a:ext cx="313055" cy="995044"/>
          </a:xfrm>
          <a:custGeom>
            <a:avLst/>
            <a:gdLst/>
            <a:ahLst/>
            <a:cxnLst/>
            <a:rect l="l" t="t" r="r" b="b"/>
            <a:pathLst>
              <a:path w="313054" h="995045">
                <a:moveTo>
                  <a:pt x="0" y="994842"/>
                </a:moveTo>
                <a:lnTo>
                  <a:pt x="312841" y="994842"/>
                </a:lnTo>
                <a:lnTo>
                  <a:pt x="312841" y="0"/>
                </a:lnTo>
                <a:lnTo>
                  <a:pt x="0" y="0"/>
                </a:lnTo>
                <a:lnTo>
                  <a:pt x="0" y="994842"/>
                </a:lnTo>
                <a:close/>
              </a:path>
            </a:pathLst>
          </a:custGeom>
          <a:ln w="8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53524" y="2952100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422560" y="0"/>
                </a:moveTo>
                <a:lnTo>
                  <a:pt x="101504" y="0"/>
                </a:lnTo>
                <a:lnTo>
                  <a:pt x="0" y="79048"/>
                </a:lnTo>
                <a:lnTo>
                  <a:pt x="312841" y="79048"/>
                </a:lnTo>
                <a:lnTo>
                  <a:pt x="42256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53524" y="2952100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312841" y="79048"/>
                </a:moveTo>
                <a:lnTo>
                  <a:pt x="422560" y="0"/>
                </a:lnTo>
                <a:lnTo>
                  <a:pt x="101504" y="0"/>
                </a:lnTo>
                <a:lnTo>
                  <a:pt x="0" y="79048"/>
                </a:lnTo>
                <a:lnTo>
                  <a:pt x="312841" y="79048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79206" y="2291604"/>
            <a:ext cx="109855" cy="1734820"/>
          </a:xfrm>
          <a:custGeom>
            <a:avLst/>
            <a:gdLst/>
            <a:ahLst/>
            <a:cxnLst/>
            <a:rect l="l" t="t" r="r" b="b"/>
            <a:pathLst>
              <a:path w="109854" h="1734820">
                <a:moveTo>
                  <a:pt x="109719" y="0"/>
                </a:moveTo>
                <a:lnTo>
                  <a:pt x="0" y="79282"/>
                </a:lnTo>
                <a:lnTo>
                  <a:pt x="0" y="1734352"/>
                </a:lnTo>
                <a:lnTo>
                  <a:pt x="109719" y="1646555"/>
                </a:lnTo>
                <a:lnTo>
                  <a:pt x="109719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79206" y="2291604"/>
            <a:ext cx="109855" cy="1734820"/>
          </a:xfrm>
          <a:custGeom>
            <a:avLst/>
            <a:gdLst/>
            <a:ahLst/>
            <a:cxnLst/>
            <a:rect l="l" t="t" r="r" b="b"/>
            <a:pathLst>
              <a:path w="109854" h="1734820">
                <a:moveTo>
                  <a:pt x="0" y="1734352"/>
                </a:moveTo>
                <a:lnTo>
                  <a:pt x="0" y="79282"/>
                </a:lnTo>
                <a:lnTo>
                  <a:pt x="109719" y="0"/>
                </a:lnTo>
                <a:lnTo>
                  <a:pt x="109719" y="1646555"/>
                </a:lnTo>
                <a:lnTo>
                  <a:pt x="0" y="1734352"/>
                </a:lnTo>
                <a:close/>
              </a:path>
            </a:pathLst>
          </a:custGeom>
          <a:ln w="84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66365" y="2370852"/>
            <a:ext cx="313055" cy="1655445"/>
          </a:xfrm>
          <a:custGeom>
            <a:avLst/>
            <a:gdLst/>
            <a:ahLst/>
            <a:cxnLst/>
            <a:rect l="l" t="t" r="r" b="b"/>
            <a:pathLst>
              <a:path w="313054" h="1655445">
                <a:moveTo>
                  <a:pt x="0" y="1655104"/>
                </a:moveTo>
                <a:lnTo>
                  <a:pt x="312841" y="1655104"/>
                </a:lnTo>
                <a:lnTo>
                  <a:pt x="312841" y="0"/>
                </a:lnTo>
                <a:lnTo>
                  <a:pt x="0" y="0"/>
                </a:lnTo>
                <a:lnTo>
                  <a:pt x="0" y="1655104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66365" y="2370852"/>
            <a:ext cx="313055" cy="1655445"/>
          </a:xfrm>
          <a:custGeom>
            <a:avLst/>
            <a:gdLst/>
            <a:ahLst/>
            <a:cxnLst/>
            <a:rect l="l" t="t" r="r" b="b"/>
            <a:pathLst>
              <a:path w="313054" h="1655445">
                <a:moveTo>
                  <a:pt x="0" y="1655104"/>
                </a:moveTo>
                <a:lnTo>
                  <a:pt x="312841" y="1655104"/>
                </a:lnTo>
                <a:lnTo>
                  <a:pt x="312841" y="0"/>
                </a:lnTo>
                <a:lnTo>
                  <a:pt x="0" y="0"/>
                </a:lnTo>
                <a:lnTo>
                  <a:pt x="0" y="1655104"/>
                </a:lnTo>
                <a:close/>
              </a:path>
            </a:pathLst>
          </a:custGeom>
          <a:ln w="84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66365" y="2291604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422560" y="0"/>
                </a:moveTo>
                <a:lnTo>
                  <a:pt x="109719" y="0"/>
                </a:lnTo>
                <a:lnTo>
                  <a:pt x="0" y="79282"/>
                </a:lnTo>
                <a:lnTo>
                  <a:pt x="312841" y="79282"/>
                </a:lnTo>
                <a:lnTo>
                  <a:pt x="42256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66365" y="2291604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312841" y="79282"/>
                </a:moveTo>
                <a:lnTo>
                  <a:pt x="422560" y="0"/>
                </a:lnTo>
                <a:lnTo>
                  <a:pt x="109719" y="0"/>
                </a:lnTo>
                <a:lnTo>
                  <a:pt x="0" y="79282"/>
                </a:lnTo>
                <a:lnTo>
                  <a:pt x="312841" y="79282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91710" y="2511769"/>
            <a:ext cx="110489" cy="1514475"/>
          </a:xfrm>
          <a:custGeom>
            <a:avLst/>
            <a:gdLst/>
            <a:ahLst/>
            <a:cxnLst/>
            <a:rect l="l" t="t" r="r" b="b"/>
            <a:pathLst>
              <a:path w="110489" h="1514475">
                <a:moveTo>
                  <a:pt x="110057" y="0"/>
                </a:moveTo>
                <a:lnTo>
                  <a:pt x="0" y="79282"/>
                </a:lnTo>
                <a:lnTo>
                  <a:pt x="0" y="1514186"/>
                </a:lnTo>
                <a:lnTo>
                  <a:pt x="110057" y="1426390"/>
                </a:lnTo>
                <a:lnTo>
                  <a:pt x="110057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1710" y="2511769"/>
            <a:ext cx="110489" cy="1514475"/>
          </a:xfrm>
          <a:custGeom>
            <a:avLst/>
            <a:gdLst/>
            <a:ahLst/>
            <a:cxnLst/>
            <a:rect l="l" t="t" r="r" b="b"/>
            <a:pathLst>
              <a:path w="110489" h="1514475">
                <a:moveTo>
                  <a:pt x="0" y="1514186"/>
                </a:moveTo>
                <a:lnTo>
                  <a:pt x="0" y="79282"/>
                </a:lnTo>
                <a:lnTo>
                  <a:pt x="110057" y="0"/>
                </a:lnTo>
                <a:lnTo>
                  <a:pt x="110057" y="1426390"/>
                </a:lnTo>
                <a:lnTo>
                  <a:pt x="0" y="1514186"/>
                </a:lnTo>
                <a:close/>
              </a:path>
            </a:pathLst>
          </a:custGeom>
          <a:ln w="84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79206" y="2591017"/>
            <a:ext cx="313055" cy="1435100"/>
          </a:xfrm>
          <a:custGeom>
            <a:avLst/>
            <a:gdLst/>
            <a:ahLst/>
            <a:cxnLst/>
            <a:rect l="l" t="t" r="r" b="b"/>
            <a:pathLst>
              <a:path w="313054" h="1435100">
                <a:moveTo>
                  <a:pt x="0" y="1434939"/>
                </a:moveTo>
                <a:lnTo>
                  <a:pt x="312559" y="1434939"/>
                </a:lnTo>
                <a:lnTo>
                  <a:pt x="312559" y="0"/>
                </a:lnTo>
                <a:lnTo>
                  <a:pt x="0" y="0"/>
                </a:lnTo>
                <a:lnTo>
                  <a:pt x="0" y="1434939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9206" y="2591017"/>
            <a:ext cx="313055" cy="1435100"/>
          </a:xfrm>
          <a:custGeom>
            <a:avLst/>
            <a:gdLst/>
            <a:ahLst/>
            <a:cxnLst/>
            <a:rect l="l" t="t" r="r" b="b"/>
            <a:pathLst>
              <a:path w="313054" h="1435100">
                <a:moveTo>
                  <a:pt x="0" y="1434939"/>
                </a:moveTo>
                <a:lnTo>
                  <a:pt x="312559" y="1434939"/>
                </a:lnTo>
                <a:lnTo>
                  <a:pt x="312559" y="0"/>
                </a:lnTo>
                <a:lnTo>
                  <a:pt x="0" y="0"/>
                </a:lnTo>
                <a:lnTo>
                  <a:pt x="0" y="1434939"/>
                </a:lnTo>
                <a:close/>
              </a:path>
            </a:pathLst>
          </a:custGeom>
          <a:ln w="8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79206" y="2511769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422560" y="0"/>
                </a:moveTo>
                <a:lnTo>
                  <a:pt x="109719" y="0"/>
                </a:lnTo>
                <a:lnTo>
                  <a:pt x="0" y="79282"/>
                </a:lnTo>
                <a:lnTo>
                  <a:pt x="312503" y="79282"/>
                </a:lnTo>
                <a:lnTo>
                  <a:pt x="42256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79206" y="2511769"/>
            <a:ext cx="422909" cy="79375"/>
          </a:xfrm>
          <a:custGeom>
            <a:avLst/>
            <a:gdLst/>
            <a:ahLst/>
            <a:cxnLst/>
            <a:rect l="l" t="t" r="r" b="b"/>
            <a:pathLst>
              <a:path w="422910" h="79375">
                <a:moveTo>
                  <a:pt x="312503" y="79282"/>
                </a:moveTo>
                <a:lnTo>
                  <a:pt x="422560" y="0"/>
                </a:lnTo>
                <a:lnTo>
                  <a:pt x="109719" y="0"/>
                </a:lnTo>
                <a:lnTo>
                  <a:pt x="0" y="79282"/>
                </a:lnTo>
                <a:lnTo>
                  <a:pt x="312503" y="79282"/>
                </a:lnTo>
                <a:close/>
              </a:path>
            </a:pathLst>
          </a:custGeom>
          <a:ln w="8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04551" y="3057732"/>
            <a:ext cx="110489" cy="968375"/>
          </a:xfrm>
          <a:custGeom>
            <a:avLst/>
            <a:gdLst/>
            <a:ahLst/>
            <a:cxnLst/>
            <a:rect l="l" t="t" r="r" b="b"/>
            <a:pathLst>
              <a:path w="110489" h="968375">
                <a:moveTo>
                  <a:pt x="109944" y="0"/>
                </a:moveTo>
                <a:lnTo>
                  <a:pt x="0" y="87831"/>
                </a:lnTo>
                <a:lnTo>
                  <a:pt x="0" y="968223"/>
                </a:lnTo>
                <a:lnTo>
                  <a:pt x="109944" y="880427"/>
                </a:lnTo>
                <a:lnTo>
                  <a:pt x="109944" y="0"/>
                </a:lnTo>
                <a:close/>
              </a:path>
            </a:pathLst>
          </a:custGeom>
          <a:solidFill>
            <a:srgbClr val="08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04551" y="3057732"/>
            <a:ext cx="110489" cy="968375"/>
          </a:xfrm>
          <a:custGeom>
            <a:avLst/>
            <a:gdLst/>
            <a:ahLst/>
            <a:cxnLst/>
            <a:rect l="l" t="t" r="r" b="b"/>
            <a:pathLst>
              <a:path w="110489" h="968375">
                <a:moveTo>
                  <a:pt x="0" y="968223"/>
                </a:moveTo>
                <a:lnTo>
                  <a:pt x="0" y="87831"/>
                </a:lnTo>
                <a:lnTo>
                  <a:pt x="109944" y="0"/>
                </a:lnTo>
                <a:lnTo>
                  <a:pt x="109944" y="880427"/>
                </a:lnTo>
                <a:lnTo>
                  <a:pt x="0" y="968223"/>
                </a:lnTo>
                <a:close/>
              </a:path>
            </a:pathLst>
          </a:custGeom>
          <a:ln w="8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991710" y="3145588"/>
            <a:ext cx="313055" cy="880744"/>
          </a:xfrm>
          <a:custGeom>
            <a:avLst/>
            <a:gdLst/>
            <a:ahLst/>
            <a:cxnLst/>
            <a:rect l="l" t="t" r="r" b="b"/>
            <a:pathLst>
              <a:path w="313054" h="880745">
                <a:moveTo>
                  <a:pt x="0" y="880368"/>
                </a:moveTo>
                <a:lnTo>
                  <a:pt x="312841" y="880368"/>
                </a:lnTo>
                <a:lnTo>
                  <a:pt x="312841" y="0"/>
                </a:lnTo>
                <a:lnTo>
                  <a:pt x="0" y="0"/>
                </a:lnTo>
                <a:lnTo>
                  <a:pt x="0" y="880368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91710" y="3145588"/>
            <a:ext cx="313055" cy="880744"/>
          </a:xfrm>
          <a:custGeom>
            <a:avLst/>
            <a:gdLst/>
            <a:ahLst/>
            <a:cxnLst/>
            <a:rect l="l" t="t" r="r" b="b"/>
            <a:pathLst>
              <a:path w="313054" h="880745">
                <a:moveTo>
                  <a:pt x="0" y="880368"/>
                </a:moveTo>
                <a:lnTo>
                  <a:pt x="312841" y="880368"/>
                </a:lnTo>
                <a:lnTo>
                  <a:pt x="312841" y="0"/>
                </a:lnTo>
                <a:lnTo>
                  <a:pt x="0" y="0"/>
                </a:lnTo>
                <a:lnTo>
                  <a:pt x="0" y="880368"/>
                </a:lnTo>
                <a:close/>
              </a:path>
            </a:pathLst>
          </a:custGeom>
          <a:ln w="84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91710" y="3057732"/>
            <a:ext cx="422909" cy="88265"/>
          </a:xfrm>
          <a:custGeom>
            <a:avLst/>
            <a:gdLst/>
            <a:ahLst/>
            <a:cxnLst/>
            <a:rect l="l" t="t" r="r" b="b"/>
            <a:pathLst>
              <a:path w="422910" h="88264">
                <a:moveTo>
                  <a:pt x="422785" y="0"/>
                </a:moveTo>
                <a:lnTo>
                  <a:pt x="110057" y="0"/>
                </a:lnTo>
                <a:lnTo>
                  <a:pt x="0" y="87831"/>
                </a:lnTo>
                <a:lnTo>
                  <a:pt x="312841" y="87831"/>
                </a:lnTo>
                <a:lnTo>
                  <a:pt x="422785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991710" y="3057732"/>
            <a:ext cx="422909" cy="88265"/>
          </a:xfrm>
          <a:custGeom>
            <a:avLst/>
            <a:gdLst/>
            <a:ahLst/>
            <a:cxnLst/>
            <a:rect l="l" t="t" r="r" b="b"/>
            <a:pathLst>
              <a:path w="422910" h="88264">
                <a:moveTo>
                  <a:pt x="312841" y="87831"/>
                </a:moveTo>
                <a:lnTo>
                  <a:pt x="422785" y="0"/>
                </a:lnTo>
                <a:lnTo>
                  <a:pt x="110057" y="0"/>
                </a:lnTo>
                <a:lnTo>
                  <a:pt x="0" y="87831"/>
                </a:lnTo>
                <a:lnTo>
                  <a:pt x="312841" y="87831"/>
                </a:lnTo>
                <a:close/>
              </a:path>
            </a:pathLst>
          </a:custGeom>
          <a:ln w="87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68600" y="2274037"/>
            <a:ext cx="0" cy="1751964"/>
          </a:xfrm>
          <a:custGeom>
            <a:avLst/>
            <a:gdLst/>
            <a:ahLst/>
            <a:cxnLst/>
            <a:rect l="l" t="t" r="r" b="b"/>
            <a:pathLst>
              <a:path h="1751964">
                <a:moveTo>
                  <a:pt x="0" y="1751918"/>
                </a:moveTo>
                <a:lnTo>
                  <a:pt x="0" y="0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43280" y="4025956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31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43280" y="380606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31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43280" y="3585895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31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43280" y="336573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31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43280" y="3145564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31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143280" y="2925399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31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43280" y="2705585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31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43280" y="248542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31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43280" y="2265254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319" y="0"/>
                </a:moveTo>
                <a:lnTo>
                  <a:pt x="0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564938" y="2756131"/>
            <a:ext cx="250825" cy="767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45"/>
              </a:lnSpc>
            </a:pPr>
            <a:r>
              <a:rPr sz="1600" b="1" spc="15" dirty="0">
                <a:latin typeface="Times New Roman"/>
                <a:cs typeface="Times New Roman"/>
              </a:rPr>
              <a:t>Fre</a:t>
            </a:r>
            <a:r>
              <a:rPr sz="1600" b="1" spc="-25" dirty="0">
                <a:latin typeface="Times New Roman"/>
                <a:cs typeface="Times New Roman"/>
              </a:rPr>
              <a:t>k</a:t>
            </a:r>
            <a:r>
              <a:rPr sz="1600" b="1" dirty="0">
                <a:latin typeface="Times New Roman"/>
                <a:cs typeface="Times New Roman"/>
              </a:rPr>
              <a:t>a</a:t>
            </a:r>
            <a:r>
              <a:rPr sz="1600" b="1" spc="-25" dirty="0">
                <a:latin typeface="Times New Roman"/>
                <a:cs typeface="Times New Roman"/>
              </a:rPr>
              <a:t>n</a:t>
            </a:r>
            <a:r>
              <a:rPr sz="1600" b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168600" y="4025956"/>
            <a:ext cx="3128010" cy="0"/>
          </a:xfrm>
          <a:custGeom>
            <a:avLst/>
            <a:gdLst/>
            <a:ahLst/>
            <a:cxnLst/>
            <a:rect l="l" t="t" r="r" b="b"/>
            <a:pathLst>
              <a:path w="3128010">
                <a:moveTo>
                  <a:pt x="0" y="0"/>
                </a:moveTo>
                <a:lnTo>
                  <a:pt x="3127511" y="0"/>
                </a:lnTo>
              </a:path>
            </a:pathLst>
          </a:custGeom>
          <a:ln w="87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168600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81441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93944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06786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428067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40570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053524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66365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79206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991710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304551" y="4025956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42"/>
                </a:lnTo>
              </a:path>
            </a:pathLst>
          </a:custGeom>
          <a:ln w="8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3219811" y="4075579"/>
            <a:ext cx="3027045" cy="5226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72415" algn="ctr">
              <a:lnSpc>
                <a:spcPts val="1475"/>
              </a:lnSpc>
            </a:pPr>
            <a:r>
              <a:rPr sz="1250" b="1" spc="25" dirty="0">
                <a:latin typeface="Times New Roman"/>
                <a:cs typeface="Times New Roman"/>
              </a:rPr>
              <a:t>0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dirty="0">
                <a:latin typeface="Times New Roman"/>
                <a:cs typeface="Times New Roman"/>
              </a:rPr>
              <a:t>4</a:t>
            </a:r>
            <a:endParaRPr sz="1250">
              <a:latin typeface="Times New Roman"/>
              <a:cs typeface="Times New Roman"/>
            </a:endParaRPr>
          </a:p>
          <a:p>
            <a:pPr marL="175895" algn="ctr">
              <a:lnSpc>
                <a:spcPct val="100000"/>
              </a:lnSpc>
              <a:spcBef>
                <a:spcPts val="960"/>
              </a:spcBef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4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dirty="0">
                <a:latin typeface="Times New Roman"/>
                <a:cs typeface="Times New Roman"/>
              </a:rPr>
              <a:t>8</a:t>
            </a:r>
            <a:endParaRPr sz="1250">
              <a:latin typeface="Times New Roman"/>
              <a:cs typeface="Times New Roman"/>
            </a:endParaRPr>
          </a:p>
          <a:p>
            <a:pPr marL="86995" algn="ctr">
              <a:lnSpc>
                <a:spcPct val="100000"/>
              </a:lnSpc>
              <a:spcBef>
                <a:spcPts val="960"/>
              </a:spcBef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8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spc="25" dirty="0">
                <a:latin typeface="Times New Roman"/>
                <a:cs typeface="Times New Roman"/>
              </a:rPr>
              <a:t>1</a:t>
            </a:r>
            <a:r>
              <a:rPr sz="1250" b="1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12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spc="25" dirty="0">
                <a:latin typeface="Times New Roman"/>
                <a:cs typeface="Times New Roman"/>
              </a:rPr>
              <a:t>1</a:t>
            </a:r>
            <a:r>
              <a:rPr sz="1250" b="1" dirty="0">
                <a:latin typeface="Times New Roman"/>
                <a:cs typeface="Times New Roman"/>
              </a:rPr>
              <a:t>6</a:t>
            </a: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16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spc="25" dirty="0">
                <a:latin typeface="Times New Roman"/>
                <a:cs typeface="Times New Roman"/>
              </a:rPr>
              <a:t>2</a:t>
            </a:r>
            <a:r>
              <a:rPr sz="1250" b="1" dirty="0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20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spc="25" dirty="0">
                <a:latin typeface="Times New Roman"/>
                <a:cs typeface="Times New Roman"/>
              </a:rPr>
              <a:t>2</a:t>
            </a:r>
            <a:r>
              <a:rPr sz="1250" b="1" dirty="0">
                <a:latin typeface="Times New Roman"/>
                <a:cs typeface="Times New Roman"/>
              </a:rPr>
              <a:t>4</a:t>
            </a: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24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spc="25" dirty="0">
                <a:latin typeface="Times New Roman"/>
                <a:cs typeface="Times New Roman"/>
              </a:rPr>
              <a:t>2</a:t>
            </a:r>
            <a:r>
              <a:rPr sz="1250" b="1" dirty="0">
                <a:latin typeface="Times New Roman"/>
                <a:cs typeface="Times New Roman"/>
              </a:rPr>
              <a:t>8</a:t>
            </a: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28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spc="25" dirty="0">
                <a:latin typeface="Times New Roman"/>
                <a:cs typeface="Times New Roman"/>
              </a:rPr>
              <a:t>3</a:t>
            </a:r>
            <a:r>
              <a:rPr sz="1250" b="1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30"/>
              </a:spcBef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32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spc="25" dirty="0">
                <a:latin typeface="Times New Roman"/>
                <a:cs typeface="Times New Roman"/>
              </a:rPr>
              <a:t>3</a:t>
            </a:r>
            <a:r>
              <a:rPr sz="1250" b="1" dirty="0">
                <a:latin typeface="Times New Roman"/>
                <a:cs typeface="Times New Roman"/>
              </a:rPr>
              <a:t>6</a:t>
            </a: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250" b="1" spc="5" dirty="0">
                <a:latin typeface="Times New Roman"/>
                <a:cs typeface="Times New Roman"/>
              </a:rPr>
              <a:t>&gt;</a:t>
            </a:r>
            <a:r>
              <a:rPr sz="1250" b="1" spc="25" dirty="0">
                <a:latin typeface="Times New Roman"/>
                <a:cs typeface="Times New Roman"/>
              </a:rPr>
              <a:t>36</a:t>
            </a:r>
            <a:r>
              <a:rPr sz="1250" b="1" spc="-25" dirty="0">
                <a:latin typeface="Times New Roman"/>
                <a:cs typeface="Times New Roman"/>
              </a:rPr>
              <a:t>-</a:t>
            </a:r>
            <a:r>
              <a:rPr sz="1250" b="1" spc="25" dirty="0">
                <a:latin typeface="Times New Roman"/>
                <a:cs typeface="Times New Roman"/>
              </a:rPr>
              <a:t>4</a:t>
            </a:r>
            <a:r>
              <a:rPr sz="1250" b="1" dirty="0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889422" y="1526126"/>
            <a:ext cx="2956560" cy="33870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7595">
              <a:lnSpc>
                <a:spcPct val="100000"/>
              </a:lnSpc>
              <a:spcBef>
                <a:spcPts val="110"/>
              </a:spcBef>
            </a:pPr>
            <a:r>
              <a:rPr sz="2000" b="1" spc="-45" dirty="0">
                <a:latin typeface="Times New Roman"/>
                <a:cs typeface="Times New Roman"/>
              </a:rPr>
              <a:t>Sola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Times New Roman"/>
                <a:cs typeface="Times New Roman"/>
              </a:rPr>
              <a:t>Eğik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R="2719705" algn="ctr">
              <a:lnSpc>
                <a:spcPts val="1855"/>
              </a:lnSpc>
            </a:pPr>
            <a:r>
              <a:rPr sz="1650" b="1" spc="-30" dirty="0">
                <a:latin typeface="Times New Roman"/>
                <a:cs typeface="Times New Roman"/>
              </a:rPr>
              <a:t>16</a:t>
            </a:r>
            <a:endParaRPr sz="1650">
              <a:latin typeface="Times New Roman"/>
              <a:cs typeface="Times New Roman"/>
            </a:endParaRPr>
          </a:p>
          <a:p>
            <a:pPr marR="2719705" algn="ctr">
              <a:lnSpc>
                <a:spcPts val="1730"/>
              </a:lnSpc>
            </a:pPr>
            <a:r>
              <a:rPr sz="1650" b="1" spc="-30" dirty="0">
                <a:latin typeface="Times New Roman"/>
                <a:cs typeface="Times New Roman"/>
              </a:rPr>
              <a:t>14</a:t>
            </a:r>
            <a:endParaRPr sz="1650">
              <a:latin typeface="Times New Roman"/>
              <a:cs typeface="Times New Roman"/>
            </a:endParaRPr>
          </a:p>
          <a:p>
            <a:pPr marR="2719705" algn="ctr">
              <a:lnSpc>
                <a:spcPts val="1730"/>
              </a:lnSpc>
            </a:pPr>
            <a:r>
              <a:rPr sz="1650" b="1" spc="-30" dirty="0">
                <a:latin typeface="Times New Roman"/>
                <a:cs typeface="Times New Roman"/>
              </a:rPr>
              <a:t>12</a:t>
            </a:r>
            <a:endParaRPr sz="1650">
              <a:latin typeface="Times New Roman"/>
              <a:cs typeface="Times New Roman"/>
            </a:endParaRPr>
          </a:p>
          <a:p>
            <a:pPr marR="2719705" algn="ctr">
              <a:lnSpc>
                <a:spcPts val="1735"/>
              </a:lnSpc>
            </a:pPr>
            <a:r>
              <a:rPr sz="1650" b="1" spc="-30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  <a:p>
            <a:pPr marR="2618105" algn="ctr">
              <a:lnSpc>
                <a:spcPts val="1735"/>
              </a:lnSpc>
            </a:pPr>
            <a:r>
              <a:rPr sz="1650" b="1" spc="-30" dirty="0">
                <a:latin typeface="Times New Roman"/>
                <a:cs typeface="Times New Roman"/>
              </a:rPr>
              <a:t>8</a:t>
            </a:r>
            <a:endParaRPr sz="1650">
              <a:latin typeface="Times New Roman"/>
              <a:cs typeface="Times New Roman"/>
            </a:endParaRPr>
          </a:p>
          <a:p>
            <a:pPr marR="2618105" algn="ctr">
              <a:lnSpc>
                <a:spcPts val="1735"/>
              </a:lnSpc>
            </a:pPr>
            <a:r>
              <a:rPr sz="1650" b="1" spc="-30" dirty="0">
                <a:latin typeface="Times New Roman"/>
                <a:cs typeface="Times New Roman"/>
              </a:rPr>
              <a:t>6</a:t>
            </a:r>
            <a:endParaRPr sz="1650">
              <a:latin typeface="Times New Roman"/>
              <a:cs typeface="Times New Roman"/>
            </a:endParaRPr>
          </a:p>
          <a:p>
            <a:pPr marR="2618105" algn="ctr">
              <a:lnSpc>
                <a:spcPts val="1735"/>
              </a:lnSpc>
            </a:pPr>
            <a:r>
              <a:rPr sz="1650" b="1" spc="-30" dirty="0">
                <a:latin typeface="Times New Roman"/>
                <a:cs typeface="Times New Roman"/>
              </a:rPr>
              <a:t>4</a:t>
            </a:r>
            <a:endParaRPr sz="1650">
              <a:latin typeface="Times New Roman"/>
              <a:cs typeface="Times New Roman"/>
            </a:endParaRPr>
          </a:p>
          <a:p>
            <a:pPr marR="2618105" algn="ctr">
              <a:lnSpc>
                <a:spcPts val="1735"/>
              </a:lnSpc>
            </a:pPr>
            <a:r>
              <a:rPr sz="1650" b="1" spc="-30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  <a:p>
            <a:pPr marR="2618105" algn="ctr">
              <a:lnSpc>
                <a:spcPts val="1855"/>
              </a:lnSpc>
            </a:pPr>
            <a:r>
              <a:rPr sz="1650" b="1" spc="-30" dirty="0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739140">
              <a:lnSpc>
                <a:spcPct val="100000"/>
              </a:lnSpc>
              <a:spcBef>
                <a:spcPts val="5"/>
              </a:spcBef>
            </a:pPr>
            <a:r>
              <a:rPr sz="1650" b="1" spc="-40" dirty="0">
                <a:latin typeface="Times New Roman"/>
                <a:cs typeface="Times New Roman"/>
              </a:rPr>
              <a:t>Yaş Sınıfı </a:t>
            </a:r>
            <a:r>
              <a:rPr sz="1650" b="1" spc="-25" dirty="0">
                <a:latin typeface="Times New Roman"/>
                <a:cs typeface="Times New Roman"/>
              </a:rPr>
              <a:t>Aralıkları</a:t>
            </a:r>
            <a:r>
              <a:rPr sz="1650" b="1" spc="75" dirty="0">
                <a:latin typeface="Times New Roman"/>
                <a:cs typeface="Times New Roman"/>
              </a:rPr>
              <a:t> </a:t>
            </a:r>
            <a:r>
              <a:rPr sz="1650" b="1" spc="-25" dirty="0">
                <a:latin typeface="Times New Roman"/>
                <a:cs typeface="Times New Roman"/>
              </a:rPr>
              <a:t>(Yıl)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38919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Yayılma</a:t>
            </a:r>
            <a:r>
              <a:rPr spc="-80" dirty="0"/>
              <a:t> </a:t>
            </a:r>
            <a:r>
              <a:rPr spc="-5" dirty="0"/>
              <a:t>Ölçüleri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92961"/>
            <a:ext cx="8375650" cy="272478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32740" marR="5080" indent="-320040">
              <a:lnSpc>
                <a:spcPts val="3140"/>
              </a:lnSpc>
              <a:spcBef>
                <a:spcPts val="4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5" dirty="0">
                <a:latin typeface="Tw Cen MT"/>
                <a:cs typeface="Tw Cen MT"/>
              </a:rPr>
              <a:t>da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ılımın </a:t>
            </a:r>
            <a:r>
              <a:rPr sz="2900" dirty="0">
                <a:latin typeface="Tw Cen MT"/>
                <a:cs typeface="Tw Cen MT"/>
              </a:rPr>
              <a:t>di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 önemli özelli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 </a:t>
            </a:r>
            <a:r>
              <a:rPr sz="2900" spc="-5" dirty="0">
                <a:latin typeface="Tw Cen MT"/>
                <a:cs typeface="Tw Cen MT"/>
              </a:rPr>
              <a:t>ise </a:t>
            </a:r>
            <a:r>
              <a:rPr sz="2900" spc="-25" dirty="0">
                <a:latin typeface="Tw Cen MT"/>
                <a:cs typeface="Tw Cen MT"/>
              </a:rPr>
              <a:t>yayılma  </a:t>
            </a:r>
            <a:r>
              <a:rPr sz="2900" spc="-20" dirty="0">
                <a:latin typeface="Tw Cen MT"/>
                <a:cs typeface="Tw Cen MT"/>
              </a:rPr>
              <a:t>ölçüsüdür. </a:t>
            </a:r>
            <a:r>
              <a:rPr sz="2900" spc="-65" dirty="0">
                <a:latin typeface="Tw Cen MT"/>
                <a:cs typeface="Tw Cen MT"/>
              </a:rPr>
              <a:t>Yani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ne kadar </a:t>
            </a:r>
            <a:r>
              <a:rPr sz="2900" spc="-5" dirty="0">
                <a:latin typeface="Tw Cen MT"/>
                <a:cs typeface="Tw Cen MT"/>
              </a:rPr>
              <a:t>de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işiklik</a:t>
            </a:r>
            <a:r>
              <a:rPr sz="2900" spc="5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göstermektedir.</a:t>
            </a:r>
            <a:endParaRPr sz="2900">
              <a:latin typeface="Tw Cen MT"/>
              <a:cs typeface="Tw Cen MT"/>
            </a:endParaRPr>
          </a:p>
          <a:p>
            <a:pPr marL="332740" marR="158750" indent="-320040">
              <a:lnSpc>
                <a:spcPts val="3160"/>
              </a:lnSpc>
              <a:spcBef>
                <a:spcPts val="65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65" dirty="0">
                <a:latin typeface="Tw Cen MT"/>
                <a:cs typeface="Tw Cen MT"/>
              </a:rPr>
              <a:t>Yaygın </a:t>
            </a:r>
            <a:r>
              <a:rPr sz="2900" dirty="0">
                <a:latin typeface="Tw Cen MT"/>
                <a:cs typeface="Tw Cen MT"/>
              </a:rPr>
              <a:t>bir biçimde kullanılan 4 </a:t>
            </a:r>
            <a:r>
              <a:rPr sz="2900" spc="-25" dirty="0">
                <a:latin typeface="Tw Cen MT"/>
                <a:cs typeface="Tw Cen MT"/>
              </a:rPr>
              <a:t>yayılma </a:t>
            </a:r>
            <a:r>
              <a:rPr sz="2900" dirty="0">
                <a:latin typeface="Tw Cen MT"/>
                <a:cs typeface="Tw Cen MT"/>
              </a:rPr>
              <a:t>ölçüsü: </a:t>
            </a:r>
            <a:r>
              <a:rPr sz="2900" spc="-5" dirty="0">
                <a:latin typeface="Tw Cen MT"/>
                <a:cs typeface="Tw Cen MT"/>
              </a:rPr>
              <a:t>Aralık,  </a:t>
            </a:r>
            <a:r>
              <a:rPr sz="2900" spc="-30" dirty="0">
                <a:latin typeface="Tw Cen MT"/>
                <a:cs typeface="Tw Cen MT"/>
              </a:rPr>
              <a:t>varyans, </a:t>
            </a:r>
            <a:r>
              <a:rPr sz="2900" spc="0" dirty="0">
                <a:latin typeface="Tw Cen MT"/>
                <a:cs typeface="Tw Cen MT"/>
              </a:rPr>
              <a:t>standart </a:t>
            </a:r>
            <a:r>
              <a:rPr sz="2900" dirty="0">
                <a:latin typeface="Tw Cen MT"/>
                <a:cs typeface="Tw Cen MT"/>
              </a:rPr>
              <a:t>sapma </a:t>
            </a:r>
            <a:r>
              <a:rPr sz="2900" spc="-30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işim</a:t>
            </a:r>
            <a:r>
              <a:rPr sz="2900" spc="-60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katsayısıdır.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9DD9"/>
              </a:buClr>
              <a:buFont typeface="Wingdings"/>
              <a:buChar char=""/>
            </a:pPr>
            <a:endParaRPr sz="355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20" dirty="0">
                <a:latin typeface="Tw Cen MT"/>
                <a:cs typeface="Tw Cen MT"/>
              </a:rPr>
              <a:t>Ayrıca </a:t>
            </a:r>
            <a:r>
              <a:rPr sz="2900" spc="-5" dirty="0">
                <a:latin typeface="Tw Cen MT"/>
                <a:cs typeface="Tw Cen MT"/>
              </a:rPr>
              <a:t>Dördebölenler aralı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ına </a:t>
            </a:r>
            <a:r>
              <a:rPr sz="2900" dirty="0">
                <a:latin typeface="Tw Cen MT"/>
                <a:cs typeface="Tw Cen MT"/>
              </a:rPr>
              <a:t>da</a:t>
            </a:r>
            <a:r>
              <a:rPr sz="2900" spc="-7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bakaca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ız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14446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</a:t>
            </a:r>
            <a:r>
              <a:rPr spc="30" dirty="0"/>
              <a:t>r</a:t>
            </a:r>
            <a:r>
              <a:rPr dirty="0"/>
              <a:t>alık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766138"/>
            <a:ext cx="7973059" cy="33502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442595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5" dirty="0">
                <a:latin typeface="Tw Cen MT"/>
                <a:cs typeface="Tw Cen MT"/>
              </a:rPr>
              <a:t>Aralık </a:t>
            </a: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kümesindeki en büyük 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 </a:t>
            </a:r>
            <a:r>
              <a:rPr sz="2900" spc="-5" dirty="0">
                <a:latin typeface="Tw Cen MT"/>
                <a:cs typeface="Tw Cen MT"/>
              </a:rPr>
              <a:t>ile </a:t>
            </a:r>
            <a:r>
              <a:rPr sz="2900" dirty="0">
                <a:latin typeface="Tw Cen MT"/>
                <a:cs typeface="Tw Cen MT"/>
              </a:rPr>
              <a:t>en  küçük de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er arasındaki</a:t>
            </a:r>
            <a:r>
              <a:rPr sz="2900" spc="-60" dirty="0">
                <a:latin typeface="Tw Cen MT"/>
                <a:cs typeface="Tw Cen MT"/>
              </a:rPr>
              <a:t> </a:t>
            </a:r>
            <a:r>
              <a:rPr sz="2900" spc="0" dirty="0">
                <a:latin typeface="Tw Cen MT"/>
                <a:cs typeface="Tw Cen MT"/>
              </a:rPr>
              <a:t>farktır</a:t>
            </a:r>
            <a:endParaRPr sz="2900" dirty="0">
              <a:latin typeface="Tw Cen MT"/>
              <a:cs typeface="Tw Cen MT"/>
            </a:endParaRPr>
          </a:p>
          <a:p>
            <a:pPr marL="927100">
              <a:lnSpc>
                <a:spcPts val="3470"/>
              </a:lnSpc>
            </a:pPr>
            <a:endParaRPr lang="tr-TR" sz="2900" b="1" dirty="0" smtClean="0">
              <a:latin typeface="Tw Cen MT"/>
              <a:cs typeface="Tw Cen MT"/>
            </a:endParaRPr>
          </a:p>
          <a:p>
            <a:pPr marL="927100">
              <a:lnSpc>
                <a:spcPts val="3470"/>
              </a:lnSpc>
            </a:pPr>
            <a:r>
              <a:rPr sz="2900" b="1" dirty="0" err="1" smtClean="0">
                <a:latin typeface="Tw Cen MT"/>
                <a:cs typeface="Tw Cen MT"/>
              </a:rPr>
              <a:t>Aralık</a:t>
            </a:r>
            <a:r>
              <a:rPr sz="2900" b="1" dirty="0" smtClean="0">
                <a:latin typeface="Tw Cen MT"/>
                <a:cs typeface="Tw Cen MT"/>
              </a:rPr>
              <a:t> </a:t>
            </a:r>
            <a:r>
              <a:rPr sz="2900" b="1" dirty="0">
                <a:latin typeface="Tw Cen MT"/>
                <a:cs typeface="Tw Cen MT"/>
              </a:rPr>
              <a:t>= </a:t>
            </a:r>
            <a:r>
              <a:rPr sz="2900" b="1" spc="10" dirty="0">
                <a:latin typeface="Tw Cen MT"/>
                <a:cs typeface="Tw Cen MT"/>
              </a:rPr>
              <a:t>x</a:t>
            </a:r>
            <a:r>
              <a:rPr sz="2850" b="1" spc="15" baseline="-20467" dirty="0">
                <a:latin typeface="Tw Cen MT"/>
                <a:cs typeface="Tw Cen MT"/>
              </a:rPr>
              <a:t>max </a:t>
            </a:r>
            <a:r>
              <a:rPr sz="2900" b="1" dirty="0">
                <a:latin typeface="Tw Cen MT"/>
                <a:cs typeface="Tw Cen MT"/>
              </a:rPr>
              <a:t>-</a:t>
            </a:r>
            <a:r>
              <a:rPr sz="2900" b="1" spc="-265" dirty="0">
                <a:latin typeface="Tw Cen MT"/>
                <a:cs typeface="Tw Cen MT"/>
              </a:rPr>
              <a:t> </a:t>
            </a:r>
            <a:r>
              <a:rPr sz="2900" b="1" spc="5" dirty="0">
                <a:latin typeface="Tw Cen MT"/>
                <a:cs typeface="Tw Cen MT"/>
              </a:rPr>
              <a:t>x</a:t>
            </a:r>
            <a:r>
              <a:rPr sz="2850" b="1" spc="7" baseline="-20467" dirty="0">
                <a:latin typeface="Tw Cen MT"/>
                <a:cs typeface="Tw Cen MT"/>
              </a:rPr>
              <a:t>min</a:t>
            </a:r>
            <a:endParaRPr sz="2850" baseline="-20467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250" dirty="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0" dirty="0">
                <a:latin typeface="Tw Cen MT"/>
                <a:cs typeface="Tw Cen MT"/>
              </a:rPr>
              <a:t>Örne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in; </a:t>
            </a:r>
            <a:r>
              <a:rPr sz="2900" dirty="0">
                <a:latin typeface="Tw Cen MT"/>
                <a:cs typeface="Tw Cen MT"/>
              </a:rPr>
              <a:t>“2005 yılında benzin </a:t>
            </a:r>
            <a:r>
              <a:rPr sz="2900" spc="-15" dirty="0">
                <a:latin typeface="Tw Cen MT"/>
                <a:cs typeface="Tw Cen MT"/>
              </a:rPr>
              <a:t>fiyatları </a:t>
            </a:r>
            <a:r>
              <a:rPr sz="2900" dirty="0">
                <a:latin typeface="Tw Cen MT"/>
                <a:cs typeface="Tw Cen MT"/>
              </a:rPr>
              <a:t>2,75 YTL</a:t>
            </a:r>
            <a:r>
              <a:rPr sz="2900" spc="-9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ile  </a:t>
            </a:r>
            <a:r>
              <a:rPr sz="2900" dirty="0">
                <a:latin typeface="Tw Cen MT"/>
                <a:cs typeface="Tw Cen MT"/>
              </a:rPr>
              <a:t>3,05 YTL arasında</a:t>
            </a:r>
            <a:r>
              <a:rPr sz="2900" spc="-7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de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işmiştir”</a:t>
            </a:r>
            <a:endParaRPr sz="2900" dirty="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0046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</a:t>
            </a:r>
            <a:r>
              <a:rPr spc="30" dirty="0"/>
              <a:t>r</a:t>
            </a:r>
            <a:r>
              <a:rPr dirty="0"/>
              <a:t>alık…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764614"/>
            <a:ext cx="7969250" cy="2238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099"/>
              </a:lnSpc>
              <a:spcBef>
                <a:spcPts val="1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5" dirty="0">
                <a:latin typeface="Tw Cen MT"/>
                <a:cs typeface="Tw Cen MT"/>
              </a:rPr>
              <a:t>Aralık </a:t>
            </a:r>
            <a:r>
              <a:rPr sz="2900" dirty="0">
                <a:latin typeface="Tw Cen MT"/>
                <a:cs typeface="Tw Cen MT"/>
              </a:rPr>
              <a:t>bu </a:t>
            </a:r>
            <a:r>
              <a:rPr sz="2900" spc="-5" dirty="0">
                <a:latin typeface="Tw Cen MT"/>
                <a:cs typeface="Tw Cen MT"/>
              </a:rPr>
              <a:t>iki </a:t>
            </a:r>
            <a:r>
              <a:rPr sz="2900" dirty="0">
                <a:latin typeface="Tw Cen MT"/>
                <a:cs typeface="Tw Cen MT"/>
              </a:rPr>
              <a:t>uç nokta arasında </a:t>
            </a:r>
            <a:r>
              <a:rPr sz="2900" spc="-5" dirty="0">
                <a:latin typeface="Tw Cen MT"/>
                <a:cs typeface="Tw Cen MT"/>
              </a:rPr>
              <a:t>verilerin </a:t>
            </a:r>
            <a:r>
              <a:rPr sz="2900" dirty="0">
                <a:latin typeface="Tw Cen MT"/>
                <a:cs typeface="Tw Cen MT"/>
              </a:rPr>
              <a:t>nasıl  </a:t>
            </a:r>
            <a:r>
              <a:rPr sz="2900" spc="-5" dirty="0">
                <a:latin typeface="Tw Cen MT"/>
                <a:cs typeface="Tw Cen MT"/>
              </a:rPr>
              <a:t>da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ıldıkları konusunda </a:t>
            </a:r>
            <a:r>
              <a:rPr sz="2900" dirty="0">
                <a:latin typeface="Tw Cen MT"/>
                <a:cs typeface="Tw Cen MT"/>
              </a:rPr>
              <a:t>bize bir bilgi sa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lamaz.  </a:t>
            </a:r>
            <a:r>
              <a:rPr sz="2900" spc="0" dirty="0">
                <a:latin typeface="Tw Cen MT"/>
                <a:cs typeface="Tw Cen MT"/>
              </a:rPr>
              <a:t>Örne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in </a:t>
            </a:r>
            <a:r>
              <a:rPr sz="2900" spc="-5" dirty="0">
                <a:latin typeface="Tw Cen MT"/>
                <a:cs typeface="Tw Cen MT"/>
              </a:rPr>
              <a:t>da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ılımın </a:t>
            </a:r>
            <a:r>
              <a:rPr sz="2900" dirty="0">
                <a:latin typeface="Tw Cen MT"/>
                <a:cs typeface="Tw Cen MT"/>
              </a:rPr>
              <a:t>her </a:t>
            </a:r>
            <a:r>
              <a:rPr sz="2900" spc="-5" dirty="0">
                <a:latin typeface="Tw Cen MT"/>
                <a:cs typeface="Tw Cen MT"/>
              </a:rPr>
              <a:t>iki </a:t>
            </a:r>
            <a:r>
              <a:rPr sz="2900" dirty="0">
                <a:latin typeface="Tw Cen MT"/>
                <a:cs typeface="Tw Cen MT"/>
              </a:rPr>
              <a:t>ucunda da </a:t>
            </a:r>
            <a:r>
              <a:rPr sz="2900" spc="-75" dirty="0">
                <a:latin typeface="Tw Cen MT"/>
                <a:cs typeface="Tw Cen MT"/>
              </a:rPr>
              <a:t>veya </a:t>
            </a:r>
            <a:r>
              <a:rPr sz="2900" spc="0" dirty="0">
                <a:latin typeface="Tw Cen MT"/>
                <a:cs typeface="Tw Cen MT"/>
              </a:rPr>
              <a:t>ortalarda  </a:t>
            </a:r>
            <a:r>
              <a:rPr sz="2900" dirty="0">
                <a:latin typeface="Tw Cen MT"/>
                <a:cs typeface="Tw Cen MT"/>
              </a:rPr>
              <a:t>da </a:t>
            </a:r>
            <a:r>
              <a:rPr sz="2900" spc="-5" dirty="0">
                <a:latin typeface="Tw Cen MT"/>
                <a:cs typeface="Tw Cen MT"/>
              </a:rPr>
              <a:t>yı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ılmalar söz konusu </a:t>
            </a:r>
            <a:r>
              <a:rPr sz="2900" dirty="0">
                <a:latin typeface="Tw Cen MT"/>
                <a:cs typeface="Tw Cen MT"/>
              </a:rPr>
              <a:t>olabilir ama biz bu </a:t>
            </a:r>
            <a:r>
              <a:rPr sz="2900" spc="-5" dirty="0">
                <a:latin typeface="Tw Cen MT"/>
                <a:cs typeface="Tw Cen MT"/>
              </a:rPr>
              <a:t>bilgiyi  aralıktan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15" dirty="0">
                <a:latin typeface="Tw Cen MT"/>
                <a:cs typeface="Tw Cen MT"/>
              </a:rPr>
              <a:t>ö</a:t>
            </a:r>
            <a:r>
              <a:rPr sz="2900" spc="-15" dirty="0">
                <a:latin typeface="Arial"/>
                <a:cs typeface="Arial"/>
              </a:rPr>
              <a:t>ğ</a:t>
            </a:r>
            <a:r>
              <a:rPr sz="2900" spc="-15" dirty="0">
                <a:latin typeface="Tw Cen MT"/>
                <a:cs typeface="Tw Cen MT"/>
              </a:rPr>
              <a:t>renemeyiz.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6265"/>
            <a:ext cx="19685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Varyans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8414"/>
            <a:ext cx="8312784" cy="3299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1127125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Bütün </a:t>
            </a:r>
            <a:r>
              <a:rPr sz="2900" spc="-10" dirty="0">
                <a:latin typeface="Tw Cen MT"/>
                <a:cs typeface="Tw Cen MT"/>
              </a:rPr>
              <a:t>verileri </a:t>
            </a:r>
            <a:r>
              <a:rPr sz="2900" dirty="0">
                <a:latin typeface="Tw Cen MT"/>
                <a:cs typeface="Tw Cen MT"/>
              </a:rPr>
              <a:t>dikkate alan </a:t>
            </a:r>
            <a:r>
              <a:rPr sz="2900" spc="-30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en çok kullanılan  </a:t>
            </a:r>
            <a:r>
              <a:rPr sz="2900" spc="-25" dirty="0">
                <a:latin typeface="Tw Cen MT"/>
                <a:cs typeface="Tw Cen MT"/>
              </a:rPr>
              <a:t>yayılma </a:t>
            </a:r>
            <a:r>
              <a:rPr sz="2900" dirty="0">
                <a:latin typeface="Tw Cen MT"/>
                <a:cs typeface="Tw Cen MT"/>
              </a:rPr>
              <a:t>ölçüleri </a:t>
            </a:r>
            <a:r>
              <a:rPr sz="2900" spc="-30" dirty="0">
                <a:latin typeface="Tw Cen MT"/>
                <a:cs typeface="Tw Cen MT"/>
              </a:rPr>
              <a:t>varyans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spc="0" dirty="0">
                <a:latin typeface="Tw Cen MT"/>
                <a:cs typeface="Tw Cen MT"/>
              </a:rPr>
              <a:t>standart</a:t>
            </a:r>
            <a:r>
              <a:rPr sz="2900" spc="50" dirty="0">
                <a:latin typeface="Tw Cen MT"/>
                <a:cs typeface="Tw Cen MT"/>
              </a:rPr>
              <a:t> </a:t>
            </a:r>
            <a:r>
              <a:rPr sz="2900" spc="-25" dirty="0">
                <a:latin typeface="Tw Cen MT"/>
                <a:cs typeface="Tw Cen MT"/>
              </a:rPr>
              <a:t>sapmadır.</a:t>
            </a:r>
            <a:endParaRPr sz="2900">
              <a:latin typeface="Tw Cen MT"/>
              <a:cs typeface="Tw Cen MT"/>
            </a:endParaRPr>
          </a:p>
          <a:p>
            <a:pPr marL="332740" marR="30480" indent="-320040">
              <a:lnSpc>
                <a:spcPct val="99700"/>
              </a:lnSpc>
              <a:spcBef>
                <a:spcPts val="73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Daha </a:t>
            </a:r>
            <a:r>
              <a:rPr sz="2900" dirty="0">
                <a:latin typeface="Tw Cen MT"/>
                <a:cs typeface="Tw Cen MT"/>
              </a:rPr>
              <a:t>çok </a:t>
            </a:r>
            <a:r>
              <a:rPr sz="2900" spc="-5" dirty="0">
                <a:latin typeface="Tw Cen MT"/>
                <a:cs typeface="Tw Cen MT"/>
              </a:rPr>
              <a:t>de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işkenlik içeren </a:t>
            </a: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kümesinin  </a:t>
            </a:r>
            <a:r>
              <a:rPr sz="2900" spc="-20" dirty="0">
                <a:latin typeface="Tw Cen MT"/>
                <a:cs typeface="Tw Cen MT"/>
              </a:rPr>
              <a:t>varyansı, </a:t>
            </a:r>
            <a:r>
              <a:rPr sz="2900" dirty="0">
                <a:latin typeface="Tw Cen MT"/>
                <a:cs typeface="Tw Cen MT"/>
              </a:rPr>
              <a:t>nispeten daha homojen (daha az </a:t>
            </a:r>
            <a:r>
              <a:rPr sz="2900" spc="-5" dirty="0">
                <a:latin typeface="Tw Cen MT"/>
                <a:cs typeface="Tw Cen MT"/>
              </a:rPr>
              <a:t>de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işkenlik  içeren) </a:t>
            </a: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kümesinin </a:t>
            </a:r>
            <a:r>
              <a:rPr sz="2900" spc="-15" dirty="0">
                <a:latin typeface="Tw Cen MT"/>
                <a:cs typeface="Tw Cen MT"/>
              </a:rPr>
              <a:t>varyansından </a:t>
            </a:r>
            <a:r>
              <a:rPr sz="2900" dirty="0">
                <a:latin typeface="Tw Cen MT"/>
                <a:cs typeface="Tw Cen MT"/>
              </a:rPr>
              <a:t>büyük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spc="-40" dirty="0">
                <a:latin typeface="Tw Cen MT"/>
                <a:cs typeface="Tw Cen MT"/>
              </a:rPr>
              <a:t>olur.</a:t>
            </a:r>
            <a:endParaRPr sz="2900">
              <a:latin typeface="Tw Cen MT"/>
              <a:cs typeface="Tw Cen MT"/>
            </a:endParaRPr>
          </a:p>
          <a:p>
            <a:pPr marL="332740" marR="5080" indent="-320040">
              <a:lnSpc>
                <a:spcPct val="100000"/>
              </a:lnSpc>
              <a:spcBef>
                <a:spcPts val="71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45" dirty="0">
                <a:latin typeface="Tw Cen MT"/>
                <a:cs typeface="Tw Cen MT"/>
              </a:rPr>
              <a:t>Varyans, </a:t>
            </a:r>
            <a:r>
              <a:rPr sz="2900" dirty="0">
                <a:latin typeface="Tw Cen MT"/>
                <a:cs typeface="Tw Cen MT"/>
              </a:rPr>
              <a:t>gözlemlerin </a:t>
            </a:r>
            <a:r>
              <a:rPr sz="2900" spc="0" dirty="0">
                <a:latin typeface="Tw Cen MT"/>
                <a:cs typeface="Tw Cen MT"/>
              </a:rPr>
              <a:t>ortalamadan </a:t>
            </a:r>
            <a:r>
              <a:rPr sz="2900" dirty="0">
                <a:latin typeface="Tw Cen MT"/>
                <a:cs typeface="Tw Cen MT"/>
              </a:rPr>
              <a:t>sapmalarının  kareleri </a:t>
            </a:r>
            <a:r>
              <a:rPr sz="2900" spc="-5" dirty="0">
                <a:latin typeface="Tw Cen MT"/>
                <a:cs typeface="Tw Cen MT"/>
              </a:rPr>
              <a:t>toplamının </a:t>
            </a:r>
            <a:r>
              <a:rPr sz="2900" dirty="0">
                <a:latin typeface="Tw Cen MT"/>
                <a:cs typeface="Tw Cen MT"/>
              </a:rPr>
              <a:t>gözlem </a:t>
            </a:r>
            <a:r>
              <a:rPr sz="2900" spc="-10" dirty="0">
                <a:latin typeface="Tw Cen MT"/>
                <a:cs typeface="Tw Cen MT"/>
              </a:rPr>
              <a:t>sayısına </a:t>
            </a:r>
            <a:r>
              <a:rPr sz="2900" spc="0" dirty="0">
                <a:latin typeface="Tw Cen MT"/>
                <a:cs typeface="Tw Cen MT"/>
              </a:rPr>
              <a:t>bölümüyle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spc="-25" dirty="0">
                <a:latin typeface="Tw Cen MT"/>
                <a:cs typeface="Tw Cen MT"/>
              </a:rPr>
              <a:t>bulunur.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527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V</a:t>
            </a:r>
            <a:r>
              <a:rPr dirty="0"/>
              <a:t>a</a:t>
            </a:r>
            <a:r>
              <a:rPr spc="75" dirty="0"/>
              <a:t>r</a:t>
            </a:r>
            <a:r>
              <a:rPr dirty="0"/>
              <a:t>yans…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2214"/>
            <a:ext cx="6417945" cy="4098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  <a:tab pos="3670300" algn="l"/>
              </a:tabLst>
            </a:pPr>
            <a:r>
              <a:rPr sz="2900" dirty="0">
                <a:latin typeface="Tw Cen MT"/>
                <a:cs typeface="Tw Cen MT"/>
              </a:rPr>
              <a:t>Şu </a:t>
            </a:r>
            <a:r>
              <a:rPr sz="2900" spc="-10" dirty="0">
                <a:latin typeface="Tw Cen MT"/>
                <a:cs typeface="Tw Cen MT"/>
              </a:rPr>
              <a:t>sayıları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ele alalım:	5, 17, 12,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10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9DD9"/>
              </a:buClr>
              <a:buFont typeface="Wingdings"/>
              <a:buChar char=""/>
            </a:pPr>
            <a:endParaRPr sz="4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Bu </a:t>
            </a:r>
            <a:r>
              <a:rPr sz="2900" spc="-10" dirty="0">
                <a:latin typeface="Tw Cen MT"/>
                <a:cs typeface="Tw Cen MT"/>
              </a:rPr>
              <a:t>verilerin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ortalaması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9DD9"/>
              </a:buClr>
              <a:buFont typeface="Wingdings"/>
              <a:buChar char=""/>
            </a:pPr>
            <a:endParaRPr sz="4200">
              <a:latin typeface="Times New Roman"/>
              <a:cs typeface="Times New Roman"/>
            </a:endParaRPr>
          </a:p>
          <a:p>
            <a:pPr marL="739140" indent="-7264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739140" algn="l"/>
                <a:tab pos="739775" algn="l"/>
              </a:tabLst>
            </a:pPr>
            <a:r>
              <a:rPr sz="2900" dirty="0">
                <a:latin typeface="Tw Cen MT"/>
                <a:cs typeface="Tw Cen MT"/>
              </a:rPr>
              <a:t>(5+17+12+10)/4 =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11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9DD9"/>
              </a:buClr>
              <a:buFont typeface="Wingdings"/>
              <a:buChar char=""/>
            </a:pPr>
            <a:endParaRPr sz="42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4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Sapma her bir gözlemin </a:t>
            </a:r>
            <a:r>
              <a:rPr sz="2900" spc="-15" dirty="0">
                <a:latin typeface="Tw Cen MT"/>
                <a:cs typeface="Tw Cen MT"/>
              </a:rPr>
              <a:t>ortalamaya</a:t>
            </a:r>
            <a:r>
              <a:rPr sz="2900" spc="-8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olan  </a:t>
            </a:r>
            <a:r>
              <a:rPr sz="2900" spc="-20" dirty="0">
                <a:latin typeface="Tw Cen MT"/>
                <a:cs typeface="Tw Cen MT"/>
              </a:rPr>
              <a:t>uzaklı</a:t>
            </a:r>
            <a:r>
              <a:rPr sz="2900" spc="-20" dirty="0">
                <a:latin typeface="Arial"/>
                <a:cs typeface="Arial"/>
              </a:rPr>
              <a:t>ğ</a:t>
            </a:r>
            <a:r>
              <a:rPr sz="2900" spc="-20" dirty="0">
                <a:latin typeface="Tw Cen MT"/>
                <a:cs typeface="Tw Cen MT"/>
              </a:rPr>
              <a:t>ıdır.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527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V</a:t>
            </a:r>
            <a:r>
              <a:rPr dirty="0"/>
              <a:t>a</a:t>
            </a:r>
            <a:r>
              <a:rPr spc="75" dirty="0"/>
              <a:t>r</a:t>
            </a:r>
            <a:r>
              <a:rPr dirty="0"/>
              <a:t>yans…</a:t>
            </a:r>
          </a:p>
        </p:txBody>
      </p:sp>
      <p:sp>
        <p:nvSpPr>
          <p:cNvPr id="3" name="object 3"/>
          <p:cNvSpPr/>
          <p:nvPr/>
        </p:nvSpPr>
        <p:spPr>
          <a:xfrm>
            <a:off x="2590800" y="2438400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2070" y="1937385"/>
            <a:ext cx="16275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Veriler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28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8079" y="1937385"/>
            <a:ext cx="3822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03575" y="1545158"/>
            <a:ext cx="2223770" cy="843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25"/>
              </a:lnSpc>
              <a:spcBef>
                <a:spcPts val="95"/>
              </a:spcBef>
            </a:pPr>
            <a:r>
              <a:rPr sz="2800" b="1" spc="-5" dirty="0">
                <a:solidFill>
                  <a:srgbClr val="03485C"/>
                </a:solidFill>
                <a:latin typeface="Times New Roman"/>
                <a:cs typeface="Times New Roman"/>
              </a:rPr>
              <a:t>Ortalama =</a:t>
            </a:r>
            <a:r>
              <a:rPr sz="2800" b="1" spc="-50" dirty="0">
                <a:solidFill>
                  <a:srgbClr val="03485C"/>
                </a:solidFill>
                <a:latin typeface="Times New Roman"/>
                <a:cs typeface="Times New Roman"/>
              </a:rPr>
              <a:t> </a:t>
            </a:r>
            <a:r>
              <a:rPr sz="2800" b="1" spc="-80" dirty="0">
                <a:solidFill>
                  <a:srgbClr val="03485C"/>
                </a:solidFill>
                <a:latin typeface="Times New Roman"/>
                <a:cs typeface="Times New Roman"/>
              </a:rPr>
              <a:t>11</a:t>
            </a:r>
            <a:endParaRPr sz="2800">
              <a:latin typeface="Times New Roman"/>
              <a:cs typeface="Times New Roman"/>
            </a:endParaRPr>
          </a:p>
          <a:p>
            <a:pPr marL="1029335">
              <a:lnSpc>
                <a:spcPts val="3225"/>
              </a:lnSpc>
              <a:tabLst>
                <a:tab pos="1740535" algn="l"/>
              </a:tabLst>
            </a:pP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10	12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91050" y="1981200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38100" y="266700"/>
                </a:moveTo>
                <a:lnTo>
                  <a:pt x="0" y="266700"/>
                </a:lnTo>
                <a:lnTo>
                  <a:pt x="57150" y="381000"/>
                </a:lnTo>
                <a:lnTo>
                  <a:pt x="104775" y="285750"/>
                </a:lnTo>
                <a:lnTo>
                  <a:pt x="38100" y="285750"/>
                </a:lnTo>
                <a:lnTo>
                  <a:pt x="38100" y="266700"/>
                </a:lnTo>
                <a:close/>
              </a:path>
              <a:path w="114300" h="381000">
                <a:moveTo>
                  <a:pt x="76200" y="0"/>
                </a:moveTo>
                <a:lnTo>
                  <a:pt x="38100" y="0"/>
                </a:lnTo>
                <a:lnTo>
                  <a:pt x="38100" y="285750"/>
                </a:lnTo>
                <a:lnTo>
                  <a:pt x="76200" y="285750"/>
                </a:lnTo>
                <a:lnTo>
                  <a:pt x="76200" y="0"/>
                </a:lnTo>
                <a:close/>
              </a:path>
              <a:path w="114300" h="381000">
                <a:moveTo>
                  <a:pt x="114300" y="266700"/>
                </a:moveTo>
                <a:lnTo>
                  <a:pt x="76200" y="266700"/>
                </a:lnTo>
                <a:lnTo>
                  <a:pt x="76200" y="285750"/>
                </a:lnTo>
                <a:lnTo>
                  <a:pt x="104775" y="285750"/>
                </a:lnTo>
                <a:lnTo>
                  <a:pt x="114300" y="26670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9400" y="22860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9525">
            <a:solidFill>
              <a:srgbClr val="FF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2286000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0"/>
                </a:moveTo>
                <a:lnTo>
                  <a:pt x="0" y="838200"/>
                </a:lnTo>
              </a:path>
            </a:pathLst>
          </a:custGeom>
          <a:ln w="9525">
            <a:solidFill>
              <a:srgbClr val="FF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53000" y="22860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9525">
            <a:solidFill>
              <a:srgbClr val="FF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48400" y="2286000"/>
            <a:ext cx="0" cy="1295400"/>
          </a:xfrm>
          <a:custGeom>
            <a:avLst/>
            <a:gdLst/>
            <a:ahLst/>
            <a:cxnLst/>
            <a:rect l="l" t="t" r="r" b="b"/>
            <a:pathLst>
              <a:path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9525">
            <a:solidFill>
              <a:srgbClr val="FF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48200" y="2209800"/>
            <a:ext cx="0" cy="1447800"/>
          </a:xfrm>
          <a:custGeom>
            <a:avLst/>
            <a:gdLst/>
            <a:ahLst/>
            <a:cxnLst/>
            <a:rect l="l" t="t" r="r" b="b"/>
            <a:pathLst>
              <a:path h="1447800">
                <a:moveTo>
                  <a:pt x="0" y="0"/>
                </a:moveTo>
                <a:lnTo>
                  <a:pt x="0" y="1447800"/>
                </a:lnTo>
              </a:path>
            </a:pathLst>
          </a:custGeom>
          <a:ln w="9525">
            <a:solidFill>
              <a:srgbClr val="0A5294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30099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19400" y="2857500"/>
            <a:ext cx="1828800" cy="76200"/>
          </a:xfrm>
          <a:custGeom>
            <a:avLst/>
            <a:gdLst/>
            <a:ahLst/>
            <a:cxnLst/>
            <a:rect l="l" t="t" r="r" b="b"/>
            <a:pathLst>
              <a:path w="18288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828800" h="76200">
                <a:moveTo>
                  <a:pt x="1752600" y="0"/>
                </a:moveTo>
                <a:lnTo>
                  <a:pt x="1752600" y="76200"/>
                </a:lnTo>
                <a:lnTo>
                  <a:pt x="1816100" y="44450"/>
                </a:lnTo>
                <a:lnTo>
                  <a:pt x="1765300" y="44450"/>
                </a:lnTo>
                <a:lnTo>
                  <a:pt x="1765300" y="31750"/>
                </a:lnTo>
                <a:lnTo>
                  <a:pt x="1816100" y="31750"/>
                </a:lnTo>
                <a:lnTo>
                  <a:pt x="1752600" y="0"/>
                </a:lnTo>
                <a:close/>
              </a:path>
              <a:path w="18288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828800" h="76200">
                <a:moveTo>
                  <a:pt x="17526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752600" y="44450"/>
                </a:lnTo>
                <a:lnTo>
                  <a:pt x="1752600" y="31750"/>
                </a:lnTo>
                <a:close/>
              </a:path>
              <a:path w="1828800" h="76200">
                <a:moveTo>
                  <a:pt x="1816100" y="31750"/>
                </a:moveTo>
                <a:lnTo>
                  <a:pt x="1765300" y="31750"/>
                </a:lnTo>
                <a:lnTo>
                  <a:pt x="1765300" y="44450"/>
                </a:lnTo>
                <a:lnTo>
                  <a:pt x="1816100" y="44450"/>
                </a:lnTo>
                <a:lnTo>
                  <a:pt x="1828800" y="38100"/>
                </a:lnTo>
                <a:lnTo>
                  <a:pt x="1816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48200" y="31623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04800" h="76200">
                <a:moveTo>
                  <a:pt x="228600" y="0"/>
                </a:moveTo>
                <a:lnTo>
                  <a:pt x="228600" y="76200"/>
                </a:lnTo>
                <a:lnTo>
                  <a:pt x="292100" y="44450"/>
                </a:lnTo>
                <a:lnTo>
                  <a:pt x="241300" y="44450"/>
                </a:lnTo>
                <a:lnTo>
                  <a:pt x="241300" y="31750"/>
                </a:lnTo>
                <a:lnTo>
                  <a:pt x="292100" y="31750"/>
                </a:lnTo>
                <a:lnTo>
                  <a:pt x="228600" y="0"/>
                </a:lnTo>
                <a:close/>
              </a:path>
              <a:path w="3048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04800" h="76200">
                <a:moveTo>
                  <a:pt x="2286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28600" y="44450"/>
                </a:lnTo>
                <a:lnTo>
                  <a:pt x="228600" y="31750"/>
                </a:lnTo>
                <a:close/>
              </a:path>
              <a:path w="304800" h="76200">
                <a:moveTo>
                  <a:pt x="292100" y="31750"/>
                </a:moveTo>
                <a:lnTo>
                  <a:pt x="241300" y="31750"/>
                </a:lnTo>
                <a:lnTo>
                  <a:pt x="241300" y="44450"/>
                </a:lnTo>
                <a:lnTo>
                  <a:pt x="292100" y="44450"/>
                </a:lnTo>
                <a:lnTo>
                  <a:pt x="304800" y="38100"/>
                </a:lnTo>
                <a:lnTo>
                  <a:pt x="292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48200" y="3314700"/>
            <a:ext cx="1600200" cy="76200"/>
          </a:xfrm>
          <a:custGeom>
            <a:avLst/>
            <a:gdLst/>
            <a:ahLst/>
            <a:cxnLst/>
            <a:rect l="l" t="t" r="r" b="b"/>
            <a:pathLst>
              <a:path w="1600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600200" h="76200">
                <a:moveTo>
                  <a:pt x="1524000" y="0"/>
                </a:moveTo>
                <a:lnTo>
                  <a:pt x="1524000" y="76200"/>
                </a:lnTo>
                <a:lnTo>
                  <a:pt x="1587500" y="44450"/>
                </a:lnTo>
                <a:lnTo>
                  <a:pt x="1536700" y="44450"/>
                </a:lnTo>
                <a:lnTo>
                  <a:pt x="1536700" y="31750"/>
                </a:lnTo>
                <a:lnTo>
                  <a:pt x="1587500" y="31750"/>
                </a:lnTo>
                <a:lnTo>
                  <a:pt x="1524000" y="0"/>
                </a:lnTo>
                <a:close/>
              </a:path>
              <a:path w="16002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600200" h="76200">
                <a:moveTo>
                  <a:pt x="15240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524000" y="44450"/>
                </a:lnTo>
                <a:lnTo>
                  <a:pt x="1524000" y="31750"/>
                </a:lnTo>
                <a:close/>
              </a:path>
              <a:path w="1600200" h="76200">
                <a:moveTo>
                  <a:pt x="1587500" y="31750"/>
                </a:moveTo>
                <a:lnTo>
                  <a:pt x="1536700" y="31750"/>
                </a:lnTo>
                <a:lnTo>
                  <a:pt x="1536700" y="44450"/>
                </a:lnTo>
                <a:lnTo>
                  <a:pt x="1587500" y="44450"/>
                </a:lnTo>
                <a:lnTo>
                  <a:pt x="1600200" y="38100"/>
                </a:lnTo>
                <a:lnTo>
                  <a:pt x="15875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96290" y="2678937"/>
            <a:ext cx="5370195" cy="2853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Sapmalar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348615" indent="-320675">
              <a:lnSpc>
                <a:spcPct val="100000"/>
              </a:lnSpc>
              <a:buClr>
                <a:srgbClr val="009DD9"/>
              </a:buClr>
              <a:buSzPct val="59259"/>
              <a:buFont typeface="Wingdings"/>
              <a:buChar char=""/>
              <a:tabLst>
                <a:tab pos="348615" algn="l"/>
                <a:tab pos="349250" algn="l"/>
              </a:tabLst>
            </a:pPr>
            <a:r>
              <a:rPr sz="2700" dirty="0">
                <a:latin typeface="Tw Cen MT"/>
                <a:cs typeface="Tw Cen MT"/>
              </a:rPr>
              <a:t>Bu </a:t>
            </a:r>
            <a:r>
              <a:rPr sz="2700" spc="-10" dirty="0">
                <a:latin typeface="Tw Cen MT"/>
                <a:cs typeface="Tw Cen MT"/>
              </a:rPr>
              <a:t>veriler </a:t>
            </a:r>
            <a:r>
              <a:rPr sz="2700" spc="-5" dirty="0">
                <a:latin typeface="Tw Cen MT"/>
                <a:cs typeface="Tw Cen MT"/>
              </a:rPr>
              <a:t>için sapmaları</a:t>
            </a:r>
            <a:r>
              <a:rPr sz="2700" spc="-45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hesaplarsak</a:t>
            </a:r>
            <a:endParaRPr sz="2700">
              <a:latin typeface="Tw Cen MT"/>
              <a:cs typeface="Tw Cen MT"/>
            </a:endParaRPr>
          </a:p>
          <a:p>
            <a:pPr marL="752475" lvl="1" indent="-358140">
              <a:lnSpc>
                <a:spcPct val="100000"/>
              </a:lnSpc>
              <a:spcBef>
                <a:spcPts val="35"/>
              </a:spcBef>
              <a:buSzPct val="68750"/>
              <a:buChar char="•"/>
              <a:tabLst>
                <a:tab pos="752475" algn="l"/>
                <a:tab pos="753110" algn="l"/>
                <a:tab pos="1982470" algn="l"/>
              </a:tabLst>
            </a:pPr>
            <a:r>
              <a:rPr sz="2400" dirty="0">
                <a:latin typeface="Tw Cen MT"/>
                <a:cs typeface="Tw Cen MT"/>
              </a:rPr>
              <a:t>5 - 11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=	-6</a:t>
            </a:r>
            <a:endParaRPr sz="2400">
              <a:latin typeface="Tw Cen MT"/>
              <a:cs typeface="Tw Cen MT"/>
            </a:endParaRPr>
          </a:p>
          <a:p>
            <a:pPr marL="668655" lvl="1" indent="-274320">
              <a:lnSpc>
                <a:spcPct val="100000"/>
              </a:lnSpc>
              <a:spcBef>
                <a:spcPts val="30"/>
              </a:spcBef>
              <a:buSzPct val="68750"/>
              <a:buChar char="•"/>
              <a:tabLst>
                <a:tab pos="668655" algn="l"/>
                <a:tab pos="669290" algn="l"/>
                <a:tab pos="2068195" algn="l"/>
              </a:tabLst>
            </a:pPr>
            <a:r>
              <a:rPr sz="2400" spc="-5" dirty="0">
                <a:latin typeface="Tw Cen MT"/>
                <a:cs typeface="Tw Cen MT"/>
              </a:rPr>
              <a:t>10 </a:t>
            </a:r>
            <a:r>
              <a:rPr sz="2400" dirty="0">
                <a:latin typeface="Tw Cen MT"/>
                <a:cs typeface="Tw Cen MT"/>
              </a:rPr>
              <a:t>-</a:t>
            </a:r>
            <a:r>
              <a:rPr sz="2400" spc="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11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=	-1</a:t>
            </a:r>
            <a:endParaRPr sz="2400">
              <a:latin typeface="Tw Cen MT"/>
              <a:cs typeface="Tw Cen MT"/>
            </a:endParaRPr>
          </a:p>
          <a:p>
            <a:pPr marL="668655" lvl="1" indent="-274320">
              <a:lnSpc>
                <a:spcPct val="100000"/>
              </a:lnSpc>
              <a:spcBef>
                <a:spcPts val="25"/>
              </a:spcBef>
              <a:buSzPct val="68750"/>
              <a:buChar char="•"/>
              <a:tabLst>
                <a:tab pos="668655" algn="l"/>
                <a:tab pos="669290" algn="l"/>
                <a:tab pos="2066925" algn="l"/>
              </a:tabLst>
            </a:pPr>
            <a:r>
              <a:rPr sz="2400" spc="-5" dirty="0">
                <a:latin typeface="Tw Cen MT"/>
                <a:cs typeface="Tw Cen MT"/>
              </a:rPr>
              <a:t>12 </a:t>
            </a:r>
            <a:r>
              <a:rPr sz="2400" dirty="0">
                <a:latin typeface="Tw Cen MT"/>
                <a:cs typeface="Tw Cen MT"/>
              </a:rPr>
              <a:t>-</a:t>
            </a:r>
            <a:r>
              <a:rPr sz="2400" spc="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11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=	1</a:t>
            </a:r>
            <a:endParaRPr sz="2400">
              <a:latin typeface="Tw Cen MT"/>
              <a:cs typeface="Tw Cen MT"/>
            </a:endParaRPr>
          </a:p>
          <a:p>
            <a:pPr marL="668655" lvl="1" indent="-274320">
              <a:lnSpc>
                <a:spcPct val="100000"/>
              </a:lnSpc>
              <a:spcBef>
                <a:spcPts val="20"/>
              </a:spcBef>
              <a:buSzPct val="68750"/>
              <a:buChar char="•"/>
              <a:tabLst>
                <a:tab pos="668655" algn="l"/>
                <a:tab pos="669290" algn="l"/>
                <a:tab pos="2066925" algn="l"/>
              </a:tabLst>
            </a:pPr>
            <a:r>
              <a:rPr sz="2400" spc="-5" dirty="0">
                <a:latin typeface="Tw Cen MT"/>
                <a:cs typeface="Tw Cen MT"/>
              </a:rPr>
              <a:t>17 </a:t>
            </a:r>
            <a:r>
              <a:rPr sz="2400" dirty="0">
                <a:latin typeface="Tw Cen MT"/>
                <a:cs typeface="Tw Cen MT"/>
              </a:rPr>
              <a:t>-</a:t>
            </a:r>
            <a:r>
              <a:rPr sz="2400" spc="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11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=	6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5685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0" dirty="0"/>
              <a:t>Veri </a:t>
            </a:r>
            <a:r>
              <a:rPr spc="5" dirty="0"/>
              <a:t>Türleri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3738"/>
            <a:ext cx="7806690" cy="1971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De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işkenler </a:t>
            </a:r>
            <a:r>
              <a:rPr sz="2900" dirty="0">
                <a:latin typeface="Tw Cen MT"/>
                <a:cs typeface="Tw Cen MT"/>
              </a:rPr>
              <a:t>4 </a:t>
            </a:r>
            <a:r>
              <a:rPr sz="2900" spc="0" dirty="0">
                <a:latin typeface="Tw Cen MT"/>
                <a:cs typeface="Tw Cen MT"/>
              </a:rPr>
              <a:t>farklı </a:t>
            </a:r>
            <a:r>
              <a:rPr sz="2900" dirty="0">
                <a:latin typeface="Tw Cen MT"/>
                <a:cs typeface="Tw Cen MT"/>
              </a:rPr>
              <a:t>ölçüm </a:t>
            </a:r>
            <a:r>
              <a:rPr sz="2900" spc="-10" dirty="0">
                <a:latin typeface="Tw Cen MT"/>
                <a:cs typeface="Tw Cen MT"/>
              </a:rPr>
              <a:t>seviyesinde</a:t>
            </a:r>
            <a:r>
              <a:rPr sz="2900" spc="-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ölçülebilirler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9DD9"/>
              </a:buClr>
              <a:buFont typeface="Wingdings"/>
              <a:buChar char=""/>
            </a:pPr>
            <a:endParaRPr sz="4200">
              <a:latin typeface="Times New Roman"/>
              <a:cs typeface="Times New Roman"/>
            </a:endParaRPr>
          </a:p>
          <a:p>
            <a:pPr marL="332740" marR="252729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Bu </a:t>
            </a:r>
            <a:r>
              <a:rPr sz="2900" spc="0" dirty="0">
                <a:latin typeface="Tw Cen MT"/>
                <a:cs typeface="Tw Cen MT"/>
              </a:rPr>
              <a:t>farklı </a:t>
            </a:r>
            <a:r>
              <a:rPr sz="2900" dirty="0">
                <a:latin typeface="Tw Cen MT"/>
                <a:cs typeface="Tw Cen MT"/>
              </a:rPr>
              <a:t>ölçüm </a:t>
            </a:r>
            <a:r>
              <a:rPr sz="2900" spc="-5" dirty="0">
                <a:latin typeface="Tw Cen MT"/>
                <a:cs typeface="Tw Cen MT"/>
              </a:rPr>
              <a:t>seviyelerini </a:t>
            </a:r>
            <a:r>
              <a:rPr sz="2900" dirty="0">
                <a:latin typeface="Tw Cen MT"/>
                <a:cs typeface="Tw Cen MT"/>
              </a:rPr>
              <a:t>bilmeniz </a:t>
            </a:r>
            <a:r>
              <a:rPr sz="2900" spc="-30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anlamanız  oldukça</a:t>
            </a:r>
            <a:r>
              <a:rPr sz="2900" spc="-20" dirty="0">
                <a:latin typeface="Tw Cen MT"/>
                <a:cs typeface="Tw Cen MT"/>
              </a:rPr>
              <a:t> önemlidir.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708226"/>
            <a:ext cx="7832090" cy="628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040">
              <a:lnSpc>
                <a:spcPts val="2375"/>
              </a:lnSpc>
              <a:spcBef>
                <a:spcPts val="95"/>
              </a:spcBef>
              <a:buClr>
                <a:srgbClr val="009DD9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5" dirty="0">
                <a:latin typeface="Tw Cen MT"/>
                <a:cs typeface="Tw Cen MT"/>
              </a:rPr>
              <a:t>Biz </a:t>
            </a:r>
            <a:r>
              <a:rPr sz="2200" spc="-10" dirty="0">
                <a:latin typeface="Tw Cen MT"/>
                <a:cs typeface="Tw Cen MT"/>
              </a:rPr>
              <a:t>burada sapmaların </a:t>
            </a:r>
            <a:r>
              <a:rPr sz="2200" spc="-5" dirty="0">
                <a:latin typeface="Tw Cen MT"/>
                <a:cs typeface="Tw Cen MT"/>
              </a:rPr>
              <a:t>karesi ile ilgileniyoruz. </a:t>
            </a:r>
            <a:r>
              <a:rPr sz="2200" spc="-10" dirty="0">
                <a:latin typeface="Tw Cen MT"/>
                <a:cs typeface="Tw Cen MT"/>
              </a:rPr>
              <a:t>Dolayısıyla,</a:t>
            </a:r>
            <a:r>
              <a:rPr sz="2200" spc="265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sayıların</a:t>
            </a:r>
            <a:endParaRPr sz="2200" dirty="0">
              <a:latin typeface="Tw Cen MT"/>
              <a:cs typeface="Tw Cen MT"/>
            </a:endParaRPr>
          </a:p>
          <a:p>
            <a:pPr marL="332740">
              <a:lnSpc>
                <a:spcPts val="2375"/>
              </a:lnSpc>
            </a:pPr>
            <a:r>
              <a:rPr sz="2200" spc="-5" dirty="0">
                <a:latin typeface="Tw Cen MT"/>
                <a:cs typeface="Tw Cen MT"/>
              </a:rPr>
              <a:t>karesini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alırız</a:t>
            </a:r>
            <a:endParaRPr sz="2200" dirty="0">
              <a:latin typeface="Tw Cen MT"/>
              <a:cs typeface="Tw Cen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9450" y="2584450"/>
          <a:ext cx="6553200" cy="3330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0740">
                <a:tc>
                  <a:txBody>
                    <a:bodyPr/>
                    <a:lstStyle/>
                    <a:p>
                      <a:pPr marL="13335" algn="ctr">
                        <a:lnSpc>
                          <a:spcPts val="2170"/>
                        </a:lnSpc>
                        <a:spcBef>
                          <a:spcPts val="90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Sayı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38100" algn="ctr">
                        <a:lnSpc>
                          <a:spcPts val="3550"/>
                        </a:lnSpc>
                      </a:pPr>
                      <a:r>
                        <a:rPr sz="3550" i="1" spc="6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025" i="1" baseline="-6172" dirty="0">
                          <a:latin typeface="Times New Roman"/>
                          <a:cs typeface="Times New Roman"/>
                        </a:rPr>
                        <a:t>i</a:t>
                      </a:r>
                      <a:endParaRPr sz="2025" baseline="-6172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ts val="216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Sapma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700405">
                        <a:lnSpc>
                          <a:spcPts val="3120"/>
                        </a:lnSpc>
                      </a:pPr>
                      <a:r>
                        <a:rPr sz="4800" i="1" spc="44" baseline="-11284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75" i="1" baseline="-3555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75" i="1" spc="172" baseline="-355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5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215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i="1" dirty="0">
                          <a:latin typeface="Symbol"/>
                          <a:cs typeface="Symbol"/>
                        </a:rPr>
                        <a:t></a:t>
                      </a:r>
                      <a:endParaRPr sz="2250">
                        <a:latin typeface="Symbol"/>
                        <a:cs typeface="Symbo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61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Sapmanın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Karesi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535305">
                        <a:lnSpc>
                          <a:spcPts val="2460"/>
                        </a:lnSpc>
                      </a:pPr>
                      <a:r>
                        <a:rPr sz="2950" spc="-15" dirty="0">
                          <a:latin typeface="Symbol"/>
                          <a:cs typeface="Symbol"/>
                        </a:rPr>
                        <a:t></a:t>
                      </a:r>
                      <a:r>
                        <a:rPr sz="3375" i="1" baseline="-7407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3375" i="1" spc="-60" baseline="-7407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spc="5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2350" i="1" spc="130" dirty="0">
                          <a:latin typeface="Symbol"/>
                          <a:cs typeface="Symbol"/>
                        </a:rPr>
                        <a:t></a:t>
                      </a:r>
                      <a:r>
                        <a:rPr sz="2950" spc="-210" dirty="0">
                          <a:latin typeface="Symbol"/>
                          <a:cs typeface="Symbol"/>
                        </a:rPr>
                        <a:t></a:t>
                      </a:r>
                      <a:r>
                        <a:rPr sz="1275" baseline="88235" dirty="0">
                          <a:latin typeface="Times New Roman"/>
                          <a:cs typeface="Times New Roman"/>
                        </a:rPr>
                        <a:t>2</a:t>
                      </a:r>
                      <a:endParaRPr sz="1275" baseline="88235">
                        <a:latin typeface="Times New Roman"/>
                        <a:cs typeface="Times New Roman"/>
                      </a:endParaRPr>
                    </a:p>
                    <a:p>
                      <a:pPr marR="603885" algn="ctr">
                        <a:lnSpc>
                          <a:spcPts val="990"/>
                        </a:lnSpc>
                      </a:pPr>
                      <a:r>
                        <a:rPr sz="1500" i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3769" algn="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36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6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10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3769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6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12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23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65835" algn="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23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23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11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17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65835" algn="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36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600" spc="-270" baseline="1262" dirty="0"/>
              <a:t>V</a:t>
            </a:r>
            <a:r>
              <a:rPr sz="6600" spc="-465" baseline="1262" dirty="0"/>
              <a:t>a</a:t>
            </a:r>
            <a:r>
              <a:rPr sz="2625" b="0" i="1" spc="-705" baseline="3174" dirty="0">
                <a:latin typeface="Times New Roman"/>
                <a:cs typeface="Times New Roman"/>
              </a:rPr>
              <a:t>x</a:t>
            </a:r>
            <a:r>
              <a:rPr sz="6600" spc="-1327" baseline="1262" dirty="0"/>
              <a:t>r</a:t>
            </a:r>
            <a:r>
              <a:rPr sz="650" b="0" i="1" spc="0" dirty="0">
                <a:latin typeface="Times New Roman"/>
                <a:cs typeface="Times New Roman"/>
              </a:rPr>
              <a:t>i</a:t>
            </a:r>
            <a:r>
              <a:rPr sz="650" b="0" i="1" dirty="0">
                <a:latin typeface="Times New Roman"/>
                <a:cs typeface="Times New Roman"/>
              </a:rPr>
              <a:t>    </a:t>
            </a:r>
            <a:r>
              <a:rPr sz="650" b="0" i="1" spc="-70" dirty="0">
                <a:latin typeface="Times New Roman"/>
                <a:cs typeface="Times New Roman"/>
              </a:rPr>
              <a:t> </a:t>
            </a:r>
            <a:r>
              <a:rPr sz="6600" baseline="1262" dirty="0"/>
              <a:t>yans…</a:t>
            </a:r>
            <a:endParaRPr sz="6600" baseline="1262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6265"/>
            <a:ext cx="2527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V</a:t>
            </a:r>
            <a:r>
              <a:rPr dirty="0"/>
              <a:t>a</a:t>
            </a:r>
            <a:r>
              <a:rPr spc="75" dirty="0"/>
              <a:t>r</a:t>
            </a:r>
            <a:r>
              <a:rPr dirty="0"/>
              <a:t>yans…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307338"/>
            <a:ext cx="7239000" cy="22576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endParaRPr lang="tr-TR" sz="2900" spc="-10" dirty="0" smtClean="0">
              <a:latin typeface="Tw Cen MT"/>
              <a:cs typeface="Tw Cen MT"/>
            </a:endParaRPr>
          </a:p>
          <a:p>
            <a:pPr marL="332740" marR="5080" indent="-320040" algn="just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10" dirty="0" err="1" smtClean="0">
                <a:latin typeface="Tw Cen MT"/>
                <a:cs typeface="Tw Cen MT"/>
              </a:rPr>
              <a:t>Karesi</a:t>
            </a:r>
            <a:r>
              <a:rPr sz="2900" spc="-10" dirty="0" smtClean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alınan sapmalar daha </a:t>
            </a:r>
            <a:r>
              <a:rPr sz="2900" spc="-5" dirty="0">
                <a:latin typeface="Tw Cen MT"/>
                <a:cs typeface="Tw Cen MT"/>
              </a:rPr>
              <a:t>sonra toplanır </a:t>
            </a:r>
            <a:r>
              <a:rPr sz="2900" spc="-35" dirty="0">
                <a:latin typeface="Tw Cen MT"/>
                <a:cs typeface="Tw Cen MT"/>
              </a:rPr>
              <a:t>ve  </a:t>
            </a:r>
            <a:r>
              <a:rPr sz="2900" dirty="0">
                <a:latin typeface="Tw Cen MT"/>
                <a:cs typeface="Tw Cen MT"/>
              </a:rPr>
              <a:t>gözlem </a:t>
            </a:r>
            <a:r>
              <a:rPr sz="2900" spc="-5" dirty="0">
                <a:latin typeface="Tw Cen MT"/>
                <a:cs typeface="Tw Cen MT"/>
              </a:rPr>
              <a:t>sayısına </a:t>
            </a:r>
            <a:r>
              <a:rPr sz="2900" spc="-25" dirty="0">
                <a:latin typeface="Tw Cen MT"/>
                <a:cs typeface="Tw Cen MT"/>
              </a:rPr>
              <a:t>bölünür. </a:t>
            </a:r>
            <a:r>
              <a:rPr sz="2900" spc="-10" dirty="0">
                <a:latin typeface="Tw Cen MT"/>
                <a:cs typeface="Tw Cen MT"/>
              </a:rPr>
              <a:t>Böylece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kümesinin  sapması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 err="1">
                <a:latin typeface="Tw Cen MT"/>
                <a:cs typeface="Tw Cen MT"/>
              </a:rPr>
              <a:t>bulunur</a:t>
            </a:r>
            <a:r>
              <a:rPr sz="2900" dirty="0" smtClean="0">
                <a:latin typeface="Tw Cen MT"/>
                <a:cs typeface="Tw Cen MT"/>
              </a:rPr>
              <a:t>:</a:t>
            </a:r>
            <a:endParaRPr sz="4250" dirty="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50" dirty="0">
                <a:latin typeface="Tw Cen MT"/>
                <a:cs typeface="Tw Cen MT"/>
              </a:rPr>
              <a:t>Varyans </a:t>
            </a:r>
            <a:r>
              <a:rPr sz="2900" dirty="0">
                <a:latin typeface="Tw Cen MT"/>
                <a:cs typeface="Tw Cen MT"/>
              </a:rPr>
              <a:t>= (36 + 1 + 1 + 36) /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86000" y="3738049"/>
            <a:ext cx="106553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>
                <a:latin typeface="Tw Cen MT"/>
                <a:cs typeface="Tw Cen MT"/>
              </a:rPr>
              <a:t>=</a:t>
            </a:r>
            <a:r>
              <a:rPr sz="2900" spc="-7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18.5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4847082"/>
            <a:ext cx="7255509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10" dirty="0">
                <a:latin typeface="Tw Cen MT"/>
                <a:cs typeface="Tw Cen MT"/>
              </a:rPr>
              <a:t>Dolayısıyla </a:t>
            </a:r>
            <a:r>
              <a:rPr sz="2900" spc="-25" dirty="0">
                <a:latin typeface="Tw Cen MT"/>
                <a:cs typeface="Tw Cen MT"/>
              </a:rPr>
              <a:t>varyans </a:t>
            </a:r>
            <a:r>
              <a:rPr sz="2900" dirty="0">
                <a:latin typeface="Tw Cen MT"/>
                <a:cs typeface="Tw Cen MT"/>
              </a:rPr>
              <a:t>kareleri alınmış sapmaların  </a:t>
            </a:r>
            <a:r>
              <a:rPr sz="2900" spc="0" dirty="0">
                <a:latin typeface="Tw Cen MT"/>
                <a:cs typeface="Tw Cen MT"/>
              </a:rPr>
              <a:t>ortalamasıdır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343865"/>
            <a:ext cx="23768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10" dirty="0">
                <a:latin typeface="Tw Cen MT"/>
                <a:cs typeface="Tw Cen MT"/>
              </a:rPr>
              <a:t>V</a:t>
            </a:r>
            <a:r>
              <a:rPr sz="4400" dirty="0">
                <a:latin typeface="Tw Cen MT"/>
                <a:cs typeface="Tw Cen MT"/>
              </a:rPr>
              <a:t>ar</a:t>
            </a:r>
            <a:r>
              <a:rPr sz="4400" spc="-185" dirty="0">
                <a:latin typeface="Tw Cen MT"/>
                <a:cs typeface="Tw Cen MT"/>
              </a:rPr>
              <a:t>y</a:t>
            </a:r>
            <a:r>
              <a:rPr sz="4400" dirty="0">
                <a:latin typeface="Tw Cen MT"/>
                <a:cs typeface="Tw Cen MT"/>
              </a:rPr>
              <a:t>ans…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692" y="1595299"/>
            <a:ext cx="7918450" cy="4927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1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Bir ana kütle </a:t>
            </a:r>
            <a:r>
              <a:rPr sz="2900" spc="-5" dirty="0">
                <a:latin typeface="Tw Cen MT"/>
                <a:cs typeface="Tw Cen MT"/>
              </a:rPr>
              <a:t>için </a:t>
            </a:r>
            <a:r>
              <a:rPr sz="2900" spc="-25" dirty="0">
                <a:latin typeface="Tw Cen MT"/>
                <a:cs typeface="Tw Cen MT"/>
              </a:rPr>
              <a:t>varyans </a:t>
            </a:r>
            <a:r>
              <a:rPr sz="3050" i="1" spc="-40" dirty="0">
                <a:latin typeface="Symbol"/>
                <a:cs typeface="Symbol"/>
              </a:rPr>
              <a:t></a:t>
            </a:r>
            <a:r>
              <a:rPr sz="2850" spc="-60" baseline="24853" dirty="0">
                <a:latin typeface="Tw Cen MT"/>
                <a:cs typeface="Tw Cen MT"/>
              </a:rPr>
              <a:t>2 </a:t>
            </a:r>
            <a:r>
              <a:rPr sz="2900" spc="-5" dirty="0">
                <a:latin typeface="Tw Cen MT"/>
                <a:cs typeface="Tw Cen MT"/>
              </a:rPr>
              <a:t>ile </a:t>
            </a:r>
            <a:r>
              <a:rPr sz="2900" dirty="0">
                <a:latin typeface="Tw Cen MT"/>
                <a:cs typeface="Tw Cen MT"/>
              </a:rPr>
              <a:t>gösterilir </a:t>
            </a:r>
            <a:r>
              <a:rPr sz="2900" spc="-30" dirty="0">
                <a:latin typeface="Tw Cen MT"/>
                <a:cs typeface="Tw Cen MT"/>
              </a:rPr>
              <a:t>ve</a:t>
            </a:r>
            <a:r>
              <a:rPr sz="2900" spc="-195" dirty="0">
                <a:latin typeface="Tw Cen MT"/>
                <a:cs typeface="Tw Cen MT"/>
              </a:rPr>
              <a:t> </a:t>
            </a:r>
            <a:r>
              <a:rPr sz="2900" spc="0" dirty="0">
                <a:latin typeface="Tw Cen MT"/>
                <a:cs typeface="Tw Cen MT"/>
              </a:rPr>
              <a:t>formülü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51937" y="4417059"/>
            <a:ext cx="2972435" cy="0"/>
          </a:xfrm>
          <a:custGeom>
            <a:avLst/>
            <a:gdLst/>
            <a:ahLst/>
            <a:cxnLst/>
            <a:rect l="l" t="t" r="r" b="b"/>
            <a:pathLst>
              <a:path w="2972435">
                <a:moveTo>
                  <a:pt x="0" y="0"/>
                </a:moveTo>
                <a:lnTo>
                  <a:pt x="2972264" y="0"/>
                </a:lnTo>
              </a:path>
            </a:pathLst>
          </a:custGeom>
          <a:ln w="222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31262" y="4421094"/>
            <a:ext cx="39878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350" i="1" spc="30" dirty="0">
                <a:latin typeface="Times New Roman"/>
                <a:cs typeface="Times New Roman"/>
              </a:rPr>
              <a:t>N</a:t>
            </a:r>
            <a:endParaRPr sz="4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67256" y="3511106"/>
            <a:ext cx="180975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350" i="1" spc="10" dirty="0">
                <a:latin typeface="Times New Roman"/>
                <a:cs typeface="Times New Roman"/>
              </a:rPr>
              <a:t>i</a:t>
            </a:r>
            <a:endParaRPr sz="4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92487" y="3165827"/>
            <a:ext cx="398145" cy="1021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500" i="1" spc="40" dirty="0">
                <a:latin typeface="Times New Roman"/>
                <a:cs typeface="Times New Roman"/>
              </a:rPr>
              <a:t>x</a:t>
            </a:r>
            <a:endParaRPr sz="6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73037" y="2917469"/>
            <a:ext cx="610870" cy="1503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3810" algn="ctr">
              <a:lnSpc>
                <a:spcPts val="2270"/>
              </a:lnSpc>
              <a:spcBef>
                <a:spcPts val="90"/>
              </a:spcBef>
            </a:pPr>
            <a:r>
              <a:rPr sz="2550" i="1" spc="5" dirty="0">
                <a:latin typeface="Times New Roman"/>
                <a:cs typeface="Times New Roman"/>
              </a:rPr>
              <a:t>N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ts val="6665"/>
              </a:lnSpc>
            </a:pPr>
            <a:r>
              <a:rPr sz="6500" spc="-3240" dirty="0">
                <a:latin typeface="Symbol"/>
                <a:cs typeface="Symbol"/>
              </a:rPr>
              <a:t></a:t>
            </a:r>
            <a:endParaRPr sz="6500">
              <a:latin typeface="Symbol"/>
              <a:cs typeface="Symbol"/>
            </a:endParaRPr>
          </a:p>
          <a:p>
            <a:pPr marL="23495" algn="ctr">
              <a:lnSpc>
                <a:spcPts val="2715"/>
              </a:lnSpc>
            </a:pPr>
            <a:r>
              <a:rPr sz="2550" i="1" spc="10" dirty="0">
                <a:latin typeface="Times New Roman"/>
                <a:cs typeface="Times New Roman"/>
              </a:rPr>
              <a:t>i</a:t>
            </a:r>
            <a:r>
              <a:rPr sz="2550" spc="10" dirty="0">
                <a:latin typeface="Symbol"/>
                <a:cs typeface="Symbol"/>
              </a:rPr>
              <a:t></a:t>
            </a:r>
            <a:r>
              <a:rPr sz="2550" spc="10" dirty="0">
                <a:latin typeface="Times New Roman"/>
                <a:cs typeface="Times New Roman"/>
              </a:rPr>
              <a:t>1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1281" y="3068924"/>
            <a:ext cx="188595" cy="4133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50" spc="0" dirty="0">
                <a:latin typeface="Times New Roman"/>
                <a:cs typeface="Times New Roman"/>
              </a:rPr>
              <a:t>2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016739" y="2794928"/>
            <a:ext cx="2185670" cy="1341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65505" algn="l"/>
              </a:tabLst>
            </a:pPr>
            <a:r>
              <a:rPr sz="8600" b="0" spc="-700" dirty="0">
                <a:latin typeface="Symbol"/>
                <a:cs typeface="Symbol"/>
              </a:rPr>
              <a:t></a:t>
            </a:r>
            <a:r>
              <a:rPr sz="8600" b="0" spc="-700" dirty="0">
                <a:latin typeface="Times New Roman"/>
                <a:cs typeface="Times New Roman"/>
              </a:rPr>
              <a:t>	</a:t>
            </a:r>
            <a:r>
              <a:rPr sz="6500" b="0" spc="-195" dirty="0">
                <a:latin typeface="Symbol"/>
                <a:cs typeface="Symbol"/>
              </a:rPr>
              <a:t></a:t>
            </a:r>
            <a:r>
              <a:rPr sz="6900" b="0" i="1" spc="-195" dirty="0">
                <a:latin typeface="Symbol"/>
                <a:cs typeface="Symbol"/>
              </a:rPr>
              <a:t></a:t>
            </a:r>
            <a:r>
              <a:rPr sz="8600" b="0" spc="-195" dirty="0">
                <a:latin typeface="Symbol"/>
                <a:cs typeface="Symbol"/>
              </a:rPr>
              <a:t></a:t>
            </a:r>
            <a:endParaRPr sz="86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83130" y="3340563"/>
            <a:ext cx="1249680" cy="1076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29640" algn="l"/>
              </a:tabLst>
            </a:pPr>
            <a:r>
              <a:rPr sz="10350" i="1" spc="-270" baseline="-31803" dirty="0">
                <a:latin typeface="Symbol"/>
                <a:cs typeface="Symbol"/>
              </a:rPr>
              <a:t></a:t>
            </a:r>
            <a:r>
              <a:rPr sz="10350" spc="-1185" baseline="-31803" dirty="0">
                <a:latin typeface="Times New Roman"/>
                <a:cs typeface="Times New Roman"/>
              </a:rPr>
              <a:t> </a:t>
            </a:r>
            <a:r>
              <a:rPr sz="2550" spc="0" dirty="0">
                <a:latin typeface="Times New Roman"/>
                <a:cs typeface="Times New Roman"/>
              </a:rPr>
              <a:t>2</a:t>
            </a:r>
            <a:r>
              <a:rPr sz="2550" dirty="0">
                <a:latin typeface="Times New Roman"/>
                <a:cs typeface="Times New Roman"/>
              </a:rPr>
              <a:t>	</a:t>
            </a:r>
            <a:r>
              <a:rPr sz="6525" spc="37" baseline="-32567" dirty="0">
                <a:latin typeface="Symbol"/>
                <a:cs typeface="Symbol"/>
              </a:rPr>
              <a:t></a:t>
            </a:r>
            <a:endParaRPr sz="6525" baseline="-32567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6265"/>
            <a:ext cx="2527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80" dirty="0">
                <a:latin typeface="Tw Cen MT"/>
                <a:cs typeface="Tw Cen MT"/>
              </a:rPr>
              <a:t>V</a:t>
            </a:r>
            <a:r>
              <a:rPr sz="4400" b="1" dirty="0">
                <a:latin typeface="Tw Cen MT"/>
                <a:cs typeface="Tw Cen MT"/>
              </a:rPr>
              <a:t>a</a:t>
            </a:r>
            <a:r>
              <a:rPr sz="4400" b="1" spc="75" dirty="0">
                <a:latin typeface="Tw Cen MT"/>
                <a:cs typeface="Tw Cen MT"/>
              </a:rPr>
              <a:t>r</a:t>
            </a:r>
            <a:r>
              <a:rPr sz="4400" b="1" dirty="0">
                <a:latin typeface="Tw Cen MT"/>
                <a:cs typeface="Tw Cen MT"/>
              </a:rPr>
              <a:t>yans…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764614"/>
            <a:ext cx="779272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0" dirty="0">
                <a:latin typeface="Tw Cen MT"/>
                <a:cs typeface="Tw Cen MT"/>
              </a:rPr>
              <a:t>örneklem </a:t>
            </a:r>
            <a:r>
              <a:rPr sz="2900" spc="-5" dirty="0">
                <a:latin typeface="Tw Cen MT"/>
                <a:cs typeface="Tw Cen MT"/>
              </a:rPr>
              <a:t>için </a:t>
            </a:r>
            <a:r>
              <a:rPr sz="2900" spc="-25" dirty="0">
                <a:latin typeface="Tw Cen MT"/>
                <a:cs typeface="Tw Cen MT"/>
              </a:rPr>
              <a:t>varyans </a:t>
            </a:r>
            <a:r>
              <a:rPr sz="2900" i="1" spc="5" dirty="0">
                <a:latin typeface="Tw Cen MT"/>
                <a:cs typeface="Tw Cen MT"/>
              </a:rPr>
              <a:t>s</a:t>
            </a:r>
            <a:r>
              <a:rPr sz="2850" spc="7" baseline="24853" dirty="0">
                <a:latin typeface="Tw Cen MT"/>
                <a:cs typeface="Tw Cen MT"/>
              </a:rPr>
              <a:t>2 </a:t>
            </a:r>
            <a:r>
              <a:rPr sz="2900" spc="-5" dirty="0">
                <a:latin typeface="Tw Cen MT"/>
                <a:cs typeface="Tw Cen MT"/>
              </a:rPr>
              <a:t>ile </a:t>
            </a:r>
            <a:r>
              <a:rPr sz="2900" dirty="0">
                <a:latin typeface="Tw Cen MT"/>
                <a:cs typeface="Tw Cen MT"/>
              </a:rPr>
              <a:t>gösterilir </a:t>
            </a:r>
            <a:r>
              <a:rPr sz="2900" spc="-30" dirty="0">
                <a:latin typeface="Tw Cen MT"/>
                <a:cs typeface="Tw Cen MT"/>
              </a:rPr>
              <a:t>ve</a:t>
            </a:r>
            <a:r>
              <a:rPr sz="2900" spc="-290" dirty="0">
                <a:latin typeface="Tw Cen MT"/>
                <a:cs typeface="Tw Cen MT"/>
              </a:rPr>
              <a:t> </a:t>
            </a:r>
            <a:r>
              <a:rPr sz="2900" spc="0" dirty="0">
                <a:latin typeface="Tw Cen MT"/>
                <a:cs typeface="Tw Cen MT"/>
              </a:rPr>
              <a:t>formülü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18726" y="343588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026" y="0"/>
                </a:lnTo>
              </a:path>
            </a:pathLst>
          </a:custGeom>
          <a:ln w="26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3686" y="4201403"/>
            <a:ext cx="2184400" cy="0"/>
          </a:xfrm>
          <a:custGeom>
            <a:avLst/>
            <a:gdLst/>
            <a:ahLst/>
            <a:cxnLst/>
            <a:rect l="l" t="t" r="r" b="b"/>
            <a:pathLst>
              <a:path w="2184400">
                <a:moveTo>
                  <a:pt x="0" y="0"/>
                </a:moveTo>
                <a:lnTo>
                  <a:pt x="2184034" y="0"/>
                </a:lnTo>
              </a:path>
            </a:pathLst>
          </a:custGeom>
          <a:ln w="16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69819" y="3175647"/>
            <a:ext cx="14986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25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73241" y="4202201"/>
            <a:ext cx="77279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i="1" spc="10" dirty="0">
                <a:latin typeface="Times New Roman"/>
                <a:cs typeface="Times New Roman"/>
              </a:rPr>
              <a:t>n</a:t>
            </a:r>
            <a:r>
              <a:rPr sz="3300" i="1" spc="-360" dirty="0">
                <a:latin typeface="Times New Roman"/>
                <a:cs typeface="Times New Roman"/>
              </a:rPr>
              <a:t> </a:t>
            </a:r>
            <a:r>
              <a:rPr sz="3300" spc="100" dirty="0">
                <a:latin typeface="Symbol"/>
                <a:cs typeface="Symbol"/>
              </a:rPr>
              <a:t></a:t>
            </a:r>
            <a:r>
              <a:rPr sz="3300" spc="100" dirty="0">
                <a:latin typeface="Times New Roman"/>
                <a:cs typeface="Times New Roman"/>
              </a:rPr>
              <a:t>1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7159" y="3511908"/>
            <a:ext cx="1435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i="1" spc="5" dirty="0">
                <a:latin typeface="Times New Roman"/>
                <a:cs typeface="Times New Roman"/>
              </a:rPr>
              <a:t>i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56604" y="3061577"/>
            <a:ext cx="466725" cy="11461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" algn="ctr">
              <a:lnSpc>
                <a:spcPts val="1675"/>
              </a:lnSpc>
              <a:spcBef>
                <a:spcPts val="130"/>
              </a:spcBef>
            </a:pPr>
            <a:r>
              <a:rPr sz="1900" i="1" spc="25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ts val="5085"/>
              </a:lnSpc>
            </a:pPr>
            <a:r>
              <a:rPr sz="4950" spc="-2270" dirty="0">
                <a:latin typeface="Symbol"/>
                <a:cs typeface="Symbol"/>
              </a:rPr>
              <a:t></a:t>
            </a:r>
            <a:endParaRPr sz="4950">
              <a:latin typeface="Symbol"/>
              <a:cs typeface="Symbol"/>
            </a:endParaRPr>
          </a:p>
          <a:p>
            <a:pPr marL="19685" algn="ctr">
              <a:lnSpc>
                <a:spcPts val="2030"/>
              </a:lnSpc>
            </a:pPr>
            <a:r>
              <a:rPr sz="1900" i="1" spc="25" dirty="0">
                <a:latin typeface="Times New Roman"/>
                <a:cs typeface="Times New Roman"/>
              </a:rPr>
              <a:t>i</a:t>
            </a:r>
            <a:r>
              <a:rPr sz="1900" spc="25" dirty="0">
                <a:latin typeface="Symbol"/>
                <a:cs typeface="Symbol"/>
              </a:rPr>
              <a:t></a:t>
            </a:r>
            <a:r>
              <a:rPr sz="1900" spc="25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744313" y="2968618"/>
            <a:ext cx="159131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9130" algn="l"/>
              </a:tabLst>
            </a:pPr>
            <a:r>
              <a:rPr sz="6550" b="0" spc="-540" dirty="0">
                <a:latin typeface="Symbol"/>
                <a:cs typeface="Symbol"/>
              </a:rPr>
              <a:t></a:t>
            </a:r>
            <a:r>
              <a:rPr sz="6550" b="0" spc="-540" dirty="0">
                <a:latin typeface="Times New Roman"/>
                <a:cs typeface="Times New Roman"/>
              </a:rPr>
              <a:t>	</a:t>
            </a:r>
            <a:r>
              <a:rPr sz="4950" b="0" spc="-65" dirty="0">
                <a:latin typeface="Symbol"/>
                <a:cs typeface="Symbol"/>
              </a:rPr>
              <a:t></a:t>
            </a:r>
            <a:r>
              <a:rPr sz="4950" b="0" i="1" spc="-65" dirty="0">
                <a:latin typeface="Times New Roman"/>
                <a:cs typeface="Times New Roman"/>
              </a:rPr>
              <a:t>x</a:t>
            </a:r>
            <a:r>
              <a:rPr sz="6550" b="0" spc="-65" dirty="0">
                <a:latin typeface="Symbol"/>
                <a:cs typeface="Symbol"/>
              </a:rPr>
              <a:t></a:t>
            </a:r>
            <a:endParaRPr sz="6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52726" y="3249122"/>
            <a:ext cx="307975" cy="781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950" i="1" spc="25" dirty="0">
                <a:latin typeface="Times New Roman"/>
                <a:cs typeface="Times New Roman"/>
              </a:rPr>
              <a:t>x</a:t>
            </a:r>
            <a:endParaRPr sz="4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9539" y="3416415"/>
            <a:ext cx="736600" cy="781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425" i="1" spc="142" baseline="-33670" dirty="0">
                <a:latin typeface="Times New Roman"/>
                <a:cs typeface="Times New Roman"/>
              </a:rPr>
              <a:t>s</a:t>
            </a:r>
            <a:r>
              <a:rPr sz="1900" spc="25" dirty="0">
                <a:latin typeface="Times New Roman"/>
                <a:cs typeface="Times New Roman"/>
              </a:rPr>
              <a:t>2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95" dirty="0">
                <a:latin typeface="Times New Roman"/>
                <a:cs typeface="Times New Roman"/>
              </a:rPr>
              <a:t> </a:t>
            </a:r>
            <a:r>
              <a:rPr sz="4950" spc="15" baseline="-32828" dirty="0">
                <a:latin typeface="Symbol"/>
                <a:cs typeface="Symbol"/>
              </a:rPr>
              <a:t></a:t>
            </a:r>
            <a:endParaRPr sz="4950" baseline="-32828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49021"/>
            <a:ext cx="8046720" cy="327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0" dirty="0">
                <a:latin typeface="Tw Cen MT"/>
                <a:cs typeface="Tw Cen MT"/>
              </a:rPr>
              <a:t>Standart</a:t>
            </a:r>
            <a:r>
              <a:rPr sz="3600" b="1" spc="0" dirty="0">
                <a:latin typeface="Tw Cen MT"/>
                <a:cs typeface="Tw Cen MT"/>
              </a:rPr>
              <a:t> </a:t>
            </a:r>
            <a:r>
              <a:rPr sz="3600" b="1" spc="-5" dirty="0">
                <a:latin typeface="Tw Cen MT"/>
                <a:cs typeface="Tw Cen MT"/>
              </a:rPr>
              <a:t>Sapma</a:t>
            </a:r>
            <a:endParaRPr sz="36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3900">
              <a:latin typeface="Times New Roman"/>
              <a:cs typeface="Times New Roman"/>
            </a:endParaRPr>
          </a:p>
          <a:p>
            <a:pPr marL="485140" marR="5080" indent="-320040">
              <a:lnSpc>
                <a:spcPct val="97500"/>
              </a:lnSpc>
              <a:spcBef>
                <a:spcPts val="224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485775" algn="l"/>
              </a:tabLst>
            </a:pPr>
            <a:r>
              <a:rPr sz="2900" spc="0" dirty="0">
                <a:latin typeface="Tw Cen MT"/>
                <a:cs typeface="Tw Cen MT"/>
              </a:rPr>
              <a:t>Standart </a:t>
            </a:r>
            <a:r>
              <a:rPr sz="2900" dirty="0">
                <a:latin typeface="Tw Cen MT"/>
                <a:cs typeface="Tw Cen MT"/>
              </a:rPr>
              <a:t>sapma </a:t>
            </a:r>
            <a:r>
              <a:rPr sz="2900" spc="-20" dirty="0">
                <a:latin typeface="Tw Cen MT"/>
                <a:cs typeface="Tw Cen MT"/>
              </a:rPr>
              <a:t>varyansın </a:t>
            </a:r>
            <a:r>
              <a:rPr sz="2900" dirty="0">
                <a:latin typeface="Tw Cen MT"/>
                <a:cs typeface="Tw Cen MT"/>
              </a:rPr>
              <a:t>pozitif </a:t>
            </a:r>
            <a:r>
              <a:rPr sz="2900" spc="-20" dirty="0">
                <a:latin typeface="Tw Cen MT"/>
                <a:cs typeface="Tw Cen MT"/>
              </a:rPr>
              <a:t>kareköküdür.  </a:t>
            </a:r>
            <a:r>
              <a:rPr sz="2900" spc="-10" dirty="0">
                <a:latin typeface="Tw Cen MT"/>
                <a:cs typeface="Tw Cen MT"/>
              </a:rPr>
              <a:t>Dolayısıyla </a:t>
            </a:r>
            <a:r>
              <a:rPr sz="2900" dirty="0">
                <a:latin typeface="Tw Cen MT"/>
                <a:cs typeface="Tw Cen MT"/>
              </a:rPr>
              <a:t>ana kütle </a:t>
            </a:r>
            <a:r>
              <a:rPr sz="2900" spc="0" dirty="0">
                <a:latin typeface="Tw Cen MT"/>
                <a:cs typeface="Tw Cen MT"/>
              </a:rPr>
              <a:t>standart </a:t>
            </a:r>
            <a:r>
              <a:rPr sz="2900" dirty="0">
                <a:latin typeface="Tw Cen MT"/>
                <a:cs typeface="Tw Cen MT"/>
              </a:rPr>
              <a:t>sapması </a:t>
            </a:r>
            <a:r>
              <a:rPr sz="3050" i="1" spc="-45" dirty="0">
                <a:latin typeface="Symbol"/>
                <a:cs typeface="Symbol"/>
              </a:rPr>
              <a:t></a:t>
            </a:r>
            <a:r>
              <a:rPr sz="2900" i="1" spc="-45" dirty="0">
                <a:latin typeface="Tw Cen MT"/>
                <a:cs typeface="Tw Cen MT"/>
              </a:rPr>
              <a:t>, </a:t>
            </a:r>
            <a:r>
              <a:rPr sz="2900" spc="0" dirty="0">
                <a:latin typeface="Tw Cen MT"/>
                <a:cs typeface="Tw Cen MT"/>
              </a:rPr>
              <a:t>örneklem  standart </a:t>
            </a:r>
            <a:r>
              <a:rPr sz="2900" dirty="0">
                <a:latin typeface="Tw Cen MT"/>
                <a:cs typeface="Tw Cen MT"/>
              </a:rPr>
              <a:t>sapması </a:t>
            </a:r>
            <a:r>
              <a:rPr sz="2900" spc="-5" dirty="0">
                <a:latin typeface="Tw Cen MT"/>
                <a:cs typeface="Tw Cen MT"/>
              </a:rPr>
              <a:t>ise </a:t>
            </a:r>
            <a:r>
              <a:rPr sz="2900" i="1" dirty="0">
                <a:latin typeface="Tw Cen MT"/>
                <a:cs typeface="Tw Cen MT"/>
              </a:rPr>
              <a:t>s</a:t>
            </a:r>
            <a:r>
              <a:rPr sz="2900" dirty="0">
                <a:latin typeface="Tw Cen MT"/>
                <a:cs typeface="Tw Cen MT"/>
              </a:rPr>
              <a:t>,</a:t>
            </a:r>
            <a:r>
              <a:rPr sz="2900" spc="-80" dirty="0">
                <a:latin typeface="Tw Cen MT"/>
                <a:cs typeface="Tw Cen MT"/>
              </a:rPr>
              <a:t> </a:t>
            </a:r>
            <a:r>
              <a:rPr sz="2900" spc="-25" dirty="0">
                <a:latin typeface="Tw Cen MT"/>
                <a:cs typeface="Tw Cen MT"/>
              </a:rPr>
              <a:t>yani;</a:t>
            </a:r>
            <a:endParaRPr sz="2900">
              <a:latin typeface="Tw Cen MT"/>
              <a:cs typeface="Tw Cen MT"/>
            </a:endParaRPr>
          </a:p>
          <a:p>
            <a:pPr marL="485140" indent="-320040">
              <a:lnSpc>
                <a:spcPct val="100000"/>
              </a:lnSpc>
              <a:spcBef>
                <a:spcPts val="6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485775" algn="l"/>
              </a:tabLst>
            </a:pPr>
            <a:r>
              <a:rPr sz="2900" spc="0" dirty="0">
                <a:latin typeface="Tw Cen MT"/>
                <a:cs typeface="Tw Cen MT"/>
              </a:rPr>
              <a:t>Standart </a:t>
            </a:r>
            <a:r>
              <a:rPr sz="2900" dirty="0">
                <a:latin typeface="Tw Cen MT"/>
                <a:cs typeface="Tw Cen MT"/>
              </a:rPr>
              <a:t>sapma </a:t>
            </a:r>
            <a:r>
              <a:rPr sz="2900" spc="0" dirty="0">
                <a:latin typeface="Tw Cen MT"/>
                <a:cs typeface="Tw Cen MT"/>
              </a:rPr>
              <a:t>ortalama </a:t>
            </a:r>
            <a:r>
              <a:rPr sz="2900" spc="-5" dirty="0">
                <a:latin typeface="Tw Cen MT"/>
                <a:cs typeface="Tw Cen MT"/>
              </a:rPr>
              <a:t>ile </a:t>
            </a:r>
            <a:r>
              <a:rPr sz="2900" spc="-15" dirty="0">
                <a:latin typeface="Tw Cen MT"/>
                <a:cs typeface="Tw Cen MT"/>
              </a:rPr>
              <a:t>aynı </a:t>
            </a:r>
            <a:r>
              <a:rPr sz="2900" dirty="0">
                <a:latin typeface="Tw Cen MT"/>
                <a:cs typeface="Tw Cen MT"/>
              </a:rPr>
              <a:t>birime</a:t>
            </a:r>
            <a:r>
              <a:rPr sz="2900" spc="-8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sahiptir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88503" y="4891044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281" y="0"/>
                </a:lnTo>
              </a:path>
            </a:pathLst>
          </a:custGeom>
          <a:ln w="2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06387" y="5469699"/>
            <a:ext cx="51435" cy="29209"/>
          </a:xfrm>
          <a:custGeom>
            <a:avLst/>
            <a:gdLst/>
            <a:ahLst/>
            <a:cxnLst/>
            <a:rect l="l" t="t" r="r" b="b"/>
            <a:pathLst>
              <a:path w="51435" h="29210">
                <a:moveTo>
                  <a:pt x="0" y="29188"/>
                </a:moveTo>
                <a:lnTo>
                  <a:pt x="51377" y="0"/>
                </a:lnTo>
              </a:path>
            </a:pathLst>
          </a:custGeom>
          <a:ln w="170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57765" y="5478603"/>
            <a:ext cx="74295" cy="582295"/>
          </a:xfrm>
          <a:custGeom>
            <a:avLst/>
            <a:gdLst/>
            <a:ahLst/>
            <a:cxnLst/>
            <a:rect l="l" t="t" r="r" b="b"/>
            <a:pathLst>
              <a:path w="74295" h="582295">
                <a:moveTo>
                  <a:pt x="0" y="0"/>
                </a:moveTo>
                <a:lnTo>
                  <a:pt x="74216" y="581886"/>
                </a:lnTo>
              </a:path>
            </a:pathLst>
          </a:custGeom>
          <a:ln w="334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40964" y="4525052"/>
            <a:ext cx="98425" cy="1536065"/>
          </a:xfrm>
          <a:custGeom>
            <a:avLst/>
            <a:gdLst/>
            <a:ahLst/>
            <a:cxnLst/>
            <a:rect l="l" t="t" r="r" b="b"/>
            <a:pathLst>
              <a:path w="98425" h="1536064">
                <a:moveTo>
                  <a:pt x="0" y="1535437"/>
                </a:moveTo>
                <a:lnTo>
                  <a:pt x="97849" y="0"/>
                </a:lnTo>
              </a:path>
            </a:pathLst>
          </a:custGeom>
          <a:ln w="171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38814" y="4525052"/>
            <a:ext cx="2169160" cy="0"/>
          </a:xfrm>
          <a:custGeom>
            <a:avLst/>
            <a:gdLst/>
            <a:ahLst/>
            <a:cxnLst/>
            <a:rect l="l" t="t" r="r" b="b"/>
            <a:pathLst>
              <a:path w="2169160">
                <a:moveTo>
                  <a:pt x="0" y="0"/>
                </a:moveTo>
                <a:lnTo>
                  <a:pt x="2168742" y="0"/>
                </a:lnTo>
              </a:path>
            </a:pathLst>
          </a:custGeom>
          <a:ln w="17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21961" y="4641401"/>
            <a:ext cx="143510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26888" y="4962776"/>
            <a:ext cx="137795" cy="508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150" i="1" spc="0" dirty="0">
                <a:latin typeface="Times New Roman"/>
                <a:cs typeface="Times New Roman"/>
              </a:rPr>
              <a:t>i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82398" y="4531838"/>
            <a:ext cx="444500" cy="881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" algn="ctr">
              <a:lnSpc>
                <a:spcPts val="1630"/>
              </a:lnSpc>
              <a:spcBef>
                <a:spcPts val="95"/>
              </a:spcBef>
            </a:pPr>
            <a:r>
              <a:rPr sz="1850" i="1" dirty="0">
                <a:latin typeface="Times New Roman"/>
                <a:cs typeface="Times New Roman"/>
              </a:rPr>
              <a:t>n</a:t>
            </a: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ts val="5110"/>
              </a:lnSpc>
            </a:pPr>
            <a:r>
              <a:rPr sz="4750" spc="-2170" dirty="0">
                <a:latin typeface="Symbol"/>
                <a:cs typeface="Symbol"/>
              </a:rPr>
              <a:t></a:t>
            </a:r>
            <a:endParaRPr sz="47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7935" y="5323089"/>
            <a:ext cx="2129155" cy="808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2103120" algn="l"/>
              </a:tabLst>
            </a:pPr>
            <a:r>
              <a:rPr sz="185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50" i="1" u="heavy" spc="-2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5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850" u="heavy" spc="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sz="185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1850">
              <a:latin typeface="Times New Roman"/>
              <a:cs typeface="Times New Roman"/>
            </a:endParaRPr>
          </a:p>
          <a:p>
            <a:pPr marL="45085" algn="ctr">
              <a:lnSpc>
                <a:spcPct val="100000"/>
              </a:lnSpc>
              <a:spcBef>
                <a:spcPts val="160"/>
              </a:spcBef>
            </a:pPr>
            <a:r>
              <a:rPr sz="3150" i="1" spc="5" dirty="0">
                <a:latin typeface="Times New Roman"/>
                <a:cs typeface="Times New Roman"/>
              </a:rPr>
              <a:t>n</a:t>
            </a:r>
            <a:r>
              <a:rPr sz="3150" i="1" spc="-254" dirty="0">
                <a:latin typeface="Times New Roman"/>
                <a:cs typeface="Times New Roman"/>
              </a:rPr>
              <a:t> </a:t>
            </a:r>
            <a:r>
              <a:rPr sz="3150" spc="100" dirty="0">
                <a:latin typeface="Symbol"/>
                <a:cs typeface="Symbol"/>
              </a:rPr>
              <a:t></a:t>
            </a:r>
            <a:r>
              <a:rPr sz="3150" spc="100" dirty="0">
                <a:latin typeface="Times New Roman"/>
                <a:cs typeface="Times New Roman"/>
              </a:rPr>
              <a:t>1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52190" y="4443389"/>
            <a:ext cx="1530350" cy="9798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34365" algn="l"/>
              </a:tabLst>
            </a:pPr>
            <a:r>
              <a:rPr sz="6250" spc="-520" dirty="0">
                <a:latin typeface="Symbol"/>
                <a:cs typeface="Symbol"/>
              </a:rPr>
              <a:t></a:t>
            </a:r>
            <a:r>
              <a:rPr sz="6250" spc="-520" dirty="0">
                <a:latin typeface="Times New Roman"/>
                <a:cs typeface="Times New Roman"/>
              </a:rPr>
              <a:t>	</a:t>
            </a:r>
            <a:r>
              <a:rPr sz="4750" spc="-50" dirty="0">
                <a:latin typeface="Symbol"/>
                <a:cs typeface="Symbol"/>
              </a:rPr>
              <a:t></a:t>
            </a:r>
            <a:r>
              <a:rPr sz="4750" i="1" spc="-50" dirty="0">
                <a:latin typeface="Times New Roman"/>
                <a:cs typeface="Times New Roman"/>
              </a:rPr>
              <a:t>x</a:t>
            </a:r>
            <a:r>
              <a:rPr sz="6250" spc="-50" dirty="0">
                <a:latin typeface="Symbol"/>
                <a:cs typeface="Symbol"/>
              </a:rPr>
              <a:t></a:t>
            </a:r>
            <a:endParaRPr sz="62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53658" y="4711987"/>
            <a:ext cx="294640" cy="748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750" i="1" spc="0" dirty="0">
                <a:latin typeface="Times New Roman"/>
                <a:cs typeface="Times New Roman"/>
              </a:rPr>
              <a:t>x</a:t>
            </a:r>
            <a:endParaRPr sz="47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6380" y="5108816"/>
            <a:ext cx="695325" cy="748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125" i="1" spc="0" baseline="-11695" dirty="0">
                <a:latin typeface="Times New Roman"/>
                <a:cs typeface="Times New Roman"/>
              </a:rPr>
              <a:t>s</a:t>
            </a:r>
            <a:r>
              <a:rPr sz="7125" i="1" spc="569" baseline="-11695" dirty="0">
                <a:latin typeface="Times New Roman"/>
                <a:cs typeface="Times New Roman"/>
              </a:rPr>
              <a:t> </a:t>
            </a:r>
            <a:r>
              <a:rPr sz="3150" spc="10" dirty="0">
                <a:latin typeface="Symbol"/>
                <a:cs typeface="Symbol"/>
              </a:rPr>
              <a:t></a:t>
            </a:r>
            <a:endParaRPr sz="315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6913"/>
            <a:ext cx="41910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işim</a:t>
            </a:r>
            <a:r>
              <a:rPr spc="-100" dirty="0"/>
              <a:t> </a:t>
            </a:r>
            <a:r>
              <a:rPr spc="5" dirty="0"/>
              <a:t>katsayısı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32740" marR="361950" indent="-320040">
              <a:lnSpc>
                <a:spcPct val="99800"/>
              </a:lnSpc>
              <a:spcBef>
                <a:spcPts val="11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pc="-5" dirty="0"/>
              <a:t>De</a:t>
            </a:r>
            <a:r>
              <a:rPr spc="-5" dirty="0">
                <a:latin typeface="Arial"/>
                <a:cs typeface="Arial"/>
              </a:rPr>
              <a:t>ğ</a:t>
            </a:r>
            <a:r>
              <a:rPr spc="-5" dirty="0"/>
              <a:t>işim katsayısı </a:t>
            </a:r>
            <a:r>
              <a:rPr dirty="0"/>
              <a:t>göreli bir </a:t>
            </a:r>
            <a:r>
              <a:rPr spc="-5" dirty="0"/>
              <a:t>de</a:t>
            </a:r>
            <a:r>
              <a:rPr spc="-5" dirty="0">
                <a:latin typeface="Arial"/>
                <a:cs typeface="Arial"/>
              </a:rPr>
              <a:t>ğ</a:t>
            </a:r>
            <a:r>
              <a:rPr spc="-5" dirty="0"/>
              <a:t>işkenlik </a:t>
            </a:r>
            <a:r>
              <a:rPr dirty="0"/>
              <a:t>ölçüsü</a:t>
            </a:r>
            <a:r>
              <a:rPr spc="-80" dirty="0"/>
              <a:t> </a:t>
            </a:r>
            <a:r>
              <a:rPr dirty="0"/>
              <a:t>olup  herhangi bir birime sahip de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ildir </a:t>
            </a:r>
            <a:r>
              <a:rPr spc="-35" dirty="0"/>
              <a:t>ve </a:t>
            </a:r>
            <a:r>
              <a:rPr spc="-5" dirty="0"/>
              <a:t>genellikle  yüzde olarak ifade</a:t>
            </a:r>
            <a:r>
              <a:rPr spc="-40" dirty="0"/>
              <a:t> </a:t>
            </a:r>
            <a:r>
              <a:rPr spc="-30" dirty="0"/>
              <a:t>edilir.</a:t>
            </a:r>
          </a:p>
          <a:p>
            <a:pPr marL="332740" marR="5080" indent="-320040">
              <a:lnSpc>
                <a:spcPct val="100000"/>
              </a:lnSpc>
              <a:spcBef>
                <a:spcPts val="7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pc="-30" dirty="0"/>
              <a:t>Aynı </a:t>
            </a:r>
            <a:r>
              <a:rPr spc="0" dirty="0"/>
              <a:t>birimlerle </a:t>
            </a:r>
            <a:r>
              <a:rPr dirty="0"/>
              <a:t>ölçülmemiş olan </a:t>
            </a:r>
            <a:r>
              <a:rPr spc="-10" dirty="0"/>
              <a:t>verileri </a:t>
            </a:r>
            <a:r>
              <a:rPr dirty="0"/>
              <a:t>karşılaştırmak  </a:t>
            </a:r>
            <a:r>
              <a:rPr spc="-75" dirty="0"/>
              <a:t>veya </a:t>
            </a:r>
            <a:r>
              <a:rPr spc="-5" dirty="0"/>
              <a:t>birbirinden </a:t>
            </a:r>
            <a:r>
              <a:rPr dirty="0"/>
              <a:t>çok </a:t>
            </a:r>
            <a:r>
              <a:rPr spc="0" dirty="0"/>
              <a:t>farklı </a:t>
            </a:r>
            <a:r>
              <a:rPr dirty="0"/>
              <a:t>ortalamalara sahip  </a:t>
            </a:r>
            <a:r>
              <a:rPr spc="-10" dirty="0"/>
              <a:t>verileri </a:t>
            </a:r>
            <a:r>
              <a:rPr spc="-15" dirty="0"/>
              <a:t>kıyaslamak </a:t>
            </a:r>
            <a:r>
              <a:rPr spc="-5" dirty="0"/>
              <a:t>için </a:t>
            </a:r>
            <a:r>
              <a:rPr spc="-20" dirty="0"/>
              <a:t>kullanılır.</a:t>
            </a: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pc="0" dirty="0"/>
              <a:t>Standart </a:t>
            </a:r>
            <a:r>
              <a:rPr spc="-10" dirty="0"/>
              <a:t>sapmayı </a:t>
            </a:r>
            <a:r>
              <a:rPr spc="-15" dirty="0"/>
              <a:t>ortalamaya </a:t>
            </a:r>
            <a:r>
              <a:rPr dirty="0"/>
              <a:t>bölerek</a:t>
            </a:r>
            <a:r>
              <a:rPr spc="-45" dirty="0"/>
              <a:t> </a:t>
            </a:r>
            <a:r>
              <a:rPr dirty="0"/>
              <a:t>hesaplanır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52018"/>
            <a:ext cx="48202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Tw Cen MT"/>
                <a:cs typeface="Tw Cen MT"/>
              </a:rPr>
              <a:t>De</a:t>
            </a:r>
            <a:r>
              <a:rPr sz="4400" b="1" dirty="0">
                <a:latin typeface="Arial"/>
                <a:cs typeface="Arial"/>
              </a:rPr>
              <a:t>ğ</a:t>
            </a:r>
            <a:r>
              <a:rPr sz="4400" b="1" dirty="0">
                <a:latin typeface="Tw Cen MT"/>
                <a:cs typeface="Tw Cen MT"/>
              </a:rPr>
              <a:t>işim</a:t>
            </a:r>
            <a:r>
              <a:rPr sz="4400" b="1" spc="-85" dirty="0">
                <a:latin typeface="Tw Cen MT"/>
                <a:cs typeface="Tw Cen MT"/>
              </a:rPr>
              <a:t> </a:t>
            </a:r>
            <a:r>
              <a:rPr sz="4400" b="1" spc="-5" dirty="0">
                <a:latin typeface="Tw Cen MT"/>
                <a:cs typeface="Tw Cen MT"/>
              </a:rPr>
              <a:t>Katsayısı…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4608702"/>
            <a:ext cx="7260590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Bu </a:t>
            </a:r>
            <a:r>
              <a:rPr sz="2900" spc="-10" dirty="0">
                <a:latin typeface="Tw Cen MT"/>
                <a:cs typeface="Tw Cen MT"/>
              </a:rPr>
              <a:t>katsayı </a:t>
            </a:r>
            <a:r>
              <a:rPr sz="2900" spc="-5" dirty="0">
                <a:latin typeface="Tw Cen MT"/>
                <a:cs typeface="Tw Cen MT"/>
              </a:rPr>
              <a:t>oran </a:t>
            </a:r>
            <a:r>
              <a:rPr sz="2900" spc="-10" dirty="0">
                <a:latin typeface="Tw Cen MT"/>
                <a:cs typeface="Tw Cen MT"/>
              </a:rPr>
              <a:t>seviyesinde </a:t>
            </a:r>
            <a:r>
              <a:rPr sz="2900" spc="0" dirty="0">
                <a:latin typeface="Tw Cen MT"/>
                <a:cs typeface="Tw Cen MT"/>
              </a:rPr>
              <a:t>ölçülmüş </a:t>
            </a:r>
            <a:r>
              <a:rPr sz="2900" spc="-10" dirty="0">
                <a:latin typeface="Tw Cen MT"/>
                <a:cs typeface="Tw Cen MT"/>
              </a:rPr>
              <a:t>veriler </a:t>
            </a:r>
            <a:r>
              <a:rPr sz="2900" spc="-5" dirty="0">
                <a:latin typeface="Tw Cen MT"/>
                <a:cs typeface="Tw Cen MT"/>
              </a:rPr>
              <a:t>için  hesaplanabilir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94711" y="3405638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2206" y="0"/>
                </a:lnTo>
              </a:path>
            </a:pathLst>
          </a:custGeom>
          <a:ln w="29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2994" y="3123768"/>
            <a:ext cx="462915" cy="0"/>
          </a:xfrm>
          <a:custGeom>
            <a:avLst/>
            <a:gdLst/>
            <a:ahLst/>
            <a:cxnLst/>
            <a:rect l="l" t="t" r="r" b="b"/>
            <a:pathLst>
              <a:path w="462914">
                <a:moveTo>
                  <a:pt x="0" y="0"/>
                </a:moveTo>
                <a:lnTo>
                  <a:pt x="462450" y="0"/>
                </a:lnTo>
              </a:path>
            </a:pathLst>
          </a:custGeom>
          <a:ln w="29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59709" y="3131980"/>
            <a:ext cx="329565" cy="84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400" i="1" spc="-10" dirty="0">
                <a:latin typeface="Times New Roman"/>
                <a:cs typeface="Times New Roman"/>
              </a:rPr>
              <a:t>x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83876" y="2597624"/>
            <a:ext cx="2088514" cy="84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56970" algn="l"/>
                <a:tab pos="1809114" algn="l"/>
              </a:tabLst>
            </a:pPr>
            <a:r>
              <a:rPr sz="5400" b="0" i="1" spc="-35" dirty="0">
                <a:latin typeface="Times New Roman"/>
                <a:cs typeface="Times New Roman"/>
              </a:rPr>
              <a:t>C</a:t>
            </a:r>
            <a:r>
              <a:rPr sz="5400" b="0" i="1" spc="-10" dirty="0">
                <a:latin typeface="Times New Roman"/>
                <a:cs typeface="Times New Roman"/>
              </a:rPr>
              <a:t>V</a:t>
            </a:r>
            <a:r>
              <a:rPr sz="5400" b="0" i="1" dirty="0">
                <a:latin typeface="Times New Roman"/>
                <a:cs typeface="Times New Roman"/>
              </a:rPr>
              <a:t>	</a:t>
            </a:r>
            <a:r>
              <a:rPr sz="5400" b="0" spc="-10" dirty="0">
                <a:latin typeface="Symbol"/>
                <a:cs typeface="Symbol"/>
              </a:rPr>
              <a:t></a:t>
            </a:r>
            <a:r>
              <a:rPr sz="5400" b="0" dirty="0">
                <a:latin typeface="Times New Roman"/>
                <a:cs typeface="Times New Roman"/>
              </a:rPr>
              <a:t>	</a:t>
            </a:r>
            <a:r>
              <a:rPr sz="8100" b="0" i="1" spc="-15" baseline="34979" dirty="0">
                <a:latin typeface="Times New Roman"/>
                <a:cs typeface="Times New Roman"/>
              </a:rPr>
              <a:t>s</a:t>
            </a:r>
            <a:endParaRPr sz="8100" baseline="34979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88132" y="3067246"/>
            <a:ext cx="374650" cy="791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0" i="1" spc="-140" dirty="0">
                <a:latin typeface="Symbol"/>
                <a:cs typeface="Symbol"/>
              </a:rPr>
              <a:t></a:t>
            </a:r>
            <a:endParaRPr sz="50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1242" y="2594198"/>
            <a:ext cx="1875155" cy="791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019175" algn="l"/>
              </a:tabLst>
            </a:pPr>
            <a:r>
              <a:rPr sz="4750" i="1" spc="-25" dirty="0">
                <a:latin typeface="Times New Roman"/>
                <a:cs typeface="Times New Roman"/>
              </a:rPr>
              <a:t>CV	</a:t>
            </a:r>
            <a:r>
              <a:rPr sz="4750" spc="0" dirty="0">
                <a:latin typeface="Symbol"/>
                <a:cs typeface="Symbol"/>
              </a:rPr>
              <a:t></a:t>
            </a:r>
            <a:r>
              <a:rPr sz="4750" spc="-130" dirty="0">
                <a:latin typeface="Times New Roman"/>
                <a:cs typeface="Times New Roman"/>
              </a:rPr>
              <a:t> </a:t>
            </a:r>
            <a:r>
              <a:rPr sz="7500" i="1" u="heavy" spc="-217" baseline="33333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</a:t>
            </a:r>
            <a:endParaRPr sz="7500" baseline="33333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33127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Dördebölenler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3738"/>
            <a:ext cx="7587615" cy="28555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32740" marR="5080" indent="-320040">
              <a:lnSpc>
                <a:spcPts val="3470"/>
              </a:lnSpc>
              <a:spcBef>
                <a:spcPts val="229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45" dirty="0">
                <a:latin typeface="Tw Cen MT"/>
                <a:cs typeface="Tw Cen MT"/>
              </a:rPr>
              <a:t>Veri </a:t>
            </a:r>
            <a:r>
              <a:rPr sz="2900" spc="-5" dirty="0">
                <a:latin typeface="Tw Cen MT"/>
                <a:cs typeface="Tw Cen MT"/>
              </a:rPr>
              <a:t>ile ilgili bilgilerimizi </a:t>
            </a:r>
            <a:r>
              <a:rPr sz="2900" spc="5" dirty="0">
                <a:latin typeface="Tw Cen MT"/>
                <a:cs typeface="Tw Cen MT"/>
              </a:rPr>
              <a:t>artırmanın </a:t>
            </a: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0" dirty="0">
                <a:latin typeface="Tw Cen MT"/>
                <a:cs typeface="Tw Cen MT"/>
              </a:rPr>
              <a:t>di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er </a:t>
            </a:r>
            <a:r>
              <a:rPr sz="2900" spc="-20" dirty="0">
                <a:latin typeface="Tw Cen MT"/>
                <a:cs typeface="Tw Cen MT"/>
              </a:rPr>
              <a:t>yolu  </a:t>
            </a:r>
            <a:r>
              <a:rPr sz="2900" dirty="0">
                <a:latin typeface="Tw Cen MT"/>
                <a:cs typeface="Tw Cen MT"/>
              </a:rPr>
              <a:t>da </a:t>
            </a:r>
            <a:r>
              <a:rPr sz="2900" spc="10" dirty="0">
                <a:latin typeface="Tw Cen MT"/>
                <a:cs typeface="Tw Cen MT"/>
              </a:rPr>
              <a:t>orta </a:t>
            </a:r>
            <a:r>
              <a:rPr sz="2900" spc="-40" dirty="0">
                <a:latin typeface="Tw Cen MT"/>
                <a:cs typeface="Tw Cen MT"/>
              </a:rPr>
              <a:t>yarıya</a:t>
            </a:r>
            <a:r>
              <a:rPr sz="2900" spc="-6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bakmaktır</a:t>
            </a:r>
            <a:endParaRPr sz="2900">
              <a:latin typeface="Tw Cen MT"/>
              <a:cs typeface="Tw Cen MT"/>
            </a:endParaRPr>
          </a:p>
          <a:p>
            <a:pPr marL="332740" marR="369570" indent="-320040">
              <a:lnSpc>
                <a:spcPct val="100000"/>
              </a:lnSpc>
              <a:spcBef>
                <a:spcPts val="6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10" dirty="0">
                <a:latin typeface="Tw Cen MT"/>
                <a:cs typeface="Tw Cen MT"/>
              </a:rPr>
              <a:t>Hatırlayaca</a:t>
            </a:r>
            <a:r>
              <a:rPr sz="2900" spc="-10" dirty="0">
                <a:latin typeface="Arial"/>
                <a:cs typeface="Arial"/>
              </a:rPr>
              <a:t>ğ</a:t>
            </a:r>
            <a:r>
              <a:rPr sz="2900" spc="-10" dirty="0">
                <a:latin typeface="Tw Cen MT"/>
                <a:cs typeface="Tw Cen MT"/>
              </a:rPr>
              <a:t>ınız </a:t>
            </a:r>
            <a:r>
              <a:rPr sz="2900" dirty="0">
                <a:latin typeface="Tw Cen MT"/>
                <a:cs typeface="Tw Cen MT"/>
              </a:rPr>
              <a:t>gibi </a:t>
            </a:r>
            <a:r>
              <a:rPr sz="2900" spc="-35" dirty="0">
                <a:latin typeface="Tw Cen MT"/>
                <a:cs typeface="Tw Cen MT"/>
              </a:rPr>
              <a:t>Medyan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dirty="0">
                <a:latin typeface="Tw Cen MT"/>
                <a:cs typeface="Tw Cen MT"/>
              </a:rPr>
              <a:t>kümesinin  </a:t>
            </a:r>
            <a:r>
              <a:rPr sz="2900" spc="0" dirty="0">
                <a:latin typeface="Tw Cen MT"/>
                <a:cs typeface="Tw Cen MT"/>
              </a:rPr>
              <a:t>ortasındaki </a:t>
            </a:r>
            <a:r>
              <a:rPr sz="2900" spc="-20" dirty="0">
                <a:latin typeface="Tw Cen MT"/>
                <a:cs typeface="Tw Cen MT"/>
              </a:rPr>
              <a:t>de</a:t>
            </a:r>
            <a:r>
              <a:rPr sz="2900" spc="-20" dirty="0">
                <a:latin typeface="Arial"/>
                <a:cs typeface="Arial"/>
              </a:rPr>
              <a:t>ğ</a:t>
            </a:r>
            <a:r>
              <a:rPr sz="2900" spc="-20" dirty="0">
                <a:latin typeface="Tw Cen MT"/>
                <a:cs typeface="Tw Cen MT"/>
              </a:rPr>
              <a:t>erdir. </a:t>
            </a:r>
            <a:r>
              <a:rPr sz="2900" spc="-65" dirty="0">
                <a:latin typeface="Tw Cen MT"/>
                <a:cs typeface="Tw Cen MT"/>
              </a:rPr>
              <a:t>Yani </a:t>
            </a:r>
            <a:r>
              <a:rPr sz="2900" dirty="0">
                <a:latin typeface="Tw Cen MT"/>
                <a:cs typeface="Tw Cen MT"/>
              </a:rPr>
              <a:t>gözlenen</a:t>
            </a:r>
            <a:r>
              <a:rPr sz="2900" spc="-50" dirty="0">
                <a:latin typeface="Tw Cen MT"/>
                <a:cs typeface="Tw Cen MT"/>
              </a:rPr>
              <a:t> </a:t>
            </a:r>
            <a:r>
              <a:rPr sz="2900" spc="0" dirty="0">
                <a:latin typeface="Tw Cen MT"/>
                <a:cs typeface="Tw Cen MT"/>
              </a:rPr>
              <a:t>de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erlerin</a:t>
            </a:r>
            <a:endParaRPr sz="2900">
              <a:latin typeface="Tw Cen MT"/>
              <a:cs typeface="Tw Cen MT"/>
            </a:endParaRPr>
          </a:p>
          <a:p>
            <a:pPr marL="332740">
              <a:lnSpc>
                <a:spcPts val="3460"/>
              </a:lnSpc>
            </a:pPr>
            <a:r>
              <a:rPr sz="2900" spc="-10" dirty="0">
                <a:latin typeface="Tw Cen MT"/>
                <a:cs typeface="Tw Cen MT"/>
              </a:rPr>
              <a:t>%50’si </a:t>
            </a:r>
            <a:r>
              <a:rPr sz="2900" spc="-25" dirty="0">
                <a:latin typeface="Tw Cen MT"/>
                <a:cs typeface="Tw Cen MT"/>
              </a:rPr>
              <a:t>medyanın </a:t>
            </a:r>
            <a:r>
              <a:rPr sz="2900" dirty="0">
                <a:latin typeface="Tw Cen MT"/>
                <a:cs typeface="Tw Cen MT"/>
              </a:rPr>
              <a:t>üstünde %50 </a:t>
            </a:r>
            <a:r>
              <a:rPr sz="2900" spc="-5" dirty="0">
                <a:latin typeface="Tw Cen MT"/>
                <a:cs typeface="Tw Cen MT"/>
              </a:rPr>
              <a:t>ise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altındadır.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Dördebölenler </a:t>
            </a:r>
            <a:r>
              <a:rPr sz="2900" dirty="0">
                <a:latin typeface="Tw Cen MT"/>
                <a:cs typeface="Tw Cen MT"/>
              </a:rPr>
              <a:t>de benzer </a:t>
            </a:r>
            <a:r>
              <a:rPr sz="2900" spc="-5" dirty="0">
                <a:latin typeface="Tw Cen MT"/>
                <a:cs typeface="Tw Cen MT"/>
              </a:rPr>
              <a:t>şekilde</a:t>
            </a:r>
            <a:r>
              <a:rPr sz="2900" spc="-5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hesaplanır.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38728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Dördebölenler…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13738"/>
            <a:ext cx="7940675" cy="329755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32740" marR="5080" indent="-320040">
              <a:lnSpc>
                <a:spcPct val="99800"/>
              </a:lnSpc>
              <a:spcBef>
                <a:spcPts val="11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Arial"/>
                <a:cs typeface="Arial"/>
              </a:rPr>
              <a:t>İ</a:t>
            </a:r>
            <a:r>
              <a:rPr sz="2900" spc="-5" dirty="0">
                <a:latin typeface="Tw Cen MT"/>
                <a:cs typeface="Tw Cen MT"/>
              </a:rPr>
              <a:t>lk </a:t>
            </a:r>
            <a:r>
              <a:rPr sz="2900" dirty="0">
                <a:latin typeface="Tw Cen MT"/>
                <a:cs typeface="Tw Cen MT"/>
              </a:rPr>
              <a:t>dörde bölen </a:t>
            </a:r>
            <a:r>
              <a:rPr sz="2900" spc="-5" dirty="0">
                <a:latin typeface="Tw Cen MT"/>
                <a:cs typeface="Tw Cen MT"/>
              </a:rPr>
              <a:t>başlangıçtan ilk </a:t>
            </a:r>
            <a:r>
              <a:rPr sz="2900" spc="-20" dirty="0">
                <a:latin typeface="Tw Cen MT"/>
                <a:cs typeface="Tw Cen MT"/>
              </a:rPr>
              <a:t>çeyrek </a:t>
            </a:r>
            <a:r>
              <a:rPr sz="2900" spc="-15" dirty="0">
                <a:latin typeface="Tw Cen MT"/>
                <a:cs typeface="Tw Cen MT"/>
              </a:rPr>
              <a:t>uzaklıktadır.  </a:t>
            </a:r>
            <a:r>
              <a:rPr sz="2900" spc="-65" dirty="0">
                <a:latin typeface="Tw Cen MT"/>
                <a:cs typeface="Tw Cen MT"/>
              </a:rPr>
              <a:t>Yani </a:t>
            </a:r>
            <a:r>
              <a:rPr sz="2900" spc="-10" dirty="0">
                <a:latin typeface="Tw Cen MT"/>
                <a:cs typeface="Tw Cen MT"/>
              </a:rPr>
              <a:t>verilerin </a:t>
            </a:r>
            <a:r>
              <a:rPr sz="2900" spc="-20" dirty="0">
                <a:latin typeface="Tw Cen MT"/>
                <a:cs typeface="Tw Cen MT"/>
              </a:rPr>
              <a:t>çeyrek </a:t>
            </a:r>
            <a:r>
              <a:rPr sz="2900" spc="5" dirty="0">
                <a:latin typeface="Tw Cen MT"/>
                <a:cs typeface="Tw Cen MT"/>
              </a:rPr>
              <a:t>bölümü </a:t>
            </a:r>
            <a:r>
              <a:rPr sz="2900" spc="-5" dirty="0">
                <a:latin typeface="Tw Cen MT"/>
                <a:cs typeface="Tw Cen MT"/>
              </a:rPr>
              <a:t>ilk dördebölenden  </a:t>
            </a:r>
            <a:r>
              <a:rPr sz="2900" spc="-25" dirty="0">
                <a:latin typeface="Tw Cen MT"/>
                <a:cs typeface="Tw Cen MT"/>
              </a:rPr>
              <a:t>küçüktür.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buClr>
                <a:srgbClr val="009DD9"/>
              </a:buClr>
              <a:buFont typeface="Wingdings"/>
              <a:buChar char=""/>
            </a:pPr>
            <a:endParaRPr sz="4250">
              <a:latin typeface="Times New Roman"/>
              <a:cs typeface="Times New Roman"/>
            </a:endParaRPr>
          </a:p>
          <a:p>
            <a:pPr marL="332740" marR="73152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Üçüncü </a:t>
            </a:r>
            <a:r>
              <a:rPr sz="2900" spc="-20" dirty="0">
                <a:latin typeface="Tw Cen MT"/>
                <a:cs typeface="Tw Cen MT"/>
              </a:rPr>
              <a:t>çeyrek </a:t>
            </a:r>
            <a:r>
              <a:rPr sz="2900" spc="-5" dirty="0">
                <a:latin typeface="Tw Cen MT"/>
                <a:cs typeface="Tw Cen MT"/>
              </a:rPr>
              <a:t>ise </a:t>
            </a:r>
            <a:r>
              <a:rPr sz="2900" spc="-15" dirty="0">
                <a:latin typeface="Tw Cen MT"/>
                <a:cs typeface="Tw Cen MT"/>
              </a:rPr>
              <a:t>veri </a:t>
            </a:r>
            <a:r>
              <a:rPr sz="2900" spc="-5" dirty="0">
                <a:latin typeface="Tw Cen MT"/>
                <a:cs typeface="Tw Cen MT"/>
              </a:rPr>
              <a:t>başlangıcından </a:t>
            </a:r>
            <a:r>
              <a:rPr sz="2900" dirty="0">
                <a:latin typeface="Tw Cen MT"/>
                <a:cs typeface="Tw Cen MT"/>
              </a:rPr>
              <a:t>3 </a:t>
            </a:r>
            <a:r>
              <a:rPr sz="2900" spc="-20" dirty="0">
                <a:latin typeface="Tw Cen MT"/>
                <a:cs typeface="Tw Cen MT"/>
              </a:rPr>
              <a:t>çeyrek  uzaktadır. </a:t>
            </a:r>
            <a:r>
              <a:rPr sz="2900" spc="-65" dirty="0">
                <a:latin typeface="Tw Cen MT"/>
                <a:cs typeface="Tw Cen MT"/>
              </a:rPr>
              <a:t>Yani </a:t>
            </a:r>
            <a:r>
              <a:rPr sz="2900" spc="-10" dirty="0">
                <a:latin typeface="Tw Cen MT"/>
                <a:cs typeface="Tw Cen MT"/>
              </a:rPr>
              <a:t>verilerin </a:t>
            </a:r>
            <a:r>
              <a:rPr sz="2900" spc="5" dirty="0">
                <a:latin typeface="Tw Cen MT"/>
                <a:cs typeface="Tw Cen MT"/>
              </a:rPr>
              <a:t>dörtte </a:t>
            </a:r>
            <a:r>
              <a:rPr sz="2900" dirty="0">
                <a:latin typeface="Tw Cen MT"/>
                <a:cs typeface="Tw Cen MT"/>
              </a:rPr>
              <a:t>üçü 3.  </a:t>
            </a:r>
            <a:r>
              <a:rPr sz="2900" spc="-5" dirty="0">
                <a:latin typeface="Tw Cen MT"/>
                <a:cs typeface="Tw Cen MT"/>
              </a:rPr>
              <a:t>dördebölenden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küçüktür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20065"/>
            <a:ext cx="38728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Dördebölenler…</a:t>
            </a:r>
          </a:p>
        </p:txBody>
      </p:sp>
      <p:sp>
        <p:nvSpPr>
          <p:cNvPr id="3" name="object 3"/>
          <p:cNvSpPr/>
          <p:nvPr/>
        </p:nvSpPr>
        <p:spPr>
          <a:xfrm>
            <a:off x="2010571" y="5236742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966" y="0"/>
                </a:lnTo>
              </a:path>
            </a:pathLst>
          </a:custGeom>
          <a:ln w="64364">
            <a:solidFill>
              <a:srgbClr val="99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32523" y="5011083"/>
            <a:ext cx="422275" cy="258445"/>
          </a:xfrm>
          <a:custGeom>
            <a:avLst/>
            <a:gdLst/>
            <a:ahLst/>
            <a:cxnLst/>
            <a:rect l="l" t="t" r="r" b="b"/>
            <a:pathLst>
              <a:path w="422275" h="258445">
                <a:moveTo>
                  <a:pt x="421966" y="257841"/>
                </a:moveTo>
                <a:lnTo>
                  <a:pt x="421966" y="0"/>
                </a:lnTo>
                <a:lnTo>
                  <a:pt x="0" y="0"/>
                </a:lnTo>
                <a:lnTo>
                  <a:pt x="0" y="257841"/>
                </a:lnTo>
                <a:lnTo>
                  <a:pt x="421966" y="257841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32523" y="5011083"/>
            <a:ext cx="422275" cy="258445"/>
          </a:xfrm>
          <a:custGeom>
            <a:avLst/>
            <a:gdLst/>
            <a:ahLst/>
            <a:cxnLst/>
            <a:rect l="l" t="t" r="r" b="b"/>
            <a:pathLst>
              <a:path w="422275" h="258445">
                <a:moveTo>
                  <a:pt x="421966" y="257841"/>
                </a:moveTo>
                <a:lnTo>
                  <a:pt x="421966" y="0"/>
                </a:lnTo>
                <a:lnTo>
                  <a:pt x="0" y="0"/>
                </a:lnTo>
                <a:lnTo>
                  <a:pt x="0" y="257841"/>
                </a:lnTo>
                <a:lnTo>
                  <a:pt x="421966" y="257841"/>
                </a:lnTo>
              </a:path>
            </a:pathLst>
          </a:custGeom>
          <a:ln w="174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54519" y="4870353"/>
            <a:ext cx="440055" cy="398780"/>
          </a:xfrm>
          <a:custGeom>
            <a:avLst/>
            <a:gdLst/>
            <a:ahLst/>
            <a:cxnLst/>
            <a:rect l="l" t="t" r="r" b="b"/>
            <a:pathLst>
              <a:path w="440054" h="398779">
                <a:moveTo>
                  <a:pt x="439780" y="398570"/>
                </a:moveTo>
                <a:lnTo>
                  <a:pt x="439780" y="0"/>
                </a:lnTo>
                <a:lnTo>
                  <a:pt x="0" y="0"/>
                </a:lnTo>
                <a:lnTo>
                  <a:pt x="0" y="398570"/>
                </a:lnTo>
                <a:lnTo>
                  <a:pt x="439780" y="39857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54519" y="4870353"/>
            <a:ext cx="440055" cy="398780"/>
          </a:xfrm>
          <a:custGeom>
            <a:avLst/>
            <a:gdLst/>
            <a:ahLst/>
            <a:cxnLst/>
            <a:rect l="l" t="t" r="r" b="b"/>
            <a:pathLst>
              <a:path w="440054" h="398779">
                <a:moveTo>
                  <a:pt x="439780" y="398570"/>
                </a:moveTo>
                <a:lnTo>
                  <a:pt x="439780" y="0"/>
                </a:lnTo>
                <a:lnTo>
                  <a:pt x="0" y="0"/>
                </a:lnTo>
                <a:lnTo>
                  <a:pt x="0" y="398570"/>
                </a:lnTo>
                <a:lnTo>
                  <a:pt x="439780" y="398570"/>
                </a:lnTo>
              </a:path>
            </a:pathLst>
          </a:custGeom>
          <a:ln w="174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94240" y="4483769"/>
            <a:ext cx="422275" cy="785495"/>
          </a:xfrm>
          <a:custGeom>
            <a:avLst/>
            <a:gdLst/>
            <a:ahLst/>
            <a:cxnLst/>
            <a:rect l="l" t="t" r="r" b="b"/>
            <a:pathLst>
              <a:path w="422275" h="785495">
                <a:moveTo>
                  <a:pt x="421966" y="785155"/>
                </a:moveTo>
                <a:lnTo>
                  <a:pt x="421966" y="0"/>
                </a:lnTo>
                <a:lnTo>
                  <a:pt x="0" y="0"/>
                </a:lnTo>
                <a:lnTo>
                  <a:pt x="0" y="785155"/>
                </a:lnTo>
                <a:lnTo>
                  <a:pt x="421966" y="785155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94240" y="4483769"/>
            <a:ext cx="422275" cy="785495"/>
          </a:xfrm>
          <a:custGeom>
            <a:avLst/>
            <a:gdLst/>
            <a:ahLst/>
            <a:cxnLst/>
            <a:rect l="l" t="t" r="r" b="b"/>
            <a:pathLst>
              <a:path w="422275" h="785495">
                <a:moveTo>
                  <a:pt x="421966" y="785155"/>
                </a:moveTo>
                <a:lnTo>
                  <a:pt x="421966" y="0"/>
                </a:lnTo>
                <a:lnTo>
                  <a:pt x="0" y="0"/>
                </a:lnTo>
                <a:lnTo>
                  <a:pt x="0" y="785155"/>
                </a:lnTo>
                <a:lnTo>
                  <a:pt x="421966" y="785155"/>
                </a:lnTo>
              </a:path>
            </a:pathLst>
          </a:custGeom>
          <a:ln w="1744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16236" y="4079375"/>
            <a:ext cx="422909" cy="1189990"/>
          </a:xfrm>
          <a:custGeom>
            <a:avLst/>
            <a:gdLst/>
            <a:ahLst/>
            <a:cxnLst/>
            <a:rect l="l" t="t" r="r" b="b"/>
            <a:pathLst>
              <a:path w="422910" h="1189989">
                <a:moveTo>
                  <a:pt x="422335" y="1189548"/>
                </a:moveTo>
                <a:lnTo>
                  <a:pt x="422335" y="0"/>
                </a:lnTo>
                <a:lnTo>
                  <a:pt x="0" y="0"/>
                </a:lnTo>
                <a:lnTo>
                  <a:pt x="0" y="1189548"/>
                </a:lnTo>
                <a:lnTo>
                  <a:pt x="422335" y="1189548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16236" y="4079375"/>
            <a:ext cx="422909" cy="1189990"/>
          </a:xfrm>
          <a:custGeom>
            <a:avLst/>
            <a:gdLst/>
            <a:ahLst/>
            <a:cxnLst/>
            <a:rect l="l" t="t" r="r" b="b"/>
            <a:pathLst>
              <a:path w="422910" h="1189989">
                <a:moveTo>
                  <a:pt x="422336" y="1189548"/>
                </a:moveTo>
                <a:lnTo>
                  <a:pt x="422336" y="0"/>
                </a:lnTo>
                <a:lnTo>
                  <a:pt x="0" y="0"/>
                </a:lnTo>
                <a:lnTo>
                  <a:pt x="0" y="1189548"/>
                </a:lnTo>
                <a:lnTo>
                  <a:pt x="422336" y="1189548"/>
                </a:lnTo>
              </a:path>
            </a:pathLst>
          </a:custGeom>
          <a:ln w="174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38528" y="4272483"/>
            <a:ext cx="422275" cy="996950"/>
          </a:xfrm>
          <a:custGeom>
            <a:avLst/>
            <a:gdLst/>
            <a:ahLst/>
            <a:cxnLst/>
            <a:rect l="l" t="t" r="r" b="b"/>
            <a:pathLst>
              <a:path w="422275" h="996950">
                <a:moveTo>
                  <a:pt x="421966" y="996441"/>
                </a:moveTo>
                <a:lnTo>
                  <a:pt x="421966" y="0"/>
                </a:lnTo>
                <a:lnTo>
                  <a:pt x="0" y="0"/>
                </a:lnTo>
                <a:lnTo>
                  <a:pt x="0" y="996441"/>
                </a:lnTo>
                <a:lnTo>
                  <a:pt x="421966" y="996441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38528" y="4272483"/>
            <a:ext cx="422275" cy="996950"/>
          </a:xfrm>
          <a:custGeom>
            <a:avLst/>
            <a:gdLst/>
            <a:ahLst/>
            <a:cxnLst/>
            <a:rect l="l" t="t" r="r" b="b"/>
            <a:pathLst>
              <a:path w="422275" h="996950">
                <a:moveTo>
                  <a:pt x="421966" y="996441"/>
                </a:moveTo>
                <a:lnTo>
                  <a:pt x="421966" y="0"/>
                </a:lnTo>
                <a:lnTo>
                  <a:pt x="0" y="0"/>
                </a:lnTo>
                <a:lnTo>
                  <a:pt x="0" y="996441"/>
                </a:lnTo>
                <a:lnTo>
                  <a:pt x="421966" y="996441"/>
                </a:lnTo>
              </a:path>
            </a:pathLst>
          </a:custGeom>
          <a:ln w="1744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60524" y="4219750"/>
            <a:ext cx="440055" cy="1049655"/>
          </a:xfrm>
          <a:custGeom>
            <a:avLst/>
            <a:gdLst/>
            <a:ahLst/>
            <a:cxnLst/>
            <a:rect l="l" t="t" r="r" b="b"/>
            <a:pathLst>
              <a:path w="440054" h="1049654">
                <a:moveTo>
                  <a:pt x="439780" y="1049174"/>
                </a:moveTo>
                <a:lnTo>
                  <a:pt x="439780" y="0"/>
                </a:lnTo>
                <a:lnTo>
                  <a:pt x="0" y="0"/>
                </a:lnTo>
                <a:lnTo>
                  <a:pt x="0" y="1049174"/>
                </a:lnTo>
                <a:lnTo>
                  <a:pt x="439780" y="1049174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60524" y="4219750"/>
            <a:ext cx="440055" cy="1049655"/>
          </a:xfrm>
          <a:custGeom>
            <a:avLst/>
            <a:gdLst/>
            <a:ahLst/>
            <a:cxnLst/>
            <a:rect l="l" t="t" r="r" b="b"/>
            <a:pathLst>
              <a:path w="440054" h="1049654">
                <a:moveTo>
                  <a:pt x="439780" y="1049174"/>
                </a:moveTo>
                <a:lnTo>
                  <a:pt x="439780" y="0"/>
                </a:lnTo>
                <a:lnTo>
                  <a:pt x="0" y="0"/>
                </a:lnTo>
                <a:lnTo>
                  <a:pt x="0" y="1049174"/>
                </a:lnTo>
                <a:lnTo>
                  <a:pt x="439780" y="1049174"/>
                </a:lnTo>
              </a:path>
            </a:pathLst>
          </a:custGeom>
          <a:ln w="1744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00245" y="3622263"/>
            <a:ext cx="422275" cy="1647189"/>
          </a:xfrm>
          <a:custGeom>
            <a:avLst/>
            <a:gdLst/>
            <a:ahLst/>
            <a:cxnLst/>
            <a:rect l="l" t="t" r="r" b="b"/>
            <a:pathLst>
              <a:path w="422275" h="1647189">
                <a:moveTo>
                  <a:pt x="421966" y="1646660"/>
                </a:moveTo>
                <a:lnTo>
                  <a:pt x="421966" y="0"/>
                </a:lnTo>
                <a:lnTo>
                  <a:pt x="0" y="0"/>
                </a:lnTo>
                <a:lnTo>
                  <a:pt x="0" y="1646660"/>
                </a:lnTo>
                <a:lnTo>
                  <a:pt x="421966" y="164666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00245" y="3622263"/>
            <a:ext cx="422275" cy="1647189"/>
          </a:xfrm>
          <a:custGeom>
            <a:avLst/>
            <a:gdLst/>
            <a:ahLst/>
            <a:cxnLst/>
            <a:rect l="l" t="t" r="r" b="b"/>
            <a:pathLst>
              <a:path w="422275" h="1647189">
                <a:moveTo>
                  <a:pt x="421966" y="1646660"/>
                </a:moveTo>
                <a:lnTo>
                  <a:pt x="421966" y="0"/>
                </a:lnTo>
                <a:lnTo>
                  <a:pt x="0" y="0"/>
                </a:lnTo>
                <a:lnTo>
                  <a:pt x="0" y="1646660"/>
                </a:lnTo>
                <a:lnTo>
                  <a:pt x="421966" y="1646660"/>
                </a:lnTo>
              </a:path>
            </a:pathLst>
          </a:custGeom>
          <a:ln w="174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22241" y="3147254"/>
            <a:ext cx="422275" cy="2122170"/>
          </a:xfrm>
          <a:custGeom>
            <a:avLst/>
            <a:gdLst/>
            <a:ahLst/>
            <a:cxnLst/>
            <a:rect l="l" t="t" r="r" b="b"/>
            <a:pathLst>
              <a:path w="422275" h="2122170">
                <a:moveTo>
                  <a:pt x="421966" y="2121670"/>
                </a:moveTo>
                <a:lnTo>
                  <a:pt x="421966" y="0"/>
                </a:lnTo>
                <a:lnTo>
                  <a:pt x="0" y="0"/>
                </a:lnTo>
                <a:lnTo>
                  <a:pt x="0" y="2121670"/>
                </a:lnTo>
                <a:lnTo>
                  <a:pt x="421966" y="212167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22241" y="3147254"/>
            <a:ext cx="422275" cy="2122170"/>
          </a:xfrm>
          <a:custGeom>
            <a:avLst/>
            <a:gdLst/>
            <a:ahLst/>
            <a:cxnLst/>
            <a:rect l="l" t="t" r="r" b="b"/>
            <a:pathLst>
              <a:path w="422275" h="2122170">
                <a:moveTo>
                  <a:pt x="421966" y="2121670"/>
                </a:moveTo>
                <a:lnTo>
                  <a:pt x="421966" y="0"/>
                </a:lnTo>
                <a:lnTo>
                  <a:pt x="0" y="0"/>
                </a:lnTo>
                <a:lnTo>
                  <a:pt x="0" y="2121670"/>
                </a:lnTo>
                <a:lnTo>
                  <a:pt x="421966" y="2121670"/>
                </a:lnTo>
              </a:path>
            </a:pathLst>
          </a:custGeom>
          <a:ln w="174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44238" y="3815356"/>
            <a:ext cx="422275" cy="1454150"/>
          </a:xfrm>
          <a:custGeom>
            <a:avLst/>
            <a:gdLst/>
            <a:ahLst/>
            <a:cxnLst/>
            <a:rect l="l" t="t" r="r" b="b"/>
            <a:pathLst>
              <a:path w="422275" h="1454150">
                <a:moveTo>
                  <a:pt x="421966" y="1453568"/>
                </a:moveTo>
                <a:lnTo>
                  <a:pt x="421966" y="0"/>
                </a:lnTo>
                <a:lnTo>
                  <a:pt x="0" y="0"/>
                </a:lnTo>
                <a:lnTo>
                  <a:pt x="0" y="1453568"/>
                </a:lnTo>
                <a:lnTo>
                  <a:pt x="421966" y="1453568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44238" y="3815356"/>
            <a:ext cx="422275" cy="1454150"/>
          </a:xfrm>
          <a:custGeom>
            <a:avLst/>
            <a:gdLst/>
            <a:ahLst/>
            <a:cxnLst/>
            <a:rect l="l" t="t" r="r" b="b"/>
            <a:pathLst>
              <a:path w="422275" h="1454150">
                <a:moveTo>
                  <a:pt x="421966" y="1453568"/>
                </a:moveTo>
                <a:lnTo>
                  <a:pt x="421966" y="0"/>
                </a:lnTo>
                <a:lnTo>
                  <a:pt x="0" y="0"/>
                </a:lnTo>
                <a:lnTo>
                  <a:pt x="0" y="1453568"/>
                </a:lnTo>
                <a:lnTo>
                  <a:pt x="421966" y="1453568"/>
                </a:lnTo>
              </a:path>
            </a:pathLst>
          </a:custGeom>
          <a:ln w="174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66234" y="4272483"/>
            <a:ext cx="422909" cy="996950"/>
          </a:xfrm>
          <a:custGeom>
            <a:avLst/>
            <a:gdLst/>
            <a:ahLst/>
            <a:cxnLst/>
            <a:rect l="l" t="t" r="r" b="b"/>
            <a:pathLst>
              <a:path w="422909" h="996950">
                <a:moveTo>
                  <a:pt x="422321" y="996441"/>
                </a:moveTo>
                <a:lnTo>
                  <a:pt x="422321" y="0"/>
                </a:lnTo>
                <a:lnTo>
                  <a:pt x="0" y="0"/>
                </a:lnTo>
                <a:lnTo>
                  <a:pt x="0" y="996441"/>
                </a:lnTo>
                <a:lnTo>
                  <a:pt x="422321" y="996441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66234" y="4272483"/>
            <a:ext cx="422909" cy="996950"/>
          </a:xfrm>
          <a:custGeom>
            <a:avLst/>
            <a:gdLst/>
            <a:ahLst/>
            <a:cxnLst/>
            <a:rect l="l" t="t" r="r" b="b"/>
            <a:pathLst>
              <a:path w="422909" h="996950">
                <a:moveTo>
                  <a:pt x="422321" y="996441"/>
                </a:moveTo>
                <a:lnTo>
                  <a:pt x="422321" y="0"/>
                </a:lnTo>
                <a:lnTo>
                  <a:pt x="0" y="0"/>
                </a:lnTo>
                <a:lnTo>
                  <a:pt x="0" y="996441"/>
                </a:lnTo>
                <a:lnTo>
                  <a:pt x="422321" y="996441"/>
                </a:lnTo>
              </a:path>
            </a:pathLst>
          </a:custGeom>
          <a:ln w="1744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88525" y="5081270"/>
            <a:ext cx="439420" cy="187960"/>
          </a:xfrm>
          <a:custGeom>
            <a:avLst/>
            <a:gdLst/>
            <a:ahLst/>
            <a:cxnLst/>
            <a:rect l="l" t="t" r="r" b="b"/>
            <a:pathLst>
              <a:path w="439420" h="187960">
                <a:moveTo>
                  <a:pt x="439410" y="187653"/>
                </a:moveTo>
                <a:lnTo>
                  <a:pt x="439410" y="0"/>
                </a:lnTo>
                <a:lnTo>
                  <a:pt x="0" y="0"/>
                </a:lnTo>
                <a:lnTo>
                  <a:pt x="0" y="187653"/>
                </a:lnTo>
                <a:lnTo>
                  <a:pt x="439410" y="187653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88526" y="5081270"/>
            <a:ext cx="439420" cy="187960"/>
          </a:xfrm>
          <a:custGeom>
            <a:avLst/>
            <a:gdLst/>
            <a:ahLst/>
            <a:cxnLst/>
            <a:rect l="l" t="t" r="r" b="b"/>
            <a:pathLst>
              <a:path w="439420" h="187960">
                <a:moveTo>
                  <a:pt x="439410" y="187653"/>
                </a:moveTo>
                <a:lnTo>
                  <a:pt x="439410" y="0"/>
                </a:lnTo>
                <a:lnTo>
                  <a:pt x="0" y="0"/>
                </a:lnTo>
                <a:lnTo>
                  <a:pt x="0" y="187653"/>
                </a:lnTo>
                <a:lnTo>
                  <a:pt x="439410" y="187653"/>
                </a:lnTo>
              </a:path>
            </a:pathLst>
          </a:custGeom>
          <a:ln w="174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27951" y="5134009"/>
            <a:ext cx="422275" cy="135255"/>
          </a:xfrm>
          <a:custGeom>
            <a:avLst/>
            <a:gdLst/>
            <a:ahLst/>
            <a:cxnLst/>
            <a:rect l="l" t="t" r="r" b="b"/>
            <a:pathLst>
              <a:path w="422275" h="135254">
                <a:moveTo>
                  <a:pt x="421966" y="134915"/>
                </a:moveTo>
                <a:lnTo>
                  <a:pt x="421966" y="0"/>
                </a:lnTo>
                <a:lnTo>
                  <a:pt x="0" y="0"/>
                </a:lnTo>
                <a:lnTo>
                  <a:pt x="0" y="134915"/>
                </a:lnTo>
                <a:lnTo>
                  <a:pt x="421966" y="134915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27951" y="5134009"/>
            <a:ext cx="422275" cy="135255"/>
          </a:xfrm>
          <a:custGeom>
            <a:avLst/>
            <a:gdLst/>
            <a:ahLst/>
            <a:cxnLst/>
            <a:rect l="l" t="t" r="r" b="b"/>
            <a:pathLst>
              <a:path w="422275" h="135254">
                <a:moveTo>
                  <a:pt x="421966" y="134915"/>
                </a:moveTo>
                <a:lnTo>
                  <a:pt x="421966" y="0"/>
                </a:lnTo>
                <a:lnTo>
                  <a:pt x="0" y="0"/>
                </a:lnTo>
                <a:lnTo>
                  <a:pt x="0" y="134915"/>
                </a:lnTo>
                <a:lnTo>
                  <a:pt x="421966" y="134915"/>
                </a:lnTo>
              </a:path>
            </a:pathLst>
          </a:custGeom>
          <a:ln w="174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49947" y="5134009"/>
            <a:ext cx="422909" cy="135255"/>
          </a:xfrm>
          <a:custGeom>
            <a:avLst/>
            <a:gdLst/>
            <a:ahLst/>
            <a:cxnLst/>
            <a:rect l="l" t="t" r="r" b="b"/>
            <a:pathLst>
              <a:path w="422909" h="135254">
                <a:moveTo>
                  <a:pt x="422321" y="134915"/>
                </a:moveTo>
                <a:lnTo>
                  <a:pt x="422321" y="0"/>
                </a:lnTo>
                <a:lnTo>
                  <a:pt x="0" y="0"/>
                </a:lnTo>
                <a:lnTo>
                  <a:pt x="0" y="134915"/>
                </a:lnTo>
                <a:lnTo>
                  <a:pt x="422321" y="134915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9948" y="5134009"/>
            <a:ext cx="422909" cy="135255"/>
          </a:xfrm>
          <a:custGeom>
            <a:avLst/>
            <a:gdLst/>
            <a:ahLst/>
            <a:cxnLst/>
            <a:rect l="l" t="t" r="r" b="b"/>
            <a:pathLst>
              <a:path w="422909" h="135254">
                <a:moveTo>
                  <a:pt x="422321" y="134915"/>
                </a:moveTo>
                <a:lnTo>
                  <a:pt x="422321" y="0"/>
                </a:lnTo>
                <a:lnTo>
                  <a:pt x="0" y="0"/>
                </a:lnTo>
                <a:lnTo>
                  <a:pt x="0" y="134915"/>
                </a:lnTo>
                <a:lnTo>
                  <a:pt x="422321" y="134915"/>
                </a:lnTo>
              </a:path>
            </a:pathLst>
          </a:custGeom>
          <a:ln w="174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10571" y="2954190"/>
            <a:ext cx="0" cy="2303145"/>
          </a:xfrm>
          <a:custGeom>
            <a:avLst/>
            <a:gdLst/>
            <a:ahLst/>
            <a:cxnLst/>
            <a:rect l="l" t="t" r="r" b="b"/>
            <a:pathLst>
              <a:path h="2303145">
                <a:moveTo>
                  <a:pt x="0" y="0"/>
                </a:moveTo>
                <a:lnTo>
                  <a:pt x="0" y="2303102"/>
                </a:lnTo>
              </a:path>
            </a:pathLst>
          </a:custGeom>
          <a:ln w="174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10571" y="5274747"/>
            <a:ext cx="5944235" cy="0"/>
          </a:xfrm>
          <a:custGeom>
            <a:avLst/>
            <a:gdLst/>
            <a:ahLst/>
            <a:cxnLst/>
            <a:rect l="l" t="t" r="r" b="b"/>
            <a:pathLst>
              <a:path w="5944234">
                <a:moveTo>
                  <a:pt x="0" y="0"/>
                </a:moveTo>
                <a:lnTo>
                  <a:pt x="5943796" y="0"/>
                </a:lnTo>
              </a:path>
            </a:pathLst>
          </a:custGeom>
          <a:ln w="1745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00200" y="3190875"/>
            <a:ext cx="1828800" cy="171450"/>
          </a:xfrm>
          <a:custGeom>
            <a:avLst/>
            <a:gdLst/>
            <a:ahLst/>
            <a:cxnLst/>
            <a:rect l="l" t="t" r="r" b="b"/>
            <a:pathLst>
              <a:path w="1828800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1828800" h="171450">
                <a:moveTo>
                  <a:pt x="1657350" y="0"/>
                </a:moveTo>
                <a:lnTo>
                  <a:pt x="1657350" y="171450"/>
                </a:lnTo>
                <a:lnTo>
                  <a:pt x="1771650" y="114300"/>
                </a:lnTo>
                <a:lnTo>
                  <a:pt x="1685925" y="114300"/>
                </a:lnTo>
                <a:lnTo>
                  <a:pt x="1685925" y="57150"/>
                </a:lnTo>
                <a:lnTo>
                  <a:pt x="1771650" y="57150"/>
                </a:lnTo>
                <a:lnTo>
                  <a:pt x="1657350" y="0"/>
                </a:lnTo>
                <a:close/>
              </a:path>
              <a:path w="1828800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1828800" h="171450">
                <a:moveTo>
                  <a:pt x="1657350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1657350" y="114300"/>
                </a:lnTo>
                <a:lnTo>
                  <a:pt x="1657350" y="57150"/>
                </a:lnTo>
                <a:close/>
              </a:path>
              <a:path w="1828800" h="171450">
                <a:moveTo>
                  <a:pt x="1771650" y="57150"/>
                </a:moveTo>
                <a:lnTo>
                  <a:pt x="1685925" y="57150"/>
                </a:lnTo>
                <a:lnTo>
                  <a:pt x="1685925" y="114300"/>
                </a:lnTo>
                <a:lnTo>
                  <a:pt x="1771650" y="114300"/>
                </a:lnTo>
                <a:lnTo>
                  <a:pt x="1828800" y="85725"/>
                </a:lnTo>
                <a:lnTo>
                  <a:pt x="1771650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57800" y="3190875"/>
            <a:ext cx="2133600" cy="171450"/>
          </a:xfrm>
          <a:custGeom>
            <a:avLst/>
            <a:gdLst/>
            <a:ahLst/>
            <a:cxnLst/>
            <a:rect l="l" t="t" r="r" b="b"/>
            <a:pathLst>
              <a:path w="2133600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2133600" h="171450">
                <a:moveTo>
                  <a:pt x="1962150" y="0"/>
                </a:moveTo>
                <a:lnTo>
                  <a:pt x="1962150" y="171450"/>
                </a:lnTo>
                <a:lnTo>
                  <a:pt x="2076450" y="114300"/>
                </a:lnTo>
                <a:lnTo>
                  <a:pt x="1990725" y="114300"/>
                </a:lnTo>
                <a:lnTo>
                  <a:pt x="1990725" y="57150"/>
                </a:lnTo>
                <a:lnTo>
                  <a:pt x="2076450" y="57150"/>
                </a:lnTo>
                <a:lnTo>
                  <a:pt x="1962150" y="0"/>
                </a:lnTo>
                <a:close/>
              </a:path>
              <a:path w="2133600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2133600" h="171450">
                <a:moveTo>
                  <a:pt x="1962150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1962150" y="114300"/>
                </a:lnTo>
                <a:lnTo>
                  <a:pt x="1962150" y="57150"/>
                </a:lnTo>
                <a:close/>
              </a:path>
              <a:path w="2133600" h="171450">
                <a:moveTo>
                  <a:pt x="2076450" y="57150"/>
                </a:moveTo>
                <a:lnTo>
                  <a:pt x="1990725" y="57150"/>
                </a:lnTo>
                <a:lnTo>
                  <a:pt x="1990725" y="114300"/>
                </a:lnTo>
                <a:lnTo>
                  <a:pt x="2076450" y="114300"/>
                </a:lnTo>
                <a:lnTo>
                  <a:pt x="2133600" y="85725"/>
                </a:lnTo>
                <a:lnTo>
                  <a:pt x="2076450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72000" y="3190875"/>
            <a:ext cx="685800" cy="171450"/>
          </a:xfrm>
          <a:custGeom>
            <a:avLst/>
            <a:gdLst/>
            <a:ahLst/>
            <a:cxnLst/>
            <a:rect l="l" t="t" r="r" b="b"/>
            <a:pathLst>
              <a:path w="685800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685800" h="171450">
                <a:moveTo>
                  <a:pt x="514350" y="0"/>
                </a:moveTo>
                <a:lnTo>
                  <a:pt x="514350" y="171450"/>
                </a:lnTo>
                <a:lnTo>
                  <a:pt x="628650" y="114300"/>
                </a:lnTo>
                <a:lnTo>
                  <a:pt x="542925" y="114300"/>
                </a:lnTo>
                <a:lnTo>
                  <a:pt x="542925" y="57150"/>
                </a:lnTo>
                <a:lnTo>
                  <a:pt x="628650" y="57150"/>
                </a:lnTo>
                <a:lnTo>
                  <a:pt x="514350" y="0"/>
                </a:lnTo>
                <a:close/>
              </a:path>
              <a:path w="685800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685800" h="171450">
                <a:moveTo>
                  <a:pt x="514350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514350" y="114300"/>
                </a:lnTo>
                <a:lnTo>
                  <a:pt x="514350" y="57150"/>
                </a:lnTo>
                <a:close/>
              </a:path>
              <a:path w="685800" h="171450">
                <a:moveTo>
                  <a:pt x="628650" y="57150"/>
                </a:moveTo>
                <a:lnTo>
                  <a:pt x="542925" y="57150"/>
                </a:lnTo>
                <a:lnTo>
                  <a:pt x="542925" y="114300"/>
                </a:lnTo>
                <a:lnTo>
                  <a:pt x="628650" y="114300"/>
                </a:lnTo>
                <a:lnTo>
                  <a:pt x="685800" y="85725"/>
                </a:lnTo>
                <a:lnTo>
                  <a:pt x="628650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29000" y="3190875"/>
            <a:ext cx="1143000" cy="171450"/>
          </a:xfrm>
          <a:custGeom>
            <a:avLst/>
            <a:gdLst/>
            <a:ahLst/>
            <a:cxnLst/>
            <a:rect l="l" t="t" r="r" b="b"/>
            <a:pathLst>
              <a:path w="1143000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1143000" h="171450">
                <a:moveTo>
                  <a:pt x="971550" y="0"/>
                </a:moveTo>
                <a:lnTo>
                  <a:pt x="971550" y="171450"/>
                </a:lnTo>
                <a:lnTo>
                  <a:pt x="1085850" y="114300"/>
                </a:lnTo>
                <a:lnTo>
                  <a:pt x="1000125" y="114300"/>
                </a:lnTo>
                <a:lnTo>
                  <a:pt x="1000125" y="57150"/>
                </a:lnTo>
                <a:lnTo>
                  <a:pt x="1085850" y="57150"/>
                </a:lnTo>
                <a:lnTo>
                  <a:pt x="971550" y="0"/>
                </a:lnTo>
                <a:close/>
              </a:path>
              <a:path w="1143000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1143000" h="171450">
                <a:moveTo>
                  <a:pt x="971550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971550" y="114300"/>
                </a:lnTo>
                <a:lnTo>
                  <a:pt x="971550" y="57150"/>
                </a:lnTo>
                <a:close/>
              </a:path>
              <a:path w="1143000" h="171450">
                <a:moveTo>
                  <a:pt x="1085850" y="57150"/>
                </a:moveTo>
                <a:lnTo>
                  <a:pt x="1000125" y="57150"/>
                </a:lnTo>
                <a:lnTo>
                  <a:pt x="1000125" y="114300"/>
                </a:lnTo>
                <a:lnTo>
                  <a:pt x="1085850" y="114300"/>
                </a:lnTo>
                <a:lnTo>
                  <a:pt x="1143000" y="85725"/>
                </a:lnTo>
                <a:lnTo>
                  <a:pt x="1085850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6148" y="572770"/>
            <a:ext cx="49009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1. </a:t>
            </a:r>
            <a:r>
              <a:rPr i="1" dirty="0">
                <a:latin typeface="Tw Cen MT"/>
                <a:cs typeface="Tw Cen MT"/>
              </a:rPr>
              <a:t>Nominal -</a:t>
            </a:r>
            <a:r>
              <a:rPr i="1" spc="-120" dirty="0">
                <a:latin typeface="Tw Cen MT"/>
                <a:cs typeface="Tw Cen MT"/>
              </a:rPr>
              <a:t> </a:t>
            </a:r>
            <a:r>
              <a:rPr i="1" spc="-15" dirty="0">
                <a:latin typeface="Tw Cen MT"/>
                <a:cs typeface="Tw Cen MT"/>
              </a:rPr>
              <a:t>Kategorik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447670"/>
            <a:ext cx="7530465" cy="1882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25" dirty="0">
                <a:latin typeface="Tw Cen MT"/>
                <a:cs typeface="Tw Cen MT"/>
              </a:rPr>
              <a:t>Veriler </a:t>
            </a: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30" dirty="0">
                <a:latin typeface="Tw Cen MT"/>
                <a:cs typeface="Tw Cen MT"/>
              </a:rPr>
              <a:t>yada </a:t>
            </a:r>
            <a:r>
              <a:rPr sz="2900" dirty="0">
                <a:latin typeface="Tw Cen MT"/>
                <a:cs typeface="Tw Cen MT"/>
              </a:rPr>
              <a:t>daha fazla </a:t>
            </a:r>
            <a:r>
              <a:rPr sz="2900" spc="-10" dirty="0">
                <a:latin typeface="Tw Cen MT"/>
                <a:cs typeface="Tw Cen MT"/>
              </a:rPr>
              <a:t>kategoriye </a:t>
            </a:r>
            <a:r>
              <a:rPr sz="2900" dirty="0">
                <a:latin typeface="Tw Cen MT"/>
                <a:cs typeface="Tw Cen MT"/>
              </a:rPr>
              <a:t>göre  </a:t>
            </a:r>
            <a:r>
              <a:rPr sz="2900" spc="-5" dirty="0">
                <a:latin typeface="Tw Cen MT"/>
                <a:cs typeface="Tw Cen MT"/>
              </a:rPr>
              <a:t>sınıflandırılarak </a:t>
            </a:r>
            <a:r>
              <a:rPr sz="2900" dirty="0">
                <a:latin typeface="Tw Cen MT"/>
                <a:cs typeface="Tw Cen MT"/>
              </a:rPr>
              <a:t>ölçüldükleri zaman, </a:t>
            </a:r>
            <a:r>
              <a:rPr sz="2900" spc="-20" dirty="0">
                <a:latin typeface="Tw Cen MT"/>
                <a:cs typeface="Tw Cen MT"/>
              </a:rPr>
              <a:t>veri </a:t>
            </a:r>
            <a:r>
              <a:rPr sz="2900" b="1" spc="-5" dirty="0">
                <a:latin typeface="Tw Cen MT"/>
                <a:cs typeface="Tw Cen MT"/>
              </a:rPr>
              <a:t>nominal  </a:t>
            </a:r>
            <a:r>
              <a:rPr sz="2900" spc="-10" dirty="0">
                <a:latin typeface="Tw Cen MT"/>
                <a:cs typeface="Tw Cen MT"/>
              </a:rPr>
              <a:t>seviyede </a:t>
            </a:r>
            <a:r>
              <a:rPr sz="2900" spc="0" dirty="0">
                <a:latin typeface="Tw Cen MT"/>
                <a:cs typeface="Tw Cen MT"/>
              </a:rPr>
              <a:t>ölçülmüş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demektir.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Ör: </a:t>
            </a:r>
            <a:r>
              <a:rPr sz="2900" spc="-20" dirty="0">
                <a:latin typeface="Tw Cen MT"/>
                <a:cs typeface="Tw Cen MT"/>
              </a:rPr>
              <a:t>Renk, </a:t>
            </a:r>
            <a:r>
              <a:rPr sz="2900" spc="-10" dirty="0">
                <a:latin typeface="Tw Cen MT"/>
                <a:cs typeface="Tw Cen MT"/>
              </a:rPr>
              <a:t>Cinsiyet, </a:t>
            </a:r>
            <a:r>
              <a:rPr sz="2900" spc="-5" dirty="0">
                <a:latin typeface="Tw Cen MT"/>
                <a:cs typeface="Tw Cen MT"/>
              </a:rPr>
              <a:t>Dini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politik </a:t>
            </a:r>
            <a:r>
              <a:rPr sz="2900" spc="-20" dirty="0">
                <a:latin typeface="Tw Cen MT"/>
                <a:cs typeface="Tw Cen MT"/>
              </a:rPr>
              <a:t>tercihler,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vs.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38728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Dördebölenler…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503816"/>
            <a:ext cx="7858759" cy="244729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69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Ör:Aşa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ıda </a:t>
            </a:r>
            <a:r>
              <a:rPr sz="2900" spc="-35" dirty="0">
                <a:latin typeface="Tw Cen MT"/>
                <a:cs typeface="Tw Cen MT"/>
              </a:rPr>
              <a:t>sıraya </a:t>
            </a:r>
            <a:r>
              <a:rPr sz="2900" dirty="0">
                <a:latin typeface="Tw Cen MT"/>
                <a:cs typeface="Tw Cen MT"/>
              </a:rPr>
              <a:t>konulmuş </a:t>
            </a:r>
            <a:r>
              <a:rPr sz="2900" spc="-10" dirty="0">
                <a:latin typeface="Tw Cen MT"/>
                <a:cs typeface="Tw Cen MT"/>
              </a:rPr>
              <a:t>verileri </a:t>
            </a:r>
            <a:r>
              <a:rPr sz="2900" dirty="0">
                <a:latin typeface="Tw Cen MT"/>
                <a:cs typeface="Tw Cen MT"/>
              </a:rPr>
              <a:t>ele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alalım</a:t>
            </a:r>
            <a:endParaRPr sz="29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715"/>
              </a:spcBef>
              <a:buClr>
                <a:srgbClr val="009DD9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  <a:tab pos="753110" algn="l"/>
                <a:tab pos="1173480" algn="l"/>
                <a:tab pos="1594485" algn="l"/>
                <a:tab pos="2014855" algn="l"/>
                <a:tab pos="2604135" algn="l"/>
                <a:tab pos="3192780" algn="l"/>
                <a:tab pos="3782060" algn="l"/>
                <a:tab pos="4370705" algn="l"/>
                <a:tab pos="4958080" algn="l"/>
                <a:tab pos="5547995" algn="l"/>
              </a:tabLst>
            </a:pPr>
            <a:r>
              <a:rPr sz="2400" dirty="0">
                <a:latin typeface="Tw Cen MT"/>
                <a:cs typeface="Tw Cen MT"/>
              </a:rPr>
              <a:t>2	3	5	9	12	17	</a:t>
            </a:r>
            <a:r>
              <a:rPr sz="2400" spc="-5" dirty="0">
                <a:latin typeface="Tw Cen MT"/>
                <a:cs typeface="Tw Cen MT"/>
              </a:rPr>
              <a:t>23	</a:t>
            </a:r>
            <a:r>
              <a:rPr sz="2400" dirty="0">
                <a:latin typeface="Tw Cen MT"/>
                <a:cs typeface="Tw Cen MT"/>
              </a:rPr>
              <a:t>29	</a:t>
            </a:r>
            <a:r>
              <a:rPr sz="2400" spc="-5" dirty="0">
                <a:latin typeface="Tw Cen MT"/>
                <a:cs typeface="Tw Cen MT"/>
              </a:rPr>
              <a:t>31	</a:t>
            </a:r>
            <a:r>
              <a:rPr sz="2400" dirty="0">
                <a:latin typeface="Tw Cen MT"/>
                <a:cs typeface="Tw Cen MT"/>
              </a:rPr>
              <a:t>32	</a:t>
            </a:r>
            <a:r>
              <a:rPr sz="2400" spc="-5" dirty="0">
                <a:latin typeface="Tw Cen MT"/>
                <a:cs typeface="Tw Cen MT"/>
              </a:rPr>
              <a:t>35</a:t>
            </a:r>
            <a:endParaRPr sz="2400">
              <a:latin typeface="Tw Cen MT"/>
              <a:cs typeface="Tw Cen MT"/>
            </a:endParaRPr>
          </a:p>
          <a:p>
            <a:pPr marL="332740" marR="5080" indent="-320040">
              <a:lnSpc>
                <a:spcPct val="100000"/>
              </a:lnSpc>
              <a:spcBef>
                <a:spcPts val="69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w Cen MT"/>
                <a:cs typeface="Tw Cen MT"/>
              </a:rPr>
              <a:t>11 </a:t>
            </a:r>
            <a:r>
              <a:rPr sz="2900" spc="-15" dirty="0">
                <a:latin typeface="Tw Cen MT"/>
                <a:cs typeface="Tw Cen MT"/>
              </a:rPr>
              <a:t>sayı </a:t>
            </a:r>
            <a:r>
              <a:rPr sz="2900" spc="-65" dirty="0">
                <a:latin typeface="Tw Cen MT"/>
                <a:cs typeface="Tw Cen MT"/>
              </a:rPr>
              <a:t>var, </a:t>
            </a:r>
            <a:r>
              <a:rPr sz="2900" spc="-5" dirty="0">
                <a:latin typeface="Tw Cen MT"/>
                <a:cs typeface="Tw Cen MT"/>
              </a:rPr>
              <a:t>dolayısıyla </a:t>
            </a:r>
            <a:r>
              <a:rPr sz="2900" spc="-35" dirty="0">
                <a:latin typeface="Tw Cen MT"/>
                <a:cs typeface="Tw Cen MT"/>
              </a:rPr>
              <a:t>medyan </a:t>
            </a:r>
            <a:r>
              <a:rPr sz="2900" dirty="0">
                <a:latin typeface="Tw Cen MT"/>
                <a:cs typeface="Tw Cen MT"/>
              </a:rPr>
              <a:t>6. </a:t>
            </a:r>
            <a:r>
              <a:rPr sz="2900" spc="-15" dirty="0">
                <a:latin typeface="Tw Cen MT"/>
                <a:cs typeface="Tw Cen MT"/>
              </a:rPr>
              <a:t>sayı </a:t>
            </a:r>
            <a:r>
              <a:rPr sz="2900" spc="-30" dirty="0">
                <a:latin typeface="Tw Cen MT"/>
                <a:cs typeface="Tw Cen MT"/>
              </a:rPr>
              <a:t>yani </a:t>
            </a:r>
            <a:r>
              <a:rPr sz="2900" dirty="0">
                <a:latin typeface="Tw Cen MT"/>
                <a:cs typeface="Tw Cen MT"/>
              </a:rPr>
              <a:t>17. </a:t>
            </a:r>
            <a:r>
              <a:rPr sz="2900" spc="-5" dirty="0">
                <a:latin typeface="Arial"/>
                <a:cs typeface="Arial"/>
              </a:rPr>
              <a:t>İ</a:t>
            </a:r>
            <a:r>
              <a:rPr sz="2900" spc="-5" dirty="0">
                <a:latin typeface="Tw Cen MT"/>
                <a:cs typeface="Tw Cen MT"/>
              </a:rPr>
              <a:t>lk  </a:t>
            </a:r>
            <a:r>
              <a:rPr sz="2900" dirty="0">
                <a:latin typeface="Tw Cen MT"/>
                <a:cs typeface="Tw Cen MT"/>
              </a:rPr>
              <a:t>dörde bölen </a:t>
            </a:r>
            <a:r>
              <a:rPr sz="2900" spc="-25" dirty="0">
                <a:latin typeface="Tw Cen MT"/>
                <a:cs typeface="Tw Cen MT"/>
              </a:rPr>
              <a:t>medyanın </a:t>
            </a:r>
            <a:r>
              <a:rPr sz="2900" dirty="0">
                <a:latin typeface="Tw Cen MT"/>
                <a:cs typeface="Tw Cen MT"/>
              </a:rPr>
              <a:t>altındaki </a:t>
            </a:r>
            <a:r>
              <a:rPr sz="2900" spc="-10" dirty="0">
                <a:latin typeface="Tw Cen MT"/>
                <a:cs typeface="Tw Cen MT"/>
              </a:rPr>
              <a:t>sayıların  </a:t>
            </a:r>
            <a:r>
              <a:rPr sz="2900" spc="0" dirty="0">
                <a:latin typeface="Tw Cen MT"/>
                <a:cs typeface="Tw Cen MT"/>
              </a:rPr>
              <a:t>ortasındaki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spc="-30" dirty="0">
                <a:latin typeface="Tw Cen MT"/>
                <a:cs typeface="Tw Cen MT"/>
              </a:rPr>
              <a:t>sayıdır.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692" y="4161282"/>
            <a:ext cx="22288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-10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0823" y="4013453"/>
            <a:ext cx="246443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0065" algn="l"/>
                <a:tab pos="1028700" algn="l"/>
                <a:tab pos="1536700" algn="l"/>
                <a:tab pos="2044064" algn="l"/>
              </a:tabLst>
            </a:pPr>
            <a:r>
              <a:rPr sz="2900" dirty="0">
                <a:latin typeface="Tw Cen MT"/>
                <a:cs typeface="Tw Cen MT"/>
              </a:rPr>
              <a:t>2	3	5	9	12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1612214"/>
            <a:ext cx="7879715" cy="911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040">
              <a:lnSpc>
                <a:spcPct val="100299"/>
              </a:lnSpc>
              <a:spcBef>
                <a:spcPts val="9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w Cen MT"/>
                <a:cs typeface="Tw Cen MT"/>
              </a:rPr>
              <a:t>Üçüncü dördebölen </a:t>
            </a:r>
            <a:r>
              <a:rPr sz="2900" spc="-25" dirty="0">
                <a:latin typeface="Tw Cen MT"/>
                <a:cs typeface="Tw Cen MT"/>
              </a:rPr>
              <a:t>medyanın </a:t>
            </a:r>
            <a:r>
              <a:rPr sz="2900" dirty="0">
                <a:latin typeface="Tw Cen MT"/>
                <a:cs typeface="Tw Cen MT"/>
              </a:rPr>
              <a:t>üstündeki gözlemlerin  </a:t>
            </a:r>
            <a:r>
              <a:rPr sz="2900" spc="0" dirty="0">
                <a:latin typeface="Tw Cen MT"/>
                <a:cs typeface="Tw Cen MT"/>
              </a:rPr>
              <a:t>ortasındaki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de</a:t>
            </a:r>
            <a:r>
              <a:rPr sz="2900" spc="-20" dirty="0">
                <a:latin typeface="Arial"/>
                <a:cs typeface="Arial"/>
              </a:rPr>
              <a:t>ğ</a:t>
            </a:r>
            <a:r>
              <a:rPr sz="2900" spc="-20" dirty="0">
                <a:latin typeface="Tw Cen MT"/>
                <a:cs typeface="Tw Cen MT"/>
              </a:rPr>
              <a:t>erdir,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692" y="4935473"/>
            <a:ext cx="7466965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0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20" dirty="0">
                <a:latin typeface="Tw Cen MT"/>
                <a:cs typeface="Tw Cen MT"/>
              </a:rPr>
              <a:t>Verilerin </a:t>
            </a:r>
            <a:r>
              <a:rPr sz="2900" spc="0" dirty="0">
                <a:latin typeface="Tw Cen MT"/>
                <a:cs typeface="Tw Cen MT"/>
              </a:rPr>
              <a:t>ortadaki </a:t>
            </a:r>
            <a:r>
              <a:rPr sz="2900" spc="-10" dirty="0">
                <a:latin typeface="Tw Cen MT"/>
                <a:cs typeface="Tw Cen MT"/>
              </a:rPr>
              <a:t>%50’si </a:t>
            </a:r>
            <a:r>
              <a:rPr sz="2900" spc="-5" dirty="0">
                <a:latin typeface="Tw Cen MT"/>
                <a:cs typeface="Tw Cen MT"/>
              </a:rPr>
              <a:t>birinci </a:t>
            </a:r>
            <a:r>
              <a:rPr sz="2900" spc="-35" dirty="0">
                <a:latin typeface="Tw Cen MT"/>
                <a:cs typeface="Tw Cen MT"/>
              </a:rPr>
              <a:t>ve </a:t>
            </a:r>
            <a:r>
              <a:rPr sz="2900" dirty="0">
                <a:latin typeface="Tw Cen MT"/>
                <a:cs typeface="Tw Cen MT"/>
              </a:rPr>
              <a:t>üçüncü dörde  bölen arasında </a:t>
            </a:r>
            <a:r>
              <a:rPr sz="2900" spc="-20" dirty="0">
                <a:latin typeface="Tw Cen MT"/>
                <a:cs typeface="Tw Cen MT"/>
              </a:rPr>
              <a:t>yer</a:t>
            </a:r>
            <a:r>
              <a:rPr sz="2900" spc="-65" dirty="0">
                <a:latin typeface="Tw Cen MT"/>
                <a:cs typeface="Tw Cen MT"/>
              </a:rPr>
              <a:t> </a:t>
            </a:r>
            <a:r>
              <a:rPr sz="2900" spc="-40" dirty="0">
                <a:latin typeface="Tw Cen MT"/>
                <a:cs typeface="Tw Cen MT"/>
              </a:rPr>
              <a:t>alır.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2590800"/>
            <a:ext cx="685800" cy="609600"/>
          </a:xfrm>
          <a:custGeom>
            <a:avLst/>
            <a:gdLst/>
            <a:ahLst/>
            <a:cxnLst/>
            <a:rect l="l" t="t" r="r" b="b"/>
            <a:pathLst>
              <a:path w="685800" h="609600">
                <a:moveTo>
                  <a:pt x="0" y="609600"/>
                </a:moveTo>
                <a:lnTo>
                  <a:pt x="685800" y="609600"/>
                </a:lnTo>
                <a:lnTo>
                  <a:pt x="6858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ln w="38100">
            <a:solidFill>
              <a:srgbClr val="85DF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76400" y="3581400"/>
            <a:ext cx="457200" cy="685800"/>
          </a:xfrm>
          <a:custGeom>
            <a:avLst/>
            <a:gdLst/>
            <a:ahLst/>
            <a:cxnLst/>
            <a:rect l="l" t="t" r="r" b="b"/>
            <a:pathLst>
              <a:path w="457200" h="685800">
                <a:moveTo>
                  <a:pt x="0" y="685800"/>
                </a:moveTo>
                <a:lnTo>
                  <a:pt x="457200" y="685800"/>
                </a:lnTo>
                <a:lnTo>
                  <a:pt x="4572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53000" y="3505200"/>
            <a:ext cx="457200" cy="685800"/>
          </a:xfrm>
          <a:custGeom>
            <a:avLst/>
            <a:gdLst/>
            <a:ahLst/>
            <a:cxnLst/>
            <a:rect l="l" t="t" r="r" b="b"/>
            <a:pathLst>
              <a:path w="457200" h="685800">
                <a:moveTo>
                  <a:pt x="0" y="685800"/>
                </a:moveTo>
                <a:lnTo>
                  <a:pt x="457200" y="685800"/>
                </a:lnTo>
                <a:lnTo>
                  <a:pt x="4572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72642" y="2590800"/>
          <a:ext cx="6057263" cy="1675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7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6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54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750" dirty="0">
                          <a:solidFill>
                            <a:srgbClr val="009DD9"/>
                          </a:solidFill>
                          <a:latin typeface="Wingdings"/>
                          <a:cs typeface="Wingdings"/>
                        </a:rPr>
                        <a:t></a:t>
                      </a:r>
                      <a:endParaRPr sz="1750" dirty="0">
                        <a:latin typeface="Wingdings"/>
                        <a:cs typeface="Wingdings"/>
                      </a:endParaRPr>
                    </a:p>
                  </a:txBody>
                  <a:tcPr marL="0" marR="0" marT="1530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900" dirty="0">
                          <a:latin typeface="Tw Cen MT"/>
                          <a:cs typeface="Tw Cen MT"/>
                        </a:rPr>
                        <a:t>23</a:t>
                      </a:r>
                      <a:endParaRPr sz="2900">
                        <a:latin typeface="Tw Cen MT"/>
                        <a:cs typeface="Tw Cen MT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900" dirty="0">
                          <a:latin typeface="Tw Cen MT"/>
                          <a:cs typeface="Tw Cen MT"/>
                        </a:rPr>
                        <a:t>29</a:t>
                      </a:r>
                      <a:endParaRPr sz="2900">
                        <a:latin typeface="Tw Cen MT"/>
                        <a:cs typeface="Tw Cen MT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900" dirty="0">
                          <a:latin typeface="Tw Cen MT"/>
                          <a:cs typeface="Tw Cen MT"/>
                        </a:rPr>
                        <a:t>31</a:t>
                      </a:r>
                      <a:endParaRPr sz="2900">
                        <a:latin typeface="Tw Cen MT"/>
                        <a:cs typeface="Tw Cen MT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747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900" dirty="0">
                          <a:latin typeface="Tw Cen MT"/>
                          <a:cs typeface="Tw Cen MT"/>
                        </a:rPr>
                        <a:t>32</a:t>
                      </a:r>
                      <a:endParaRPr sz="2900">
                        <a:latin typeface="Tw Cen MT"/>
                        <a:cs typeface="Tw Cen MT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900" dirty="0">
                          <a:latin typeface="Tw Cen MT"/>
                          <a:cs typeface="Tw Cen MT"/>
                        </a:rPr>
                        <a:t>35</a:t>
                      </a:r>
                      <a:endParaRPr sz="2900">
                        <a:latin typeface="Tw Cen MT"/>
                        <a:cs typeface="Tw Cen MT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marL="351790" indent="-320040">
                        <a:lnSpc>
                          <a:spcPts val="2490"/>
                        </a:lnSpc>
                        <a:buClr>
                          <a:srgbClr val="009DD9"/>
                        </a:buClr>
                        <a:buSzPct val="60416"/>
                        <a:buFont typeface="Wingdings"/>
                        <a:buChar char=""/>
                        <a:tabLst>
                          <a:tab pos="351155" algn="l"/>
                          <a:tab pos="351790" algn="l"/>
                        </a:tabLst>
                      </a:pPr>
                      <a:r>
                        <a:rPr sz="2400" spc="-5" dirty="0">
                          <a:latin typeface="Tw Cen MT"/>
                          <a:cs typeface="Tw Cen MT"/>
                        </a:rPr>
                        <a:t>Dolayısıyla;</a:t>
                      </a:r>
                      <a:endParaRPr sz="2400">
                        <a:latin typeface="Tw Cen MT"/>
                        <a:cs typeface="Tw Cen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F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351790" indent="-320040">
                        <a:lnSpc>
                          <a:spcPct val="100000"/>
                        </a:lnSpc>
                        <a:spcBef>
                          <a:spcPts val="55"/>
                        </a:spcBef>
                        <a:buClr>
                          <a:srgbClr val="009DD9"/>
                        </a:buClr>
                        <a:buSzPct val="60416"/>
                        <a:buFont typeface="Wingdings"/>
                        <a:buChar char=""/>
                        <a:tabLst>
                          <a:tab pos="351155" algn="l"/>
                          <a:tab pos="351790" algn="l"/>
                          <a:tab pos="772160" algn="l"/>
                          <a:tab pos="1192530" algn="l"/>
                          <a:tab pos="1613535" algn="l"/>
                        </a:tabLst>
                      </a:pPr>
                      <a:r>
                        <a:rPr sz="2400" dirty="0">
                          <a:latin typeface="Tw Cen MT"/>
                          <a:cs typeface="Tw Cen MT"/>
                        </a:rPr>
                        <a:t>2	3	5	9</a:t>
                      </a:r>
                      <a:endParaRPr sz="2400">
                        <a:latin typeface="Tw Cen MT"/>
                        <a:cs typeface="Tw Cen MT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dirty="0">
                          <a:latin typeface="Tw Cen MT"/>
                          <a:cs typeface="Tw Cen MT"/>
                        </a:rPr>
                        <a:t>12</a:t>
                      </a:r>
                      <a:endParaRPr sz="2400">
                        <a:latin typeface="Tw Cen MT"/>
                        <a:cs typeface="Tw Cen MT"/>
                      </a:endParaRPr>
                    </a:p>
                  </a:txBody>
                  <a:tcPr marL="0" marR="0" marT="6985" marB="0">
                    <a:lnR w="38100">
                      <a:solidFill>
                        <a:srgbClr val="F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dirty="0">
                          <a:latin typeface="Tw Cen MT"/>
                          <a:cs typeface="Tw Cen MT"/>
                        </a:rPr>
                        <a:t>17</a:t>
                      </a:r>
                    </a:p>
                  </a:txBody>
                  <a:tcPr marL="0" marR="0" marT="6985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619125" algn="l"/>
                        </a:tabLst>
                      </a:pPr>
                      <a:r>
                        <a:rPr sz="2400" spc="-5" dirty="0">
                          <a:latin typeface="Tw Cen MT"/>
                          <a:cs typeface="Tw Cen MT"/>
                        </a:rPr>
                        <a:t>23	</a:t>
                      </a:r>
                      <a:r>
                        <a:rPr sz="2400" dirty="0">
                          <a:latin typeface="Tw Cen MT"/>
                          <a:cs typeface="Tw Cen MT"/>
                        </a:rPr>
                        <a:t>29</a:t>
                      </a:r>
                      <a:endParaRPr sz="2400">
                        <a:latin typeface="Tw Cen MT"/>
                        <a:cs typeface="Tw Cen MT"/>
                      </a:endParaRPr>
                    </a:p>
                  </a:txBody>
                  <a:tcPr marL="0" marR="0" marT="6985" marB="0">
                    <a:lnL w="38100">
                      <a:solidFill>
                        <a:srgbClr val="FF0000"/>
                      </a:solidFill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spc="-10" dirty="0">
                          <a:latin typeface="Tw Cen MT"/>
                          <a:cs typeface="Tw Cen MT"/>
                        </a:rPr>
                        <a:t>3</a:t>
                      </a:r>
                      <a:r>
                        <a:rPr sz="2400" dirty="0">
                          <a:latin typeface="Tw Cen MT"/>
                          <a:cs typeface="Tw Cen MT"/>
                        </a:rPr>
                        <a:t>1</a:t>
                      </a:r>
                      <a:endParaRPr sz="2400">
                        <a:latin typeface="Tw Cen MT"/>
                        <a:cs typeface="Tw Cen MT"/>
                      </a:endParaRPr>
                    </a:p>
                  </a:txBody>
                  <a:tcPr marL="0" marR="0" marT="698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dirty="0">
                          <a:latin typeface="Tw Cen MT"/>
                          <a:cs typeface="Tw Cen MT"/>
                        </a:rPr>
                        <a:t>32</a:t>
                      </a:r>
                      <a:endParaRPr sz="2400">
                        <a:latin typeface="Tw Cen MT"/>
                        <a:cs typeface="Tw Cen MT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spc="-5" dirty="0">
                          <a:latin typeface="Tw Cen MT"/>
                          <a:cs typeface="Tw Cen MT"/>
                        </a:rPr>
                        <a:t>35</a:t>
                      </a:r>
                      <a:endParaRPr sz="2400">
                        <a:latin typeface="Tw Cen MT"/>
                        <a:cs typeface="Tw Cen MT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827087" y="4562602"/>
            <a:ext cx="5574030" cy="175895"/>
          </a:xfrm>
          <a:custGeom>
            <a:avLst/>
            <a:gdLst/>
            <a:ahLst/>
            <a:cxnLst/>
            <a:rect l="l" t="t" r="r" b="b"/>
            <a:pathLst>
              <a:path w="5574030" h="175895">
                <a:moveTo>
                  <a:pt x="171373" y="4445"/>
                </a:moveTo>
                <a:lnTo>
                  <a:pt x="0" y="90297"/>
                </a:lnTo>
                <a:lnTo>
                  <a:pt x="171526" y="175895"/>
                </a:lnTo>
                <a:lnTo>
                  <a:pt x="171475" y="118872"/>
                </a:lnTo>
                <a:lnTo>
                  <a:pt x="142900" y="118872"/>
                </a:lnTo>
                <a:lnTo>
                  <a:pt x="142849" y="61722"/>
                </a:lnTo>
                <a:lnTo>
                  <a:pt x="171424" y="61697"/>
                </a:lnTo>
                <a:lnTo>
                  <a:pt x="171373" y="4445"/>
                </a:lnTo>
                <a:close/>
              </a:path>
              <a:path w="5574030" h="175895">
                <a:moveTo>
                  <a:pt x="5516689" y="57150"/>
                </a:moveTo>
                <a:lnTo>
                  <a:pt x="5430837" y="57150"/>
                </a:lnTo>
                <a:lnTo>
                  <a:pt x="5430837" y="114300"/>
                </a:lnTo>
                <a:lnTo>
                  <a:pt x="5402304" y="114324"/>
                </a:lnTo>
                <a:lnTo>
                  <a:pt x="5402389" y="171450"/>
                </a:lnTo>
                <a:lnTo>
                  <a:pt x="5573712" y="85598"/>
                </a:lnTo>
                <a:lnTo>
                  <a:pt x="5516689" y="57150"/>
                </a:lnTo>
                <a:close/>
              </a:path>
              <a:path w="5574030" h="175895">
                <a:moveTo>
                  <a:pt x="171424" y="61697"/>
                </a:moveTo>
                <a:lnTo>
                  <a:pt x="142849" y="61722"/>
                </a:lnTo>
                <a:lnTo>
                  <a:pt x="142900" y="118872"/>
                </a:lnTo>
                <a:lnTo>
                  <a:pt x="171475" y="118847"/>
                </a:lnTo>
                <a:lnTo>
                  <a:pt x="171424" y="61697"/>
                </a:lnTo>
                <a:close/>
              </a:path>
              <a:path w="5574030" h="175895">
                <a:moveTo>
                  <a:pt x="171475" y="118847"/>
                </a:moveTo>
                <a:lnTo>
                  <a:pt x="142900" y="118872"/>
                </a:lnTo>
                <a:lnTo>
                  <a:pt x="171475" y="118872"/>
                </a:lnTo>
                <a:close/>
              </a:path>
              <a:path w="5574030" h="175895">
                <a:moveTo>
                  <a:pt x="5402220" y="57174"/>
                </a:moveTo>
                <a:lnTo>
                  <a:pt x="171424" y="61697"/>
                </a:lnTo>
                <a:lnTo>
                  <a:pt x="171475" y="118847"/>
                </a:lnTo>
                <a:lnTo>
                  <a:pt x="5402304" y="114324"/>
                </a:lnTo>
                <a:lnTo>
                  <a:pt x="5402220" y="57174"/>
                </a:lnTo>
                <a:close/>
              </a:path>
              <a:path w="5574030" h="175895">
                <a:moveTo>
                  <a:pt x="5430837" y="57150"/>
                </a:moveTo>
                <a:lnTo>
                  <a:pt x="5402220" y="57174"/>
                </a:lnTo>
                <a:lnTo>
                  <a:pt x="5402304" y="114324"/>
                </a:lnTo>
                <a:lnTo>
                  <a:pt x="5430837" y="114300"/>
                </a:lnTo>
                <a:lnTo>
                  <a:pt x="5430837" y="57150"/>
                </a:lnTo>
                <a:close/>
              </a:path>
              <a:path w="5574030" h="175895">
                <a:moveTo>
                  <a:pt x="5402135" y="0"/>
                </a:moveTo>
                <a:lnTo>
                  <a:pt x="5402220" y="57174"/>
                </a:lnTo>
                <a:lnTo>
                  <a:pt x="5516689" y="57150"/>
                </a:lnTo>
                <a:lnTo>
                  <a:pt x="5402135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8970" y="482549"/>
            <a:ext cx="3527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10" dirty="0">
                <a:latin typeface="Tw Cen MT"/>
                <a:cs typeface="Tw Cen MT"/>
              </a:rPr>
              <a:t>Normal</a:t>
            </a:r>
            <a:r>
              <a:rPr b="0" spc="-80" dirty="0">
                <a:latin typeface="Tw Cen MT"/>
                <a:cs typeface="Tw Cen MT"/>
              </a:rPr>
              <a:t> </a:t>
            </a:r>
            <a:r>
              <a:rPr b="0" spc="-10" dirty="0">
                <a:latin typeface="Tw Cen MT"/>
                <a:cs typeface="Tw Cen MT"/>
              </a:rPr>
              <a:t>Da</a:t>
            </a:r>
            <a:r>
              <a:rPr b="0" spc="-10" dirty="0">
                <a:latin typeface="Arial"/>
                <a:cs typeface="Arial"/>
              </a:rPr>
              <a:t>ğ</a:t>
            </a:r>
            <a:r>
              <a:rPr b="0" spc="-10" dirty="0">
                <a:latin typeface="Tw Cen MT"/>
                <a:cs typeface="Tw Cen MT"/>
              </a:rPr>
              <a:t>ılım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025" y="1699132"/>
            <a:ext cx="2324100" cy="82169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64160" indent="-251460">
              <a:lnSpc>
                <a:spcPct val="100000"/>
              </a:lnSpc>
              <a:spcBef>
                <a:spcPts val="355"/>
              </a:spcBef>
              <a:buClr>
                <a:srgbClr val="009DD9"/>
              </a:buClr>
              <a:buSzPct val="66666"/>
              <a:buFont typeface="Wingdings"/>
              <a:buChar char=""/>
              <a:tabLst>
                <a:tab pos="264160" algn="l"/>
              </a:tabLst>
            </a:pPr>
            <a:r>
              <a:rPr sz="2400" b="1" spc="-5" dirty="0">
                <a:latin typeface="Tw Cen MT"/>
                <a:cs typeface="Tw Cen MT"/>
              </a:rPr>
              <a:t>Çan</a:t>
            </a:r>
            <a:r>
              <a:rPr sz="2400" b="1" spc="-45" dirty="0">
                <a:latin typeface="Tw Cen MT"/>
                <a:cs typeface="Tw Cen MT"/>
              </a:rPr>
              <a:t> </a:t>
            </a:r>
            <a:r>
              <a:rPr sz="2400" b="1" spc="-5" dirty="0">
                <a:latin typeface="Tw Cen MT"/>
                <a:cs typeface="Tw Cen MT"/>
              </a:rPr>
              <a:t>şeklindedir’</a:t>
            </a:r>
            <a:endParaRPr sz="2400">
              <a:latin typeface="Tw Cen MT"/>
              <a:cs typeface="Tw Cen MT"/>
            </a:endParaRPr>
          </a:p>
          <a:p>
            <a:pPr marL="337185" indent="-324485">
              <a:lnSpc>
                <a:spcPct val="100000"/>
              </a:lnSpc>
              <a:spcBef>
                <a:spcPts val="250"/>
              </a:spcBef>
              <a:buClr>
                <a:srgbClr val="FF3300"/>
              </a:buClr>
              <a:buSzPct val="60416"/>
              <a:buFont typeface="Wingdings"/>
              <a:buChar char=""/>
              <a:tabLst>
                <a:tab pos="337185" algn="l"/>
                <a:tab pos="337820" algn="l"/>
              </a:tabLst>
            </a:pPr>
            <a:r>
              <a:rPr sz="2400" b="1" spc="-5" dirty="0">
                <a:latin typeface="Tw Cen MT"/>
                <a:cs typeface="Tw Cen MT"/>
              </a:rPr>
              <a:t>Simetriktir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025" y="2522601"/>
            <a:ext cx="3792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185" indent="-324485">
              <a:lnSpc>
                <a:spcPct val="100000"/>
              </a:lnSpc>
              <a:spcBef>
                <a:spcPts val="100"/>
              </a:spcBef>
              <a:buClr>
                <a:srgbClr val="339933"/>
              </a:buClr>
              <a:buSzPct val="60416"/>
              <a:buFont typeface="Wingdings"/>
              <a:buChar char=""/>
              <a:tabLst>
                <a:tab pos="337185" algn="l"/>
                <a:tab pos="337820" algn="l"/>
              </a:tabLst>
            </a:pPr>
            <a:r>
              <a:rPr sz="2400" b="1" spc="5" dirty="0">
                <a:latin typeface="Tw Cen MT"/>
                <a:cs typeface="Tw Cen MT"/>
              </a:rPr>
              <a:t>Ortalama, </a:t>
            </a:r>
            <a:r>
              <a:rPr sz="2400" b="1" spc="-5" dirty="0">
                <a:latin typeface="Tw Cen MT"/>
                <a:cs typeface="Tw Cen MT"/>
              </a:rPr>
              <a:t>Medyan </a:t>
            </a:r>
            <a:r>
              <a:rPr sz="2400" b="1" spc="-15" dirty="0">
                <a:latin typeface="Tw Cen MT"/>
                <a:cs typeface="Tw Cen MT"/>
              </a:rPr>
              <a:t>ve</a:t>
            </a:r>
            <a:r>
              <a:rPr sz="2400" b="1" spc="-75" dirty="0">
                <a:latin typeface="Tw Cen MT"/>
                <a:cs typeface="Tw Cen MT"/>
              </a:rPr>
              <a:t> </a:t>
            </a:r>
            <a:r>
              <a:rPr sz="2400" b="1" spc="-5" dirty="0">
                <a:latin typeface="Tw Cen MT"/>
                <a:cs typeface="Tw Cen MT"/>
              </a:rPr>
              <a:t>Mod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025" y="2742057"/>
            <a:ext cx="1856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w Cen MT"/>
                <a:cs typeface="Tw Cen MT"/>
              </a:rPr>
              <a:t>birbirine</a:t>
            </a:r>
            <a:r>
              <a:rPr sz="2400" b="1" spc="-85" dirty="0">
                <a:latin typeface="Tw Cen MT"/>
                <a:cs typeface="Tw Cen MT"/>
              </a:rPr>
              <a:t> </a:t>
            </a:r>
            <a:r>
              <a:rPr sz="2400" b="1" dirty="0">
                <a:latin typeface="Tw Cen MT"/>
                <a:cs typeface="Tw Cen MT"/>
              </a:rPr>
              <a:t>eşittir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025" y="3743705"/>
            <a:ext cx="335280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latin typeface="Tw Cen MT"/>
                <a:cs typeface="Tw Cen MT"/>
              </a:rPr>
              <a:t>Da</a:t>
            </a:r>
            <a:r>
              <a:rPr sz="2400" b="1" spc="-5" dirty="0">
                <a:latin typeface="Arial"/>
                <a:cs typeface="Arial"/>
              </a:rPr>
              <a:t>ğ</a:t>
            </a:r>
            <a:r>
              <a:rPr sz="2400" b="1" spc="-5" dirty="0">
                <a:latin typeface="Tw Cen MT"/>
                <a:cs typeface="Tw Cen MT"/>
              </a:rPr>
              <a:t>ılım </a:t>
            </a:r>
            <a:r>
              <a:rPr sz="2400" b="1" spc="5" dirty="0">
                <a:latin typeface="Tw Cen MT"/>
                <a:cs typeface="Tw Cen MT"/>
              </a:rPr>
              <a:t>standart </a:t>
            </a:r>
            <a:r>
              <a:rPr sz="2400" b="1" spc="-5" dirty="0">
                <a:latin typeface="Tw Cen MT"/>
                <a:cs typeface="Tw Cen MT"/>
              </a:rPr>
              <a:t>sapma</a:t>
            </a:r>
            <a:r>
              <a:rPr sz="2400" b="1" spc="-35" dirty="0">
                <a:latin typeface="Tw Cen MT"/>
                <a:cs typeface="Tw Cen MT"/>
              </a:rPr>
              <a:t> </a:t>
            </a:r>
            <a:r>
              <a:rPr sz="2400" b="1" dirty="0">
                <a:latin typeface="Calibri"/>
                <a:cs typeface="Calibri"/>
              </a:rPr>
              <a:t>σ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</a:pPr>
            <a:r>
              <a:rPr sz="2400" b="1" dirty="0">
                <a:latin typeface="Tw Cen MT"/>
                <a:cs typeface="Tw Cen MT"/>
              </a:rPr>
              <a:t>tarafından</a:t>
            </a:r>
            <a:r>
              <a:rPr sz="2400" b="1" spc="-35" dirty="0">
                <a:latin typeface="Tw Cen MT"/>
                <a:cs typeface="Tw Cen MT"/>
              </a:rPr>
              <a:t> </a:t>
            </a:r>
            <a:r>
              <a:rPr sz="2400" b="1" spc="-5" dirty="0">
                <a:latin typeface="Tw Cen MT"/>
                <a:cs typeface="Tw Cen MT"/>
              </a:rPr>
              <a:t>belirlenir,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025" y="4772659"/>
            <a:ext cx="4606925" cy="9766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  <a:tabLst>
                <a:tab pos="1818639" algn="l"/>
                <a:tab pos="2367280" algn="l"/>
              </a:tabLst>
            </a:pPr>
            <a:r>
              <a:rPr sz="2400" b="1" spc="-15" dirty="0">
                <a:latin typeface="Tw Cen MT"/>
                <a:cs typeface="Tw Cen MT"/>
              </a:rPr>
              <a:t>Rassal </a:t>
            </a:r>
            <a:r>
              <a:rPr sz="2400" b="1" spc="-5" dirty="0">
                <a:latin typeface="Tw Cen MT"/>
                <a:cs typeface="Tw Cen MT"/>
              </a:rPr>
              <a:t>de</a:t>
            </a:r>
            <a:r>
              <a:rPr sz="2400" b="1" spc="-5" dirty="0">
                <a:latin typeface="Arial"/>
                <a:cs typeface="Arial"/>
              </a:rPr>
              <a:t>ğ</a:t>
            </a:r>
            <a:r>
              <a:rPr sz="2400" b="1" spc="-5" dirty="0">
                <a:latin typeface="Tw Cen MT"/>
                <a:cs typeface="Tw Cen MT"/>
              </a:rPr>
              <a:t>işkenin alabilece</a:t>
            </a:r>
            <a:r>
              <a:rPr sz="2400" b="1" spc="-5" dirty="0">
                <a:latin typeface="Arial"/>
                <a:cs typeface="Arial"/>
              </a:rPr>
              <a:t>ğ</a:t>
            </a:r>
            <a:r>
              <a:rPr sz="2400" b="1" spc="-5" dirty="0">
                <a:latin typeface="Tw Cen MT"/>
                <a:cs typeface="Tw Cen MT"/>
              </a:rPr>
              <a:t>i </a:t>
            </a:r>
            <a:r>
              <a:rPr sz="2400" b="1" dirty="0">
                <a:latin typeface="Tw Cen MT"/>
                <a:cs typeface="Tw Cen MT"/>
              </a:rPr>
              <a:t>teorik  </a:t>
            </a:r>
            <a:r>
              <a:rPr sz="2400" b="1" spc="0" dirty="0">
                <a:latin typeface="Tw Cen MT"/>
                <a:cs typeface="Tw Cen MT"/>
              </a:rPr>
              <a:t>de</a:t>
            </a:r>
            <a:r>
              <a:rPr sz="2400" b="1" spc="0" dirty="0">
                <a:latin typeface="Arial"/>
                <a:cs typeface="Arial"/>
              </a:rPr>
              <a:t>ğ</a:t>
            </a:r>
            <a:r>
              <a:rPr sz="2400" b="1" spc="0" dirty="0">
                <a:latin typeface="Tw Cen MT"/>
                <a:cs typeface="Tw Cen MT"/>
              </a:rPr>
              <a:t>erler</a:t>
            </a:r>
            <a:r>
              <a:rPr sz="2400" b="1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+</a:t>
            </a:r>
            <a:r>
              <a:rPr sz="2400" spc="-35" dirty="0">
                <a:latin typeface="Tw Cen MT"/>
                <a:cs typeface="Tw Cen MT"/>
              </a:rPr>
              <a:t> </a:t>
            </a:r>
            <a:r>
              <a:rPr sz="2400" b="1" spc="-5" dirty="0">
                <a:latin typeface="Symbol"/>
                <a:cs typeface="Symbol"/>
              </a:rPr>
              <a:t></a:t>
            </a:r>
            <a:r>
              <a:rPr sz="2400" spc="-5" dirty="0">
                <a:latin typeface="Times New Roman"/>
                <a:cs typeface="Times New Roman"/>
              </a:rPr>
              <a:t>	</a:t>
            </a:r>
            <a:r>
              <a:rPr sz="2400" b="1" dirty="0">
                <a:latin typeface="Tw Cen MT"/>
                <a:cs typeface="Tw Cen MT"/>
              </a:rPr>
              <a:t>ile	</a:t>
            </a:r>
            <a:r>
              <a:rPr sz="2400" b="1" spc="-5" dirty="0">
                <a:latin typeface="Symbol"/>
                <a:cs typeface="Symbol"/>
              </a:rPr>
              <a:t>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Symbol"/>
                <a:cs typeface="Symbol"/>
              </a:rPr>
              <a:t>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w Cen MT"/>
                <a:cs typeface="Tw Cen MT"/>
              </a:rPr>
              <a:t>arasında  </a:t>
            </a:r>
            <a:r>
              <a:rPr sz="2400" b="1" spc="-5" dirty="0">
                <a:latin typeface="Tw Cen MT"/>
                <a:cs typeface="Tw Cen MT"/>
              </a:rPr>
              <a:t>de</a:t>
            </a:r>
            <a:r>
              <a:rPr sz="2400" b="1" spc="-5" dirty="0">
                <a:latin typeface="Arial"/>
                <a:cs typeface="Arial"/>
              </a:rPr>
              <a:t>ğ</a:t>
            </a:r>
            <a:r>
              <a:rPr sz="2400" b="1" spc="-5" dirty="0">
                <a:latin typeface="Tw Cen MT"/>
                <a:cs typeface="Tw Cen MT"/>
              </a:rPr>
              <a:t>işir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340" y="4665979"/>
            <a:ext cx="16014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Ortalama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Medyan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Mod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72300" y="4419600"/>
            <a:ext cx="76200" cy="351155"/>
          </a:xfrm>
          <a:custGeom>
            <a:avLst/>
            <a:gdLst/>
            <a:ahLst/>
            <a:cxnLst/>
            <a:rect l="l" t="t" r="r" b="b"/>
            <a:pathLst>
              <a:path w="76200" h="351154">
                <a:moveTo>
                  <a:pt x="44450" y="63500"/>
                </a:moveTo>
                <a:lnTo>
                  <a:pt x="31750" y="63500"/>
                </a:lnTo>
                <a:lnTo>
                  <a:pt x="31750" y="350774"/>
                </a:lnTo>
                <a:lnTo>
                  <a:pt x="44450" y="350774"/>
                </a:lnTo>
                <a:lnTo>
                  <a:pt x="44450" y="63500"/>
                </a:lnTo>
                <a:close/>
              </a:path>
              <a:path w="76200" h="35115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51154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0400" y="2743200"/>
            <a:ext cx="1428750" cy="1143000"/>
          </a:xfrm>
          <a:custGeom>
            <a:avLst/>
            <a:gdLst/>
            <a:ahLst/>
            <a:cxnLst/>
            <a:rect l="l" t="t" r="r" b="b"/>
            <a:pathLst>
              <a:path w="1428750" h="1143000">
                <a:moveTo>
                  <a:pt x="1428750" y="1143000"/>
                </a:moveTo>
                <a:lnTo>
                  <a:pt x="1278001" y="1130300"/>
                </a:lnTo>
                <a:lnTo>
                  <a:pt x="1203325" y="1117600"/>
                </a:lnTo>
                <a:lnTo>
                  <a:pt x="1128649" y="1097026"/>
                </a:lnTo>
                <a:lnTo>
                  <a:pt x="1052449" y="1071626"/>
                </a:lnTo>
                <a:lnTo>
                  <a:pt x="976249" y="1036701"/>
                </a:lnTo>
                <a:lnTo>
                  <a:pt x="901700" y="988949"/>
                </a:lnTo>
                <a:lnTo>
                  <a:pt x="750824" y="857250"/>
                </a:lnTo>
                <a:lnTo>
                  <a:pt x="600075" y="669925"/>
                </a:lnTo>
                <a:lnTo>
                  <a:pt x="450850" y="446024"/>
                </a:lnTo>
                <a:lnTo>
                  <a:pt x="374650" y="331724"/>
                </a:lnTo>
                <a:lnTo>
                  <a:pt x="299974" y="225425"/>
                </a:lnTo>
                <a:lnTo>
                  <a:pt x="225425" y="131699"/>
                </a:lnTo>
                <a:lnTo>
                  <a:pt x="149225" y="60325"/>
                </a:lnTo>
                <a:lnTo>
                  <a:pt x="74549" y="14224"/>
                </a:lnTo>
                <a:lnTo>
                  <a:pt x="0" y="0"/>
                </a:lnTo>
              </a:path>
            </a:pathLst>
          </a:custGeom>
          <a:ln w="508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62600" y="2743200"/>
            <a:ext cx="1428750" cy="1143000"/>
          </a:xfrm>
          <a:custGeom>
            <a:avLst/>
            <a:gdLst/>
            <a:ahLst/>
            <a:cxnLst/>
            <a:rect l="l" t="t" r="r" b="b"/>
            <a:pathLst>
              <a:path w="1428750" h="1143000">
                <a:moveTo>
                  <a:pt x="0" y="1143000"/>
                </a:moveTo>
                <a:lnTo>
                  <a:pt x="150749" y="1130300"/>
                </a:lnTo>
                <a:lnTo>
                  <a:pt x="225425" y="1117600"/>
                </a:lnTo>
                <a:lnTo>
                  <a:pt x="299974" y="1097026"/>
                </a:lnTo>
                <a:lnTo>
                  <a:pt x="376174" y="1071626"/>
                </a:lnTo>
                <a:lnTo>
                  <a:pt x="450850" y="1036701"/>
                </a:lnTo>
                <a:lnTo>
                  <a:pt x="525399" y="988949"/>
                </a:lnTo>
                <a:lnTo>
                  <a:pt x="676275" y="857250"/>
                </a:lnTo>
                <a:lnTo>
                  <a:pt x="827151" y="669925"/>
                </a:lnTo>
                <a:lnTo>
                  <a:pt x="977900" y="446024"/>
                </a:lnTo>
                <a:lnTo>
                  <a:pt x="1052576" y="331724"/>
                </a:lnTo>
                <a:lnTo>
                  <a:pt x="1127125" y="225425"/>
                </a:lnTo>
                <a:lnTo>
                  <a:pt x="1201801" y="131699"/>
                </a:lnTo>
                <a:lnTo>
                  <a:pt x="1278001" y="60325"/>
                </a:lnTo>
                <a:lnTo>
                  <a:pt x="1352550" y="14224"/>
                </a:lnTo>
                <a:lnTo>
                  <a:pt x="1428750" y="0"/>
                </a:lnTo>
              </a:path>
            </a:pathLst>
          </a:custGeom>
          <a:ln w="508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0400" y="2743200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700">
            <a:solidFill>
              <a:srgbClr val="0348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2743200"/>
            <a:ext cx="3003550" cy="1212850"/>
          </a:xfrm>
          <a:custGeom>
            <a:avLst/>
            <a:gdLst/>
            <a:ahLst/>
            <a:cxnLst/>
            <a:rect l="l" t="t" r="r" b="b"/>
            <a:pathLst>
              <a:path w="3003550" h="1212850">
                <a:moveTo>
                  <a:pt x="0" y="0"/>
                </a:moveTo>
                <a:lnTo>
                  <a:pt x="0" y="1212850"/>
                </a:lnTo>
                <a:lnTo>
                  <a:pt x="3003550" y="1212850"/>
                </a:lnTo>
              </a:path>
            </a:pathLst>
          </a:custGeom>
          <a:ln w="25400">
            <a:solidFill>
              <a:srgbClr val="0348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56250" y="2659126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825" y="-6350"/>
                </a:moveTo>
                <a:lnTo>
                  <a:pt x="825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6250" y="2781300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825" y="-6350"/>
                </a:moveTo>
                <a:lnTo>
                  <a:pt x="825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56250" y="2901950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825" y="-6350"/>
                </a:moveTo>
                <a:lnTo>
                  <a:pt x="825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56250" y="3024251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825" y="-6350"/>
                </a:moveTo>
                <a:lnTo>
                  <a:pt x="825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56250" y="3144901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825" y="-6350"/>
                </a:moveTo>
                <a:lnTo>
                  <a:pt x="825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56250" y="3267075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825" y="-6350"/>
                </a:moveTo>
                <a:lnTo>
                  <a:pt x="825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56250" y="3387725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825" y="-6350"/>
                </a:moveTo>
                <a:lnTo>
                  <a:pt x="825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6250" y="3509898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825" y="-6350"/>
                </a:moveTo>
                <a:lnTo>
                  <a:pt x="825" y="6476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56250" y="3630676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825" y="-6350"/>
                </a:moveTo>
                <a:lnTo>
                  <a:pt x="825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56250" y="3751326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825" y="-6350"/>
                </a:moveTo>
                <a:lnTo>
                  <a:pt x="825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574151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274050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72425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72451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72350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72376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72275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72301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70676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70575" y="387985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613775" y="3639692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60340" y="2234565"/>
            <a:ext cx="534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(</a:t>
            </a: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X)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858000" y="3962336"/>
            <a:ext cx="466725" cy="459105"/>
          </a:xfrm>
          <a:custGeom>
            <a:avLst/>
            <a:gdLst/>
            <a:ahLst/>
            <a:cxnLst/>
            <a:rect l="l" t="t" r="r" b="b"/>
            <a:pathLst>
              <a:path w="466725" h="459104">
                <a:moveTo>
                  <a:pt x="0" y="458787"/>
                </a:moveTo>
                <a:lnTo>
                  <a:pt x="466725" y="458787"/>
                </a:lnTo>
                <a:lnTo>
                  <a:pt x="466725" y="0"/>
                </a:lnTo>
                <a:lnTo>
                  <a:pt x="0" y="0"/>
                </a:lnTo>
                <a:lnTo>
                  <a:pt x="0" y="458787"/>
                </a:lnTo>
                <a:close/>
              </a:path>
            </a:pathLst>
          </a:custGeom>
          <a:ln w="12700">
            <a:solidFill>
              <a:srgbClr val="0A5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864350" y="3987545"/>
            <a:ext cx="454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3485C"/>
                </a:solidFill>
                <a:latin typeface="Arial"/>
                <a:cs typeface="Arial"/>
              </a:rPr>
              <a:t>μ</a:t>
            </a:r>
            <a:endParaRPr sz="2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66609" y="3379089"/>
            <a:ext cx="213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3485C"/>
                </a:solidFill>
                <a:latin typeface="Arial"/>
                <a:cs typeface="Arial"/>
              </a:rPr>
              <a:t>σ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010400" y="3314700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33400" h="76200">
                <a:moveTo>
                  <a:pt x="457200" y="0"/>
                </a:moveTo>
                <a:lnTo>
                  <a:pt x="457200" y="76200"/>
                </a:lnTo>
                <a:lnTo>
                  <a:pt x="520700" y="44450"/>
                </a:lnTo>
                <a:lnTo>
                  <a:pt x="469900" y="44450"/>
                </a:lnTo>
                <a:lnTo>
                  <a:pt x="469900" y="31750"/>
                </a:lnTo>
                <a:lnTo>
                  <a:pt x="520700" y="31750"/>
                </a:lnTo>
                <a:lnTo>
                  <a:pt x="457200" y="0"/>
                </a:lnTo>
                <a:close/>
              </a:path>
              <a:path w="5334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33400" h="76200">
                <a:moveTo>
                  <a:pt x="4572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457200" y="44450"/>
                </a:lnTo>
                <a:lnTo>
                  <a:pt x="457200" y="31750"/>
                </a:lnTo>
                <a:close/>
              </a:path>
              <a:path w="533400" h="76200">
                <a:moveTo>
                  <a:pt x="520700" y="31750"/>
                </a:moveTo>
                <a:lnTo>
                  <a:pt x="469900" y="31750"/>
                </a:lnTo>
                <a:lnTo>
                  <a:pt x="469900" y="44450"/>
                </a:lnTo>
                <a:lnTo>
                  <a:pt x="520700" y="44450"/>
                </a:lnTo>
                <a:lnTo>
                  <a:pt x="533400" y="38100"/>
                </a:lnTo>
                <a:lnTo>
                  <a:pt x="520700" y="31750"/>
                </a:lnTo>
                <a:close/>
              </a:path>
            </a:pathLst>
          </a:custGeom>
          <a:solidFill>
            <a:srgbClr val="03485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9520" y="449325"/>
            <a:ext cx="498094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5" dirty="0">
                <a:latin typeface="Tw Cen MT"/>
                <a:cs typeface="Tw Cen MT"/>
              </a:rPr>
              <a:t>Normal </a:t>
            </a:r>
            <a:r>
              <a:rPr sz="4300" b="0" spc="-5" dirty="0">
                <a:latin typeface="Tw Cen MT"/>
                <a:cs typeface="Tw Cen MT"/>
              </a:rPr>
              <a:t>Da</a:t>
            </a:r>
            <a:r>
              <a:rPr sz="4300" b="0" spc="-5" dirty="0">
                <a:latin typeface="Arial"/>
                <a:cs typeface="Arial"/>
              </a:rPr>
              <a:t>ğ</a:t>
            </a:r>
            <a:r>
              <a:rPr sz="4300" b="0" spc="-5" dirty="0">
                <a:latin typeface="Tw Cen MT"/>
                <a:cs typeface="Tw Cen MT"/>
              </a:rPr>
              <a:t>ılımın</a:t>
            </a:r>
            <a:r>
              <a:rPr sz="4300" b="0" spc="-70" dirty="0">
                <a:latin typeface="Tw Cen MT"/>
                <a:cs typeface="Tw Cen MT"/>
              </a:rPr>
              <a:t> </a:t>
            </a:r>
            <a:r>
              <a:rPr sz="4300" b="0" spc="-5" dirty="0">
                <a:latin typeface="Tw Cen MT"/>
                <a:cs typeface="Tw Cen MT"/>
              </a:rPr>
              <a:t>Şekli</a:t>
            </a:r>
            <a:endParaRPr sz="4300">
              <a:latin typeface="Tw Cen MT"/>
              <a:cs typeface="Tw Cen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7200" y="4229100"/>
            <a:ext cx="762000" cy="76200"/>
          </a:xfrm>
          <a:custGeom>
            <a:avLst/>
            <a:gdLst/>
            <a:ahLst/>
            <a:cxnLst/>
            <a:rect l="l" t="t" r="r" b="b"/>
            <a:pathLst>
              <a:path w="762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55033" y="44450"/>
                </a:lnTo>
                <a:lnTo>
                  <a:pt x="50800" y="44450"/>
                </a:lnTo>
                <a:lnTo>
                  <a:pt x="50800" y="31750"/>
                </a:lnTo>
                <a:lnTo>
                  <a:pt x="55033" y="31750"/>
                </a:lnTo>
                <a:lnTo>
                  <a:pt x="76200" y="0"/>
                </a:lnTo>
                <a:close/>
              </a:path>
              <a:path w="762000" h="76200">
                <a:moveTo>
                  <a:pt x="711200" y="38100"/>
                </a:moveTo>
                <a:lnTo>
                  <a:pt x="685800" y="76200"/>
                </a:lnTo>
                <a:lnTo>
                  <a:pt x="749300" y="44450"/>
                </a:lnTo>
                <a:lnTo>
                  <a:pt x="711200" y="44450"/>
                </a:lnTo>
                <a:lnTo>
                  <a:pt x="711200" y="38100"/>
                </a:lnTo>
                <a:close/>
              </a:path>
              <a:path w="762000" h="76200">
                <a:moveTo>
                  <a:pt x="50800" y="38100"/>
                </a:moveTo>
                <a:lnTo>
                  <a:pt x="50800" y="44450"/>
                </a:lnTo>
                <a:lnTo>
                  <a:pt x="55033" y="44450"/>
                </a:lnTo>
                <a:lnTo>
                  <a:pt x="50800" y="38100"/>
                </a:lnTo>
                <a:close/>
              </a:path>
              <a:path w="762000" h="76200">
                <a:moveTo>
                  <a:pt x="706966" y="31750"/>
                </a:moveTo>
                <a:lnTo>
                  <a:pt x="55033" y="31750"/>
                </a:lnTo>
                <a:lnTo>
                  <a:pt x="50800" y="38100"/>
                </a:lnTo>
                <a:lnTo>
                  <a:pt x="55033" y="44450"/>
                </a:lnTo>
                <a:lnTo>
                  <a:pt x="706966" y="44450"/>
                </a:lnTo>
                <a:lnTo>
                  <a:pt x="711200" y="38100"/>
                </a:lnTo>
                <a:lnTo>
                  <a:pt x="706966" y="31750"/>
                </a:lnTo>
                <a:close/>
              </a:path>
              <a:path w="762000" h="76200">
                <a:moveTo>
                  <a:pt x="749300" y="31750"/>
                </a:moveTo>
                <a:lnTo>
                  <a:pt x="711200" y="31750"/>
                </a:lnTo>
                <a:lnTo>
                  <a:pt x="711200" y="44450"/>
                </a:lnTo>
                <a:lnTo>
                  <a:pt x="749300" y="44450"/>
                </a:lnTo>
                <a:lnTo>
                  <a:pt x="762000" y="38100"/>
                </a:lnTo>
                <a:lnTo>
                  <a:pt x="749300" y="31750"/>
                </a:lnTo>
                <a:close/>
              </a:path>
              <a:path w="762000" h="76200">
                <a:moveTo>
                  <a:pt x="55033" y="31750"/>
                </a:moveTo>
                <a:lnTo>
                  <a:pt x="50800" y="31750"/>
                </a:lnTo>
                <a:lnTo>
                  <a:pt x="50800" y="38100"/>
                </a:lnTo>
                <a:lnTo>
                  <a:pt x="55033" y="31750"/>
                </a:lnTo>
                <a:close/>
              </a:path>
              <a:path w="762000" h="76200">
                <a:moveTo>
                  <a:pt x="685800" y="0"/>
                </a:moveTo>
                <a:lnTo>
                  <a:pt x="711200" y="38100"/>
                </a:lnTo>
                <a:lnTo>
                  <a:pt x="711200" y="31750"/>
                </a:lnTo>
                <a:lnTo>
                  <a:pt x="749300" y="31750"/>
                </a:lnTo>
                <a:lnTo>
                  <a:pt x="685800" y="0"/>
                </a:lnTo>
                <a:close/>
              </a:path>
            </a:pathLst>
          </a:custGeom>
          <a:solidFill>
            <a:srgbClr val="034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2971800"/>
            <a:ext cx="5026660" cy="2435225"/>
          </a:xfrm>
          <a:custGeom>
            <a:avLst/>
            <a:gdLst/>
            <a:ahLst/>
            <a:cxnLst/>
            <a:rect l="l" t="t" r="r" b="b"/>
            <a:pathLst>
              <a:path w="5026659" h="2435225">
                <a:moveTo>
                  <a:pt x="0" y="0"/>
                </a:moveTo>
                <a:lnTo>
                  <a:pt x="0" y="2435225"/>
                </a:lnTo>
                <a:lnTo>
                  <a:pt x="5026533" y="2435225"/>
                </a:lnTo>
              </a:path>
            </a:pathLst>
          </a:custGeom>
          <a:ln w="25400">
            <a:solidFill>
              <a:srgbClr val="0348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00426" y="3206750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762" y="-6350"/>
                </a:moveTo>
                <a:lnTo>
                  <a:pt x="762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00426" y="3328923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762" y="-6350"/>
                </a:moveTo>
                <a:lnTo>
                  <a:pt x="762" y="6476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00426" y="3449701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762" y="-6350"/>
                </a:moveTo>
                <a:lnTo>
                  <a:pt x="762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00426" y="3571875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762" y="-6350"/>
                </a:moveTo>
                <a:lnTo>
                  <a:pt x="762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00426" y="3692525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762" y="-6350"/>
                </a:moveTo>
                <a:lnTo>
                  <a:pt x="762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00426" y="3814698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762" y="-6350"/>
                </a:moveTo>
                <a:lnTo>
                  <a:pt x="762" y="6476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00426" y="3935476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762" y="-6350"/>
                </a:moveTo>
                <a:lnTo>
                  <a:pt x="762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00426" y="4057650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762" y="-6350"/>
                </a:moveTo>
                <a:lnTo>
                  <a:pt x="762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00426" y="4178300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762" y="-6350"/>
                </a:moveTo>
                <a:lnTo>
                  <a:pt x="762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00426" y="4298950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762" y="-6350"/>
                </a:moveTo>
                <a:lnTo>
                  <a:pt x="762" y="635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18200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18226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16601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16500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16526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16425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6451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16350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14725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14751" y="442760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6350" y="762"/>
                </a:moveTo>
                <a:lnTo>
                  <a:pt x="6350" y="762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089393" y="5435600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73505" y="2386965"/>
            <a:ext cx="534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(</a:t>
            </a: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X)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93285" y="5435600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μ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74285" y="4216145"/>
            <a:ext cx="234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σ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67200" y="3429000"/>
            <a:ext cx="2435860" cy="1902460"/>
          </a:xfrm>
          <a:custGeom>
            <a:avLst/>
            <a:gdLst/>
            <a:ahLst/>
            <a:cxnLst/>
            <a:rect l="l" t="t" r="r" b="b"/>
            <a:pathLst>
              <a:path w="2435859" h="1902460">
                <a:moveTo>
                  <a:pt x="2435732" y="1902333"/>
                </a:moveTo>
                <a:lnTo>
                  <a:pt x="2178558" y="1881251"/>
                </a:lnTo>
                <a:lnTo>
                  <a:pt x="2051430" y="1860041"/>
                </a:lnTo>
                <a:lnTo>
                  <a:pt x="1924177" y="1825752"/>
                </a:lnTo>
                <a:lnTo>
                  <a:pt x="1794255" y="1783461"/>
                </a:lnTo>
                <a:lnTo>
                  <a:pt x="1664335" y="1725295"/>
                </a:lnTo>
                <a:lnTo>
                  <a:pt x="1537208" y="1646047"/>
                </a:lnTo>
                <a:lnTo>
                  <a:pt x="1280033" y="1426718"/>
                </a:lnTo>
                <a:lnTo>
                  <a:pt x="1022985" y="1114933"/>
                </a:lnTo>
                <a:lnTo>
                  <a:pt x="768603" y="742442"/>
                </a:lnTo>
                <a:lnTo>
                  <a:pt x="638683" y="552195"/>
                </a:lnTo>
                <a:lnTo>
                  <a:pt x="511555" y="375157"/>
                </a:lnTo>
                <a:lnTo>
                  <a:pt x="384301" y="219329"/>
                </a:lnTo>
                <a:lnTo>
                  <a:pt x="254380" y="100457"/>
                </a:lnTo>
                <a:lnTo>
                  <a:pt x="127253" y="23749"/>
                </a:lnTo>
                <a:lnTo>
                  <a:pt x="0" y="0"/>
                </a:lnTo>
              </a:path>
            </a:pathLst>
          </a:custGeom>
          <a:ln w="508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05000" y="3429000"/>
            <a:ext cx="2342515" cy="1902460"/>
          </a:xfrm>
          <a:custGeom>
            <a:avLst/>
            <a:gdLst/>
            <a:ahLst/>
            <a:cxnLst/>
            <a:rect l="l" t="t" r="r" b="b"/>
            <a:pathLst>
              <a:path w="2342515" h="1902460">
                <a:moveTo>
                  <a:pt x="0" y="1902333"/>
                </a:moveTo>
                <a:lnTo>
                  <a:pt x="247269" y="1881251"/>
                </a:lnTo>
                <a:lnTo>
                  <a:pt x="369569" y="1860041"/>
                </a:lnTo>
                <a:lnTo>
                  <a:pt x="491870" y="1825752"/>
                </a:lnTo>
                <a:lnTo>
                  <a:pt x="616712" y="1783461"/>
                </a:lnTo>
                <a:lnTo>
                  <a:pt x="739013" y="1725295"/>
                </a:lnTo>
                <a:lnTo>
                  <a:pt x="861441" y="1646047"/>
                </a:lnTo>
                <a:lnTo>
                  <a:pt x="1108583" y="1426718"/>
                </a:lnTo>
                <a:lnTo>
                  <a:pt x="1355852" y="1114933"/>
                </a:lnTo>
                <a:lnTo>
                  <a:pt x="1603121" y="742442"/>
                </a:lnTo>
                <a:lnTo>
                  <a:pt x="1725422" y="552195"/>
                </a:lnTo>
                <a:lnTo>
                  <a:pt x="1847723" y="375157"/>
                </a:lnTo>
                <a:lnTo>
                  <a:pt x="1970024" y="219329"/>
                </a:lnTo>
                <a:lnTo>
                  <a:pt x="2094864" y="100457"/>
                </a:lnTo>
                <a:lnTo>
                  <a:pt x="2217166" y="23749"/>
                </a:lnTo>
                <a:lnTo>
                  <a:pt x="2342134" y="0"/>
                </a:lnTo>
              </a:path>
            </a:pathLst>
          </a:custGeom>
          <a:ln w="508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67200" y="3505200"/>
            <a:ext cx="0" cy="1905000"/>
          </a:xfrm>
          <a:custGeom>
            <a:avLst/>
            <a:gdLst/>
            <a:ahLst/>
            <a:cxnLst/>
            <a:rect l="l" t="t" r="r" b="b"/>
            <a:pathLst>
              <a:path h="1905000">
                <a:moveTo>
                  <a:pt x="0" y="0"/>
                </a:moveTo>
                <a:lnTo>
                  <a:pt x="0" y="1905000"/>
                </a:lnTo>
              </a:path>
            </a:pathLst>
          </a:custGeom>
          <a:ln w="12700">
            <a:solidFill>
              <a:srgbClr val="0A5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98775" y="2159634"/>
            <a:ext cx="26162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820">
              <a:lnSpc>
                <a:spcPct val="100000"/>
              </a:lnSpc>
              <a:spcBef>
                <a:spcPts val="100"/>
              </a:spcBef>
              <a:tabLst>
                <a:tab pos="440690" algn="l"/>
              </a:tabLst>
            </a:pPr>
            <a:r>
              <a:rPr sz="2400" dirty="0">
                <a:solidFill>
                  <a:srgbClr val="03485C"/>
                </a:solidFill>
                <a:latin typeface="Arial"/>
                <a:cs typeface="Arial"/>
              </a:rPr>
              <a:t>μ	</a:t>
            </a:r>
            <a:r>
              <a:rPr sz="2400" spc="-10" dirty="0">
                <a:solidFill>
                  <a:srgbClr val="03485C"/>
                </a:solidFill>
                <a:latin typeface="Arial"/>
                <a:cs typeface="Arial"/>
              </a:rPr>
              <a:t>değiştirilirse  dağılımın </a:t>
            </a:r>
            <a:r>
              <a:rPr sz="2400" spc="-5" dirty="0">
                <a:solidFill>
                  <a:srgbClr val="03485C"/>
                </a:solidFill>
                <a:latin typeface="Arial"/>
                <a:cs typeface="Arial"/>
              </a:rPr>
              <a:t>şekli sola  </a:t>
            </a:r>
            <a:r>
              <a:rPr sz="2400" dirty="0">
                <a:solidFill>
                  <a:srgbClr val="03485C"/>
                </a:solidFill>
                <a:latin typeface="Arial"/>
                <a:cs typeface="Arial"/>
              </a:rPr>
              <a:t>veya sağa</a:t>
            </a:r>
            <a:r>
              <a:rPr sz="2400" spc="-30" dirty="0">
                <a:solidFill>
                  <a:srgbClr val="03485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3485C"/>
                </a:solidFill>
                <a:latin typeface="Arial"/>
                <a:cs typeface="Arial"/>
              </a:rPr>
              <a:t>kayar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89828" y="3607689"/>
            <a:ext cx="29546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3485C"/>
                </a:solidFill>
                <a:latin typeface="Arial"/>
                <a:cs typeface="Arial"/>
              </a:rPr>
              <a:t>σ </a:t>
            </a:r>
            <a:r>
              <a:rPr sz="2400" spc="-10" dirty="0">
                <a:solidFill>
                  <a:srgbClr val="03485C"/>
                </a:solidFill>
                <a:latin typeface="Arial"/>
                <a:cs typeface="Arial"/>
              </a:rPr>
              <a:t>değiştirilirse yayılım  </a:t>
            </a:r>
            <a:r>
              <a:rPr sz="2400" spc="-5" dirty="0">
                <a:solidFill>
                  <a:srgbClr val="03485C"/>
                </a:solidFill>
                <a:latin typeface="Arial"/>
                <a:cs typeface="Arial"/>
              </a:rPr>
              <a:t>artar veya</a:t>
            </a:r>
            <a:r>
              <a:rPr sz="2400" spc="-10" dirty="0">
                <a:solidFill>
                  <a:srgbClr val="03485C"/>
                </a:solidFill>
                <a:latin typeface="Arial"/>
                <a:cs typeface="Arial"/>
              </a:rPr>
              <a:t> azalır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05765"/>
            <a:ext cx="28498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Tw Cen MT"/>
                <a:cs typeface="Tw Cen MT"/>
              </a:rPr>
              <a:t>Bazı</a:t>
            </a:r>
            <a:r>
              <a:rPr b="0" spc="-90" dirty="0">
                <a:latin typeface="Tw Cen MT"/>
                <a:cs typeface="Tw Cen MT"/>
              </a:rPr>
              <a:t> </a:t>
            </a:r>
            <a:r>
              <a:rPr b="0" spc="-10" dirty="0">
                <a:latin typeface="Tw Cen MT"/>
                <a:cs typeface="Tw Cen MT"/>
              </a:rPr>
              <a:t>kurallar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43627" y="3019424"/>
            <a:ext cx="3303270" cy="835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  <a:tabLst>
                <a:tab pos="1166495" algn="l"/>
              </a:tabLst>
            </a:pPr>
            <a:r>
              <a:rPr sz="2800" spc="-5" dirty="0">
                <a:latin typeface="Calibri"/>
                <a:cs typeface="Calibri"/>
              </a:rPr>
              <a:t>μ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5" dirty="0">
                <a:latin typeface="PMingLiU"/>
                <a:cs typeface="PMingLiU"/>
              </a:rPr>
              <a:t>±</a:t>
            </a:r>
            <a:r>
              <a:rPr sz="2800" spc="35" dirty="0">
                <a:latin typeface="PMingLiU"/>
                <a:cs typeface="PMingLiU"/>
              </a:rPr>
              <a:t> </a:t>
            </a:r>
            <a:r>
              <a:rPr sz="2800" spc="-5" dirty="0">
                <a:latin typeface="Tw Cen MT"/>
                <a:cs typeface="Tw Cen MT"/>
              </a:rPr>
              <a:t>1</a:t>
            </a:r>
            <a:r>
              <a:rPr sz="2800" spc="-5" dirty="0">
                <a:latin typeface="Calibri"/>
                <a:cs typeface="Calibri"/>
              </a:rPr>
              <a:t>σ	</a:t>
            </a:r>
            <a:r>
              <a:rPr sz="2800" spc="-15" dirty="0">
                <a:latin typeface="Tw Cen MT"/>
                <a:cs typeface="Tw Cen MT"/>
              </a:rPr>
              <a:t>yaklaşık</a:t>
            </a:r>
            <a:r>
              <a:rPr sz="2800" spc="-7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X’lerin</a:t>
            </a:r>
            <a:endParaRPr sz="2800">
              <a:latin typeface="Tw Cen MT"/>
              <a:cs typeface="Tw Cen MT"/>
            </a:endParaRPr>
          </a:p>
          <a:p>
            <a:pPr marL="393700">
              <a:lnSpc>
                <a:spcPts val="3190"/>
              </a:lnSpc>
            </a:pPr>
            <a:r>
              <a:rPr sz="2800" spc="-10" dirty="0">
                <a:latin typeface="Tw Cen MT"/>
                <a:cs typeface="Tw Cen MT"/>
              </a:rPr>
              <a:t>%68’ini</a:t>
            </a:r>
            <a:r>
              <a:rPr sz="2800" spc="0" dirty="0">
                <a:latin typeface="Tw Cen MT"/>
                <a:cs typeface="Tw Cen MT"/>
              </a:rPr>
              <a:t> </a:t>
            </a:r>
            <a:r>
              <a:rPr sz="2800" spc="-10" dirty="0">
                <a:latin typeface="Tw Cen MT"/>
                <a:cs typeface="Tw Cen MT"/>
              </a:rPr>
              <a:t>içerir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600" y="2971800"/>
            <a:ext cx="5026660" cy="2435225"/>
          </a:xfrm>
          <a:custGeom>
            <a:avLst/>
            <a:gdLst/>
            <a:ahLst/>
            <a:cxnLst/>
            <a:rect l="l" t="t" r="r" b="b"/>
            <a:pathLst>
              <a:path w="5026659" h="2435225">
                <a:moveTo>
                  <a:pt x="0" y="0"/>
                </a:moveTo>
                <a:lnTo>
                  <a:pt x="0" y="2435225"/>
                </a:lnTo>
                <a:lnTo>
                  <a:pt x="5026533" y="2435225"/>
                </a:lnTo>
              </a:path>
            </a:pathLst>
          </a:custGeom>
          <a:ln w="25400">
            <a:solidFill>
              <a:srgbClr val="0A5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1130" y="2844165"/>
            <a:ext cx="534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(</a:t>
            </a: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X)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91000" y="3429000"/>
            <a:ext cx="2435860" cy="1902460"/>
          </a:xfrm>
          <a:custGeom>
            <a:avLst/>
            <a:gdLst/>
            <a:ahLst/>
            <a:cxnLst/>
            <a:rect l="l" t="t" r="r" b="b"/>
            <a:pathLst>
              <a:path w="2435859" h="1902460">
                <a:moveTo>
                  <a:pt x="2435732" y="1902333"/>
                </a:moveTo>
                <a:lnTo>
                  <a:pt x="2178558" y="1881251"/>
                </a:lnTo>
                <a:lnTo>
                  <a:pt x="2051430" y="1860041"/>
                </a:lnTo>
                <a:lnTo>
                  <a:pt x="1924177" y="1825752"/>
                </a:lnTo>
                <a:lnTo>
                  <a:pt x="1794255" y="1783461"/>
                </a:lnTo>
                <a:lnTo>
                  <a:pt x="1664335" y="1725295"/>
                </a:lnTo>
                <a:lnTo>
                  <a:pt x="1537208" y="1646047"/>
                </a:lnTo>
                <a:lnTo>
                  <a:pt x="1280033" y="1426718"/>
                </a:lnTo>
                <a:lnTo>
                  <a:pt x="1022985" y="1114933"/>
                </a:lnTo>
                <a:lnTo>
                  <a:pt x="768603" y="742442"/>
                </a:lnTo>
                <a:lnTo>
                  <a:pt x="638683" y="552195"/>
                </a:lnTo>
                <a:lnTo>
                  <a:pt x="511555" y="375157"/>
                </a:lnTo>
                <a:lnTo>
                  <a:pt x="384301" y="219329"/>
                </a:lnTo>
                <a:lnTo>
                  <a:pt x="254380" y="100457"/>
                </a:lnTo>
                <a:lnTo>
                  <a:pt x="127253" y="23749"/>
                </a:lnTo>
                <a:lnTo>
                  <a:pt x="0" y="0"/>
                </a:lnTo>
              </a:path>
            </a:pathLst>
          </a:custGeom>
          <a:ln w="508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3429000"/>
            <a:ext cx="2342515" cy="1902460"/>
          </a:xfrm>
          <a:custGeom>
            <a:avLst/>
            <a:gdLst/>
            <a:ahLst/>
            <a:cxnLst/>
            <a:rect l="l" t="t" r="r" b="b"/>
            <a:pathLst>
              <a:path w="2342515" h="1902460">
                <a:moveTo>
                  <a:pt x="0" y="1902333"/>
                </a:moveTo>
                <a:lnTo>
                  <a:pt x="247269" y="1881251"/>
                </a:lnTo>
                <a:lnTo>
                  <a:pt x="369569" y="1860041"/>
                </a:lnTo>
                <a:lnTo>
                  <a:pt x="491870" y="1825752"/>
                </a:lnTo>
                <a:lnTo>
                  <a:pt x="616712" y="1783461"/>
                </a:lnTo>
                <a:lnTo>
                  <a:pt x="739013" y="1725295"/>
                </a:lnTo>
                <a:lnTo>
                  <a:pt x="861441" y="1646047"/>
                </a:lnTo>
                <a:lnTo>
                  <a:pt x="1108583" y="1426718"/>
                </a:lnTo>
                <a:lnTo>
                  <a:pt x="1355852" y="1114933"/>
                </a:lnTo>
                <a:lnTo>
                  <a:pt x="1603121" y="742442"/>
                </a:lnTo>
                <a:lnTo>
                  <a:pt x="1725422" y="552195"/>
                </a:lnTo>
                <a:lnTo>
                  <a:pt x="1847723" y="375157"/>
                </a:lnTo>
                <a:lnTo>
                  <a:pt x="1970024" y="219329"/>
                </a:lnTo>
                <a:lnTo>
                  <a:pt x="2094864" y="100457"/>
                </a:lnTo>
                <a:lnTo>
                  <a:pt x="2217166" y="23749"/>
                </a:lnTo>
                <a:lnTo>
                  <a:pt x="2342134" y="0"/>
                </a:lnTo>
              </a:path>
            </a:pathLst>
          </a:custGeom>
          <a:ln w="508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0" y="3505200"/>
            <a:ext cx="0" cy="1905000"/>
          </a:xfrm>
          <a:custGeom>
            <a:avLst/>
            <a:gdLst/>
            <a:ahLst/>
            <a:cxnLst/>
            <a:rect l="l" t="t" r="r" b="b"/>
            <a:pathLst>
              <a:path h="1905000">
                <a:moveTo>
                  <a:pt x="0" y="0"/>
                </a:moveTo>
                <a:lnTo>
                  <a:pt x="0" y="1905000"/>
                </a:lnTo>
              </a:path>
            </a:pathLst>
          </a:custGeom>
          <a:ln w="12700">
            <a:solidFill>
              <a:srgbClr val="0A5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60793" y="5359400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29000" y="4191000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25400">
            <a:solidFill>
              <a:srgbClr val="04607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91000" y="4610100"/>
            <a:ext cx="762000" cy="76200"/>
          </a:xfrm>
          <a:custGeom>
            <a:avLst/>
            <a:gdLst/>
            <a:ahLst/>
            <a:cxnLst/>
            <a:rect l="l" t="t" r="r" b="b"/>
            <a:pathLst>
              <a:path w="762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55033" y="44450"/>
                </a:lnTo>
                <a:lnTo>
                  <a:pt x="50800" y="44450"/>
                </a:lnTo>
                <a:lnTo>
                  <a:pt x="50800" y="31750"/>
                </a:lnTo>
                <a:lnTo>
                  <a:pt x="55033" y="31750"/>
                </a:lnTo>
                <a:lnTo>
                  <a:pt x="76200" y="0"/>
                </a:lnTo>
                <a:close/>
              </a:path>
              <a:path w="762000" h="76200">
                <a:moveTo>
                  <a:pt x="711200" y="38100"/>
                </a:moveTo>
                <a:lnTo>
                  <a:pt x="685800" y="76200"/>
                </a:lnTo>
                <a:lnTo>
                  <a:pt x="749300" y="44450"/>
                </a:lnTo>
                <a:lnTo>
                  <a:pt x="711200" y="44450"/>
                </a:lnTo>
                <a:lnTo>
                  <a:pt x="711200" y="38100"/>
                </a:lnTo>
                <a:close/>
              </a:path>
              <a:path w="762000" h="76200">
                <a:moveTo>
                  <a:pt x="50800" y="38100"/>
                </a:moveTo>
                <a:lnTo>
                  <a:pt x="50800" y="44450"/>
                </a:lnTo>
                <a:lnTo>
                  <a:pt x="55033" y="44450"/>
                </a:lnTo>
                <a:lnTo>
                  <a:pt x="50800" y="38100"/>
                </a:lnTo>
                <a:close/>
              </a:path>
              <a:path w="762000" h="76200">
                <a:moveTo>
                  <a:pt x="706966" y="31750"/>
                </a:moveTo>
                <a:lnTo>
                  <a:pt x="55033" y="31750"/>
                </a:lnTo>
                <a:lnTo>
                  <a:pt x="50800" y="38100"/>
                </a:lnTo>
                <a:lnTo>
                  <a:pt x="55033" y="44450"/>
                </a:lnTo>
                <a:lnTo>
                  <a:pt x="706966" y="44450"/>
                </a:lnTo>
                <a:lnTo>
                  <a:pt x="711200" y="38100"/>
                </a:lnTo>
                <a:lnTo>
                  <a:pt x="706966" y="31750"/>
                </a:lnTo>
                <a:close/>
              </a:path>
              <a:path w="762000" h="76200">
                <a:moveTo>
                  <a:pt x="749300" y="31750"/>
                </a:moveTo>
                <a:lnTo>
                  <a:pt x="711200" y="31750"/>
                </a:lnTo>
                <a:lnTo>
                  <a:pt x="711200" y="44450"/>
                </a:lnTo>
                <a:lnTo>
                  <a:pt x="749300" y="44450"/>
                </a:lnTo>
                <a:lnTo>
                  <a:pt x="762000" y="38100"/>
                </a:lnTo>
                <a:lnTo>
                  <a:pt x="749300" y="31750"/>
                </a:lnTo>
                <a:close/>
              </a:path>
              <a:path w="762000" h="76200">
                <a:moveTo>
                  <a:pt x="55033" y="31750"/>
                </a:moveTo>
                <a:lnTo>
                  <a:pt x="50800" y="31750"/>
                </a:lnTo>
                <a:lnTo>
                  <a:pt x="50800" y="38100"/>
                </a:lnTo>
                <a:lnTo>
                  <a:pt x="55033" y="31750"/>
                </a:lnTo>
                <a:close/>
              </a:path>
              <a:path w="762000" h="76200">
                <a:moveTo>
                  <a:pt x="685800" y="0"/>
                </a:moveTo>
                <a:lnTo>
                  <a:pt x="711200" y="38100"/>
                </a:lnTo>
                <a:lnTo>
                  <a:pt x="711200" y="31750"/>
                </a:lnTo>
                <a:lnTo>
                  <a:pt x="749300" y="31750"/>
                </a:lnTo>
                <a:lnTo>
                  <a:pt x="68580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29000" y="4610100"/>
            <a:ext cx="762000" cy="76200"/>
          </a:xfrm>
          <a:custGeom>
            <a:avLst/>
            <a:gdLst/>
            <a:ahLst/>
            <a:cxnLst/>
            <a:rect l="l" t="t" r="r" b="b"/>
            <a:pathLst>
              <a:path w="762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55033" y="44450"/>
                </a:lnTo>
                <a:lnTo>
                  <a:pt x="50800" y="44450"/>
                </a:lnTo>
                <a:lnTo>
                  <a:pt x="50800" y="31750"/>
                </a:lnTo>
                <a:lnTo>
                  <a:pt x="55033" y="31750"/>
                </a:lnTo>
                <a:lnTo>
                  <a:pt x="76200" y="0"/>
                </a:lnTo>
                <a:close/>
              </a:path>
              <a:path w="762000" h="76200">
                <a:moveTo>
                  <a:pt x="711200" y="38100"/>
                </a:moveTo>
                <a:lnTo>
                  <a:pt x="685800" y="76200"/>
                </a:lnTo>
                <a:lnTo>
                  <a:pt x="749300" y="44450"/>
                </a:lnTo>
                <a:lnTo>
                  <a:pt x="711200" y="44450"/>
                </a:lnTo>
                <a:lnTo>
                  <a:pt x="711200" y="38100"/>
                </a:lnTo>
                <a:close/>
              </a:path>
              <a:path w="762000" h="76200">
                <a:moveTo>
                  <a:pt x="50800" y="38100"/>
                </a:moveTo>
                <a:lnTo>
                  <a:pt x="50800" y="44450"/>
                </a:lnTo>
                <a:lnTo>
                  <a:pt x="55033" y="44450"/>
                </a:lnTo>
                <a:lnTo>
                  <a:pt x="50800" y="38100"/>
                </a:lnTo>
                <a:close/>
              </a:path>
              <a:path w="762000" h="76200">
                <a:moveTo>
                  <a:pt x="706966" y="31750"/>
                </a:moveTo>
                <a:lnTo>
                  <a:pt x="55033" y="31750"/>
                </a:lnTo>
                <a:lnTo>
                  <a:pt x="50800" y="38100"/>
                </a:lnTo>
                <a:lnTo>
                  <a:pt x="55033" y="44450"/>
                </a:lnTo>
                <a:lnTo>
                  <a:pt x="706966" y="44450"/>
                </a:lnTo>
                <a:lnTo>
                  <a:pt x="711200" y="38100"/>
                </a:lnTo>
                <a:lnTo>
                  <a:pt x="706966" y="31750"/>
                </a:lnTo>
                <a:close/>
              </a:path>
              <a:path w="762000" h="76200">
                <a:moveTo>
                  <a:pt x="749300" y="31750"/>
                </a:moveTo>
                <a:lnTo>
                  <a:pt x="711200" y="31750"/>
                </a:lnTo>
                <a:lnTo>
                  <a:pt x="711200" y="44450"/>
                </a:lnTo>
                <a:lnTo>
                  <a:pt x="749300" y="44450"/>
                </a:lnTo>
                <a:lnTo>
                  <a:pt x="762000" y="38100"/>
                </a:lnTo>
                <a:lnTo>
                  <a:pt x="749300" y="31750"/>
                </a:lnTo>
                <a:close/>
              </a:path>
              <a:path w="762000" h="76200">
                <a:moveTo>
                  <a:pt x="55033" y="31750"/>
                </a:moveTo>
                <a:lnTo>
                  <a:pt x="50800" y="31750"/>
                </a:lnTo>
                <a:lnTo>
                  <a:pt x="50800" y="38100"/>
                </a:lnTo>
                <a:lnTo>
                  <a:pt x="55033" y="31750"/>
                </a:lnTo>
                <a:close/>
              </a:path>
              <a:path w="762000" h="76200">
                <a:moveTo>
                  <a:pt x="685800" y="0"/>
                </a:moveTo>
                <a:lnTo>
                  <a:pt x="711200" y="38100"/>
                </a:lnTo>
                <a:lnTo>
                  <a:pt x="711200" y="31750"/>
                </a:lnTo>
                <a:lnTo>
                  <a:pt x="749300" y="31750"/>
                </a:lnTo>
                <a:lnTo>
                  <a:pt x="685800" y="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53000" y="4191000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25400">
            <a:solidFill>
              <a:srgbClr val="04607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17085" y="5511800"/>
            <a:ext cx="13779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2300" algn="l"/>
              </a:tabLst>
            </a:pP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μ	</a:t>
            </a:r>
            <a:r>
              <a:rPr sz="2400" b="1" spc="-10" dirty="0">
                <a:solidFill>
                  <a:srgbClr val="339933"/>
                </a:solidFill>
                <a:latin typeface="Arial"/>
                <a:cs typeface="Arial"/>
              </a:rPr>
              <a:t>μ</a:t>
            </a: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+</a:t>
            </a: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1</a:t>
            </a: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σ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50285" y="5511800"/>
            <a:ext cx="6915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339933"/>
                </a:solidFill>
                <a:latin typeface="Arial"/>
                <a:cs typeface="Arial"/>
              </a:rPr>
              <a:t>μ</a:t>
            </a: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-</a:t>
            </a: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1</a:t>
            </a: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σ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776806"/>
            <a:ext cx="75266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Ortalamanın etrafındaki değerler için bazı genel  kurallar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vardır: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36085" y="4216145"/>
            <a:ext cx="920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7865" algn="l"/>
              </a:tabLst>
            </a:pP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σ	σ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29000" y="5981700"/>
            <a:ext cx="1524000" cy="76200"/>
          </a:xfrm>
          <a:custGeom>
            <a:avLst/>
            <a:gdLst/>
            <a:ahLst/>
            <a:cxnLst/>
            <a:rect l="l" t="t" r="r" b="b"/>
            <a:pathLst>
              <a:path w="1524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55033" y="44450"/>
                </a:lnTo>
                <a:lnTo>
                  <a:pt x="50800" y="44450"/>
                </a:lnTo>
                <a:lnTo>
                  <a:pt x="50800" y="31750"/>
                </a:lnTo>
                <a:lnTo>
                  <a:pt x="55033" y="31750"/>
                </a:lnTo>
                <a:lnTo>
                  <a:pt x="76200" y="0"/>
                </a:lnTo>
                <a:close/>
              </a:path>
              <a:path w="1524000" h="76200">
                <a:moveTo>
                  <a:pt x="1473200" y="38100"/>
                </a:moveTo>
                <a:lnTo>
                  <a:pt x="1447800" y="76200"/>
                </a:lnTo>
                <a:lnTo>
                  <a:pt x="1511300" y="44450"/>
                </a:lnTo>
                <a:lnTo>
                  <a:pt x="1473200" y="44450"/>
                </a:lnTo>
                <a:lnTo>
                  <a:pt x="1473200" y="38100"/>
                </a:lnTo>
                <a:close/>
              </a:path>
              <a:path w="1524000" h="76200">
                <a:moveTo>
                  <a:pt x="50800" y="38100"/>
                </a:moveTo>
                <a:lnTo>
                  <a:pt x="50800" y="44450"/>
                </a:lnTo>
                <a:lnTo>
                  <a:pt x="55033" y="44450"/>
                </a:lnTo>
                <a:lnTo>
                  <a:pt x="50800" y="38100"/>
                </a:lnTo>
                <a:close/>
              </a:path>
              <a:path w="1524000" h="76200">
                <a:moveTo>
                  <a:pt x="1468966" y="31750"/>
                </a:moveTo>
                <a:lnTo>
                  <a:pt x="55033" y="31750"/>
                </a:lnTo>
                <a:lnTo>
                  <a:pt x="50800" y="38100"/>
                </a:lnTo>
                <a:lnTo>
                  <a:pt x="55033" y="44450"/>
                </a:lnTo>
                <a:lnTo>
                  <a:pt x="1468966" y="44450"/>
                </a:lnTo>
                <a:lnTo>
                  <a:pt x="1473200" y="38100"/>
                </a:lnTo>
                <a:lnTo>
                  <a:pt x="1468966" y="31750"/>
                </a:lnTo>
                <a:close/>
              </a:path>
              <a:path w="1524000" h="76200">
                <a:moveTo>
                  <a:pt x="1511300" y="31750"/>
                </a:moveTo>
                <a:lnTo>
                  <a:pt x="1473200" y="31750"/>
                </a:lnTo>
                <a:lnTo>
                  <a:pt x="1473200" y="44450"/>
                </a:lnTo>
                <a:lnTo>
                  <a:pt x="1511300" y="44450"/>
                </a:lnTo>
                <a:lnTo>
                  <a:pt x="1524000" y="38100"/>
                </a:lnTo>
                <a:lnTo>
                  <a:pt x="1511300" y="31750"/>
                </a:lnTo>
                <a:close/>
              </a:path>
              <a:path w="1524000" h="76200">
                <a:moveTo>
                  <a:pt x="55033" y="31750"/>
                </a:moveTo>
                <a:lnTo>
                  <a:pt x="50800" y="31750"/>
                </a:lnTo>
                <a:lnTo>
                  <a:pt x="50800" y="38100"/>
                </a:lnTo>
                <a:lnTo>
                  <a:pt x="55033" y="31750"/>
                </a:lnTo>
                <a:close/>
              </a:path>
              <a:path w="1524000" h="76200">
                <a:moveTo>
                  <a:pt x="1447800" y="0"/>
                </a:moveTo>
                <a:lnTo>
                  <a:pt x="1473200" y="38100"/>
                </a:lnTo>
                <a:lnTo>
                  <a:pt x="1473200" y="31750"/>
                </a:lnTo>
                <a:lnTo>
                  <a:pt x="1511300" y="31750"/>
                </a:lnTo>
                <a:lnTo>
                  <a:pt x="1447800" y="0"/>
                </a:lnTo>
                <a:close/>
              </a:path>
            </a:pathLst>
          </a:custGeom>
          <a:solidFill>
            <a:srgbClr val="0460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661409" y="6045200"/>
            <a:ext cx="1232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DBF5F8"/>
                </a:solidFill>
                <a:latin typeface="Arial"/>
                <a:cs typeface="Arial"/>
              </a:rPr>
              <a:t>68.26%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365" y="728217"/>
            <a:ext cx="3102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w Cen MT"/>
                <a:cs typeface="Tw Cen MT"/>
              </a:rPr>
              <a:t>Bazı</a:t>
            </a:r>
            <a:r>
              <a:rPr sz="4000" b="0" spc="-50" dirty="0">
                <a:latin typeface="Tw Cen MT"/>
                <a:cs typeface="Tw Cen MT"/>
              </a:rPr>
              <a:t> </a:t>
            </a:r>
            <a:r>
              <a:rPr sz="4000" b="0" spc="-10" dirty="0">
                <a:latin typeface="Tw Cen MT"/>
                <a:cs typeface="Tw Cen MT"/>
              </a:rPr>
              <a:t>kurallar…</a:t>
            </a:r>
            <a:endParaRPr sz="40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822526"/>
            <a:ext cx="20256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" dirty="0">
                <a:solidFill>
                  <a:srgbClr val="009DD9"/>
                </a:solidFill>
                <a:latin typeface="Wingdings"/>
                <a:cs typeface="Wingdings"/>
              </a:rPr>
              <a:t></a:t>
            </a:r>
            <a:endParaRPr sz="15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1492306"/>
            <a:ext cx="6082030" cy="1214755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758825">
              <a:lnSpc>
                <a:spcPct val="100000"/>
              </a:lnSpc>
              <a:spcBef>
                <a:spcPts val="1660"/>
              </a:spcBef>
            </a:pPr>
            <a:r>
              <a:rPr sz="2600" b="1" dirty="0">
                <a:latin typeface="Calibri"/>
                <a:cs typeface="Calibri"/>
              </a:rPr>
              <a:t>μ </a:t>
            </a:r>
            <a:r>
              <a:rPr sz="2600" b="1" dirty="0">
                <a:latin typeface="PMingLiU"/>
                <a:cs typeface="PMingLiU"/>
              </a:rPr>
              <a:t>± </a:t>
            </a:r>
            <a:r>
              <a:rPr sz="2600" b="1" dirty="0">
                <a:latin typeface="Tw Cen MT"/>
                <a:cs typeface="Tw Cen MT"/>
              </a:rPr>
              <a:t>2</a:t>
            </a:r>
            <a:r>
              <a:rPr sz="2600" b="1" dirty="0">
                <a:latin typeface="Calibri"/>
                <a:cs typeface="Calibri"/>
              </a:rPr>
              <a:t>σ </a:t>
            </a:r>
            <a:r>
              <a:rPr sz="2600" b="1" spc="-5" dirty="0">
                <a:latin typeface="Tw Cen MT"/>
                <a:cs typeface="Tw Cen MT"/>
              </a:rPr>
              <a:t>X’lerin </a:t>
            </a:r>
            <a:r>
              <a:rPr sz="2600" b="1" dirty="0">
                <a:latin typeface="Tw Cen MT"/>
                <a:cs typeface="Tw Cen MT"/>
              </a:rPr>
              <a:t>yaklaşık </a:t>
            </a:r>
            <a:r>
              <a:rPr sz="2600" b="1" spc="0" dirty="0">
                <a:latin typeface="Tw Cen MT"/>
                <a:cs typeface="Tw Cen MT"/>
              </a:rPr>
              <a:t>% </a:t>
            </a:r>
            <a:r>
              <a:rPr sz="2600" b="1" dirty="0">
                <a:latin typeface="Tw Cen MT"/>
                <a:cs typeface="Tw Cen MT"/>
              </a:rPr>
              <a:t>95 </a:t>
            </a:r>
            <a:r>
              <a:rPr sz="2600" b="1" spc="-5" dirty="0">
                <a:latin typeface="Tw Cen MT"/>
                <a:cs typeface="Tw Cen MT"/>
              </a:rPr>
              <a:t>‘ini</a:t>
            </a:r>
            <a:r>
              <a:rPr sz="2600" b="1" spc="75" dirty="0">
                <a:latin typeface="Tw Cen MT"/>
                <a:cs typeface="Tw Cen MT"/>
              </a:rPr>
              <a:t> </a:t>
            </a:r>
            <a:r>
              <a:rPr sz="2600" b="1" dirty="0">
                <a:latin typeface="Tw Cen MT"/>
                <a:cs typeface="Tw Cen MT"/>
              </a:rPr>
              <a:t>içerir</a:t>
            </a:r>
            <a:endParaRPr sz="2600">
              <a:latin typeface="Tw Cen MT"/>
              <a:cs typeface="Tw Cen MT"/>
            </a:endParaRPr>
          </a:p>
          <a:p>
            <a:pPr marL="670560" indent="-657860">
              <a:lnSpc>
                <a:spcPct val="100000"/>
              </a:lnSpc>
              <a:spcBef>
                <a:spcPts val="1560"/>
              </a:spcBef>
              <a:buClr>
                <a:srgbClr val="009DD9"/>
              </a:buClr>
              <a:buSzPct val="59615"/>
              <a:buFont typeface="Wingdings"/>
              <a:buChar char=""/>
              <a:tabLst>
                <a:tab pos="670560" algn="l"/>
                <a:tab pos="671195" algn="l"/>
              </a:tabLst>
            </a:pPr>
            <a:r>
              <a:rPr sz="2600" b="1" dirty="0">
                <a:latin typeface="Calibri"/>
                <a:cs typeface="Calibri"/>
              </a:rPr>
              <a:t>μ </a:t>
            </a:r>
            <a:r>
              <a:rPr sz="2600" b="1" spc="-5" dirty="0">
                <a:latin typeface="PMingLiU"/>
                <a:cs typeface="PMingLiU"/>
              </a:rPr>
              <a:t>± </a:t>
            </a:r>
            <a:r>
              <a:rPr sz="2600" b="1" spc="-5" dirty="0">
                <a:latin typeface="Tw Cen MT"/>
                <a:cs typeface="Tw Cen MT"/>
              </a:rPr>
              <a:t>3</a:t>
            </a:r>
            <a:r>
              <a:rPr sz="2600" b="1" spc="-5" dirty="0">
                <a:latin typeface="Calibri"/>
                <a:cs typeface="Calibri"/>
              </a:rPr>
              <a:t>σ </a:t>
            </a:r>
            <a:r>
              <a:rPr sz="2600" b="1" dirty="0">
                <a:latin typeface="Tw Cen MT"/>
                <a:cs typeface="Tw Cen MT"/>
              </a:rPr>
              <a:t>X’lerin yaklaşık % </a:t>
            </a:r>
            <a:r>
              <a:rPr sz="2200" b="1" spc="-5" dirty="0">
                <a:latin typeface="Tw Cen MT"/>
                <a:cs typeface="Tw Cen MT"/>
              </a:rPr>
              <a:t>99.7 </a:t>
            </a:r>
            <a:r>
              <a:rPr sz="2600" b="1" spc="-5" dirty="0">
                <a:latin typeface="Tw Cen MT"/>
                <a:cs typeface="Tw Cen MT"/>
              </a:rPr>
              <a:t>‘ini</a:t>
            </a:r>
            <a:r>
              <a:rPr sz="2600" b="1" spc="204" dirty="0">
                <a:latin typeface="Tw Cen MT"/>
                <a:cs typeface="Tw Cen MT"/>
              </a:rPr>
              <a:t> </a:t>
            </a:r>
            <a:r>
              <a:rPr sz="2600" b="1" dirty="0">
                <a:latin typeface="Tw Cen MT"/>
                <a:cs typeface="Tw Cen MT"/>
              </a:rPr>
              <a:t>içerir</a:t>
            </a:r>
            <a:endParaRPr sz="26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82876" y="3581400"/>
            <a:ext cx="1932939" cy="1278255"/>
          </a:xfrm>
          <a:custGeom>
            <a:avLst/>
            <a:gdLst/>
            <a:ahLst/>
            <a:cxnLst/>
            <a:rect l="l" t="t" r="r" b="b"/>
            <a:pathLst>
              <a:path w="1932939" h="1278254">
                <a:moveTo>
                  <a:pt x="1932939" y="1277747"/>
                </a:moveTo>
                <a:lnTo>
                  <a:pt x="1728851" y="1263523"/>
                </a:lnTo>
                <a:lnTo>
                  <a:pt x="1628013" y="1249299"/>
                </a:lnTo>
                <a:lnTo>
                  <a:pt x="1527048" y="1226312"/>
                </a:lnTo>
                <a:lnTo>
                  <a:pt x="1423924" y="1197864"/>
                </a:lnTo>
                <a:lnTo>
                  <a:pt x="1320800" y="1158875"/>
                </a:lnTo>
                <a:lnTo>
                  <a:pt x="1219835" y="1105662"/>
                </a:lnTo>
                <a:lnTo>
                  <a:pt x="1015873" y="958342"/>
                </a:lnTo>
                <a:lnTo>
                  <a:pt x="811784" y="748919"/>
                </a:lnTo>
                <a:lnTo>
                  <a:pt x="609854" y="498729"/>
                </a:lnTo>
                <a:lnTo>
                  <a:pt x="506856" y="370839"/>
                </a:lnTo>
                <a:lnTo>
                  <a:pt x="405892" y="251968"/>
                </a:lnTo>
                <a:lnTo>
                  <a:pt x="304926" y="147319"/>
                </a:lnTo>
                <a:lnTo>
                  <a:pt x="201803" y="67437"/>
                </a:lnTo>
                <a:lnTo>
                  <a:pt x="100837" y="16001"/>
                </a:lnTo>
                <a:lnTo>
                  <a:pt x="0" y="0"/>
                </a:lnTo>
              </a:path>
            </a:pathLst>
          </a:custGeom>
          <a:ln w="508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4012" y="3581400"/>
            <a:ext cx="1858645" cy="1278255"/>
          </a:xfrm>
          <a:custGeom>
            <a:avLst/>
            <a:gdLst/>
            <a:ahLst/>
            <a:cxnLst/>
            <a:rect l="l" t="t" r="r" b="b"/>
            <a:pathLst>
              <a:path w="1858645" h="1278254">
                <a:moveTo>
                  <a:pt x="0" y="1277747"/>
                </a:moveTo>
                <a:lnTo>
                  <a:pt x="196176" y="1263523"/>
                </a:lnTo>
                <a:lnTo>
                  <a:pt x="293230" y="1249299"/>
                </a:lnTo>
                <a:lnTo>
                  <a:pt x="390283" y="1226312"/>
                </a:lnTo>
                <a:lnTo>
                  <a:pt x="489407" y="1197864"/>
                </a:lnTo>
                <a:lnTo>
                  <a:pt x="586460" y="1158875"/>
                </a:lnTo>
                <a:lnTo>
                  <a:pt x="683513" y="1105662"/>
                </a:lnTo>
                <a:lnTo>
                  <a:pt x="879678" y="958342"/>
                </a:lnTo>
                <a:lnTo>
                  <a:pt x="1075880" y="748919"/>
                </a:lnTo>
                <a:lnTo>
                  <a:pt x="1271968" y="498729"/>
                </a:lnTo>
                <a:lnTo>
                  <a:pt x="1369123" y="370839"/>
                </a:lnTo>
                <a:lnTo>
                  <a:pt x="1466151" y="251968"/>
                </a:lnTo>
                <a:lnTo>
                  <a:pt x="1563179" y="147319"/>
                </a:lnTo>
                <a:lnTo>
                  <a:pt x="1662366" y="67437"/>
                </a:lnTo>
                <a:lnTo>
                  <a:pt x="1759394" y="16001"/>
                </a:lnTo>
                <a:lnTo>
                  <a:pt x="1858454" y="0"/>
                </a:lnTo>
              </a:path>
            </a:pathLst>
          </a:custGeom>
          <a:ln w="508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82876" y="3581400"/>
            <a:ext cx="1905" cy="1279525"/>
          </a:xfrm>
          <a:custGeom>
            <a:avLst/>
            <a:gdLst/>
            <a:ahLst/>
            <a:cxnLst/>
            <a:rect l="l" t="t" r="r" b="b"/>
            <a:pathLst>
              <a:path w="1905" h="1279525">
                <a:moveTo>
                  <a:pt x="0" y="0"/>
                </a:moveTo>
                <a:lnTo>
                  <a:pt x="1524" y="1279525"/>
                </a:lnTo>
              </a:path>
            </a:pathLst>
          </a:custGeom>
          <a:ln w="12700">
            <a:solidFill>
              <a:srgbClr val="0A5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66361" y="4902200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63612" y="4572000"/>
            <a:ext cx="0" cy="990600"/>
          </a:xfrm>
          <a:custGeom>
            <a:avLst/>
            <a:gdLst/>
            <a:ahLst/>
            <a:cxnLst/>
            <a:rect l="l" t="t" r="r" b="b"/>
            <a:pathLst>
              <a:path h="990600">
                <a:moveTo>
                  <a:pt x="0" y="0"/>
                </a:moveTo>
                <a:lnTo>
                  <a:pt x="0" y="990600"/>
                </a:lnTo>
              </a:path>
            </a:pathLst>
          </a:custGeom>
          <a:ln w="25400">
            <a:solidFill>
              <a:srgbClr val="0A529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82876" y="4762500"/>
            <a:ext cx="1295400" cy="76200"/>
          </a:xfrm>
          <a:custGeom>
            <a:avLst/>
            <a:gdLst/>
            <a:ahLst/>
            <a:cxnLst/>
            <a:rect l="l" t="t" r="r" b="b"/>
            <a:pathLst>
              <a:path w="1295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55033" y="44450"/>
                </a:lnTo>
                <a:lnTo>
                  <a:pt x="50800" y="44450"/>
                </a:lnTo>
                <a:lnTo>
                  <a:pt x="50800" y="31750"/>
                </a:lnTo>
                <a:lnTo>
                  <a:pt x="55033" y="31750"/>
                </a:lnTo>
                <a:lnTo>
                  <a:pt x="76200" y="0"/>
                </a:lnTo>
                <a:close/>
              </a:path>
              <a:path w="1295400" h="76200">
                <a:moveTo>
                  <a:pt x="1219073" y="0"/>
                </a:moveTo>
                <a:lnTo>
                  <a:pt x="1244473" y="38100"/>
                </a:lnTo>
                <a:lnTo>
                  <a:pt x="1219073" y="76200"/>
                </a:lnTo>
                <a:lnTo>
                  <a:pt x="1282573" y="44450"/>
                </a:lnTo>
                <a:lnTo>
                  <a:pt x="1244600" y="44450"/>
                </a:lnTo>
                <a:lnTo>
                  <a:pt x="1244600" y="31750"/>
                </a:lnTo>
                <a:lnTo>
                  <a:pt x="1282573" y="31750"/>
                </a:lnTo>
                <a:lnTo>
                  <a:pt x="1219073" y="0"/>
                </a:lnTo>
                <a:close/>
              </a:path>
              <a:path w="1295400" h="76200">
                <a:moveTo>
                  <a:pt x="50800" y="38100"/>
                </a:moveTo>
                <a:lnTo>
                  <a:pt x="50800" y="44450"/>
                </a:lnTo>
                <a:lnTo>
                  <a:pt x="55033" y="44450"/>
                </a:lnTo>
                <a:lnTo>
                  <a:pt x="50800" y="38100"/>
                </a:lnTo>
                <a:close/>
              </a:path>
              <a:path w="1295400" h="76200">
                <a:moveTo>
                  <a:pt x="1240239" y="31750"/>
                </a:moveTo>
                <a:lnTo>
                  <a:pt x="55033" y="31750"/>
                </a:lnTo>
                <a:lnTo>
                  <a:pt x="50800" y="38100"/>
                </a:lnTo>
                <a:lnTo>
                  <a:pt x="55033" y="44450"/>
                </a:lnTo>
                <a:lnTo>
                  <a:pt x="1240239" y="44450"/>
                </a:lnTo>
                <a:lnTo>
                  <a:pt x="1244473" y="38100"/>
                </a:lnTo>
                <a:lnTo>
                  <a:pt x="1240239" y="31750"/>
                </a:lnTo>
                <a:close/>
              </a:path>
              <a:path w="1295400" h="76200">
                <a:moveTo>
                  <a:pt x="1282573" y="31750"/>
                </a:moveTo>
                <a:lnTo>
                  <a:pt x="1244600" y="31750"/>
                </a:lnTo>
                <a:lnTo>
                  <a:pt x="1244600" y="44450"/>
                </a:lnTo>
                <a:lnTo>
                  <a:pt x="1282573" y="44450"/>
                </a:lnTo>
                <a:lnTo>
                  <a:pt x="1295273" y="38100"/>
                </a:lnTo>
                <a:lnTo>
                  <a:pt x="1282573" y="31750"/>
                </a:lnTo>
                <a:close/>
              </a:path>
              <a:path w="1295400" h="76200">
                <a:moveTo>
                  <a:pt x="55033" y="31750"/>
                </a:moveTo>
                <a:lnTo>
                  <a:pt x="50800" y="31750"/>
                </a:lnTo>
                <a:lnTo>
                  <a:pt x="50800" y="38100"/>
                </a:lnTo>
                <a:lnTo>
                  <a:pt x="55033" y="3175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3612" y="4762500"/>
            <a:ext cx="1219200" cy="76200"/>
          </a:xfrm>
          <a:custGeom>
            <a:avLst/>
            <a:gdLst/>
            <a:ahLst/>
            <a:cxnLst/>
            <a:rect l="l" t="t" r="r" b="b"/>
            <a:pathLst>
              <a:path w="1219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55033" y="44450"/>
                </a:lnTo>
                <a:lnTo>
                  <a:pt x="50800" y="44450"/>
                </a:lnTo>
                <a:lnTo>
                  <a:pt x="50800" y="31750"/>
                </a:lnTo>
                <a:lnTo>
                  <a:pt x="55033" y="31750"/>
                </a:lnTo>
                <a:lnTo>
                  <a:pt x="76200" y="0"/>
                </a:lnTo>
                <a:close/>
              </a:path>
              <a:path w="1219200" h="76200">
                <a:moveTo>
                  <a:pt x="1142936" y="0"/>
                </a:moveTo>
                <a:lnTo>
                  <a:pt x="1168336" y="38100"/>
                </a:lnTo>
                <a:lnTo>
                  <a:pt x="1142936" y="76200"/>
                </a:lnTo>
                <a:lnTo>
                  <a:pt x="1206436" y="44450"/>
                </a:lnTo>
                <a:lnTo>
                  <a:pt x="1168463" y="44450"/>
                </a:lnTo>
                <a:lnTo>
                  <a:pt x="1168463" y="31750"/>
                </a:lnTo>
                <a:lnTo>
                  <a:pt x="1206436" y="31750"/>
                </a:lnTo>
                <a:lnTo>
                  <a:pt x="1142936" y="0"/>
                </a:lnTo>
                <a:close/>
              </a:path>
              <a:path w="1219200" h="76200">
                <a:moveTo>
                  <a:pt x="50800" y="38100"/>
                </a:moveTo>
                <a:lnTo>
                  <a:pt x="50800" y="44450"/>
                </a:lnTo>
                <a:lnTo>
                  <a:pt x="55033" y="44450"/>
                </a:lnTo>
                <a:lnTo>
                  <a:pt x="50800" y="38100"/>
                </a:lnTo>
                <a:close/>
              </a:path>
              <a:path w="1219200" h="76200">
                <a:moveTo>
                  <a:pt x="1164103" y="31750"/>
                </a:moveTo>
                <a:lnTo>
                  <a:pt x="55033" y="31750"/>
                </a:lnTo>
                <a:lnTo>
                  <a:pt x="50800" y="38100"/>
                </a:lnTo>
                <a:lnTo>
                  <a:pt x="55033" y="44450"/>
                </a:lnTo>
                <a:lnTo>
                  <a:pt x="1164103" y="44450"/>
                </a:lnTo>
                <a:lnTo>
                  <a:pt x="1168336" y="38100"/>
                </a:lnTo>
                <a:lnTo>
                  <a:pt x="1164103" y="31750"/>
                </a:lnTo>
                <a:close/>
              </a:path>
              <a:path w="1219200" h="76200">
                <a:moveTo>
                  <a:pt x="1206436" y="31750"/>
                </a:moveTo>
                <a:lnTo>
                  <a:pt x="1168463" y="31750"/>
                </a:lnTo>
                <a:lnTo>
                  <a:pt x="1168463" y="44450"/>
                </a:lnTo>
                <a:lnTo>
                  <a:pt x="1206436" y="44450"/>
                </a:lnTo>
                <a:lnTo>
                  <a:pt x="1219136" y="38100"/>
                </a:lnTo>
                <a:lnTo>
                  <a:pt x="1206436" y="31750"/>
                </a:lnTo>
                <a:close/>
              </a:path>
              <a:path w="1219200" h="76200">
                <a:moveTo>
                  <a:pt x="55033" y="31750"/>
                </a:moveTo>
                <a:lnTo>
                  <a:pt x="50800" y="31750"/>
                </a:lnTo>
                <a:lnTo>
                  <a:pt x="50800" y="38100"/>
                </a:lnTo>
                <a:lnTo>
                  <a:pt x="55033" y="31750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78276" y="4572000"/>
            <a:ext cx="0" cy="990600"/>
          </a:xfrm>
          <a:custGeom>
            <a:avLst/>
            <a:gdLst/>
            <a:ahLst/>
            <a:cxnLst/>
            <a:rect l="l" t="t" r="r" b="b"/>
            <a:pathLst>
              <a:path h="990600">
                <a:moveTo>
                  <a:pt x="0" y="0"/>
                </a:moveTo>
                <a:lnTo>
                  <a:pt x="0" y="990600"/>
                </a:lnTo>
              </a:path>
            </a:pathLst>
          </a:custGeom>
          <a:ln w="25400">
            <a:solidFill>
              <a:srgbClr val="0A529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1612" y="4953000"/>
            <a:ext cx="4051935" cy="1905"/>
          </a:xfrm>
          <a:custGeom>
            <a:avLst/>
            <a:gdLst/>
            <a:ahLst/>
            <a:cxnLst/>
            <a:rect l="l" t="t" r="r" b="b"/>
            <a:pathLst>
              <a:path w="4051935" h="1904">
                <a:moveTo>
                  <a:pt x="0" y="0"/>
                </a:moveTo>
                <a:lnTo>
                  <a:pt x="4051363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02476" y="3581400"/>
            <a:ext cx="1932939" cy="1278255"/>
          </a:xfrm>
          <a:custGeom>
            <a:avLst/>
            <a:gdLst/>
            <a:ahLst/>
            <a:cxnLst/>
            <a:rect l="l" t="t" r="r" b="b"/>
            <a:pathLst>
              <a:path w="1932940" h="1278254">
                <a:moveTo>
                  <a:pt x="1932940" y="1277747"/>
                </a:moveTo>
                <a:lnTo>
                  <a:pt x="1728851" y="1263523"/>
                </a:lnTo>
                <a:lnTo>
                  <a:pt x="1628013" y="1249299"/>
                </a:lnTo>
                <a:lnTo>
                  <a:pt x="1527048" y="1226312"/>
                </a:lnTo>
                <a:lnTo>
                  <a:pt x="1423924" y="1197864"/>
                </a:lnTo>
                <a:lnTo>
                  <a:pt x="1320800" y="1158875"/>
                </a:lnTo>
                <a:lnTo>
                  <a:pt x="1219834" y="1105662"/>
                </a:lnTo>
                <a:lnTo>
                  <a:pt x="1015873" y="958342"/>
                </a:lnTo>
                <a:lnTo>
                  <a:pt x="811783" y="748919"/>
                </a:lnTo>
                <a:lnTo>
                  <a:pt x="609853" y="498729"/>
                </a:lnTo>
                <a:lnTo>
                  <a:pt x="506856" y="370839"/>
                </a:lnTo>
                <a:lnTo>
                  <a:pt x="405892" y="251968"/>
                </a:lnTo>
                <a:lnTo>
                  <a:pt x="304926" y="147319"/>
                </a:lnTo>
                <a:lnTo>
                  <a:pt x="201802" y="67437"/>
                </a:lnTo>
                <a:lnTo>
                  <a:pt x="100838" y="16001"/>
                </a:lnTo>
                <a:lnTo>
                  <a:pt x="0" y="0"/>
                </a:lnTo>
              </a:path>
            </a:pathLst>
          </a:custGeom>
          <a:ln w="50799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73676" y="3581400"/>
            <a:ext cx="1858645" cy="1278255"/>
          </a:xfrm>
          <a:custGeom>
            <a:avLst/>
            <a:gdLst/>
            <a:ahLst/>
            <a:cxnLst/>
            <a:rect l="l" t="t" r="r" b="b"/>
            <a:pathLst>
              <a:path w="1858645" h="1278254">
                <a:moveTo>
                  <a:pt x="0" y="1277747"/>
                </a:moveTo>
                <a:lnTo>
                  <a:pt x="196087" y="1263523"/>
                </a:lnTo>
                <a:lnTo>
                  <a:pt x="293115" y="1249299"/>
                </a:lnTo>
                <a:lnTo>
                  <a:pt x="390271" y="1226312"/>
                </a:lnTo>
                <a:lnTo>
                  <a:pt x="489331" y="1197864"/>
                </a:lnTo>
                <a:lnTo>
                  <a:pt x="586359" y="1158875"/>
                </a:lnTo>
                <a:lnTo>
                  <a:pt x="683387" y="1105662"/>
                </a:lnTo>
                <a:lnTo>
                  <a:pt x="879601" y="958342"/>
                </a:lnTo>
                <a:lnTo>
                  <a:pt x="1075816" y="748919"/>
                </a:lnTo>
                <a:lnTo>
                  <a:pt x="1271904" y="498729"/>
                </a:lnTo>
                <a:lnTo>
                  <a:pt x="1369060" y="370839"/>
                </a:lnTo>
                <a:lnTo>
                  <a:pt x="1466088" y="251968"/>
                </a:lnTo>
                <a:lnTo>
                  <a:pt x="1563115" y="147319"/>
                </a:lnTo>
                <a:lnTo>
                  <a:pt x="1662302" y="67437"/>
                </a:lnTo>
                <a:lnTo>
                  <a:pt x="1759330" y="16001"/>
                </a:lnTo>
                <a:lnTo>
                  <a:pt x="1858391" y="0"/>
                </a:lnTo>
              </a:path>
            </a:pathLst>
          </a:custGeom>
          <a:ln w="508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02476" y="3581400"/>
            <a:ext cx="1905" cy="1279525"/>
          </a:xfrm>
          <a:custGeom>
            <a:avLst/>
            <a:gdLst/>
            <a:ahLst/>
            <a:cxnLst/>
            <a:rect l="l" t="t" r="r" b="b"/>
            <a:pathLst>
              <a:path w="1904" h="1279525">
                <a:moveTo>
                  <a:pt x="0" y="0"/>
                </a:moveTo>
                <a:lnTo>
                  <a:pt x="1524" y="1279525"/>
                </a:lnTo>
              </a:path>
            </a:pathLst>
          </a:custGeom>
          <a:ln w="12700">
            <a:solidFill>
              <a:srgbClr val="0A5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586596" y="4902200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9933"/>
                </a:solidFill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21276" y="4953000"/>
            <a:ext cx="4051300" cy="1905"/>
          </a:xfrm>
          <a:custGeom>
            <a:avLst/>
            <a:gdLst/>
            <a:ahLst/>
            <a:cxnLst/>
            <a:rect l="l" t="t" r="r" b="b"/>
            <a:pathLst>
              <a:path w="4051300" h="1904">
                <a:moveTo>
                  <a:pt x="0" y="0"/>
                </a:moveTo>
                <a:lnTo>
                  <a:pt x="4051300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49876" y="46482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25400">
            <a:solidFill>
              <a:srgbClr val="04607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07476" y="46482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25400">
            <a:solidFill>
              <a:srgbClr val="04607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02348" y="4686300"/>
            <a:ext cx="1905000" cy="76200"/>
          </a:xfrm>
          <a:custGeom>
            <a:avLst/>
            <a:gdLst/>
            <a:ahLst/>
            <a:cxnLst/>
            <a:rect l="l" t="t" r="r" b="b"/>
            <a:pathLst>
              <a:path w="1905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55033" y="44450"/>
                </a:lnTo>
                <a:lnTo>
                  <a:pt x="50800" y="44450"/>
                </a:lnTo>
                <a:lnTo>
                  <a:pt x="50800" y="31750"/>
                </a:lnTo>
                <a:lnTo>
                  <a:pt x="55033" y="31750"/>
                </a:lnTo>
                <a:lnTo>
                  <a:pt x="76200" y="0"/>
                </a:lnTo>
                <a:close/>
              </a:path>
              <a:path w="1905000" h="76200">
                <a:moveTo>
                  <a:pt x="1828800" y="0"/>
                </a:moveTo>
                <a:lnTo>
                  <a:pt x="1854200" y="38100"/>
                </a:lnTo>
                <a:lnTo>
                  <a:pt x="1828800" y="76200"/>
                </a:lnTo>
                <a:lnTo>
                  <a:pt x="1892300" y="44450"/>
                </a:lnTo>
                <a:lnTo>
                  <a:pt x="1854327" y="44450"/>
                </a:lnTo>
                <a:lnTo>
                  <a:pt x="1854327" y="31750"/>
                </a:lnTo>
                <a:lnTo>
                  <a:pt x="1892300" y="31750"/>
                </a:lnTo>
                <a:lnTo>
                  <a:pt x="1828800" y="0"/>
                </a:lnTo>
                <a:close/>
              </a:path>
              <a:path w="1905000" h="76200">
                <a:moveTo>
                  <a:pt x="50800" y="38100"/>
                </a:moveTo>
                <a:lnTo>
                  <a:pt x="50800" y="44450"/>
                </a:lnTo>
                <a:lnTo>
                  <a:pt x="55033" y="44450"/>
                </a:lnTo>
                <a:lnTo>
                  <a:pt x="50800" y="38100"/>
                </a:lnTo>
                <a:close/>
              </a:path>
              <a:path w="1905000" h="76200">
                <a:moveTo>
                  <a:pt x="1849966" y="31750"/>
                </a:moveTo>
                <a:lnTo>
                  <a:pt x="55033" y="31750"/>
                </a:lnTo>
                <a:lnTo>
                  <a:pt x="50800" y="38100"/>
                </a:lnTo>
                <a:lnTo>
                  <a:pt x="55033" y="44450"/>
                </a:lnTo>
                <a:lnTo>
                  <a:pt x="1849966" y="44450"/>
                </a:lnTo>
                <a:lnTo>
                  <a:pt x="1854200" y="38100"/>
                </a:lnTo>
                <a:lnTo>
                  <a:pt x="1849966" y="31750"/>
                </a:lnTo>
                <a:close/>
              </a:path>
              <a:path w="1905000" h="76200">
                <a:moveTo>
                  <a:pt x="1892300" y="31750"/>
                </a:moveTo>
                <a:lnTo>
                  <a:pt x="1854327" y="31750"/>
                </a:lnTo>
                <a:lnTo>
                  <a:pt x="1854327" y="44450"/>
                </a:lnTo>
                <a:lnTo>
                  <a:pt x="1892300" y="44450"/>
                </a:lnTo>
                <a:lnTo>
                  <a:pt x="1905000" y="38100"/>
                </a:lnTo>
                <a:lnTo>
                  <a:pt x="1892300" y="31750"/>
                </a:lnTo>
                <a:close/>
              </a:path>
              <a:path w="1905000" h="76200">
                <a:moveTo>
                  <a:pt x="55033" y="31750"/>
                </a:moveTo>
                <a:lnTo>
                  <a:pt x="50800" y="31750"/>
                </a:lnTo>
                <a:lnTo>
                  <a:pt x="50800" y="38100"/>
                </a:lnTo>
                <a:lnTo>
                  <a:pt x="55033" y="31750"/>
                </a:lnTo>
                <a:close/>
              </a:path>
            </a:pathLst>
          </a:custGeom>
          <a:solidFill>
            <a:srgbClr val="0460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49748" y="4686300"/>
            <a:ext cx="1752600" cy="76200"/>
          </a:xfrm>
          <a:custGeom>
            <a:avLst/>
            <a:gdLst/>
            <a:ahLst/>
            <a:cxnLst/>
            <a:rect l="l" t="t" r="r" b="b"/>
            <a:pathLst>
              <a:path w="17526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55033" y="44450"/>
                </a:lnTo>
                <a:lnTo>
                  <a:pt x="50800" y="44450"/>
                </a:lnTo>
                <a:lnTo>
                  <a:pt x="50800" y="31750"/>
                </a:lnTo>
                <a:lnTo>
                  <a:pt x="55033" y="31750"/>
                </a:lnTo>
                <a:lnTo>
                  <a:pt x="76200" y="0"/>
                </a:lnTo>
                <a:close/>
              </a:path>
              <a:path w="1752600" h="76200">
                <a:moveTo>
                  <a:pt x="1676400" y="0"/>
                </a:moveTo>
                <a:lnTo>
                  <a:pt x="1701800" y="38100"/>
                </a:lnTo>
                <a:lnTo>
                  <a:pt x="1676400" y="76200"/>
                </a:lnTo>
                <a:lnTo>
                  <a:pt x="1739900" y="44450"/>
                </a:lnTo>
                <a:lnTo>
                  <a:pt x="1701927" y="44450"/>
                </a:lnTo>
                <a:lnTo>
                  <a:pt x="1701927" y="31750"/>
                </a:lnTo>
                <a:lnTo>
                  <a:pt x="1739900" y="31750"/>
                </a:lnTo>
                <a:lnTo>
                  <a:pt x="1676400" y="0"/>
                </a:lnTo>
                <a:close/>
              </a:path>
              <a:path w="1752600" h="76200">
                <a:moveTo>
                  <a:pt x="50800" y="38100"/>
                </a:moveTo>
                <a:lnTo>
                  <a:pt x="50800" y="44450"/>
                </a:lnTo>
                <a:lnTo>
                  <a:pt x="55033" y="44450"/>
                </a:lnTo>
                <a:lnTo>
                  <a:pt x="50800" y="38100"/>
                </a:lnTo>
                <a:close/>
              </a:path>
              <a:path w="1752600" h="76200">
                <a:moveTo>
                  <a:pt x="1697566" y="31750"/>
                </a:moveTo>
                <a:lnTo>
                  <a:pt x="55033" y="31750"/>
                </a:lnTo>
                <a:lnTo>
                  <a:pt x="50800" y="38100"/>
                </a:lnTo>
                <a:lnTo>
                  <a:pt x="55033" y="44450"/>
                </a:lnTo>
                <a:lnTo>
                  <a:pt x="1697566" y="44450"/>
                </a:lnTo>
                <a:lnTo>
                  <a:pt x="1701800" y="38100"/>
                </a:lnTo>
                <a:lnTo>
                  <a:pt x="1697566" y="31750"/>
                </a:lnTo>
                <a:close/>
              </a:path>
              <a:path w="1752600" h="76200">
                <a:moveTo>
                  <a:pt x="1739900" y="31750"/>
                </a:moveTo>
                <a:lnTo>
                  <a:pt x="1701927" y="31750"/>
                </a:lnTo>
                <a:lnTo>
                  <a:pt x="1701927" y="44450"/>
                </a:lnTo>
                <a:lnTo>
                  <a:pt x="1739900" y="44450"/>
                </a:lnTo>
                <a:lnTo>
                  <a:pt x="1752600" y="38100"/>
                </a:lnTo>
                <a:lnTo>
                  <a:pt x="1739900" y="31750"/>
                </a:lnTo>
                <a:close/>
              </a:path>
              <a:path w="1752600" h="76200">
                <a:moveTo>
                  <a:pt x="55033" y="31750"/>
                </a:moveTo>
                <a:lnTo>
                  <a:pt x="50800" y="31750"/>
                </a:lnTo>
                <a:lnTo>
                  <a:pt x="50800" y="38100"/>
                </a:lnTo>
                <a:lnTo>
                  <a:pt x="55033" y="31750"/>
                </a:lnTo>
                <a:close/>
              </a:path>
            </a:pathLst>
          </a:custGeom>
          <a:solidFill>
            <a:srgbClr val="0460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63612" y="5448300"/>
            <a:ext cx="2514600" cy="76200"/>
          </a:xfrm>
          <a:custGeom>
            <a:avLst/>
            <a:gdLst/>
            <a:ahLst/>
            <a:cxnLst/>
            <a:rect l="l" t="t" r="r" b="b"/>
            <a:pathLst>
              <a:path w="25146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2514600" h="76200">
                <a:moveTo>
                  <a:pt x="2438336" y="0"/>
                </a:moveTo>
                <a:lnTo>
                  <a:pt x="2438336" y="76200"/>
                </a:lnTo>
                <a:lnTo>
                  <a:pt x="2495486" y="47625"/>
                </a:lnTo>
                <a:lnTo>
                  <a:pt x="2451163" y="47625"/>
                </a:lnTo>
                <a:lnTo>
                  <a:pt x="2451163" y="28575"/>
                </a:lnTo>
                <a:lnTo>
                  <a:pt x="2495486" y="28575"/>
                </a:lnTo>
                <a:lnTo>
                  <a:pt x="2438336" y="0"/>
                </a:lnTo>
                <a:close/>
              </a:path>
              <a:path w="2514600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2514600" h="76200">
                <a:moveTo>
                  <a:pt x="2438336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2438336" y="47625"/>
                </a:lnTo>
                <a:lnTo>
                  <a:pt x="2438336" y="28575"/>
                </a:lnTo>
                <a:close/>
              </a:path>
              <a:path w="2514600" h="76200">
                <a:moveTo>
                  <a:pt x="2495486" y="28575"/>
                </a:moveTo>
                <a:lnTo>
                  <a:pt x="2451163" y="28575"/>
                </a:lnTo>
                <a:lnTo>
                  <a:pt x="2451163" y="47625"/>
                </a:lnTo>
                <a:lnTo>
                  <a:pt x="2495486" y="47625"/>
                </a:lnTo>
                <a:lnTo>
                  <a:pt x="2514536" y="38100"/>
                </a:lnTo>
                <a:lnTo>
                  <a:pt x="2495486" y="28575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49748" y="5448300"/>
            <a:ext cx="3657600" cy="76200"/>
          </a:xfrm>
          <a:custGeom>
            <a:avLst/>
            <a:gdLst/>
            <a:ahLst/>
            <a:cxnLst/>
            <a:rect l="l" t="t" r="r" b="b"/>
            <a:pathLst>
              <a:path w="36576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3657600" h="76200">
                <a:moveTo>
                  <a:pt x="3581400" y="0"/>
                </a:moveTo>
                <a:lnTo>
                  <a:pt x="3581400" y="76200"/>
                </a:lnTo>
                <a:lnTo>
                  <a:pt x="3638550" y="47625"/>
                </a:lnTo>
                <a:lnTo>
                  <a:pt x="3594227" y="47625"/>
                </a:lnTo>
                <a:lnTo>
                  <a:pt x="3594227" y="28575"/>
                </a:lnTo>
                <a:lnTo>
                  <a:pt x="3638550" y="28575"/>
                </a:lnTo>
                <a:lnTo>
                  <a:pt x="3581400" y="0"/>
                </a:lnTo>
                <a:close/>
              </a:path>
              <a:path w="3657600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3657600" h="76200">
                <a:moveTo>
                  <a:pt x="358140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3581400" y="47625"/>
                </a:lnTo>
                <a:lnTo>
                  <a:pt x="3581400" y="28575"/>
                </a:lnTo>
                <a:close/>
              </a:path>
              <a:path w="3657600" h="76200">
                <a:moveTo>
                  <a:pt x="3638550" y="28575"/>
                </a:moveTo>
                <a:lnTo>
                  <a:pt x="3594227" y="28575"/>
                </a:lnTo>
                <a:lnTo>
                  <a:pt x="3594227" y="47625"/>
                </a:lnTo>
                <a:lnTo>
                  <a:pt x="3638550" y="47625"/>
                </a:lnTo>
                <a:lnTo>
                  <a:pt x="3657600" y="38100"/>
                </a:lnTo>
                <a:lnTo>
                  <a:pt x="3638550" y="28575"/>
                </a:lnTo>
                <a:close/>
              </a:path>
            </a:pathLst>
          </a:custGeom>
          <a:solidFill>
            <a:srgbClr val="0A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413128" y="4374895"/>
            <a:ext cx="1546225" cy="152971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35"/>
              </a:spcBef>
              <a:tabLst>
                <a:tab pos="1142365" algn="l"/>
              </a:tabLst>
            </a:pPr>
            <a:r>
              <a:rPr sz="3600" b="1" spc="-15" baseline="1157" dirty="0">
                <a:latin typeface="Arial"/>
                <a:cs typeface="Arial"/>
              </a:rPr>
              <a:t>2</a:t>
            </a:r>
            <a:r>
              <a:rPr sz="3600" b="1" baseline="1157" dirty="0">
                <a:latin typeface="Arial"/>
                <a:cs typeface="Arial"/>
              </a:rPr>
              <a:t>σ	</a:t>
            </a:r>
            <a:r>
              <a:rPr sz="2400" b="1" spc="-10" dirty="0">
                <a:latin typeface="Arial"/>
                <a:cs typeface="Arial"/>
              </a:rPr>
              <a:t>2</a:t>
            </a:r>
            <a:r>
              <a:rPr sz="2400" b="1" dirty="0">
                <a:latin typeface="Arial"/>
                <a:cs typeface="Arial"/>
              </a:rPr>
              <a:t>σ</a:t>
            </a:r>
            <a:endParaRPr sz="2400">
              <a:latin typeface="Arial"/>
              <a:cs typeface="Arial"/>
            </a:endParaRPr>
          </a:p>
          <a:p>
            <a:pPr marL="56515" algn="ctr">
              <a:lnSpc>
                <a:spcPct val="100000"/>
              </a:lnSpc>
              <a:spcBef>
                <a:spcPts val="635"/>
              </a:spcBef>
            </a:pP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μ</a:t>
            </a:r>
            <a:endParaRPr sz="2400">
              <a:latin typeface="Arial"/>
              <a:cs typeface="Arial"/>
            </a:endParaRPr>
          </a:p>
          <a:p>
            <a:pPr marL="132715" algn="ctr">
              <a:lnSpc>
                <a:spcPct val="100000"/>
              </a:lnSpc>
              <a:spcBef>
                <a:spcPts val="1935"/>
              </a:spcBef>
            </a:pPr>
            <a:r>
              <a:rPr sz="2400" b="1" dirty="0">
                <a:latin typeface="Arial"/>
                <a:cs typeface="Arial"/>
              </a:rPr>
              <a:t>%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95.44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09564" y="4222495"/>
            <a:ext cx="1470660" cy="1682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42900"/>
              </a:lnSpc>
              <a:spcBef>
                <a:spcPts val="100"/>
              </a:spcBef>
              <a:tabLst>
                <a:tab pos="1079500" algn="l"/>
              </a:tabLst>
            </a:pPr>
            <a:r>
              <a:rPr sz="2400" b="1" spc="-10" dirty="0">
                <a:latin typeface="Arial"/>
                <a:cs typeface="Arial"/>
              </a:rPr>
              <a:t>3</a:t>
            </a:r>
            <a:r>
              <a:rPr sz="2400" b="1" dirty="0">
                <a:latin typeface="Arial"/>
                <a:cs typeface="Arial"/>
              </a:rPr>
              <a:t>σ	</a:t>
            </a:r>
            <a:r>
              <a:rPr sz="2400" b="1" spc="-10" dirty="0">
                <a:latin typeface="Arial"/>
                <a:cs typeface="Arial"/>
              </a:rPr>
              <a:t>3</a:t>
            </a:r>
            <a:r>
              <a:rPr sz="2400" b="1" dirty="0">
                <a:latin typeface="Arial"/>
                <a:cs typeface="Arial"/>
              </a:rPr>
              <a:t>σ  </a:t>
            </a:r>
            <a:r>
              <a:rPr sz="2400" b="1" dirty="0">
                <a:solidFill>
                  <a:srgbClr val="339933"/>
                </a:solidFill>
                <a:latin typeface="Arial"/>
                <a:cs typeface="Arial"/>
              </a:rPr>
              <a:t>μ</a:t>
            </a:r>
            <a:endParaRPr sz="2400">
              <a:latin typeface="Arial"/>
              <a:cs typeface="Arial"/>
            </a:endParaRPr>
          </a:p>
          <a:p>
            <a:pPr marL="71755" algn="ctr">
              <a:lnSpc>
                <a:spcPct val="100000"/>
              </a:lnSpc>
              <a:spcBef>
                <a:spcPts val="1930"/>
              </a:spcBef>
            </a:pPr>
            <a:r>
              <a:rPr sz="2400" b="1" dirty="0">
                <a:latin typeface="Arial"/>
                <a:cs typeface="Arial"/>
              </a:rPr>
              <a:t>%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99.73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553998"/>
          </a:xfrm>
        </p:spPr>
        <p:txBody>
          <a:bodyPr/>
          <a:lstStyle/>
          <a:p>
            <a:pPr algn="ctr"/>
            <a:r>
              <a:rPr lang="tr-TR" sz="3600" u="sng" dirty="0" smtClean="0">
                <a:solidFill>
                  <a:srgbClr val="FF0000"/>
                </a:solidFill>
              </a:rPr>
              <a:t>EXEL İLE TANIMLAYICI İSTATİSTİKLER</a:t>
            </a:r>
            <a:endParaRPr lang="tr-TR" sz="36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233589"/>
              </p:ext>
            </p:extLst>
          </p:nvPr>
        </p:nvGraphicFramePr>
        <p:xfrm>
          <a:off x="838200" y="1752600"/>
          <a:ext cx="7772400" cy="464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1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İSTATİSTİKİ İŞLEM</a:t>
                      </a:r>
                      <a:endParaRPr lang="tr-TR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KOD</a:t>
                      </a:r>
                      <a:endParaRPr lang="tr-TR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Toplam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=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TOPLA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Ortalama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=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ORTALAMA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err="1">
                          <a:effectLst/>
                        </a:rPr>
                        <a:t>Mod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=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ENÇOK_OLAN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Medyan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=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ORTANCA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Standart Sapma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=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STDSAPMA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Minimum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=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MİN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Maksimum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=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MAK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Frekans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=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SIKLIK = EĞERSAY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0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152400" y="1981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		</a:t>
            </a:r>
            <a:r>
              <a:rPr lang="tr-TR" sz="6000" b="1" dirty="0" smtClean="0">
                <a:solidFill>
                  <a:srgbClr val="FF0000"/>
                </a:solidFill>
              </a:rPr>
              <a:t>TEŞEKKÜRLER!..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FA085F-D5E9-4689-8A6F-D4192F224B04}" type="slidenum">
              <a:rPr lang="tr-TR" smtClean="0"/>
              <a:pPr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6148" y="572770"/>
            <a:ext cx="3745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2. </a:t>
            </a:r>
            <a:r>
              <a:rPr i="1" spc="0" dirty="0">
                <a:latin typeface="Tw Cen MT"/>
                <a:cs typeface="Tw Cen MT"/>
              </a:rPr>
              <a:t>Sıralı</a:t>
            </a:r>
            <a:r>
              <a:rPr i="1" spc="-85" dirty="0">
                <a:latin typeface="Tw Cen MT"/>
                <a:cs typeface="Tw Cen MT"/>
              </a:rPr>
              <a:t> </a:t>
            </a:r>
            <a:r>
              <a:rPr i="1" dirty="0">
                <a:latin typeface="Tw Cen MT"/>
                <a:cs typeface="Tw Cen MT"/>
              </a:rPr>
              <a:t>(Ordinal)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52370"/>
            <a:ext cx="7406005" cy="426720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32740" marR="5080" indent="-320040">
              <a:lnSpc>
                <a:spcPct val="90000"/>
              </a:lnSpc>
              <a:spcBef>
                <a:spcPts val="430"/>
              </a:spcBef>
              <a:buClr>
                <a:srgbClr val="009DD9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0" dirty="0">
                <a:latin typeface="Tw Cen MT"/>
                <a:cs typeface="Tw Cen MT"/>
              </a:rPr>
              <a:t>Ölçümün farklı </a:t>
            </a:r>
            <a:r>
              <a:rPr sz="2800" spc="-5" dirty="0">
                <a:latin typeface="Tw Cen MT"/>
                <a:cs typeface="Tw Cen MT"/>
              </a:rPr>
              <a:t>kategorileri arasında bir </a:t>
            </a:r>
            <a:r>
              <a:rPr sz="2800" spc="-10" dirty="0">
                <a:latin typeface="Tw Cen MT"/>
                <a:cs typeface="Tw Cen MT"/>
              </a:rPr>
              <a:t>sıra  </a:t>
            </a:r>
            <a:r>
              <a:rPr sz="2800" spc="-5" dirty="0">
                <a:latin typeface="Tw Cen MT"/>
                <a:cs typeface="Tw Cen MT"/>
              </a:rPr>
              <a:t>(öncelik) </a:t>
            </a:r>
            <a:r>
              <a:rPr sz="2800" spc="10" dirty="0">
                <a:latin typeface="Tw Cen MT"/>
                <a:cs typeface="Tw Cen MT"/>
              </a:rPr>
              <a:t>durumu </a:t>
            </a:r>
            <a:r>
              <a:rPr sz="2800" spc="-25" dirty="0">
                <a:latin typeface="Tw Cen MT"/>
                <a:cs typeface="Tw Cen MT"/>
              </a:rPr>
              <a:t>var </a:t>
            </a:r>
            <a:r>
              <a:rPr sz="2800" dirty="0">
                <a:latin typeface="Tw Cen MT"/>
                <a:cs typeface="Tw Cen MT"/>
              </a:rPr>
              <a:t>ancak </a:t>
            </a:r>
            <a:r>
              <a:rPr sz="2800" spc="-5" dirty="0">
                <a:latin typeface="Tw Cen MT"/>
                <a:cs typeface="Tw Cen MT"/>
              </a:rPr>
              <a:t>sıralar arasındaki  mesafe eşit </a:t>
            </a:r>
            <a:r>
              <a:rPr sz="2800" spc="-70" dirty="0">
                <a:latin typeface="Tw Cen MT"/>
                <a:cs typeface="Tw Cen MT"/>
              </a:rPr>
              <a:t>veya </a:t>
            </a:r>
            <a:r>
              <a:rPr sz="2800" spc="-10" dirty="0">
                <a:latin typeface="Tw Cen MT"/>
                <a:cs typeface="Tw Cen MT"/>
              </a:rPr>
              <a:t>ölçülebilir </a:t>
            </a:r>
            <a:r>
              <a:rPr sz="2800" spc="-20" dirty="0">
                <a:latin typeface="Tw Cen MT"/>
                <a:cs typeface="Tw Cen MT"/>
              </a:rPr>
              <a:t>de</a:t>
            </a:r>
            <a:r>
              <a:rPr sz="2800" spc="-20" dirty="0">
                <a:latin typeface="Arial"/>
                <a:cs typeface="Arial"/>
              </a:rPr>
              <a:t>ğ</a:t>
            </a:r>
            <a:r>
              <a:rPr sz="2800" spc="-20" dirty="0">
                <a:latin typeface="Tw Cen MT"/>
                <a:cs typeface="Tw Cen MT"/>
              </a:rPr>
              <a:t>ilse, </a:t>
            </a:r>
            <a:r>
              <a:rPr sz="2800" spc="-5" dirty="0">
                <a:latin typeface="Tw Cen MT"/>
                <a:cs typeface="Tw Cen MT"/>
              </a:rPr>
              <a:t>ölçüm </a:t>
            </a:r>
            <a:r>
              <a:rPr sz="2800" spc="-10" dirty="0">
                <a:latin typeface="Tw Cen MT"/>
                <a:cs typeface="Tw Cen MT"/>
              </a:rPr>
              <a:t>seviyesi  </a:t>
            </a:r>
            <a:r>
              <a:rPr sz="2800" b="1" dirty="0">
                <a:latin typeface="Tw Cen MT"/>
                <a:cs typeface="Tw Cen MT"/>
              </a:rPr>
              <a:t>sıralıdır</a:t>
            </a:r>
            <a:r>
              <a:rPr sz="2800" dirty="0">
                <a:latin typeface="Tw Cen MT"/>
                <a:cs typeface="Tw Cen MT"/>
              </a:rPr>
              <a:t>.</a:t>
            </a:r>
            <a:endParaRPr sz="28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9DD9"/>
              </a:buClr>
              <a:buFont typeface="Wingdings"/>
              <a:buChar char=""/>
            </a:pPr>
            <a:endParaRPr sz="3900">
              <a:latin typeface="Times New Roman"/>
              <a:cs typeface="Times New Roman"/>
            </a:endParaRPr>
          </a:p>
          <a:p>
            <a:pPr marL="332740" marR="59055" indent="-320040">
              <a:lnSpc>
                <a:spcPts val="3010"/>
              </a:lnSpc>
              <a:buClr>
                <a:srgbClr val="009DD9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Tw Cen MT"/>
                <a:cs typeface="Tw Cen MT"/>
              </a:rPr>
              <a:t>Ör: E</a:t>
            </a:r>
            <a:r>
              <a:rPr sz="2800" spc="-5" dirty="0">
                <a:latin typeface="Arial"/>
                <a:cs typeface="Arial"/>
              </a:rPr>
              <a:t>ğ</a:t>
            </a:r>
            <a:r>
              <a:rPr sz="2800" spc="-5" dirty="0">
                <a:latin typeface="Tw Cen MT"/>
                <a:cs typeface="Tw Cen MT"/>
              </a:rPr>
              <a:t>itim </a:t>
            </a:r>
            <a:r>
              <a:rPr sz="2800" spc="10" dirty="0">
                <a:latin typeface="Tw Cen MT"/>
                <a:cs typeface="Tw Cen MT"/>
              </a:rPr>
              <a:t>durumu, </a:t>
            </a:r>
            <a:r>
              <a:rPr sz="2800" spc="-10" dirty="0">
                <a:latin typeface="Tw Cen MT"/>
                <a:cs typeface="Tw Cen MT"/>
              </a:rPr>
              <a:t>askeri rütbe, </a:t>
            </a:r>
            <a:r>
              <a:rPr sz="2800" spc="-5" dirty="0">
                <a:latin typeface="Tw Cen MT"/>
                <a:cs typeface="Tw Cen MT"/>
              </a:rPr>
              <a:t>elbise büyüklü</a:t>
            </a:r>
            <a:r>
              <a:rPr sz="2800" spc="-5" dirty="0">
                <a:latin typeface="Arial"/>
                <a:cs typeface="Arial"/>
              </a:rPr>
              <a:t>ğ</a:t>
            </a:r>
            <a:r>
              <a:rPr sz="2800" spc="-5" dirty="0">
                <a:latin typeface="Tw Cen MT"/>
                <a:cs typeface="Tw Cen MT"/>
              </a:rPr>
              <a:t>ü,  </a:t>
            </a:r>
            <a:r>
              <a:rPr sz="2800" spc="-10" dirty="0">
                <a:latin typeface="Tw Cen MT"/>
                <a:cs typeface="Tw Cen MT"/>
              </a:rPr>
              <a:t>vs.</a:t>
            </a:r>
            <a:endParaRPr sz="28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9DD9"/>
              </a:buClr>
              <a:buFont typeface="Wingdings"/>
              <a:buChar char=""/>
            </a:pPr>
            <a:endParaRPr sz="3800">
              <a:latin typeface="Times New Roman"/>
              <a:cs typeface="Times New Roman"/>
            </a:endParaRPr>
          </a:p>
          <a:p>
            <a:pPr marL="332740" marR="33020" indent="-320040">
              <a:lnSpc>
                <a:spcPts val="3050"/>
              </a:lnSpc>
              <a:buClr>
                <a:srgbClr val="009DD9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10" dirty="0">
                <a:latin typeface="Tw Cen MT"/>
                <a:cs typeface="Tw Cen MT"/>
              </a:rPr>
              <a:t>Kategoriler </a:t>
            </a:r>
            <a:r>
              <a:rPr sz="2800" spc="-5" dirty="0">
                <a:latin typeface="Tw Cen MT"/>
                <a:cs typeface="Tw Cen MT"/>
              </a:rPr>
              <a:t>arasıda bir </a:t>
            </a:r>
            <a:r>
              <a:rPr sz="2800" spc="-10" dirty="0">
                <a:latin typeface="Tw Cen MT"/>
                <a:cs typeface="Tw Cen MT"/>
              </a:rPr>
              <a:t>sıra </a:t>
            </a:r>
            <a:r>
              <a:rPr sz="2800" spc="0" dirty="0">
                <a:latin typeface="Tw Cen MT"/>
                <a:cs typeface="Tw Cen MT"/>
              </a:rPr>
              <a:t>farkı </a:t>
            </a:r>
            <a:r>
              <a:rPr sz="2800" spc="-10" dirty="0">
                <a:latin typeface="Tw Cen MT"/>
                <a:cs typeface="Tw Cen MT"/>
              </a:rPr>
              <a:t>vardır </a:t>
            </a:r>
            <a:r>
              <a:rPr sz="2800" spc="-5" dirty="0">
                <a:latin typeface="Tw Cen MT"/>
                <a:cs typeface="Tw Cen MT"/>
              </a:rPr>
              <a:t>ancak bu  </a:t>
            </a:r>
            <a:r>
              <a:rPr sz="2800" spc="0" dirty="0">
                <a:latin typeface="Tw Cen MT"/>
                <a:cs typeface="Tw Cen MT"/>
              </a:rPr>
              <a:t>farkın </a:t>
            </a:r>
            <a:r>
              <a:rPr sz="2800" spc="-5" dirty="0">
                <a:latin typeface="Tw Cen MT"/>
                <a:cs typeface="Tw Cen MT"/>
              </a:rPr>
              <a:t>büyüklü</a:t>
            </a:r>
            <a:r>
              <a:rPr sz="2800" spc="-5" dirty="0">
                <a:latin typeface="Arial"/>
                <a:cs typeface="Arial"/>
              </a:rPr>
              <a:t>ğ</a:t>
            </a:r>
            <a:r>
              <a:rPr sz="2800" spc="-5" dirty="0">
                <a:latin typeface="Tw Cen MT"/>
                <a:cs typeface="Tw Cen MT"/>
              </a:rPr>
              <a:t>ü </a:t>
            </a:r>
            <a:r>
              <a:rPr sz="2800" spc="0" dirty="0">
                <a:latin typeface="Tw Cen MT"/>
                <a:cs typeface="Tw Cen MT"/>
              </a:rPr>
              <a:t>belirli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25" dirty="0">
                <a:latin typeface="Tw Cen MT"/>
                <a:cs typeface="Tw Cen MT"/>
              </a:rPr>
              <a:t>de</a:t>
            </a:r>
            <a:r>
              <a:rPr sz="2800" spc="-25" dirty="0">
                <a:latin typeface="Arial"/>
                <a:cs typeface="Arial"/>
              </a:rPr>
              <a:t>ğ</a:t>
            </a:r>
            <a:r>
              <a:rPr sz="2800" spc="-25" dirty="0">
                <a:latin typeface="Tw Cen MT"/>
                <a:cs typeface="Tw Cen MT"/>
              </a:rPr>
              <a:t>ildir.</a:t>
            </a:r>
            <a:endParaRPr sz="28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6148" y="648970"/>
            <a:ext cx="39928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3. </a:t>
            </a:r>
            <a:r>
              <a:rPr i="1" spc="0" dirty="0">
                <a:latin typeface="Tw Cen MT"/>
                <a:cs typeface="Tw Cen MT"/>
              </a:rPr>
              <a:t>Aralık</a:t>
            </a:r>
            <a:r>
              <a:rPr i="1" spc="-85" dirty="0">
                <a:latin typeface="Tw Cen MT"/>
                <a:cs typeface="Tw Cen MT"/>
              </a:rPr>
              <a:t> </a:t>
            </a:r>
            <a:r>
              <a:rPr i="1" spc="-5" dirty="0">
                <a:latin typeface="Tw Cen MT"/>
                <a:cs typeface="Tw Cen MT"/>
              </a:rPr>
              <a:t>(Interval)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299843"/>
            <a:ext cx="6813550" cy="2856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999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Ölçüm </a:t>
            </a:r>
            <a:r>
              <a:rPr sz="2900" spc="0" dirty="0">
                <a:latin typeface="Tw Cen MT"/>
                <a:cs typeface="Tw Cen MT"/>
              </a:rPr>
              <a:t>de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erleri </a:t>
            </a:r>
            <a:r>
              <a:rPr sz="2900" spc="-5" dirty="0">
                <a:latin typeface="Tw Cen MT"/>
                <a:cs typeface="Tw Cen MT"/>
              </a:rPr>
              <a:t>arasında </a:t>
            </a:r>
            <a:r>
              <a:rPr sz="2900" dirty="0">
                <a:latin typeface="Tw Cen MT"/>
                <a:cs typeface="Tw Cen MT"/>
              </a:rPr>
              <a:t>büyüklük </a:t>
            </a:r>
            <a:r>
              <a:rPr sz="2900" spc="-5" dirty="0">
                <a:latin typeface="Tw Cen MT"/>
                <a:cs typeface="Tw Cen MT"/>
              </a:rPr>
              <a:t>olarak  </a:t>
            </a:r>
            <a:r>
              <a:rPr sz="2900" dirty="0">
                <a:latin typeface="Tw Cen MT"/>
                <a:cs typeface="Tw Cen MT"/>
              </a:rPr>
              <a:t>ölçülen bir </a:t>
            </a:r>
            <a:r>
              <a:rPr sz="2900" spc="0" dirty="0">
                <a:latin typeface="Tw Cen MT"/>
                <a:cs typeface="Tw Cen MT"/>
              </a:rPr>
              <a:t>farklılık </a:t>
            </a:r>
            <a:r>
              <a:rPr sz="2900" spc="-20" dirty="0">
                <a:latin typeface="Tw Cen MT"/>
                <a:cs typeface="Tw Cen MT"/>
              </a:rPr>
              <a:t>var </a:t>
            </a:r>
            <a:r>
              <a:rPr sz="2900" dirty="0">
                <a:latin typeface="Tw Cen MT"/>
                <a:cs typeface="Tw Cen MT"/>
              </a:rPr>
              <a:t>ancak </a:t>
            </a:r>
            <a:r>
              <a:rPr sz="2900" spc="5" dirty="0">
                <a:latin typeface="Tw Cen MT"/>
                <a:cs typeface="Tw Cen MT"/>
              </a:rPr>
              <a:t>mutlak </a:t>
            </a: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5" dirty="0">
                <a:latin typeface="Tw Cen MT"/>
                <a:cs typeface="Tw Cen MT"/>
              </a:rPr>
              <a:t>sıfır  </a:t>
            </a:r>
            <a:r>
              <a:rPr sz="2900" dirty="0">
                <a:latin typeface="Tw Cen MT"/>
                <a:cs typeface="Tw Cen MT"/>
              </a:rPr>
              <a:t>noktası </a:t>
            </a:r>
            <a:r>
              <a:rPr sz="2900" spc="-15" dirty="0">
                <a:latin typeface="Tw Cen MT"/>
                <a:cs typeface="Tw Cen MT"/>
              </a:rPr>
              <a:t>yoksa, </a:t>
            </a:r>
            <a:r>
              <a:rPr sz="2900" dirty="0">
                <a:latin typeface="Tw Cen MT"/>
                <a:cs typeface="Tw Cen MT"/>
              </a:rPr>
              <a:t>ölçüm </a:t>
            </a:r>
            <a:r>
              <a:rPr sz="2900" spc="-10" dirty="0">
                <a:latin typeface="Tw Cen MT"/>
                <a:cs typeface="Tw Cen MT"/>
              </a:rPr>
              <a:t>seviyesi </a:t>
            </a:r>
            <a:r>
              <a:rPr sz="2900" b="1" spc="0" dirty="0">
                <a:latin typeface="Tw Cen MT"/>
                <a:cs typeface="Tw Cen MT"/>
              </a:rPr>
              <a:t>aralık  </a:t>
            </a:r>
            <a:r>
              <a:rPr sz="2900" spc="-20" dirty="0">
                <a:latin typeface="Tw Cen MT"/>
                <a:cs typeface="Tw Cen MT"/>
              </a:rPr>
              <a:t>seviyesindedir.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Font typeface="Wingdings"/>
              <a:buChar char=""/>
            </a:pPr>
            <a:endParaRPr sz="425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20" dirty="0">
                <a:latin typeface="Tw Cen MT"/>
                <a:cs typeface="Tw Cen MT"/>
              </a:rPr>
              <a:t>Hava </a:t>
            </a:r>
            <a:r>
              <a:rPr sz="2900" spc="-5" dirty="0">
                <a:latin typeface="Tw Cen MT"/>
                <a:cs typeface="Tw Cen MT"/>
              </a:rPr>
              <a:t>sıcaklı</a:t>
            </a:r>
            <a:r>
              <a:rPr sz="2900" spc="-5" dirty="0">
                <a:latin typeface="Arial"/>
                <a:cs typeface="Arial"/>
              </a:rPr>
              <a:t>ğ</a:t>
            </a:r>
            <a:r>
              <a:rPr sz="2900" spc="-5" dirty="0">
                <a:latin typeface="Tw Cen MT"/>
                <a:cs typeface="Tw Cen MT"/>
              </a:rPr>
              <a:t>ı </a:t>
            </a:r>
            <a:r>
              <a:rPr sz="2900" dirty="0">
                <a:latin typeface="Tw Cen MT"/>
                <a:cs typeface="Tw Cen MT"/>
              </a:rPr>
              <a:t>en </a:t>
            </a:r>
            <a:r>
              <a:rPr sz="2900" spc="-5" dirty="0">
                <a:latin typeface="Tw Cen MT"/>
                <a:cs typeface="Tw Cen MT"/>
              </a:rPr>
              <a:t>iyi</a:t>
            </a:r>
            <a:r>
              <a:rPr sz="2900" spc="-15" dirty="0">
                <a:latin typeface="Tw Cen MT"/>
                <a:cs typeface="Tw Cen MT"/>
              </a:rPr>
              <a:t> örnektir.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33210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i="1" spc="5" dirty="0">
                <a:latin typeface="Tw Cen MT"/>
                <a:cs typeface="Tw Cen MT"/>
              </a:rPr>
              <a:t>Oran</a:t>
            </a:r>
            <a:r>
              <a:rPr i="1" spc="-100" dirty="0">
                <a:latin typeface="Tw Cen MT"/>
                <a:cs typeface="Tw Cen MT"/>
              </a:rPr>
              <a:t> </a:t>
            </a:r>
            <a:r>
              <a:rPr i="1" dirty="0">
                <a:latin typeface="Tw Cen MT"/>
                <a:cs typeface="Tw Cen MT"/>
              </a:rPr>
              <a:t>(Ratio)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12214"/>
            <a:ext cx="7636509" cy="2416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25" dirty="0">
                <a:latin typeface="Tw Cen MT"/>
                <a:cs typeface="Tw Cen MT"/>
              </a:rPr>
              <a:t>Veriler </a:t>
            </a:r>
            <a:r>
              <a:rPr sz="2900" spc="-5" dirty="0">
                <a:latin typeface="Tw Cen MT"/>
                <a:cs typeface="Tw Cen MT"/>
              </a:rPr>
              <a:t>arasındaki </a:t>
            </a:r>
            <a:r>
              <a:rPr sz="2900" spc="10" dirty="0">
                <a:latin typeface="Tw Cen MT"/>
                <a:cs typeface="Tw Cen MT"/>
              </a:rPr>
              <a:t>fark </a:t>
            </a:r>
            <a:r>
              <a:rPr sz="2900" spc="-10" dirty="0">
                <a:latin typeface="Tw Cen MT"/>
                <a:cs typeface="Tw Cen MT"/>
              </a:rPr>
              <a:t>sayısal </a:t>
            </a:r>
            <a:r>
              <a:rPr sz="2900" spc="-5" dirty="0">
                <a:latin typeface="Tw Cen MT"/>
                <a:cs typeface="Tw Cen MT"/>
              </a:rPr>
              <a:t>olarak </a:t>
            </a:r>
            <a:r>
              <a:rPr sz="2900" spc="0" dirty="0">
                <a:latin typeface="Tw Cen MT"/>
                <a:cs typeface="Tw Cen MT"/>
              </a:rPr>
              <a:t>belirli </a:t>
            </a:r>
            <a:r>
              <a:rPr sz="2900" spc="-30" dirty="0">
                <a:latin typeface="Tw Cen MT"/>
                <a:cs typeface="Tw Cen MT"/>
              </a:rPr>
              <a:t>ve  </a:t>
            </a:r>
            <a:r>
              <a:rPr sz="2900" spc="5" dirty="0">
                <a:latin typeface="Tw Cen MT"/>
                <a:cs typeface="Tw Cen MT"/>
              </a:rPr>
              <a:t>mutlak </a:t>
            </a:r>
            <a:r>
              <a:rPr sz="2900" dirty="0">
                <a:latin typeface="Tw Cen MT"/>
                <a:cs typeface="Tw Cen MT"/>
              </a:rPr>
              <a:t>bir </a:t>
            </a:r>
            <a:r>
              <a:rPr sz="2900" spc="-5" dirty="0">
                <a:latin typeface="Tw Cen MT"/>
                <a:cs typeface="Tw Cen MT"/>
              </a:rPr>
              <a:t>sıfır </a:t>
            </a:r>
            <a:r>
              <a:rPr sz="2900" dirty="0">
                <a:latin typeface="Tw Cen MT"/>
                <a:cs typeface="Tw Cen MT"/>
              </a:rPr>
              <a:t>noktası </a:t>
            </a:r>
            <a:r>
              <a:rPr sz="2900" spc="-20" dirty="0">
                <a:latin typeface="Tw Cen MT"/>
                <a:cs typeface="Tw Cen MT"/>
              </a:rPr>
              <a:t>var </a:t>
            </a:r>
            <a:r>
              <a:rPr sz="2900" spc="-35" dirty="0">
                <a:latin typeface="Tw Cen MT"/>
                <a:cs typeface="Tw Cen MT"/>
              </a:rPr>
              <a:t>ise, </a:t>
            </a:r>
            <a:r>
              <a:rPr sz="2900" dirty="0">
                <a:latin typeface="Tw Cen MT"/>
                <a:cs typeface="Tw Cen MT"/>
              </a:rPr>
              <a:t>ölçüm </a:t>
            </a:r>
            <a:r>
              <a:rPr sz="2900" spc="-10" dirty="0">
                <a:latin typeface="Tw Cen MT"/>
                <a:cs typeface="Tw Cen MT"/>
              </a:rPr>
              <a:t>seviyesi </a:t>
            </a:r>
            <a:r>
              <a:rPr sz="2900" b="1" dirty="0">
                <a:latin typeface="Tw Cen MT"/>
                <a:cs typeface="Tw Cen MT"/>
              </a:rPr>
              <a:t>oran  </a:t>
            </a:r>
            <a:r>
              <a:rPr sz="2900" spc="-5" dirty="0">
                <a:latin typeface="Tw Cen MT"/>
                <a:cs typeface="Tw Cen MT"/>
              </a:rPr>
              <a:t>olarak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adlandırılır.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Font typeface="Wingdings"/>
              <a:buChar char=""/>
            </a:pPr>
            <a:endParaRPr sz="425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009DD9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dirty="0">
                <a:latin typeface="Tw Cen MT"/>
                <a:cs typeface="Tw Cen MT"/>
              </a:rPr>
              <a:t>Ör: </a:t>
            </a:r>
            <a:r>
              <a:rPr sz="2900" spc="0" dirty="0">
                <a:latin typeface="Tw Cen MT"/>
                <a:cs typeface="Tw Cen MT"/>
              </a:rPr>
              <a:t>A</a:t>
            </a:r>
            <a:r>
              <a:rPr sz="2900" spc="0" dirty="0">
                <a:latin typeface="Arial"/>
                <a:cs typeface="Arial"/>
              </a:rPr>
              <a:t>ğ</a:t>
            </a:r>
            <a:r>
              <a:rPr sz="2900" spc="0" dirty="0">
                <a:latin typeface="Tw Cen MT"/>
                <a:cs typeface="Tw Cen MT"/>
              </a:rPr>
              <a:t>ırlık, </a:t>
            </a:r>
            <a:r>
              <a:rPr sz="2900" spc="-30" dirty="0">
                <a:latin typeface="Tw Cen MT"/>
                <a:cs typeface="Tw Cen MT"/>
              </a:rPr>
              <a:t>yaş, </a:t>
            </a:r>
            <a:r>
              <a:rPr sz="2900" spc="-65" dirty="0">
                <a:latin typeface="Tw Cen MT"/>
                <a:cs typeface="Tw Cen MT"/>
              </a:rPr>
              <a:t>boy,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vs.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64</TotalTime>
  <Words>1985</Words>
  <Application>Microsoft Office PowerPoint</Application>
  <PresentationFormat>Ekran Gösterisi (4:3)</PresentationFormat>
  <Paragraphs>598</Paragraphs>
  <Slides>67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67</vt:i4>
      </vt:variant>
    </vt:vector>
  </HeadingPairs>
  <TitlesOfParts>
    <vt:vector size="76" baseType="lpstr">
      <vt:lpstr>Arial</vt:lpstr>
      <vt:lpstr>Calibri</vt:lpstr>
      <vt:lpstr>PMingLiU</vt:lpstr>
      <vt:lpstr>Symbol</vt:lpstr>
      <vt:lpstr>Times New Roman</vt:lpstr>
      <vt:lpstr>Tw Cen MT</vt:lpstr>
      <vt:lpstr>Wingdings</vt:lpstr>
      <vt:lpstr>Wingdings 2</vt:lpstr>
      <vt:lpstr>Office Theme</vt:lpstr>
      <vt:lpstr>PowerPoint Sunusu</vt:lpstr>
      <vt:lpstr>İstatistik</vt:lpstr>
      <vt:lpstr>Veri</vt:lpstr>
      <vt:lpstr>Değişkenler</vt:lpstr>
      <vt:lpstr>Veri Türleri</vt:lpstr>
      <vt:lpstr>1. Nominal - Kategorik</vt:lpstr>
      <vt:lpstr>2. Sıralı (Ordinal)</vt:lpstr>
      <vt:lpstr>3. Aralık (Interval)</vt:lpstr>
      <vt:lpstr>4. Oran (Ratio)</vt:lpstr>
      <vt:lpstr>İstatistik Türleri</vt:lpstr>
      <vt:lpstr>Tanımlayıcı İstatistikler ve Grafikle Gösterim</vt:lpstr>
      <vt:lpstr>Frekans Dağılımları</vt:lpstr>
      <vt:lpstr>Frekans Dağılımları…</vt:lpstr>
      <vt:lpstr>Frekans Dağılımları…</vt:lpstr>
      <vt:lpstr>Frekans Dağılımları…</vt:lpstr>
      <vt:lpstr>Frekans Dağılımları…</vt:lpstr>
      <vt:lpstr>Histogram</vt:lpstr>
      <vt:lpstr>Histogram…</vt:lpstr>
      <vt:lpstr>Pasta Grafiği</vt:lpstr>
      <vt:lpstr>Pasta Grafiği</vt:lpstr>
      <vt:lpstr>Çubuk grafiği</vt:lpstr>
      <vt:lpstr>Çubuk grafiği…</vt:lpstr>
      <vt:lpstr>Tanımlayıcı İstatistikler</vt:lpstr>
      <vt:lpstr>Merkezi Eğilim Ölçüleri</vt:lpstr>
      <vt:lpstr>Aritmetik Ortalama</vt:lpstr>
      <vt:lpstr>PowerPoint Sunusu</vt:lpstr>
      <vt:lpstr>Aritmetik Ortalama…</vt:lpstr>
      <vt:lpstr>Medyan - Ortanca</vt:lpstr>
      <vt:lpstr>Medyan…</vt:lpstr>
      <vt:lpstr>Medyan…</vt:lpstr>
      <vt:lpstr>Medyan…</vt:lpstr>
      <vt:lpstr>Medyan…</vt:lpstr>
      <vt:lpstr>Medyan…</vt:lpstr>
      <vt:lpstr>Mod</vt:lpstr>
      <vt:lpstr>Mod…</vt:lpstr>
      <vt:lpstr>Merkezi Eğilim Ölçüleri Örneği</vt:lpstr>
      <vt:lpstr>Merkezi Eğilim Ölçüleri Örneği</vt:lpstr>
      <vt:lpstr>Merkezi Eğilim Ölçüleri Örneği</vt:lpstr>
      <vt:lpstr>Merkezi Eğilim Ölçüleri Örneği</vt:lpstr>
      <vt:lpstr>Ortalama, Medyan ve Modun karşılaştırılması</vt:lpstr>
      <vt:lpstr>Ortalama, Medyan ve Modun karşılaştırılması</vt:lpstr>
      <vt:lpstr>Ortalama, Medyan ve Modun karşılaştırılması</vt:lpstr>
      <vt:lpstr>Ortalama, Medyan ve Modun karşılaştırılması</vt:lpstr>
      <vt:lpstr>Yayılma Ölçüleri</vt:lpstr>
      <vt:lpstr>Aralık</vt:lpstr>
      <vt:lpstr>Aralık…</vt:lpstr>
      <vt:lpstr>Varyans</vt:lpstr>
      <vt:lpstr>Varyans…</vt:lpstr>
      <vt:lpstr>Varyans…</vt:lpstr>
      <vt:lpstr>Vaxri     yans…</vt:lpstr>
      <vt:lpstr>Varyans…</vt:lpstr>
      <vt:lpstr> </vt:lpstr>
      <vt:lpstr> x</vt:lpstr>
      <vt:lpstr>PowerPoint Sunusu</vt:lpstr>
      <vt:lpstr>Değişim katsayısı</vt:lpstr>
      <vt:lpstr>CV  s</vt:lpstr>
      <vt:lpstr>Dördebölenler</vt:lpstr>
      <vt:lpstr>Dördebölenler…</vt:lpstr>
      <vt:lpstr>Dördebölenler…</vt:lpstr>
      <vt:lpstr>Dördebölenler…</vt:lpstr>
      <vt:lpstr>PowerPoint Sunusu</vt:lpstr>
      <vt:lpstr>Normal Dağılım</vt:lpstr>
      <vt:lpstr>Normal Dağılımın Şekli</vt:lpstr>
      <vt:lpstr>Bazı kurallar</vt:lpstr>
      <vt:lpstr>Bazı kurallar…</vt:lpstr>
      <vt:lpstr>EXEL İLE TANIMLAYICI İSTATİSTİKLER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NK</cp:lastModifiedBy>
  <cp:revision>6</cp:revision>
  <dcterms:created xsi:type="dcterms:W3CDTF">2017-10-30T07:19:51Z</dcterms:created>
  <dcterms:modified xsi:type="dcterms:W3CDTF">2021-10-24T13:31:40Z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2017-10-30T00:00:00Z</vt:filetime>
  </property>
</Properties>
</file>