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75" r:id="rId4"/>
    <p:sldId id="276" r:id="rId5"/>
    <p:sldId id="274" r:id="rId6"/>
    <p:sldId id="277" r:id="rId7"/>
    <p:sldId id="289" r:id="rId8"/>
    <p:sldId id="290" r:id="rId9"/>
    <p:sldId id="291" r:id="rId10"/>
    <p:sldId id="269" r:id="rId11"/>
    <p:sldId id="268" r:id="rId12"/>
    <p:sldId id="292" r:id="rId13"/>
    <p:sldId id="293" r:id="rId14"/>
    <p:sldId id="294" r:id="rId15"/>
    <p:sldId id="285" r:id="rId16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howGuides="1">
      <p:cViewPr varScale="1">
        <p:scale>
          <a:sx n="86" d="100"/>
          <a:sy n="86" d="100"/>
        </p:scale>
        <p:origin x="470" y="5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758CBA3A-9936-4C67-965C-A8DD3074879B}">
      <dgm:prSet phldrT="[Text]"/>
      <dgm:spPr/>
      <dgm:t>
        <a:bodyPr rtlCol="0"/>
        <a:lstStyle/>
        <a:p>
          <a:pPr rtl="0"/>
          <a:r>
            <a:rPr lang="tr-TR" noProof="0" dirty="0"/>
            <a:t>A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 rtlCol="0"/>
        <a:lstStyle/>
        <a:p>
          <a:pPr rtl="0"/>
          <a:endParaRPr lang="tr-TR" noProof="0" dirty="0"/>
        </a:p>
      </dgm:t>
    </dgm:pt>
    <dgm:pt modelId="{290E9CBE-1634-47AD-B973-508944073D35}" type="sibTrans" cxnId="{F717B596-7122-4C3F-9238-14763508386B}">
      <dgm:prSet/>
      <dgm:spPr/>
      <dgm:t>
        <a:bodyPr rtlCol="0"/>
        <a:lstStyle/>
        <a:p>
          <a:pPr rtl="0"/>
          <a:endParaRPr lang="tr-TR" noProof="0" dirty="0"/>
        </a:p>
      </dgm:t>
    </dgm:pt>
    <dgm:pt modelId="{E90264E4-81CE-47E1-80E3-2624D8E5DFEE}">
      <dgm:prSet phldrT="[Text]"/>
      <dgm:spPr/>
      <dgm:t>
        <a:bodyPr rtlCol="0"/>
        <a:lstStyle/>
        <a:p>
          <a:pPr rtl="0"/>
          <a:r>
            <a:rPr lang="tr-TR" noProof="0" dirty="0"/>
            <a:t>Temel kavramalar</a:t>
          </a:r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 rtlCol="0"/>
        <a:lstStyle/>
        <a:p>
          <a:pPr rtl="0"/>
          <a:endParaRPr lang="tr-TR" noProof="0" dirty="0"/>
        </a:p>
      </dgm:t>
    </dgm:pt>
    <dgm:pt modelId="{F41EE2E3-AB57-4E33-8FAD-2DCFFB467FDC}" type="sibTrans" cxnId="{F3B89C52-602F-49F7-B10E-F3B64BCDF706}">
      <dgm:prSet/>
      <dgm:spPr/>
      <dgm:t>
        <a:bodyPr rtlCol="0"/>
        <a:lstStyle/>
        <a:p>
          <a:pPr rtl="0"/>
          <a:endParaRPr lang="tr-TR" noProof="0" dirty="0"/>
        </a:p>
      </dgm:t>
    </dgm:pt>
    <dgm:pt modelId="{B8D53E29-122A-46E1-B481-B57598D97444}">
      <dgm:prSet phldrT="[Text]"/>
      <dgm:spPr/>
      <dgm:t>
        <a:bodyPr rtlCol="0"/>
        <a:lstStyle/>
        <a:p>
          <a:pPr rtl="0"/>
          <a:r>
            <a:rPr lang="tr-TR" noProof="0" dirty="0"/>
            <a:t>Örnekler</a:t>
          </a:r>
        </a:p>
      </dgm:t>
    </dgm:pt>
    <dgm:pt modelId="{EF8E1F9D-EFFE-4283-A7B6-A44D3292ACA4}" type="parTrans" cxnId="{C5FFCAE6-64D2-4A77-B85B-A376B2EE8E4F}">
      <dgm:prSet/>
      <dgm:spPr/>
      <dgm:t>
        <a:bodyPr rtlCol="0"/>
        <a:lstStyle/>
        <a:p>
          <a:pPr rtl="0"/>
          <a:endParaRPr lang="tr-TR" noProof="0" dirty="0"/>
        </a:p>
      </dgm:t>
    </dgm:pt>
    <dgm:pt modelId="{99B04B81-08CA-46AC-951C-217069AEF451}" type="sibTrans" cxnId="{C5FFCAE6-64D2-4A77-B85B-A376B2EE8E4F}">
      <dgm:prSet/>
      <dgm:spPr/>
      <dgm:t>
        <a:bodyPr rtlCol="0"/>
        <a:lstStyle/>
        <a:p>
          <a:pPr rtl="0"/>
          <a:endParaRPr lang="tr-TR" noProof="0" dirty="0"/>
        </a:p>
      </dgm:t>
    </dgm:pt>
    <dgm:pt modelId="{15031D9C-993C-4715-A26F-56D8831933EB}">
      <dgm:prSet phldrT="[Text]"/>
      <dgm:spPr/>
      <dgm:t>
        <a:bodyPr rtlCol="0"/>
        <a:lstStyle/>
        <a:p>
          <a:pPr rtl="0"/>
          <a:r>
            <a:rPr lang="tr-TR" noProof="0" dirty="0"/>
            <a:t>B</a:t>
          </a: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 rtlCol="0"/>
        <a:lstStyle/>
        <a:p>
          <a:pPr rtl="0"/>
          <a:endParaRPr lang="tr-TR" noProof="0" dirty="0"/>
        </a:p>
      </dgm:t>
    </dgm:pt>
    <dgm:pt modelId="{FB1D36D5-798A-40AA-91C3-3F3E5AF1A86F}" type="sibTrans" cxnId="{C8C2ADA0-316E-46E3-A4D5-49BD4A9A4B0B}">
      <dgm:prSet/>
      <dgm:spPr/>
      <dgm:t>
        <a:bodyPr rtlCol="0"/>
        <a:lstStyle/>
        <a:p>
          <a:pPr rtl="0"/>
          <a:endParaRPr lang="tr-TR" noProof="0" dirty="0"/>
        </a:p>
      </dgm:t>
    </dgm:pt>
    <dgm:pt modelId="{07B93839-AE15-473C-B47B-27FA5DBEE4E9}">
      <dgm:prSet phldrT="[Text]"/>
      <dgm:spPr/>
      <dgm:t>
        <a:bodyPr rtlCol="0"/>
        <a:lstStyle/>
        <a:p>
          <a:pPr rtl="0"/>
          <a:r>
            <a:rPr lang="tr-TR" noProof="0" dirty="0"/>
            <a:t>Uygulama</a:t>
          </a:r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 rtlCol="0"/>
        <a:lstStyle/>
        <a:p>
          <a:pPr rtl="0"/>
          <a:endParaRPr lang="tr-TR" noProof="0" dirty="0"/>
        </a:p>
      </dgm:t>
    </dgm:pt>
    <dgm:pt modelId="{0468DBFC-CB2D-4B3A-AAE7-09352D12344E}" type="sibTrans" cxnId="{4D38D698-DC6D-4926-9520-43A255B536D4}">
      <dgm:prSet/>
      <dgm:spPr/>
      <dgm:t>
        <a:bodyPr rtlCol="0"/>
        <a:lstStyle/>
        <a:p>
          <a:pPr rtl="0"/>
          <a:endParaRPr lang="tr-TR" noProof="0" dirty="0"/>
        </a:p>
      </dgm:t>
    </dgm:pt>
    <dgm:pt modelId="{23C50191-A44D-4110-97C1-1DC6F9FD79CA}">
      <dgm:prSet phldrT="[Text]"/>
      <dgm:spPr/>
      <dgm:t>
        <a:bodyPr rtlCol="0"/>
        <a:lstStyle/>
        <a:p>
          <a:pPr rtl="0"/>
          <a:r>
            <a:rPr lang="tr-TR" noProof="0" dirty="0"/>
            <a:t>Örnekler</a:t>
          </a:r>
        </a:p>
      </dgm:t>
    </dgm:pt>
    <dgm:pt modelId="{E183CF6D-105A-4EAB-A780-A97B120C1182}" type="parTrans" cxnId="{A71F00B0-D098-4236-AD79-95FC48F754F5}">
      <dgm:prSet/>
      <dgm:spPr/>
      <dgm:t>
        <a:bodyPr rtlCol="0"/>
        <a:lstStyle/>
        <a:p>
          <a:pPr rtl="0"/>
          <a:endParaRPr lang="tr-TR" noProof="0" dirty="0"/>
        </a:p>
      </dgm:t>
    </dgm:pt>
    <dgm:pt modelId="{8625F877-DCE4-4E39-929E-7FA0A761B660}" type="sibTrans" cxnId="{A71F00B0-D098-4236-AD79-95FC48F754F5}">
      <dgm:prSet/>
      <dgm:spPr/>
      <dgm:t>
        <a:bodyPr rtlCol="0"/>
        <a:lstStyle/>
        <a:p>
          <a:pPr rtl="0"/>
          <a:endParaRPr lang="tr-TR" noProof="0" dirty="0"/>
        </a:p>
      </dgm:t>
    </dgm:pt>
    <dgm:pt modelId="{2936D842-720E-4365-AD39-F6EAEC441633}">
      <dgm:prSet phldrT="[Text]"/>
      <dgm:spPr/>
      <dgm:t>
        <a:bodyPr rtlCol="0"/>
        <a:lstStyle/>
        <a:p>
          <a:pPr rtl="0"/>
          <a:r>
            <a:rPr lang="tr-TR" noProof="0" dirty="0"/>
            <a:t>C</a:t>
          </a: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13139645-28B0-41D9-8ED9-DA67D736E51B}" type="parTrans" cxnId="{3A8ECB28-E23B-45B6-8C84-8AF5114507DE}">
      <dgm:prSet/>
      <dgm:spPr/>
      <dgm:t>
        <a:bodyPr rtlCol="0"/>
        <a:lstStyle/>
        <a:p>
          <a:pPr rtl="0"/>
          <a:endParaRPr lang="tr-TR" noProof="0" dirty="0"/>
        </a:p>
      </dgm:t>
    </dgm:pt>
    <dgm:pt modelId="{96C19FF6-672B-4588-9D93-2A932D4ACF8D}" type="sibTrans" cxnId="{3A8ECB28-E23B-45B6-8C84-8AF5114507DE}">
      <dgm:prSet/>
      <dgm:spPr/>
      <dgm:t>
        <a:bodyPr rtlCol="0"/>
        <a:lstStyle/>
        <a:p>
          <a:pPr rtl="0"/>
          <a:endParaRPr lang="tr-TR" noProof="0" dirty="0"/>
        </a:p>
      </dgm:t>
    </dgm:pt>
    <dgm:pt modelId="{A05E8D05-15E6-4BEC-B725-D745A48258D3}">
      <dgm:prSet phldrT="[Text]"/>
      <dgm:spPr/>
      <dgm:t>
        <a:bodyPr rtlCol="0"/>
        <a:lstStyle/>
        <a:p>
          <a:pPr rtl="0"/>
          <a:r>
            <a:rPr lang="tr-TR" noProof="0" dirty="0"/>
            <a:t>Soru çözme (cevap verili, cevaba ulaşmaya çalışma)</a:t>
          </a:r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9C49A6E-36B2-41D1-83D5-6B58713D5DAF}" type="parTrans" cxnId="{EFE22C42-C667-4B7A-8208-6758BAEC1445}">
      <dgm:prSet/>
      <dgm:spPr/>
      <dgm:t>
        <a:bodyPr rtlCol="0"/>
        <a:lstStyle/>
        <a:p>
          <a:pPr rtl="0"/>
          <a:endParaRPr lang="tr-TR" noProof="0" dirty="0"/>
        </a:p>
      </dgm:t>
    </dgm:pt>
    <dgm:pt modelId="{EA09E308-F440-47C6-8C86-B63BABC170D9}" type="sibTrans" cxnId="{EFE22C42-C667-4B7A-8208-6758BAEC1445}">
      <dgm:prSet/>
      <dgm:spPr/>
      <dgm:t>
        <a:bodyPr rtlCol="0"/>
        <a:lstStyle/>
        <a:p>
          <a:pPr rtl="0"/>
          <a:endParaRPr lang="tr-TR" noProof="0" dirty="0"/>
        </a:p>
      </dgm:t>
    </dgm:pt>
    <dgm:pt modelId="{501543CC-DA58-457B-906B-32038F856438}">
      <dgm:prSet phldrT="[Text]"/>
      <dgm:spPr/>
      <dgm:t>
        <a:bodyPr rtlCol="0"/>
        <a:lstStyle/>
        <a:p>
          <a:pPr rtl="0"/>
          <a:r>
            <a:rPr lang="tr-TR" noProof="0" dirty="0"/>
            <a:t>Soru çözme</a:t>
          </a:r>
        </a:p>
      </dgm:t>
    </dgm:pt>
    <dgm:pt modelId="{5E67377B-1C69-4BC4-AA80-867A0F76CC63}" type="parTrans" cxnId="{828862EB-D32C-4FA8-A0B8-53A1BB9A1CA8}">
      <dgm:prSet/>
      <dgm:spPr/>
      <dgm:t>
        <a:bodyPr rtlCol="0"/>
        <a:lstStyle/>
        <a:p>
          <a:pPr rtl="0"/>
          <a:endParaRPr lang="tr-TR" noProof="0" dirty="0"/>
        </a:p>
      </dgm:t>
    </dgm:pt>
    <dgm:pt modelId="{C9786BDC-DE69-4580-9357-6DFCD292EB5B}" type="sibTrans" cxnId="{828862EB-D32C-4FA8-A0B8-53A1BB9A1CA8}">
      <dgm:prSet/>
      <dgm:spPr/>
      <dgm:t>
        <a:bodyPr rtlCol="0"/>
        <a:lstStyle/>
        <a:p>
          <a:pPr rtl="0"/>
          <a:endParaRPr lang="tr-TR" noProof="0" dirty="0"/>
        </a:p>
      </dgm:t>
    </dgm:pt>
    <dgm:pt modelId="{3601E2BF-C7D3-4A97-A592-C617312101B1}">
      <dgm:prSet phldrT="[Text]"/>
      <dgm:spPr/>
      <dgm:t>
        <a:bodyPr rtlCol="0"/>
        <a:lstStyle/>
        <a:p>
          <a:pPr rtl="0"/>
          <a:r>
            <a:rPr lang="tr-TR" noProof="0" dirty="0"/>
            <a:t>Örnek verme</a:t>
          </a:r>
        </a:p>
      </dgm:t>
    </dgm:pt>
    <dgm:pt modelId="{49604BFF-981C-4A95-A698-96999C173A08}" type="parTrans" cxnId="{E2550D4C-8377-4E29-9CFF-A3A90058D924}">
      <dgm:prSet/>
      <dgm:spPr/>
      <dgm:t>
        <a:bodyPr/>
        <a:lstStyle/>
        <a:p>
          <a:endParaRPr lang="tr-TR"/>
        </a:p>
      </dgm:t>
    </dgm:pt>
    <dgm:pt modelId="{EB06408B-4349-4DAE-8AE6-CDE808D6A83D}" type="sibTrans" cxnId="{E2550D4C-8377-4E29-9CFF-A3A90058D924}">
      <dgm:prSet/>
      <dgm:spPr/>
      <dgm:t>
        <a:bodyPr/>
        <a:lstStyle/>
        <a:p>
          <a:endParaRPr lang="tr-TR"/>
        </a:p>
      </dgm:t>
    </dgm:pt>
    <dgm:pt modelId="{89382E79-1A2F-4C8B-96AC-507E8F940BD1}">
      <dgm:prSet phldrT="[Text]"/>
      <dgm:spPr/>
      <dgm:t>
        <a:bodyPr rtlCol="0"/>
        <a:lstStyle/>
        <a:p>
          <a:pPr rtl="0"/>
          <a:r>
            <a:rPr lang="tr-TR" noProof="0" dirty="0"/>
            <a:t>Örnek verme</a:t>
          </a:r>
        </a:p>
      </dgm:t>
    </dgm:pt>
    <dgm:pt modelId="{E0726914-437E-425F-B5EC-5349DF06BBC7}" type="parTrans" cxnId="{5FB27549-A373-4539-9EF7-93FA13656616}">
      <dgm:prSet/>
      <dgm:spPr/>
      <dgm:t>
        <a:bodyPr/>
        <a:lstStyle/>
        <a:p>
          <a:endParaRPr lang="tr-TR"/>
        </a:p>
      </dgm:t>
    </dgm:pt>
    <dgm:pt modelId="{6A2D314A-CBF0-4A39-9D00-53A3423A2D85}" type="sibTrans" cxnId="{5FB27549-A373-4539-9EF7-93FA13656616}">
      <dgm:prSet/>
      <dgm:spPr/>
      <dgm:t>
        <a:bodyPr/>
        <a:lstStyle/>
        <a:p>
          <a:endParaRPr lang="tr-TR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</dgm:pt>
    <dgm:pt modelId="{63DDCCD6-3F31-4095-8E42-5BBFC31B83BE}" type="pres">
      <dgm:prSet presAssocID="{758CBA3A-9936-4C67-965C-A8DD3074879B}" presName="composite" presStyleCnt="0"/>
      <dgm:spPr/>
    </dgm:pt>
    <dgm:pt modelId="{C0AF5CB7-6C4F-49BC-8738-E4DE0AC00B72}" type="pres">
      <dgm:prSet presAssocID="{758CBA3A-9936-4C67-965C-A8DD3074879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E09DE89-66C0-478D-8170-8F0BC920F1EB}" type="pres">
      <dgm:prSet presAssocID="{758CBA3A-9936-4C67-965C-A8DD3074879B}" presName="descendantText" presStyleLbl="alignAcc1" presStyleIdx="0" presStyleCnt="3">
        <dgm:presLayoutVars>
          <dgm:bulletEnabled val="1"/>
        </dgm:presLayoutVars>
      </dgm:prSet>
      <dgm:spPr/>
    </dgm:pt>
    <dgm:pt modelId="{52E78D13-8FB5-4AEC-B5C0-881B683FCF22}" type="pres">
      <dgm:prSet presAssocID="{290E9CBE-1634-47AD-B973-508944073D35}" presName="sp" presStyleCnt="0"/>
      <dgm:spPr/>
    </dgm:pt>
    <dgm:pt modelId="{E529DD28-A6C8-4185-BA28-3A73741EACF4}" type="pres">
      <dgm:prSet presAssocID="{15031D9C-993C-4715-A26F-56D8831933EB}" presName="composite" presStyleCnt="0"/>
      <dgm:spPr/>
    </dgm:pt>
    <dgm:pt modelId="{29EA1718-F619-46D8-B505-CF1DDA71B8BF}" type="pres">
      <dgm:prSet presAssocID="{15031D9C-993C-4715-A26F-56D8831933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96267EA-EF01-411B-8D37-95F44BBB68D3}" type="pres">
      <dgm:prSet presAssocID="{15031D9C-993C-4715-A26F-56D8831933EB}" presName="descendantText" presStyleLbl="alignAcc1" presStyleIdx="1" presStyleCnt="3" custLinFactNeighborX="869" custLinFactNeighborY="816">
        <dgm:presLayoutVars>
          <dgm:bulletEnabled val="1"/>
        </dgm:presLayoutVars>
      </dgm:prSet>
      <dgm:spPr/>
    </dgm:pt>
    <dgm:pt modelId="{4CCED8E1-297A-4834-9FC1-39D8E59A67B1}" type="pres">
      <dgm:prSet presAssocID="{FB1D36D5-798A-40AA-91C3-3F3E5AF1A86F}" presName="sp" presStyleCnt="0"/>
      <dgm:spPr/>
    </dgm:pt>
    <dgm:pt modelId="{95036E43-6C97-4BF5-8CB3-7871077B6900}" type="pres">
      <dgm:prSet presAssocID="{2936D842-720E-4365-AD39-F6EAEC441633}" presName="composite" presStyleCnt="0"/>
      <dgm:spPr/>
    </dgm:pt>
    <dgm:pt modelId="{E7C44091-B50A-4CB0-98F0-E70A01DD36F4}" type="pres">
      <dgm:prSet presAssocID="{2936D842-720E-4365-AD39-F6EAEC4416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8EF0610-07B4-40C7-AD99-F2285099C2E4}" type="pres">
      <dgm:prSet presAssocID="{2936D842-720E-4365-AD39-F6EAEC441633}" presName="descendantText" presStyleLbl="alignAcc1" presStyleIdx="2" presStyleCnt="3" custLinFactNeighborX="1090" custLinFactNeighborY="-886">
        <dgm:presLayoutVars>
          <dgm:bulletEnabled val="1"/>
        </dgm:presLayoutVars>
      </dgm:prSet>
      <dgm:spPr/>
    </dgm:pt>
  </dgm:ptLst>
  <dgm:cxnLst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2AAAB321-6446-48E6-A15F-5701A9441C34}" type="presOf" srcId="{501543CC-DA58-457B-906B-32038F856438}" destId="{68EF0610-07B4-40C7-AD99-F2285099C2E4}" srcOrd="0" destOrd="1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CC2F2B2A-04B7-4809-A4A4-4104809974E6}" type="presOf" srcId="{A05E8D05-15E6-4BEC-B725-D745A48258D3}" destId="{68EF0610-07B4-40C7-AD99-F2285099C2E4}" srcOrd="0" destOrd="0" presId="urn:microsoft.com/office/officeart/2005/8/layout/chevron2"/>
    <dgm:cxn modelId="{EFE22C42-C667-4B7A-8208-6758BAEC1445}" srcId="{2936D842-720E-4365-AD39-F6EAEC441633}" destId="{A05E8D05-15E6-4BEC-B725-D745A48258D3}" srcOrd="0" destOrd="0" parTransId="{29C49A6E-36B2-41D1-83D5-6B58713D5DAF}" sibTransId="{EA09E308-F440-47C6-8C86-B63BABC170D9}"/>
    <dgm:cxn modelId="{46D65943-0A7C-46F6-A9D3-BDC8883577AD}" type="presOf" srcId="{23C50191-A44D-4110-97C1-1DC6F9FD79CA}" destId="{C96267EA-EF01-411B-8D37-95F44BBB68D3}" srcOrd="0" destOrd="1" presId="urn:microsoft.com/office/officeart/2005/8/layout/chevron2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5FB27549-A373-4539-9EF7-93FA13656616}" srcId="{15031D9C-993C-4715-A26F-56D8831933EB}" destId="{89382E79-1A2F-4C8B-96AC-507E8F940BD1}" srcOrd="2" destOrd="0" parTransId="{E0726914-437E-425F-B5EC-5349DF06BBC7}" sibTransId="{6A2D314A-CBF0-4A39-9D00-53A3423A2D85}"/>
    <dgm:cxn modelId="{CCB2FC69-48E6-4186-BB69-434FE6081740}" type="presOf" srcId="{B8D53E29-122A-46E1-B481-B57598D97444}" destId="{0E09DE89-66C0-478D-8170-8F0BC920F1EB}" srcOrd="0" destOrd="1" presId="urn:microsoft.com/office/officeart/2005/8/layout/chevron2"/>
    <dgm:cxn modelId="{E2550D4C-8377-4E29-9CFF-A3A90058D924}" srcId="{758CBA3A-9936-4C67-965C-A8DD3074879B}" destId="{3601E2BF-C7D3-4A97-A592-C617312101B1}" srcOrd="2" destOrd="0" parTransId="{49604BFF-981C-4A95-A698-96999C173A08}" sibTransId="{EB06408B-4349-4DAE-8AE6-CDE808D6A83D}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7F55F487-FE47-4FD8-87F9-4CA34C6D4F98}" type="presOf" srcId="{3601E2BF-C7D3-4A97-A592-C617312101B1}" destId="{0E09DE89-66C0-478D-8170-8F0BC920F1EB}" srcOrd="0" destOrd="2" presId="urn:microsoft.com/office/officeart/2005/8/layout/chevron2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A71F00B0-D098-4236-AD79-95FC48F754F5}" srcId="{15031D9C-993C-4715-A26F-56D8831933EB}" destId="{23C50191-A44D-4110-97C1-1DC6F9FD79CA}" srcOrd="1" destOrd="0" parTransId="{E183CF6D-105A-4EAB-A780-A97B120C1182}" sibTransId="{8625F877-DCE4-4E39-929E-7FA0A761B660}"/>
    <dgm:cxn modelId="{C5FFCAE6-64D2-4A77-B85B-A376B2EE8E4F}" srcId="{758CBA3A-9936-4C67-965C-A8DD3074879B}" destId="{B8D53E29-122A-46E1-B481-B57598D97444}" srcOrd="1" destOrd="0" parTransId="{EF8E1F9D-EFFE-4283-A7B6-A44D3292ACA4}" sibTransId="{99B04B81-08CA-46AC-951C-217069AEF451}"/>
    <dgm:cxn modelId="{828862EB-D32C-4FA8-A0B8-53A1BB9A1CA8}" srcId="{2936D842-720E-4365-AD39-F6EAEC441633}" destId="{501543CC-DA58-457B-906B-32038F856438}" srcOrd="1" destOrd="0" parTransId="{5E67377B-1C69-4BC4-AA80-867A0F76CC63}" sibTransId="{C9786BDC-DE69-4580-9357-6DFCD292EB5B}"/>
    <dgm:cxn modelId="{E59D08ED-D34B-445C-8042-5AEFF6C5D831}" type="presOf" srcId="{89382E79-1A2F-4C8B-96AC-507E8F940BD1}" destId="{C96267EA-EF01-411B-8D37-95F44BBB68D3}" srcOrd="0" destOrd="2" presId="urn:microsoft.com/office/officeart/2005/8/layout/chevron2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noProof="0" dirty="0"/>
            <a:t>A</a:t>
          </a:r>
        </a:p>
      </dsp:txBody>
      <dsp:txXfrm rot="-5400000">
        <a:off x="1" y="579764"/>
        <a:ext cx="1156394" cy="495598"/>
      </dsp:txXfrm>
    </dsp:sp>
    <dsp:sp modelId="{0E09DE89-66C0-478D-8170-8F0BC920F1EB}">
      <dsp:nvSpPr>
        <dsp:cNvPr id="0" name=""/>
        <dsp:cNvSpPr/>
      </dsp:nvSpPr>
      <dsp:spPr>
        <a:xfrm rot="5400000">
          <a:off x="2448743" y="-1290781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Temel kavramalar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Örnekler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 verme</a:t>
          </a:r>
        </a:p>
      </dsp:txBody>
      <dsp:txXfrm rot="-5400000">
        <a:off x="1156394" y="53986"/>
        <a:ext cx="3606075" cy="968958"/>
      </dsp:txXfrm>
    </dsp:sp>
    <dsp:sp modelId="{29EA1718-F619-46D8-B505-CF1DDA71B8BF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noProof="0" dirty="0"/>
            <a:t>B</a:t>
          </a:r>
        </a:p>
      </dsp:txBody>
      <dsp:txXfrm rot="-5400000">
        <a:off x="1" y="2038200"/>
        <a:ext cx="1156394" cy="495598"/>
      </dsp:txXfrm>
    </dsp:sp>
    <dsp:sp modelId="{C96267EA-EF01-411B-8D37-95F44BBB68D3}">
      <dsp:nvSpPr>
        <dsp:cNvPr id="0" name=""/>
        <dsp:cNvSpPr/>
      </dsp:nvSpPr>
      <dsp:spPr>
        <a:xfrm rot="5400000">
          <a:off x="2448743" y="176416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Uygulama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Örnekler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Örnek verme</a:t>
          </a:r>
        </a:p>
      </dsp:txBody>
      <dsp:txXfrm rot="-5400000">
        <a:off x="1156394" y="1521183"/>
        <a:ext cx="3606075" cy="968958"/>
      </dsp:txXfrm>
    </dsp:sp>
    <dsp:sp modelId="{E7C44091-B50A-4CB0-98F0-E70A01DD36F4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noProof="0" dirty="0"/>
            <a:t>C</a:t>
          </a:r>
        </a:p>
      </dsp:txBody>
      <dsp:txXfrm rot="-5400000">
        <a:off x="1" y="3496636"/>
        <a:ext cx="1156394" cy="495598"/>
      </dsp:txXfrm>
    </dsp:sp>
    <dsp:sp modelId="{68EF0610-07B4-40C7-AD99-F2285099C2E4}">
      <dsp:nvSpPr>
        <dsp:cNvPr id="0" name=""/>
        <dsp:cNvSpPr/>
      </dsp:nvSpPr>
      <dsp:spPr>
        <a:xfrm rot="5400000">
          <a:off x="2448743" y="1616576"/>
          <a:ext cx="1073794" cy="365849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rtlCol="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Soru çözme (cevap verili, cevaba ulaşmaya çalışma)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noProof="0" dirty="0"/>
            <a:t>Soru çözme</a:t>
          </a:r>
        </a:p>
      </dsp:txBody>
      <dsp:txXfrm rot="-5400000">
        <a:off x="1156394" y="2961343"/>
        <a:ext cx="3606075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CF3DC6-2E6B-46D2-88B7-5E4FA9F2456C}" type="datetime1">
              <a:rPr lang="tr-TR" smtClean="0"/>
              <a:t>15.10.2023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862C37A-C02D-4B55-998D-02E3C9E4AAAD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56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62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672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83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56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42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77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1" name="Dikdörtgen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2" name="Dikdörtgen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3" name="Düz Bağlayıcı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5" name="Düz Bağlayıcı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FC558C3-BEF5-466A-98CB-26AD73198530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CDB454-E7F6-4D2B-85FA-5C47D9EAE6DC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1" name="Düz Bağlayıcı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 İşaret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FC701-C238-42B0-849B-859FA0BF1673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3FAE0B-3BBA-4D14-A6DD-56101D085B00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0" name="Dikdörtgen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4" name="Dikdörtgen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1" name="Dikdörtgen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22" name="Düz Bağlayıcı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8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23" name="Düz Bağlayıcı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7" name="Dikdörtgen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8" name="Dikdörtgen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30" name="Dikdörtgen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1" name="Düz Bağlayıcı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3" name="Düz Bağlayıcı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09D2394-5AA6-4453-92C8-265B301C3502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CF963-9169-4455-A816-A6B1F163D619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335D3-3557-47F0-923A-E4162E2F8760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79A1A-BC42-45A8-A5AE-E169A6B983D6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6" name="Dikdörtgen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7" name="Düz Bağlayıcı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036B0-EFEA-4B97-9118-A578CA3D77E7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AFDAEA-592E-4A46-BDC1-4B61A0080256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231EB16-D6AF-437B-9FAC-495389101250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gray">
          <a:xfrm>
            <a:off x="11847880" y="-2540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580919" y="-2540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-36224" y="-2540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Dikdörtgen 12"/>
          <p:cNvSpPr/>
          <p:nvPr/>
        </p:nvSpPr>
        <p:spPr bwMode="black">
          <a:xfrm>
            <a:off x="580919" y="7108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580919" y="710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 bwMode="white">
          <a:xfrm>
            <a:off x="580919" y="13204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 İşareti"/>
          <p:cNvSpPr>
            <a:spLocks/>
          </p:cNvSpPr>
          <p:nvPr/>
        </p:nvSpPr>
        <p:spPr bwMode="white">
          <a:xfrm>
            <a:off x="719871" y="8727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6" name="Düz Bağlayıcı 15"/>
          <p:cNvCxnSpPr/>
          <p:nvPr/>
        </p:nvCxnSpPr>
        <p:spPr bwMode="white">
          <a:xfrm>
            <a:off x="580919" y="-2540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57212" y="1524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57212" y="15748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144026" y="63309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3E626AAD-6D3E-4DD3-BE5C-39396D22791B}" type="datetime1">
              <a:rPr lang="tr-TR" noProof="0" smtClean="0"/>
              <a:t>15.10.2023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559709" y="63309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30572" y="63309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ikders.ankara.edu.tr/pluginfile.php/791/mod_resource/content/2/frekans%20da%c4%9f%c4%b1l%c4%b1mlar%c4%b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28800"/>
            <a:ext cx="8329031" cy="1036712"/>
          </a:xfrm>
        </p:spPr>
        <p:txBody>
          <a:bodyPr rtlCol="0"/>
          <a:lstStyle/>
          <a:p>
            <a:pPr rtl="0"/>
            <a:r>
              <a:rPr lang="tr-TR" dirty="0"/>
              <a:t>İSTATİSTİĞE GİRİŞ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8" y="4732509"/>
            <a:ext cx="9354375" cy="728491"/>
          </a:xfrm>
        </p:spPr>
        <p:txBody>
          <a:bodyPr rtlCol="0">
            <a:normAutofit/>
          </a:bodyPr>
          <a:lstStyle/>
          <a:p>
            <a:pPr algn="r" rtl="0"/>
            <a:r>
              <a:rPr lang="tr-TR" sz="2000" dirty="0"/>
              <a:t>Prof. Dr. Nilüfer Kahraman</a:t>
            </a:r>
          </a:p>
          <a:p>
            <a:pPr algn="r" rtl="0"/>
            <a:r>
              <a:rPr lang="tr-TR" sz="2000" dirty="0"/>
              <a:t>Gazi Eğitim Fakültesi</a:t>
            </a: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2428669" y="3140968"/>
            <a:ext cx="7516442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Ünite 2. Frekans Dağılımları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436937" y="3789040"/>
            <a:ext cx="5112568" cy="574811"/>
          </a:xfrm>
        </p:spPr>
        <p:txBody>
          <a:bodyPr/>
          <a:lstStyle/>
          <a:p>
            <a:pPr algn="l" rtl="0"/>
            <a:r>
              <a:rPr lang="tr-TR" b="1" noProof="0" dirty="0"/>
              <a:t>Ana Kaynak: </a:t>
            </a:r>
            <a:r>
              <a:rPr lang="en-US" cap="none" noProof="0" dirty="0"/>
              <a:t>Spiegel, M. R., &amp; Stephens, L. J. (1999). </a:t>
            </a:r>
            <a:r>
              <a:rPr lang="en-US" cap="none" noProof="0" dirty="0" err="1"/>
              <a:t>Schaum's</a:t>
            </a:r>
            <a:r>
              <a:rPr lang="tr-TR" cap="none" dirty="0"/>
              <a:t> </a:t>
            </a:r>
            <a:r>
              <a:rPr lang="en-US" cap="none" noProof="0" dirty="0"/>
              <a:t>Outline Of Theory And Problems Of Statistics.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Frekans Eğri Tipleri</a:t>
            </a:r>
          </a:p>
        </p:txBody>
      </p:sp>
      <p:pic>
        <p:nvPicPr>
          <p:cNvPr id="10" name="Resim 9" descr="metin, çizim, el yazısı, diyagram içeren bir resim&#10;&#10;Açıklama otomatik olarak oluşturuldu">
            <a:extLst>
              <a:ext uri="{FF2B5EF4-FFF2-40B4-BE49-F238E27FC236}">
                <a16:creationId xmlns:a16="http://schemas.microsoft.com/office/drawing/2014/main" id="{3086C496-EA93-3CB0-A15B-8691F972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82199" y="833466"/>
            <a:ext cx="4732825" cy="591603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5228711-1E6F-AEFF-658F-FE84CEB763F2}"/>
              </a:ext>
            </a:extLst>
          </p:cNvPr>
          <p:cNvSpPr txBox="1"/>
          <p:nvPr/>
        </p:nvSpPr>
        <p:spPr>
          <a:xfrm>
            <a:off x="5950396" y="6274713"/>
            <a:ext cx="6112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b="0" i="0" dirty="0">
                <a:solidFill>
                  <a:schemeClr val="tx2"/>
                </a:solidFill>
                <a:effectLst/>
                <a:latin typeface="cormorantgaramond-semibold"/>
              </a:rPr>
              <a:t>Spiegel, M. R. (1995). İstatistik, Çevirenler: Aydın Ayaydın, Münevver Turanlı, İsmail Hakkı </a:t>
            </a:r>
            <a:r>
              <a:rPr lang="tr-TR" sz="1100" b="0" i="0" dirty="0" err="1">
                <a:solidFill>
                  <a:schemeClr val="tx2"/>
                </a:solidFill>
                <a:effectLst/>
                <a:latin typeface="cormorantgaramond-semibold"/>
              </a:rPr>
              <a:t>Armutlulu</a:t>
            </a:r>
            <a:r>
              <a:rPr lang="tr-TR" sz="1100" b="0" i="0" dirty="0">
                <a:solidFill>
                  <a:schemeClr val="tx2"/>
                </a:solidFill>
                <a:effectLst/>
                <a:latin typeface="cormorantgaramond-semibold"/>
              </a:rPr>
              <a:t>. </a:t>
            </a:r>
            <a:r>
              <a:rPr lang="tr-TR" sz="1100" b="0" i="0" dirty="0" err="1">
                <a:solidFill>
                  <a:schemeClr val="tx2"/>
                </a:solidFill>
                <a:effectLst/>
                <a:latin typeface="cormorantgaramond-semibold"/>
              </a:rPr>
              <a:t>Şahamet</a:t>
            </a:r>
            <a:r>
              <a:rPr lang="tr-TR" sz="1100" b="0" i="0" dirty="0">
                <a:solidFill>
                  <a:schemeClr val="tx2"/>
                </a:solidFill>
                <a:effectLst/>
                <a:latin typeface="cormorantgaramond-semibold"/>
              </a:rPr>
              <a:t> Bülbül, (s. 45), Bilim Teknik Yayınevi, İstanbul.</a:t>
            </a:r>
            <a:endParaRPr lang="tr-TR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DC76C56-19A7-A761-A11E-4F2D3DA6E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71" t="29531" r="25120" b="26370"/>
          <a:stretch/>
        </p:blipFill>
        <p:spPr>
          <a:xfrm>
            <a:off x="1535896" y="1484784"/>
            <a:ext cx="6480000" cy="4320000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7678588" y="5301208"/>
            <a:ext cx="3974065" cy="1008112"/>
          </a:xfrm>
        </p:spPr>
        <p:txBody>
          <a:bodyPr/>
          <a:lstStyle/>
          <a:p>
            <a:pPr rtl="0"/>
            <a:r>
              <a:rPr lang="en-US" cap="none" noProof="0" dirty="0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 noProof="0" dirty="0"/>
              <a:t> adresinden erişilmiştir.</a:t>
            </a:r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8FA1C5-124C-2F9B-78CB-741074D3D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4" t="32756" r="20400" b="12190"/>
          <a:stretch/>
        </p:blipFill>
        <p:spPr>
          <a:xfrm>
            <a:off x="1581271" y="1412279"/>
            <a:ext cx="6480000" cy="4777155"/>
          </a:xfrm>
          <a:prstGeom prst="rect">
            <a:avLst/>
          </a:prstGeom>
        </p:spPr>
      </p:pic>
      <p:sp>
        <p:nvSpPr>
          <p:cNvPr id="10" name="Altbilgi Yer Tutucusu 2">
            <a:extLst>
              <a:ext uri="{FF2B5EF4-FFF2-40B4-BE49-F238E27FC236}">
                <a16:creationId xmlns:a16="http://schemas.microsoft.com/office/drawing/2014/main" id="{E63EA3CC-6245-C623-570D-4A31177D11EF}"/>
              </a:ext>
            </a:extLst>
          </p:cNvPr>
          <p:cNvSpPr txBox="1">
            <a:spLocks/>
          </p:cNvSpPr>
          <p:nvPr/>
        </p:nvSpPr>
        <p:spPr>
          <a:xfrm>
            <a:off x="7830988" y="5453608"/>
            <a:ext cx="3974065" cy="100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tr-tr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/>
              <a:t> adresinden erişilmiştir.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0121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1AE7B6-577A-D290-4510-AC9750650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4" t="22956" r="24006" b="17442"/>
          <a:stretch/>
        </p:blipFill>
        <p:spPr>
          <a:xfrm>
            <a:off x="1629915" y="1439149"/>
            <a:ext cx="5400000" cy="4714614"/>
          </a:xfrm>
          <a:prstGeom prst="rect">
            <a:avLst/>
          </a:prstGeom>
        </p:spPr>
      </p:pic>
      <p:sp>
        <p:nvSpPr>
          <p:cNvPr id="9" name="Altbilgi Yer Tutucusu 2">
            <a:extLst>
              <a:ext uri="{FF2B5EF4-FFF2-40B4-BE49-F238E27FC236}">
                <a16:creationId xmlns:a16="http://schemas.microsoft.com/office/drawing/2014/main" id="{23372CFF-15C6-0486-E4B2-2647E070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588" y="5301208"/>
            <a:ext cx="3974065" cy="1008112"/>
          </a:xfrm>
        </p:spPr>
        <p:txBody>
          <a:bodyPr/>
          <a:lstStyle/>
          <a:p>
            <a:pPr rtl="0"/>
            <a:r>
              <a:rPr lang="en-US" cap="none" noProof="0" dirty="0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 noProof="0" dirty="0"/>
              <a:t> adresinden erişilmiştir.</a:t>
            </a:r>
          </a:p>
        </p:txBody>
      </p:sp>
    </p:spTree>
    <p:extLst>
      <p:ext uri="{BB962C8B-B14F-4D97-AF65-F5344CB8AC3E}">
        <p14:creationId xmlns:p14="http://schemas.microsoft.com/office/powerpoint/2010/main" val="1172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Grafikler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53CAB5-7C32-3841-75AA-C1DE73921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3" t="25843" r="25188" b="20594"/>
          <a:stretch/>
        </p:blipFill>
        <p:spPr>
          <a:xfrm>
            <a:off x="1548719" y="1592798"/>
            <a:ext cx="5940000" cy="4733456"/>
          </a:xfrm>
          <a:prstGeom prst="rect">
            <a:avLst/>
          </a:prstGeom>
        </p:spPr>
      </p:pic>
      <p:sp>
        <p:nvSpPr>
          <p:cNvPr id="9" name="Altbilgi Yer Tutucusu 2">
            <a:extLst>
              <a:ext uri="{FF2B5EF4-FFF2-40B4-BE49-F238E27FC236}">
                <a16:creationId xmlns:a16="http://schemas.microsoft.com/office/drawing/2014/main" id="{9AFDA5BC-4A0C-FADA-2F81-10F79501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588" y="5301208"/>
            <a:ext cx="3974065" cy="1008112"/>
          </a:xfrm>
        </p:spPr>
        <p:txBody>
          <a:bodyPr/>
          <a:lstStyle/>
          <a:p>
            <a:pPr rtl="0"/>
            <a:r>
              <a:rPr lang="en-US" cap="none" noProof="0" dirty="0">
                <a:hlinkClick r:id="rId4"/>
              </a:rPr>
              <a:t>https://acikders.ankara.edu.tr/pluginfile.php/791/mod_resource/content/2/frekans%20da%c4%9f%c4%b1l%c4%b1mlar%c4%b1.pdf</a:t>
            </a:r>
            <a:r>
              <a:rPr lang="tr-TR" cap="none" noProof="0" dirty="0"/>
              <a:t> adresinden erişilmiştir.</a:t>
            </a:r>
          </a:p>
        </p:txBody>
      </p:sp>
    </p:spTree>
    <p:extLst>
      <p:ext uri="{BB962C8B-B14F-4D97-AF65-F5344CB8AC3E}">
        <p14:creationId xmlns:p14="http://schemas.microsoft.com/office/powerpoint/2010/main" val="7877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Ders İçerik Düzeni</a:t>
            </a:r>
          </a:p>
        </p:txBody>
      </p:sp>
      <p:graphicFrame>
        <p:nvGraphicFramePr>
          <p:cNvPr id="6" name="İçerik Yer Tutucusu 5" descr="Her birinde madde işaretli görevler bulunan ve alt alta yerleştirilmiş 3 grubu gösteren Dikey Köşeli Çift Ayraç Listesi diyagramı"/>
          <p:cNvGraphicFramePr>
            <a:graphicFrameLocks noGrp="1"/>
          </p:cNvGraphicFramePr>
          <p:nvPr>
            <p:ph sz="half" idx="1"/>
          </p:nvPr>
        </p:nvGraphicFramePr>
        <p:xfrm>
          <a:off x="1593850" y="1600200"/>
          <a:ext cx="4814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Bilgi, kavrama, uygulama</a:t>
            </a:r>
          </a:p>
          <a:p>
            <a:pPr rtl="0"/>
            <a:endParaRPr lang="tr-TR" dirty="0"/>
          </a:p>
          <a:p>
            <a:pPr rtl="0"/>
            <a:endParaRPr lang="tr-TR" dirty="0"/>
          </a:p>
          <a:p>
            <a:pPr rtl="0"/>
            <a:r>
              <a:rPr lang="tr-TR" dirty="0"/>
              <a:t>Uygulama, analiz</a:t>
            </a:r>
          </a:p>
          <a:p>
            <a:pPr rtl="0"/>
            <a:endParaRPr lang="tr-TR" dirty="0"/>
          </a:p>
          <a:p>
            <a:pPr rtl="0"/>
            <a:r>
              <a:rPr lang="tr-TR" dirty="0"/>
              <a:t>Uygulama, analiz, sentez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593850" y="6330951"/>
            <a:ext cx="9901161" cy="365125"/>
          </a:xfrm>
        </p:spPr>
        <p:txBody>
          <a:bodyPr/>
          <a:lstStyle/>
          <a:p>
            <a:pPr rtl="0"/>
            <a:r>
              <a:rPr lang="en-US" noProof="0" dirty="0"/>
              <a:t>Spiegel, M. R., &amp; Stephens, L. J. (1999). </a:t>
            </a:r>
            <a:r>
              <a:rPr lang="en-US" noProof="0" dirty="0" err="1"/>
              <a:t>Schaum's</a:t>
            </a:r>
            <a:r>
              <a:rPr lang="en-US" noProof="0" dirty="0"/>
              <a:t> outline of theory and problems of statistics. </a:t>
            </a:r>
            <a:r>
              <a:rPr lang="en-US" noProof="0" dirty="0" err="1"/>
              <a:t>Erlangga</a:t>
            </a:r>
            <a:r>
              <a:rPr lang="en-US" noProof="0" dirty="0"/>
              <a:t>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708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Geçen 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Değişkenler ve Grafikler</a:t>
            </a:r>
          </a:p>
          <a:p>
            <a:r>
              <a:rPr lang="tr-TR" dirty="0"/>
              <a:t>Temel kavramlar</a:t>
            </a:r>
          </a:p>
          <a:p>
            <a:pPr lvl="1"/>
            <a:r>
              <a:rPr lang="tr-TR" dirty="0"/>
              <a:t>İstatistik</a:t>
            </a:r>
          </a:p>
          <a:p>
            <a:pPr lvl="1"/>
            <a:r>
              <a:rPr lang="tr-TR" dirty="0"/>
              <a:t>Evren, örneklem</a:t>
            </a:r>
          </a:p>
          <a:p>
            <a:pPr lvl="1"/>
            <a:r>
              <a:rPr lang="tr-TR" dirty="0"/>
              <a:t>Değişken (sürekli değişken, kategorik değişken)</a:t>
            </a:r>
          </a:p>
          <a:p>
            <a:pPr lvl="1"/>
            <a:r>
              <a:rPr lang="tr-TR" dirty="0"/>
              <a:t>Sembol, denklem</a:t>
            </a:r>
          </a:p>
          <a:p>
            <a:pPr lvl="1"/>
            <a:endParaRPr lang="tr-TR" dirty="0"/>
          </a:p>
          <a:p>
            <a:r>
              <a:rPr lang="tr-TR" dirty="0"/>
              <a:t>Veri</a:t>
            </a:r>
          </a:p>
          <a:p>
            <a:pPr lvl="1"/>
            <a:r>
              <a:rPr lang="tr-TR" dirty="0"/>
              <a:t>Ham veri, aralıklar, frekans dağılımları</a:t>
            </a:r>
          </a:p>
          <a:p>
            <a:pPr lvl="1"/>
            <a:r>
              <a:rPr lang="tr-TR" dirty="0"/>
              <a:t>Tablo, grafik ve diğer dönüşümler</a:t>
            </a:r>
          </a:p>
          <a:p>
            <a:pPr marL="36576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1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Temel kavramlar</a:t>
            </a:r>
          </a:p>
          <a:p>
            <a:pPr lvl="1"/>
            <a:r>
              <a:rPr lang="tr-TR" dirty="0"/>
              <a:t>Ham veriler</a:t>
            </a:r>
          </a:p>
          <a:p>
            <a:pPr lvl="1"/>
            <a:r>
              <a:rPr lang="tr-TR" dirty="0"/>
              <a:t>Seriler</a:t>
            </a:r>
          </a:p>
          <a:p>
            <a:pPr lvl="1"/>
            <a:r>
              <a:rPr lang="tr-TR" dirty="0"/>
              <a:t>Frekans dağılımları</a:t>
            </a:r>
          </a:p>
          <a:p>
            <a:pPr lvl="1"/>
            <a:r>
              <a:rPr lang="tr-TR" dirty="0"/>
              <a:t>Göreli frekans (Frekans Yüzdesi)</a:t>
            </a:r>
          </a:p>
          <a:p>
            <a:pPr lvl="1"/>
            <a:r>
              <a:rPr lang="tr-TR" dirty="0"/>
              <a:t>Yığılmalı (Birikimli) frekans</a:t>
            </a:r>
          </a:p>
          <a:p>
            <a:pPr lvl="1"/>
            <a:r>
              <a:rPr lang="tr-TR" dirty="0"/>
              <a:t>Frekans eğri tipleri</a:t>
            </a:r>
          </a:p>
          <a:p>
            <a:pPr lvl="1"/>
            <a:r>
              <a:rPr lang="tr-TR" dirty="0"/>
              <a:t>Grafikler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4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Veriler</a:t>
            </a:r>
          </a:p>
        </p:txBody>
      </p:sp>
      <p:sp>
        <p:nvSpPr>
          <p:cNvPr id="4" name="İçerik Yer Tutucusu 5">
            <a:extLst>
              <a:ext uri="{FF2B5EF4-FFF2-40B4-BE49-F238E27FC236}">
                <a16:creationId xmlns:a16="http://schemas.microsoft.com/office/drawing/2014/main" id="{AA27F3F1-8C2E-5B13-4371-787CAA8F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212" y="1844824"/>
            <a:ext cx="9782175" cy="1239837"/>
          </a:xfrm>
        </p:spPr>
        <p:txBody>
          <a:bodyPr>
            <a:normAutofit/>
          </a:bodyPr>
          <a:lstStyle/>
          <a:p>
            <a:r>
              <a:rPr lang="tr-TR" sz="1600" dirty="0"/>
              <a:t>80 öğrencinin matematik final notları</a:t>
            </a:r>
          </a:p>
          <a:p>
            <a:r>
              <a:rPr lang="en-US" sz="1600" dirty="0"/>
              <a:t>68 84 75 82 68 90 62 88 76 93 73 79 88 73 60 93 71 59 85 75 61 65 75 87 74 62 95 78 63 72 66 78 82 75 94 77 69 74 68 60 96 78 89 61 75 95 60 79 83 71 79 62 67 97 78 85 76 65 71 75 65 80 73 57 88 78 62 76 53 74 86 67 73 81 72 63 76 75 85 77</a:t>
            </a:r>
            <a:endParaRPr lang="tr-TR" sz="1600" dirty="0"/>
          </a:p>
        </p:txBody>
      </p:sp>
      <p:sp>
        <p:nvSpPr>
          <p:cNvPr id="5" name="İçerik Yer Tutucusu 5">
            <a:extLst>
              <a:ext uri="{FF2B5EF4-FFF2-40B4-BE49-F238E27FC236}">
                <a16:creationId xmlns:a16="http://schemas.microsoft.com/office/drawing/2014/main" id="{BD856CEB-E6E9-35FD-177B-1FC8218ABAB7}"/>
              </a:ext>
            </a:extLst>
          </p:cNvPr>
          <p:cNvSpPr txBox="1">
            <a:spLocks/>
          </p:cNvSpPr>
          <p:nvPr/>
        </p:nvSpPr>
        <p:spPr>
          <a:xfrm>
            <a:off x="1557211" y="3284984"/>
            <a:ext cx="9782175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100 erkek öğrencinin ağırlıkları (kg)</a:t>
            </a:r>
          </a:p>
          <a:p>
            <a:r>
              <a:rPr lang="tr-TR" sz="1600" dirty="0"/>
              <a:t>60 60 61 61 61 63 63 63 63 63 64 64 64 64 64 64 64 64 65 65 65 65 65 66 66 66 66 66 66 66 66 66 66 66 66 66 66 66 66 66 67 67 67 67 67 67 67 67 67 67 68 68 68 68 68 68 68 68 68 68 68 68 68 68 68 69 69 69 69 69 69 69 69 69 69 70 70 70 70 70 70 70 70 70 70 70 70 70 70 70 71 71 72 72 72 72 73 74 74 74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83EE0EF-94F7-9F98-1D82-7FC74D9D5350}"/>
              </a:ext>
            </a:extLst>
          </p:cNvPr>
          <p:cNvSpPr txBox="1">
            <a:spLocks/>
          </p:cNvSpPr>
          <p:nvPr/>
        </p:nvSpPr>
        <p:spPr>
          <a:xfrm>
            <a:off x="6448298" y="1788473"/>
            <a:ext cx="2304256" cy="54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Ham veri</a:t>
            </a:r>
          </a:p>
        </p:txBody>
      </p:sp>
      <p:sp>
        <p:nvSpPr>
          <p:cNvPr id="7" name="İçerik Yer Tutucusu 5">
            <a:extLst>
              <a:ext uri="{FF2B5EF4-FFF2-40B4-BE49-F238E27FC236}">
                <a16:creationId xmlns:a16="http://schemas.microsoft.com/office/drawing/2014/main" id="{474B163C-41EB-EF63-EB44-79D162593758}"/>
              </a:ext>
            </a:extLst>
          </p:cNvPr>
          <p:cNvSpPr txBox="1">
            <a:spLocks/>
          </p:cNvSpPr>
          <p:nvPr/>
        </p:nvSpPr>
        <p:spPr>
          <a:xfrm>
            <a:off x="6448298" y="3212976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tr-tr"/>
            </a:defPPr>
            <a:lvl1pPr marL="246888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>
                <a:solidFill>
                  <a:srgbClr val="FF0000"/>
                </a:solidFill>
              </a:defRPr>
            </a:lvl1pPr>
            <a:lvl2pPr marL="61264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/>
            </a:lvl2pPr>
            <a:lvl3pPr marL="97840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/>
            </a:lvl3pPr>
            <a:lvl4pPr marL="1344168" indent="-24688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lvl4pPr>
            <a:lvl5pPr marL="170992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</a:lvl5pPr>
            <a:lvl6pPr marL="207568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</a:lvl6pPr>
            <a:lvl7pPr marL="244144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</a:lvl7pPr>
            <a:lvl8pPr marL="280720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baseline="0"/>
            </a:lvl8pPr>
            <a:lvl9pPr marL="3172968" indent="-246888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baseline="0"/>
            </a:lvl9pPr>
          </a:lstStyle>
          <a:p>
            <a:r>
              <a:rPr lang="tr-TR" dirty="0"/>
              <a:t>Seri</a:t>
            </a:r>
          </a:p>
        </p:txBody>
      </p:sp>
    </p:spTree>
    <p:extLst>
      <p:ext uri="{BB962C8B-B14F-4D97-AF65-F5344CB8AC3E}">
        <p14:creationId xmlns:p14="http://schemas.microsoft.com/office/powerpoint/2010/main" val="2321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70476" y="1628800"/>
            <a:ext cx="4814586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Yanda 80 öğrencinin matematik final notları verilmiştir. Buna göre: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En yüksek not kaçtır?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En düşük not kaçtır?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En yüksek not ile en düşük not arasındaki fark (Ranj) nedir?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(d)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En yüksek notu alan beş öğrencinin notları nelerdir?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(e)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En düşük notu alan beş öğrencinin notları nelerdir?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 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Sınıftaki öğrencilerin notlarını en yüksekten en düşüğe sıraladığımızda 15. sıradaki öğrencinin aldığı not ne olur?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(g)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70 ve üzeri not alan kaç öğrenci vardır?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(h)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85’ten düşük not alan kaç öğrenci vardır?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Notu 70’ten düşük, 50’den yüksek olan kaç öğrenci vardır?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1701924" y="1477912"/>
            <a:ext cx="4818888" cy="938784"/>
          </a:xfrm>
        </p:spPr>
        <p:txBody>
          <a:bodyPr/>
          <a:lstStyle/>
          <a:p>
            <a:r>
              <a:rPr lang="tr-TR" dirty="0"/>
              <a:t>Veri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1701924" y="2492896"/>
            <a:ext cx="4814586" cy="3655568"/>
          </a:xfrm>
        </p:spPr>
        <p:txBody>
          <a:bodyPr>
            <a:noAutofit/>
          </a:bodyPr>
          <a:lstStyle/>
          <a:p>
            <a:r>
              <a:rPr lang="en-US" sz="2000" dirty="0"/>
              <a:t>68 84 75 82 68 90 62 88 76 93 73 79 88 73 60 93 71 59 85 75 61 65 75 87 74 62 95 78 63 72 66 78 82 75 94 77 69 74 68 60 96 78 89 61 75 95 60 79 83 71 79 62 67 97 78 85 76 65 71 75 65 80 73 57 88 78 62 76 53 74 86 67 73 81 72 63 76 75 85 77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475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Dağılımları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E61E1A34-B002-4FA2-9A95-4A01F252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18695"/>
              </p:ext>
            </p:extLst>
          </p:nvPr>
        </p:nvGraphicFramePr>
        <p:xfrm>
          <a:off x="1557212" y="2131060"/>
          <a:ext cx="417646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88591544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689040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Ağırlık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Öğrenci Sayısı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63-65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66-68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69-71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11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72-74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7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74988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44F4D0-9323-6E2D-2009-800EB7AA8F12}"/>
              </a:ext>
            </a:extLst>
          </p:cNvPr>
          <p:cNvSpPr txBox="1"/>
          <p:nvPr/>
        </p:nvSpPr>
        <p:spPr>
          <a:xfrm>
            <a:off x="1432029" y="17550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Tablo 2.1 100 Erkek Öğrencinin Ağırlıkları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8C71F1D-F237-6A9C-437F-FB8B0C9CC521}"/>
              </a:ext>
            </a:extLst>
          </p:cNvPr>
          <p:cNvSpPr txBox="1"/>
          <p:nvPr/>
        </p:nvSpPr>
        <p:spPr>
          <a:xfrm>
            <a:off x="6461458" y="215497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000" dirty="0"/>
              <a:t>Aralıklar</a:t>
            </a:r>
          </a:p>
        </p:txBody>
      </p:sp>
    </p:spTree>
    <p:extLst>
      <p:ext uri="{BB962C8B-B14F-4D97-AF65-F5344CB8AC3E}">
        <p14:creationId xmlns:p14="http://schemas.microsoft.com/office/powerpoint/2010/main" val="1110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Dağılımları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E61E1A34-B002-4FA2-9A95-4A01F252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26924"/>
              </p:ext>
            </p:extLst>
          </p:nvPr>
        </p:nvGraphicFramePr>
        <p:xfrm>
          <a:off x="1557212" y="2131060"/>
          <a:ext cx="626539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8464">
                  <a:extLst>
                    <a:ext uri="{9D8B030D-6E8A-4147-A177-3AD203B41FA5}">
                      <a16:colId xmlns:a16="http://schemas.microsoft.com/office/drawing/2014/main" val="1885915443"/>
                    </a:ext>
                  </a:extLst>
                </a:gridCol>
                <a:gridCol w="2088464">
                  <a:extLst>
                    <a:ext uri="{9D8B030D-6E8A-4147-A177-3AD203B41FA5}">
                      <a16:colId xmlns:a16="http://schemas.microsoft.com/office/drawing/2014/main" val="2689040282"/>
                    </a:ext>
                  </a:extLst>
                </a:gridCol>
                <a:gridCol w="2088464">
                  <a:extLst>
                    <a:ext uri="{9D8B030D-6E8A-4147-A177-3AD203B41FA5}">
                      <a16:colId xmlns:a16="http://schemas.microsoft.com/office/drawing/2014/main" val="74692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Ağırlık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Öğrenci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Göreli Frekans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63-65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66-68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69-71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11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72-74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7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74988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44F4D0-9323-6E2D-2009-800EB7AA8F12}"/>
              </a:ext>
            </a:extLst>
          </p:cNvPr>
          <p:cNvSpPr txBox="1"/>
          <p:nvPr/>
        </p:nvSpPr>
        <p:spPr>
          <a:xfrm>
            <a:off x="1432029" y="17550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Tablo 2.1 100 Erkek Öğrencinin Ağırlıkları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0DAD6EB-A9F8-BFC8-1093-92299895804C}"/>
              </a:ext>
            </a:extLst>
          </p:cNvPr>
          <p:cNvSpPr txBox="1"/>
          <p:nvPr/>
        </p:nvSpPr>
        <p:spPr>
          <a:xfrm>
            <a:off x="7966620" y="2124395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5/100 = 0.05 = %5</a:t>
            </a:r>
          </a:p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18/100 = 0.18 = %18</a:t>
            </a:r>
          </a:p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42/100 = 0.42 = %42</a:t>
            </a:r>
          </a:p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27/100 = 0.27 = %27</a:t>
            </a:r>
          </a:p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8/100 = 0.08 = %8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C81BD42-FC62-A796-D2BB-5BC7E1A7B665}"/>
              </a:ext>
            </a:extLst>
          </p:cNvPr>
          <p:cNvSpPr txBox="1"/>
          <p:nvPr/>
        </p:nvSpPr>
        <p:spPr>
          <a:xfrm>
            <a:off x="1557212" y="5373216"/>
            <a:ext cx="709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0.05 + 0.18 + 0.42 + 0.27 + 0.08 = 1.00</a:t>
            </a:r>
          </a:p>
          <a:p>
            <a:pPr marL="285750" indent="-285750">
              <a:buFont typeface="Euphemia" panose="020B0503040102020104" pitchFamily="34" charset="0"/>
              <a:buChar char="›"/>
            </a:pPr>
            <a:r>
              <a:rPr lang="tr-TR" sz="2400" dirty="0"/>
              <a:t>%5 + %18 + %42 + %27 + %8 = %100</a:t>
            </a:r>
          </a:p>
        </p:txBody>
      </p:sp>
    </p:spTree>
    <p:extLst>
      <p:ext uri="{BB962C8B-B14F-4D97-AF65-F5344CB8AC3E}">
        <p14:creationId xmlns:p14="http://schemas.microsoft.com/office/powerpoint/2010/main" val="372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Dağılımları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E61E1A34-B002-4FA2-9A95-4A01F252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44256"/>
              </p:ext>
            </p:extLst>
          </p:nvPr>
        </p:nvGraphicFramePr>
        <p:xfrm>
          <a:off x="1557212" y="2131060"/>
          <a:ext cx="626539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8464">
                  <a:extLst>
                    <a:ext uri="{9D8B030D-6E8A-4147-A177-3AD203B41FA5}">
                      <a16:colId xmlns:a16="http://schemas.microsoft.com/office/drawing/2014/main" val="1885915443"/>
                    </a:ext>
                  </a:extLst>
                </a:gridCol>
                <a:gridCol w="2088464">
                  <a:extLst>
                    <a:ext uri="{9D8B030D-6E8A-4147-A177-3AD203B41FA5}">
                      <a16:colId xmlns:a16="http://schemas.microsoft.com/office/drawing/2014/main" val="2689040282"/>
                    </a:ext>
                  </a:extLst>
                </a:gridCol>
                <a:gridCol w="2088464">
                  <a:extLst>
                    <a:ext uri="{9D8B030D-6E8A-4147-A177-3AD203B41FA5}">
                      <a16:colId xmlns:a16="http://schemas.microsoft.com/office/drawing/2014/main" val="1864493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Ağırlık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Öğrenci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Birikimli Frekans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63-65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66-68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69-71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11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72-74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7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74988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44F4D0-9323-6E2D-2009-800EB7AA8F12}"/>
              </a:ext>
            </a:extLst>
          </p:cNvPr>
          <p:cNvSpPr txBox="1"/>
          <p:nvPr/>
        </p:nvSpPr>
        <p:spPr>
          <a:xfrm>
            <a:off x="1432029" y="17550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Tablo 2.1 100 Erkek Öğrencinin Ağırlıkları</a:t>
            </a:r>
          </a:p>
        </p:txBody>
      </p:sp>
    </p:spTree>
    <p:extLst>
      <p:ext uri="{BB962C8B-B14F-4D97-AF65-F5344CB8AC3E}">
        <p14:creationId xmlns:p14="http://schemas.microsoft.com/office/powerpoint/2010/main" val="3473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Dağılımları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E61E1A34-B002-4FA2-9A95-4A01F252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54981"/>
              </p:ext>
            </p:extLst>
          </p:nvPr>
        </p:nvGraphicFramePr>
        <p:xfrm>
          <a:off x="1557212" y="2131060"/>
          <a:ext cx="1022583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5166">
                  <a:extLst>
                    <a:ext uri="{9D8B030D-6E8A-4147-A177-3AD203B41FA5}">
                      <a16:colId xmlns:a16="http://schemas.microsoft.com/office/drawing/2014/main" val="1885915443"/>
                    </a:ext>
                  </a:extLst>
                </a:gridCol>
                <a:gridCol w="2045166">
                  <a:extLst>
                    <a:ext uri="{9D8B030D-6E8A-4147-A177-3AD203B41FA5}">
                      <a16:colId xmlns:a16="http://schemas.microsoft.com/office/drawing/2014/main" val="2689040282"/>
                    </a:ext>
                  </a:extLst>
                </a:gridCol>
                <a:gridCol w="2045166">
                  <a:extLst>
                    <a:ext uri="{9D8B030D-6E8A-4147-A177-3AD203B41FA5}">
                      <a16:colId xmlns:a16="http://schemas.microsoft.com/office/drawing/2014/main" val="1864493045"/>
                    </a:ext>
                  </a:extLst>
                </a:gridCol>
                <a:gridCol w="2045166">
                  <a:extLst>
                    <a:ext uri="{9D8B030D-6E8A-4147-A177-3AD203B41FA5}">
                      <a16:colId xmlns:a16="http://schemas.microsoft.com/office/drawing/2014/main" val="3763122604"/>
                    </a:ext>
                  </a:extLst>
                </a:gridCol>
                <a:gridCol w="2045166">
                  <a:extLst>
                    <a:ext uri="{9D8B030D-6E8A-4147-A177-3AD203B41FA5}">
                      <a16:colId xmlns:a16="http://schemas.microsoft.com/office/drawing/2014/main" val="3560432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Ağırlık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Öğrenci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Birikimli Frekans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Göreli Frekans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Birikimli Göreli Frekans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63-65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66-68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69-71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11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72-74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7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74988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44F4D0-9323-6E2D-2009-800EB7AA8F12}"/>
              </a:ext>
            </a:extLst>
          </p:cNvPr>
          <p:cNvSpPr txBox="1"/>
          <p:nvPr/>
        </p:nvSpPr>
        <p:spPr>
          <a:xfrm>
            <a:off x="1432029" y="17550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Tablo 2.1 100 Erkek Öğrencinin Ağırlıkları</a:t>
            </a:r>
          </a:p>
        </p:txBody>
      </p:sp>
    </p:spTree>
    <p:extLst>
      <p:ext uri="{BB962C8B-B14F-4D97-AF65-F5344CB8AC3E}">
        <p14:creationId xmlns:p14="http://schemas.microsoft.com/office/powerpoint/2010/main" val="30821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9_TF02787947" id="{F76874F7-09BF-4919-8092-7DCFDBC47D09}" vid="{BD9753A5-59D8-407E-8B1D-F9314866C99E}"/>
    </a:ext>
  </a:extLst>
</a:theme>
</file>

<file path=ppt/theme/theme2.xml><?xml version="1.0" encoding="utf-8"?>
<a:theme xmlns:a="http://schemas.openxmlformats.org/drawingml/2006/main" name="Ofis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 işaretli matematik eğitimi sunusu (geniş ekran)</Template>
  <TotalTime>0</TotalTime>
  <Words>1013</Words>
  <Application>Microsoft Office PowerPoint</Application>
  <PresentationFormat>Özel</PresentationFormat>
  <Paragraphs>188</Paragraphs>
  <Slides>15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cormorantgaramond-semibold</vt:lpstr>
      <vt:lpstr>Arial</vt:lpstr>
      <vt:lpstr>Calibri</vt:lpstr>
      <vt:lpstr>Euphemia</vt:lpstr>
      <vt:lpstr>Matematik 16x9</vt:lpstr>
      <vt:lpstr>İSTATİSTİĞE GİRİŞ </vt:lpstr>
      <vt:lpstr>Geçen Hafta</vt:lpstr>
      <vt:lpstr>Bu Hafta</vt:lpstr>
      <vt:lpstr>Veriler</vt:lpstr>
      <vt:lpstr>Soru</vt:lpstr>
      <vt:lpstr>Frekans Dağılımları</vt:lpstr>
      <vt:lpstr>Frekans Dağılımları</vt:lpstr>
      <vt:lpstr>Frekans Dağılımları</vt:lpstr>
      <vt:lpstr>Frekans Dağılımları</vt:lpstr>
      <vt:lpstr>Frekans Eğri Tipleri</vt:lpstr>
      <vt:lpstr>Grafikler</vt:lpstr>
      <vt:lpstr>Grafikler</vt:lpstr>
      <vt:lpstr>Grafikler</vt:lpstr>
      <vt:lpstr>Grafikler</vt:lpstr>
      <vt:lpstr>Ders İçerik Düzeni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NİLÜFER</dc:creator>
  <cp:lastModifiedBy>Ahmet Haphap</cp:lastModifiedBy>
  <cp:revision>18</cp:revision>
  <dcterms:created xsi:type="dcterms:W3CDTF">2023-10-05T21:43:07Z</dcterms:created>
  <dcterms:modified xsi:type="dcterms:W3CDTF">2023-10-15T19:18:59Z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