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5"/>
  </p:notesMasterIdLst>
  <p:sldIdLst>
    <p:sldId id="256" r:id="rId2"/>
    <p:sldId id="297" r:id="rId3"/>
    <p:sldId id="298" r:id="rId4"/>
    <p:sldId id="299" r:id="rId5"/>
    <p:sldId id="300" r:id="rId6"/>
    <p:sldId id="302" r:id="rId7"/>
    <p:sldId id="315" r:id="rId8"/>
    <p:sldId id="310" r:id="rId9"/>
    <p:sldId id="312" r:id="rId10"/>
    <p:sldId id="316" r:id="rId11"/>
    <p:sldId id="263" r:id="rId12"/>
    <p:sldId id="313" r:id="rId13"/>
    <p:sldId id="311"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816" autoAdjust="0"/>
    <p:restoredTop sz="95256" autoAdjust="0"/>
  </p:normalViewPr>
  <p:slideViewPr>
    <p:cSldViewPr snapToGrid="0">
      <p:cViewPr varScale="1">
        <p:scale>
          <a:sx n="115" d="100"/>
          <a:sy n="115" d="100"/>
        </p:scale>
        <p:origin x="27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_al__ma_Sayfas_.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lineMarker"/>
        <c:varyColors val="0"/>
        <c:ser>
          <c:idx val="0"/>
          <c:order val="0"/>
          <c:spPr>
            <a:ln w="19050" cap="rnd">
              <a:solidFill>
                <a:schemeClr val="accent1"/>
              </a:solidFill>
              <a:round/>
            </a:ln>
            <a:effectLst/>
          </c:spPr>
          <c:marker>
            <c:symbol val="circle"/>
            <c:size val="5"/>
            <c:spPr>
              <a:solidFill>
                <a:schemeClr val="accent1"/>
              </a:solidFill>
              <a:ln w="9525">
                <a:solidFill>
                  <a:schemeClr val="accent1"/>
                </a:solidFill>
              </a:ln>
              <a:effectLst/>
            </c:spPr>
          </c:marker>
          <c:yVal>
            <c:numRef>
              <c:f>Sayfa3!$D$3:$D$23</c:f>
              <c:numCache>
                <c:formatCode>General</c:formatCode>
                <c:ptCount val="21"/>
                <c:pt idx="0">
                  <c:v>0.1</c:v>
                </c:pt>
                <c:pt idx="1">
                  <c:v>1.1000000000000001</c:v>
                </c:pt>
                <c:pt idx="2">
                  <c:v>3.6</c:v>
                </c:pt>
                <c:pt idx="3">
                  <c:v>8.3000000000000007</c:v>
                </c:pt>
                <c:pt idx="4">
                  <c:v>12.9</c:v>
                </c:pt>
                <c:pt idx="5">
                  <c:v>20.5</c:v>
                </c:pt>
                <c:pt idx="6">
                  <c:v>28.5</c:v>
                </c:pt>
                <c:pt idx="7">
                  <c:v>38.9</c:v>
                </c:pt>
                <c:pt idx="8">
                  <c:v>50.2</c:v>
                </c:pt>
                <c:pt idx="9">
                  <c:v>59.5</c:v>
                </c:pt>
                <c:pt idx="10">
                  <c:v>69.5</c:v>
                </c:pt>
                <c:pt idx="11">
                  <c:v>77.400000000000006</c:v>
                </c:pt>
                <c:pt idx="12">
                  <c:v>83.6</c:v>
                </c:pt>
                <c:pt idx="13">
                  <c:v>90.2</c:v>
                </c:pt>
                <c:pt idx="14">
                  <c:v>93.6</c:v>
                </c:pt>
                <c:pt idx="15">
                  <c:v>96.7</c:v>
                </c:pt>
                <c:pt idx="16">
                  <c:v>99</c:v>
                </c:pt>
                <c:pt idx="17">
                  <c:v>99.6</c:v>
                </c:pt>
                <c:pt idx="18">
                  <c:v>99.7</c:v>
                </c:pt>
                <c:pt idx="19">
                  <c:v>99.9</c:v>
                </c:pt>
                <c:pt idx="20">
                  <c:v>100</c:v>
                </c:pt>
              </c:numCache>
            </c:numRef>
          </c:yVal>
          <c:smooth val="0"/>
          <c:extLst>
            <c:ext xmlns:c16="http://schemas.microsoft.com/office/drawing/2014/chart" uri="{C3380CC4-5D6E-409C-BE32-E72D297353CC}">
              <c16:uniqueId val="{00000000-155B-485B-B769-5B72A9294734}"/>
            </c:ext>
          </c:extLst>
        </c:ser>
        <c:dLbls>
          <c:showLegendKey val="0"/>
          <c:showVal val="0"/>
          <c:showCatName val="0"/>
          <c:showSerName val="0"/>
          <c:showPercent val="0"/>
          <c:showBubbleSize val="0"/>
        </c:dLbls>
        <c:axId val="562359535"/>
        <c:axId val="562359951"/>
      </c:scatterChart>
      <c:valAx>
        <c:axId val="562359535"/>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tr-TR" dirty="0" smtClean="0"/>
                  <a:t>madde</a:t>
                </a:r>
                <a:endParaRPr lang="tr-TR" dirty="0"/>
              </a:p>
            </c:rich>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tr-TR"/>
            </a:p>
          </c:txPr>
        </c:title>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562359951"/>
        <c:crosses val="autoZero"/>
        <c:crossBetween val="midCat"/>
      </c:valAx>
      <c:valAx>
        <c:axId val="562359951"/>
        <c:scaling>
          <c:orientation val="minMax"/>
        </c:scaling>
        <c:delete val="1"/>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tr-TR" dirty="0" smtClean="0"/>
                  <a:t>p</a:t>
                </a:r>
                <a:endParaRPr lang="tr-TR" dirty="0"/>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tr-TR"/>
            </a:p>
          </c:txPr>
        </c:title>
        <c:numFmt formatCode="General" sourceLinked="1"/>
        <c:majorTickMark val="none"/>
        <c:minorTickMark val="none"/>
        <c:tickLblPos val="nextTo"/>
        <c:crossAx val="562359535"/>
        <c:crosses val="autoZero"/>
        <c:crossBetween val="midCat"/>
      </c:valAx>
      <c:spPr>
        <a:noFill/>
        <a:ln w="25400">
          <a:noFill/>
        </a:ln>
        <a:effectLst/>
      </c:spPr>
    </c:plotArea>
    <c:plotVisOnly val="1"/>
    <c:dispBlanksAs val="gap"/>
    <c:showDLblsOverMax val="0"/>
  </c:chart>
  <c:spPr>
    <a:noFill/>
    <a:ln>
      <a:noFill/>
    </a:ln>
    <a:effectLst/>
  </c:spPr>
  <c:txPr>
    <a:bodyPr/>
    <a:lstStyle/>
    <a:p>
      <a:pPr>
        <a:defRPr/>
      </a:pPr>
      <a:endParaRPr lang="tr-TR"/>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547A749-AD86-457C-8C18-B9FD794BA6C8}" type="doc">
      <dgm:prSet loTypeId="urn:microsoft.com/office/officeart/2008/layout/LinedList" loCatId="hierarchy" qsTypeId="urn:microsoft.com/office/officeart/2005/8/quickstyle/simple1" qsCatId="simple" csTypeId="urn:microsoft.com/office/officeart/2005/8/colors/accent2_1" csCatId="accent2" phldr="1"/>
      <dgm:spPr/>
      <dgm:t>
        <a:bodyPr/>
        <a:lstStyle/>
        <a:p>
          <a:endParaRPr lang="tr-TR"/>
        </a:p>
      </dgm:t>
    </dgm:pt>
    <dgm:pt modelId="{49E49D35-2FAD-425B-9BD6-588681913896}">
      <dgm:prSet phldrT="[Metin]"/>
      <dgm:spPr/>
      <dgm:t>
        <a:bodyPr/>
        <a:lstStyle/>
        <a:p>
          <a:r>
            <a:rPr lang="tr-TR" dirty="0"/>
            <a:t>Tek boyutluluk </a:t>
          </a:r>
        </a:p>
      </dgm:t>
    </dgm:pt>
    <dgm:pt modelId="{24F9B833-D1E4-4746-B4BB-9B49E286EB11}" type="parTrans" cxnId="{F64FD70D-0877-4E27-A08A-31A1AF7AE70F}">
      <dgm:prSet/>
      <dgm:spPr/>
      <dgm:t>
        <a:bodyPr/>
        <a:lstStyle/>
        <a:p>
          <a:endParaRPr lang="tr-TR"/>
        </a:p>
      </dgm:t>
    </dgm:pt>
    <dgm:pt modelId="{F2FCCF55-E003-45B2-894B-E295DFB5044E}" type="sibTrans" cxnId="{F64FD70D-0877-4E27-A08A-31A1AF7AE70F}">
      <dgm:prSet/>
      <dgm:spPr/>
      <dgm:t>
        <a:bodyPr/>
        <a:lstStyle/>
        <a:p>
          <a:endParaRPr lang="tr-TR"/>
        </a:p>
      </dgm:t>
    </dgm:pt>
    <dgm:pt modelId="{934600DA-041F-4AC4-98DD-3C7D4C253028}">
      <dgm:prSet/>
      <dgm:spPr/>
      <dgm:t>
        <a:bodyPr/>
        <a:lstStyle/>
        <a:p>
          <a:r>
            <a:rPr lang="tr-TR" dirty="0"/>
            <a:t>Yerel bağımsızlık</a:t>
          </a:r>
        </a:p>
      </dgm:t>
    </dgm:pt>
    <dgm:pt modelId="{22D58514-BF8A-4489-AC97-FBC072DD8B84}" type="parTrans" cxnId="{0CF01EF4-0CDA-48DE-BE9C-0A619CA201EB}">
      <dgm:prSet/>
      <dgm:spPr/>
      <dgm:t>
        <a:bodyPr/>
        <a:lstStyle/>
        <a:p>
          <a:endParaRPr lang="tr-TR"/>
        </a:p>
      </dgm:t>
    </dgm:pt>
    <dgm:pt modelId="{979003D7-75F8-4070-B938-75995270AF97}" type="sibTrans" cxnId="{0CF01EF4-0CDA-48DE-BE9C-0A619CA201EB}">
      <dgm:prSet/>
      <dgm:spPr/>
      <dgm:t>
        <a:bodyPr/>
        <a:lstStyle/>
        <a:p>
          <a:endParaRPr lang="tr-TR"/>
        </a:p>
      </dgm:t>
    </dgm:pt>
    <dgm:pt modelId="{27966DC2-EDED-4E94-BF15-3F12FD85AFA2}">
      <dgm:prSet phldrT="[Metin]"/>
      <dgm:spPr/>
      <dgm:t>
        <a:bodyPr/>
        <a:lstStyle/>
        <a:p>
          <a:r>
            <a:rPr lang="tr-TR" dirty="0"/>
            <a:t>MTK Varsayımları</a:t>
          </a:r>
        </a:p>
      </dgm:t>
    </dgm:pt>
    <dgm:pt modelId="{9DA1098F-EBBC-45C8-9B60-16D1C5CB3A18}" type="parTrans" cxnId="{4B6D953F-1B28-4601-B830-0554EB7B2188}">
      <dgm:prSet/>
      <dgm:spPr/>
      <dgm:t>
        <a:bodyPr/>
        <a:lstStyle/>
        <a:p>
          <a:endParaRPr lang="tr-TR"/>
        </a:p>
      </dgm:t>
    </dgm:pt>
    <dgm:pt modelId="{E6952D08-F45A-4352-8C9D-FC15DAFF1FF1}" type="sibTrans" cxnId="{4B6D953F-1B28-4601-B830-0554EB7B2188}">
      <dgm:prSet/>
      <dgm:spPr/>
      <dgm:t>
        <a:bodyPr/>
        <a:lstStyle/>
        <a:p>
          <a:endParaRPr lang="tr-TR"/>
        </a:p>
      </dgm:t>
    </dgm:pt>
    <dgm:pt modelId="{72B88FE1-19EF-4E8D-8D32-972CB2630FCD}">
      <dgm:prSet/>
      <dgm:spPr/>
      <dgm:t>
        <a:bodyPr/>
        <a:lstStyle/>
        <a:p>
          <a:r>
            <a:rPr lang="tr-TR" dirty="0" err="1"/>
            <a:t>Monotonik</a:t>
          </a:r>
          <a:r>
            <a:rPr lang="tr-TR" dirty="0"/>
            <a:t> </a:t>
          </a:r>
          <a:r>
            <a:rPr lang="tr-TR" dirty="0" smtClean="0"/>
            <a:t>artış</a:t>
          </a:r>
          <a:endParaRPr lang="tr-TR" dirty="0"/>
        </a:p>
      </dgm:t>
    </dgm:pt>
    <dgm:pt modelId="{4731FDB2-3BF8-4C59-9235-C3F4680304B9}" type="parTrans" cxnId="{DC79205C-14A1-4FE2-A921-1C50A28102CF}">
      <dgm:prSet/>
      <dgm:spPr/>
      <dgm:t>
        <a:bodyPr/>
        <a:lstStyle/>
        <a:p>
          <a:endParaRPr lang="tr-TR"/>
        </a:p>
      </dgm:t>
    </dgm:pt>
    <dgm:pt modelId="{12678E43-429E-43D5-B7AA-E50D2CDBD031}" type="sibTrans" cxnId="{DC79205C-14A1-4FE2-A921-1C50A28102CF}">
      <dgm:prSet/>
      <dgm:spPr/>
      <dgm:t>
        <a:bodyPr/>
        <a:lstStyle/>
        <a:p>
          <a:endParaRPr lang="tr-TR"/>
        </a:p>
      </dgm:t>
    </dgm:pt>
    <dgm:pt modelId="{5B2ED74A-6FD3-4F0C-98FD-AA723177BAAF}" type="pres">
      <dgm:prSet presAssocID="{5547A749-AD86-457C-8C18-B9FD794BA6C8}" presName="vert0" presStyleCnt="0">
        <dgm:presLayoutVars>
          <dgm:dir/>
          <dgm:animOne val="branch"/>
          <dgm:animLvl val="lvl"/>
        </dgm:presLayoutVars>
      </dgm:prSet>
      <dgm:spPr/>
      <dgm:t>
        <a:bodyPr/>
        <a:lstStyle/>
        <a:p>
          <a:endParaRPr lang="tr-TR"/>
        </a:p>
      </dgm:t>
    </dgm:pt>
    <dgm:pt modelId="{55FFFB72-2437-4E0B-9AC6-59B4578335B4}" type="pres">
      <dgm:prSet presAssocID="{27966DC2-EDED-4E94-BF15-3F12FD85AFA2}" presName="thickLine" presStyleLbl="alignNode1" presStyleIdx="0" presStyleCnt="1"/>
      <dgm:spPr/>
    </dgm:pt>
    <dgm:pt modelId="{365B0DC1-4E61-4B36-A0F3-095111C360AA}" type="pres">
      <dgm:prSet presAssocID="{27966DC2-EDED-4E94-BF15-3F12FD85AFA2}" presName="horz1" presStyleCnt="0"/>
      <dgm:spPr/>
    </dgm:pt>
    <dgm:pt modelId="{906C9819-E0B5-4CF4-9611-D03E1390232E}" type="pres">
      <dgm:prSet presAssocID="{27966DC2-EDED-4E94-BF15-3F12FD85AFA2}" presName="tx1" presStyleLbl="revTx" presStyleIdx="0" presStyleCnt="4"/>
      <dgm:spPr/>
      <dgm:t>
        <a:bodyPr/>
        <a:lstStyle/>
        <a:p>
          <a:endParaRPr lang="tr-TR"/>
        </a:p>
      </dgm:t>
    </dgm:pt>
    <dgm:pt modelId="{8C332227-4BA0-44D0-B288-150175A81F97}" type="pres">
      <dgm:prSet presAssocID="{27966DC2-EDED-4E94-BF15-3F12FD85AFA2}" presName="vert1" presStyleCnt="0"/>
      <dgm:spPr/>
    </dgm:pt>
    <dgm:pt modelId="{0D8A8EB2-3ABA-4117-A42F-551C74298667}" type="pres">
      <dgm:prSet presAssocID="{49E49D35-2FAD-425B-9BD6-588681913896}" presName="vertSpace2a" presStyleCnt="0"/>
      <dgm:spPr/>
    </dgm:pt>
    <dgm:pt modelId="{AF1BD65E-EFE3-40F8-979C-03E970A84D81}" type="pres">
      <dgm:prSet presAssocID="{49E49D35-2FAD-425B-9BD6-588681913896}" presName="horz2" presStyleCnt="0"/>
      <dgm:spPr/>
    </dgm:pt>
    <dgm:pt modelId="{7C98AE99-74EA-401D-AF32-F881F04F7C2F}" type="pres">
      <dgm:prSet presAssocID="{49E49D35-2FAD-425B-9BD6-588681913896}" presName="horzSpace2" presStyleCnt="0"/>
      <dgm:spPr/>
    </dgm:pt>
    <dgm:pt modelId="{A27A2999-4BE1-48A0-82CB-51953B3BEE65}" type="pres">
      <dgm:prSet presAssocID="{49E49D35-2FAD-425B-9BD6-588681913896}" presName="tx2" presStyleLbl="revTx" presStyleIdx="1" presStyleCnt="4"/>
      <dgm:spPr/>
      <dgm:t>
        <a:bodyPr/>
        <a:lstStyle/>
        <a:p>
          <a:endParaRPr lang="tr-TR"/>
        </a:p>
      </dgm:t>
    </dgm:pt>
    <dgm:pt modelId="{CA0B9D18-4DCA-4F56-9857-F79D2C96F106}" type="pres">
      <dgm:prSet presAssocID="{49E49D35-2FAD-425B-9BD6-588681913896}" presName="vert2" presStyleCnt="0"/>
      <dgm:spPr/>
    </dgm:pt>
    <dgm:pt modelId="{7D501A75-DB1D-4A70-AFD2-FC2852FCA336}" type="pres">
      <dgm:prSet presAssocID="{49E49D35-2FAD-425B-9BD6-588681913896}" presName="thinLine2b" presStyleLbl="callout" presStyleIdx="0" presStyleCnt="3"/>
      <dgm:spPr/>
    </dgm:pt>
    <dgm:pt modelId="{11418971-FD57-4DD0-9D7B-32EA1A82B66E}" type="pres">
      <dgm:prSet presAssocID="{49E49D35-2FAD-425B-9BD6-588681913896}" presName="vertSpace2b" presStyleCnt="0"/>
      <dgm:spPr/>
    </dgm:pt>
    <dgm:pt modelId="{E6A5937D-C700-479E-9FB9-5A625530C49A}" type="pres">
      <dgm:prSet presAssocID="{934600DA-041F-4AC4-98DD-3C7D4C253028}" presName="horz2" presStyleCnt="0"/>
      <dgm:spPr/>
    </dgm:pt>
    <dgm:pt modelId="{6365A7D4-45C6-4A8B-A3BE-F37C83B7420A}" type="pres">
      <dgm:prSet presAssocID="{934600DA-041F-4AC4-98DD-3C7D4C253028}" presName="horzSpace2" presStyleCnt="0"/>
      <dgm:spPr/>
    </dgm:pt>
    <dgm:pt modelId="{29D9FACF-40A1-4D04-9CF3-4D6D0FC01E92}" type="pres">
      <dgm:prSet presAssocID="{934600DA-041F-4AC4-98DD-3C7D4C253028}" presName="tx2" presStyleLbl="revTx" presStyleIdx="2" presStyleCnt="4"/>
      <dgm:spPr/>
      <dgm:t>
        <a:bodyPr/>
        <a:lstStyle/>
        <a:p>
          <a:endParaRPr lang="tr-TR"/>
        </a:p>
      </dgm:t>
    </dgm:pt>
    <dgm:pt modelId="{079CF397-1FFA-4108-87FE-B41970C8E990}" type="pres">
      <dgm:prSet presAssocID="{934600DA-041F-4AC4-98DD-3C7D4C253028}" presName="vert2" presStyleCnt="0"/>
      <dgm:spPr/>
    </dgm:pt>
    <dgm:pt modelId="{3B9B27B5-F34F-4780-89ED-01AC68EF41C8}" type="pres">
      <dgm:prSet presAssocID="{934600DA-041F-4AC4-98DD-3C7D4C253028}" presName="thinLine2b" presStyleLbl="callout" presStyleIdx="1" presStyleCnt="3"/>
      <dgm:spPr/>
    </dgm:pt>
    <dgm:pt modelId="{A60FE112-B057-4612-A2B2-A348F044F00D}" type="pres">
      <dgm:prSet presAssocID="{934600DA-041F-4AC4-98DD-3C7D4C253028}" presName="vertSpace2b" presStyleCnt="0"/>
      <dgm:spPr/>
    </dgm:pt>
    <dgm:pt modelId="{D1992D8B-BAF0-4AE0-997A-93EBED217AEF}" type="pres">
      <dgm:prSet presAssocID="{72B88FE1-19EF-4E8D-8D32-972CB2630FCD}" presName="horz2" presStyleCnt="0"/>
      <dgm:spPr/>
    </dgm:pt>
    <dgm:pt modelId="{57A8DC0E-0D66-4987-88A3-EF848EFD197F}" type="pres">
      <dgm:prSet presAssocID="{72B88FE1-19EF-4E8D-8D32-972CB2630FCD}" presName="horzSpace2" presStyleCnt="0"/>
      <dgm:spPr/>
    </dgm:pt>
    <dgm:pt modelId="{269B66F7-3DA0-4A1E-8DEF-EF95BB4AD90F}" type="pres">
      <dgm:prSet presAssocID="{72B88FE1-19EF-4E8D-8D32-972CB2630FCD}" presName="tx2" presStyleLbl="revTx" presStyleIdx="3" presStyleCnt="4"/>
      <dgm:spPr/>
      <dgm:t>
        <a:bodyPr/>
        <a:lstStyle/>
        <a:p>
          <a:endParaRPr lang="tr-TR"/>
        </a:p>
      </dgm:t>
    </dgm:pt>
    <dgm:pt modelId="{E983D84F-27C0-475B-97BA-468637299C0A}" type="pres">
      <dgm:prSet presAssocID="{72B88FE1-19EF-4E8D-8D32-972CB2630FCD}" presName="vert2" presStyleCnt="0"/>
      <dgm:spPr/>
    </dgm:pt>
    <dgm:pt modelId="{7207FD43-6CA4-4A53-BD37-F9B0D92196E3}" type="pres">
      <dgm:prSet presAssocID="{72B88FE1-19EF-4E8D-8D32-972CB2630FCD}" presName="thinLine2b" presStyleLbl="callout" presStyleIdx="2" presStyleCnt="3"/>
      <dgm:spPr/>
    </dgm:pt>
    <dgm:pt modelId="{6132453C-0691-46F0-A085-65C97579C1ED}" type="pres">
      <dgm:prSet presAssocID="{72B88FE1-19EF-4E8D-8D32-972CB2630FCD}" presName="vertSpace2b" presStyleCnt="0"/>
      <dgm:spPr/>
    </dgm:pt>
  </dgm:ptLst>
  <dgm:cxnLst>
    <dgm:cxn modelId="{AC2BAD08-B3A3-4F30-9D56-6CFDB0ACD3DE}" type="presOf" srcId="{5547A749-AD86-457C-8C18-B9FD794BA6C8}" destId="{5B2ED74A-6FD3-4F0C-98FD-AA723177BAAF}" srcOrd="0" destOrd="0" presId="urn:microsoft.com/office/officeart/2008/layout/LinedList"/>
    <dgm:cxn modelId="{5E19DDAD-A7EB-4596-A0A1-26055434A6AD}" type="presOf" srcId="{27966DC2-EDED-4E94-BF15-3F12FD85AFA2}" destId="{906C9819-E0B5-4CF4-9611-D03E1390232E}" srcOrd="0" destOrd="0" presId="urn:microsoft.com/office/officeart/2008/layout/LinedList"/>
    <dgm:cxn modelId="{4B6D953F-1B28-4601-B830-0554EB7B2188}" srcId="{5547A749-AD86-457C-8C18-B9FD794BA6C8}" destId="{27966DC2-EDED-4E94-BF15-3F12FD85AFA2}" srcOrd="0" destOrd="0" parTransId="{9DA1098F-EBBC-45C8-9B60-16D1C5CB3A18}" sibTransId="{E6952D08-F45A-4352-8C9D-FC15DAFF1FF1}"/>
    <dgm:cxn modelId="{8E66E4F8-4443-42C0-ABDE-5E6C8C355915}" type="presOf" srcId="{49E49D35-2FAD-425B-9BD6-588681913896}" destId="{A27A2999-4BE1-48A0-82CB-51953B3BEE65}" srcOrd="0" destOrd="0" presId="urn:microsoft.com/office/officeart/2008/layout/LinedList"/>
    <dgm:cxn modelId="{0CF01EF4-0CDA-48DE-BE9C-0A619CA201EB}" srcId="{27966DC2-EDED-4E94-BF15-3F12FD85AFA2}" destId="{934600DA-041F-4AC4-98DD-3C7D4C253028}" srcOrd="1" destOrd="0" parTransId="{22D58514-BF8A-4489-AC97-FBC072DD8B84}" sibTransId="{979003D7-75F8-4070-B938-75995270AF97}"/>
    <dgm:cxn modelId="{DC79205C-14A1-4FE2-A921-1C50A28102CF}" srcId="{27966DC2-EDED-4E94-BF15-3F12FD85AFA2}" destId="{72B88FE1-19EF-4E8D-8D32-972CB2630FCD}" srcOrd="2" destOrd="0" parTransId="{4731FDB2-3BF8-4C59-9235-C3F4680304B9}" sibTransId="{12678E43-429E-43D5-B7AA-E50D2CDBD031}"/>
    <dgm:cxn modelId="{EA9FEEA7-DD2C-433C-9D3C-1EB6F97A4575}" type="presOf" srcId="{72B88FE1-19EF-4E8D-8D32-972CB2630FCD}" destId="{269B66F7-3DA0-4A1E-8DEF-EF95BB4AD90F}" srcOrd="0" destOrd="0" presId="urn:microsoft.com/office/officeart/2008/layout/LinedList"/>
    <dgm:cxn modelId="{25BA5FE4-2C94-4BA8-BE57-203C750A0F11}" type="presOf" srcId="{934600DA-041F-4AC4-98DD-3C7D4C253028}" destId="{29D9FACF-40A1-4D04-9CF3-4D6D0FC01E92}" srcOrd="0" destOrd="0" presId="urn:microsoft.com/office/officeart/2008/layout/LinedList"/>
    <dgm:cxn modelId="{F64FD70D-0877-4E27-A08A-31A1AF7AE70F}" srcId="{27966DC2-EDED-4E94-BF15-3F12FD85AFA2}" destId="{49E49D35-2FAD-425B-9BD6-588681913896}" srcOrd="0" destOrd="0" parTransId="{24F9B833-D1E4-4746-B4BB-9B49E286EB11}" sibTransId="{F2FCCF55-E003-45B2-894B-E295DFB5044E}"/>
    <dgm:cxn modelId="{8B48DDAD-C871-4A13-B416-819B4DFDD694}" type="presParOf" srcId="{5B2ED74A-6FD3-4F0C-98FD-AA723177BAAF}" destId="{55FFFB72-2437-4E0B-9AC6-59B4578335B4}" srcOrd="0" destOrd="0" presId="urn:microsoft.com/office/officeart/2008/layout/LinedList"/>
    <dgm:cxn modelId="{096AA475-5113-430F-B397-C2F893610A60}" type="presParOf" srcId="{5B2ED74A-6FD3-4F0C-98FD-AA723177BAAF}" destId="{365B0DC1-4E61-4B36-A0F3-095111C360AA}" srcOrd="1" destOrd="0" presId="urn:microsoft.com/office/officeart/2008/layout/LinedList"/>
    <dgm:cxn modelId="{E1721148-1CAC-4EBA-83DE-66D5B5E78DD9}" type="presParOf" srcId="{365B0DC1-4E61-4B36-A0F3-095111C360AA}" destId="{906C9819-E0B5-4CF4-9611-D03E1390232E}" srcOrd="0" destOrd="0" presId="urn:microsoft.com/office/officeart/2008/layout/LinedList"/>
    <dgm:cxn modelId="{53B4F29E-E829-49DF-99A8-B481E746BF12}" type="presParOf" srcId="{365B0DC1-4E61-4B36-A0F3-095111C360AA}" destId="{8C332227-4BA0-44D0-B288-150175A81F97}" srcOrd="1" destOrd="0" presId="urn:microsoft.com/office/officeart/2008/layout/LinedList"/>
    <dgm:cxn modelId="{D32A0801-9F4D-41F0-A3C0-F39F83D79ED4}" type="presParOf" srcId="{8C332227-4BA0-44D0-B288-150175A81F97}" destId="{0D8A8EB2-3ABA-4117-A42F-551C74298667}" srcOrd="0" destOrd="0" presId="urn:microsoft.com/office/officeart/2008/layout/LinedList"/>
    <dgm:cxn modelId="{EAA8A56C-1D50-4418-B5A8-402F9194905E}" type="presParOf" srcId="{8C332227-4BA0-44D0-B288-150175A81F97}" destId="{AF1BD65E-EFE3-40F8-979C-03E970A84D81}" srcOrd="1" destOrd="0" presId="urn:microsoft.com/office/officeart/2008/layout/LinedList"/>
    <dgm:cxn modelId="{67D6C605-C619-445F-96BB-219091E6FC26}" type="presParOf" srcId="{AF1BD65E-EFE3-40F8-979C-03E970A84D81}" destId="{7C98AE99-74EA-401D-AF32-F881F04F7C2F}" srcOrd="0" destOrd="0" presId="urn:microsoft.com/office/officeart/2008/layout/LinedList"/>
    <dgm:cxn modelId="{06B03E88-2918-48FD-AF91-757E770981D3}" type="presParOf" srcId="{AF1BD65E-EFE3-40F8-979C-03E970A84D81}" destId="{A27A2999-4BE1-48A0-82CB-51953B3BEE65}" srcOrd="1" destOrd="0" presId="urn:microsoft.com/office/officeart/2008/layout/LinedList"/>
    <dgm:cxn modelId="{17577BB7-E5C8-41BA-BDDD-B083E1C26F02}" type="presParOf" srcId="{AF1BD65E-EFE3-40F8-979C-03E970A84D81}" destId="{CA0B9D18-4DCA-4F56-9857-F79D2C96F106}" srcOrd="2" destOrd="0" presId="urn:microsoft.com/office/officeart/2008/layout/LinedList"/>
    <dgm:cxn modelId="{B76A7ECD-331C-48D2-962A-C8CD58E98461}" type="presParOf" srcId="{8C332227-4BA0-44D0-B288-150175A81F97}" destId="{7D501A75-DB1D-4A70-AFD2-FC2852FCA336}" srcOrd="2" destOrd="0" presId="urn:microsoft.com/office/officeart/2008/layout/LinedList"/>
    <dgm:cxn modelId="{ADF72B11-7660-41CE-8F67-06CBBDA6669E}" type="presParOf" srcId="{8C332227-4BA0-44D0-B288-150175A81F97}" destId="{11418971-FD57-4DD0-9D7B-32EA1A82B66E}" srcOrd="3" destOrd="0" presId="urn:microsoft.com/office/officeart/2008/layout/LinedList"/>
    <dgm:cxn modelId="{CC5EBB23-E119-4BF6-8BE7-B5B14FCBCD05}" type="presParOf" srcId="{8C332227-4BA0-44D0-B288-150175A81F97}" destId="{E6A5937D-C700-479E-9FB9-5A625530C49A}" srcOrd="4" destOrd="0" presId="urn:microsoft.com/office/officeart/2008/layout/LinedList"/>
    <dgm:cxn modelId="{731A0CD5-2D4C-4B5C-8F93-D779561C4874}" type="presParOf" srcId="{E6A5937D-C700-479E-9FB9-5A625530C49A}" destId="{6365A7D4-45C6-4A8B-A3BE-F37C83B7420A}" srcOrd="0" destOrd="0" presId="urn:microsoft.com/office/officeart/2008/layout/LinedList"/>
    <dgm:cxn modelId="{637561C4-35C7-4DF6-8452-45A6863CD6F4}" type="presParOf" srcId="{E6A5937D-C700-479E-9FB9-5A625530C49A}" destId="{29D9FACF-40A1-4D04-9CF3-4D6D0FC01E92}" srcOrd="1" destOrd="0" presId="urn:microsoft.com/office/officeart/2008/layout/LinedList"/>
    <dgm:cxn modelId="{FD9847E2-F91D-4BFB-9C2D-E958417B3ED0}" type="presParOf" srcId="{E6A5937D-C700-479E-9FB9-5A625530C49A}" destId="{079CF397-1FFA-4108-87FE-B41970C8E990}" srcOrd="2" destOrd="0" presId="urn:microsoft.com/office/officeart/2008/layout/LinedList"/>
    <dgm:cxn modelId="{7E605985-7695-427C-8C01-376C9384CC68}" type="presParOf" srcId="{8C332227-4BA0-44D0-B288-150175A81F97}" destId="{3B9B27B5-F34F-4780-89ED-01AC68EF41C8}" srcOrd="5" destOrd="0" presId="urn:microsoft.com/office/officeart/2008/layout/LinedList"/>
    <dgm:cxn modelId="{00FE1F29-4301-483C-A95B-5BC316489DC9}" type="presParOf" srcId="{8C332227-4BA0-44D0-B288-150175A81F97}" destId="{A60FE112-B057-4612-A2B2-A348F044F00D}" srcOrd="6" destOrd="0" presId="urn:microsoft.com/office/officeart/2008/layout/LinedList"/>
    <dgm:cxn modelId="{14081BEE-1988-4220-B2FE-FCD6ACDF4227}" type="presParOf" srcId="{8C332227-4BA0-44D0-B288-150175A81F97}" destId="{D1992D8B-BAF0-4AE0-997A-93EBED217AEF}" srcOrd="7" destOrd="0" presId="urn:microsoft.com/office/officeart/2008/layout/LinedList"/>
    <dgm:cxn modelId="{0E013C76-ECB6-45B5-A216-5F0277E2264A}" type="presParOf" srcId="{D1992D8B-BAF0-4AE0-997A-93EBED217AEF}" destId="{57A8DC0E-0D66-4987-88A3-EF848EFD197F}" srcOrd="0" destOrd="0" presId="urn:microsoft.com/office/officeart/2008/layout/LinedList"/>
    <dgm:cxn modelId="{90DC9E82-63E2-4897-AB90-A279E7E49495}" type="presParOf" srcId="{D1992D8B-BAF0-4AE0-997A-93EBED217AEF}" destId="{269B66F7-3DA0-4A1E-8DEF-EF95BB4AD90F}" srcOrd="1" destOrd="0" presId="urn:microsoft.com/office/officeart/2008/layout/LinedList"/>
    <dgm:cxn modelId="{04FD44A5-33C7-4ACA-879B-856AB04271B6}" type="presParOf" srcId="{D1992D8B-BAF0-4AE0-997A-93EBED217AEF}" destId="{E983D84F-27C0-475B-97BA-468637299C0A}" srcOrd="2" destOrd="0" presId="urn:microsoft.com/office/officeart/2008/layout/LinedList"/>
    <dgm:cxn modelId="{93325A8C-9F66-4F3F-A3B7-AAD68A00D2A1}" type="presParOf" srcId="{8C332227-4BA0-44D0-B288-150175A81F97}" destId="{7207FD43-6CA4-4A53-BD37-F9B0D92196E3}" srcOrd="8" destOrd="0" presId="urn:microsoft.com/office/officeart/2008/layout/LinedList"/>
    <dgm:cxn modelId="{CA50D807-24BE-4C9D-9E81-86639F08E6C0}" type="presParOf" srcId="{8C332227-4BA0-44D0-B288-150175A81F97}" destId="{6132453C-0691-46F0-A085-65C97579C1ED}" srcOrd="9"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FFFB72-2437-4E0B-9AC6-59B4578335B4}">
      <dsp:nvSpPr>
        <dsp:cNvPr id="0" name=""/>
        <dsp:cNvSpPr/>
      </dsp:nvSpPr>
      <dsp:spPr>
        <a:xfrm>
          <a:off x="0" y="0"/>
          <a:ext cx="5369692" cy="0"/>
        </a:xfrm>
        <a:prstGeom prst="line">
          <a:avLst/>
        </a:prstGeom>
        <a:solidFill>
          <a:schemeClr val="lt1">
            <a:hueOff val="0"/>
            <a:satOff val="0"/>
            <a:lumOff val="0"/>
            <a:alphaOff val="0"/>
          </a:schemeClr>
        </a:solidFill>
        <a:ln w="15875"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06C9819-E0B5-4CF4-9611-D03E1390232E}">
      <dsp:nvSpPr>
        <dsp:cNvPr id="0" name=""/>
        <dsp:cNvSpPr/>
      </dsp:nvSpPr>
      <dsp:spPr>
        <a:xfrm>
          <a:off x="0" y="0"/>
          <a:ext cx="1073938" cy="2340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a:lnSpc>
              <a:spcPct val="90000"/>
            </a:lnSpc>
            <a:spcBef>
              <a:spcPct val="0"/>
            </a:spcBef>
            <a:spcAft>
              <a:spcPct val="35000"/>
            </a:spcAft>
          </a:pPr>
          <a:r>
            <a:rPr lang="tr-TR" sz="1500" kern="1200" dirty="0"/>
            <a:t>MTK Varsayımları</a:t>
          </a:r>
        </a:p>
      </dsp:txBody>
      <dsp:txXfrm>
        <a:off x="0" y="0"/>
        <a:ext cx="1073938" cy="2340900"/>
      </dsp:txXfrm>
    </dsp:sp>
    <dsp:sp modelId="{A27A2999-4BE1-48A0-82CB-51953B3BEE65}">
      <dsp:nvSpPr>
        <dsp:cNvPr id="0" name=""/>
        <dsp:cNvSpPr/>
      </dsp:nvSpPr>
      <dsp:spPr>
        <a:xfrm>
          <a:off x="1154483" y="36576"/>
          <a:ext cx="4215208" cy="7315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lvl="0" algn="l" defTabSz="1466850">
            <a:lnSpc>
              <a:spcPct val="90000"/>
            </a:lnSpc>
            <a:spcBef>
              <a:spcPct val="0"/>
            </a:spcBef>
            <a:spcAft>
              <a:spcPct val="35000"/>
            </a:spcAft>
          </a:pPr>
          <a:r>
            <a:rPr lang="tr-TR" sz="3300" kern="1200" dirty="0"/>
            <a:t>Tek boyutluluk </a:t>
          </a:r>
        </a:p>
      </dsp:txBody>
      <dsp:txXfrm>
        <a:off x="1154483" y="36576"/>
        <a:ext cx="4215208" cy="731531"/>
      </dsp:txXfrm>
    </dsp:sp>
    <dsp:sp modelId="{7D501A75-DB1D-4A70-AFD2-FC2852FCA336}">
      <dsp:nvSpPr>
        <dsp:cNvPr id="0" name=""/>
        <dsp:cNvSpPr/>
      </dsp:nvSpPr>
      <dsp:spPr>
        <a:xfrm>
          <a:off x="1073938" y="768107"/>
          <a:ext cx="4295753" cy="0"/>
        </a:xfrm>
        <a:prstGeom prst="lin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9D9FACF-40A1-4D04-9CF3-4D6D0FC01E92}">
      <dsp:nvSpPr>
        <dsp:cNvPr id="0" name=""/>
        <dsp:cNvSpPr/>
      </dsp:nvSpPr>
      <dsp:spPr>
        <a:xfrm>
          <a:off x="1154483" y="804684"/>
          <a:ext cx="4215208" cy="7315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lvl="0" algn="l" defTabSz="1466850">
            <a:lnSpc>
              <a:spcPct val="90000"/>
            </a:lnSpc>
            <a:spcBef>
              <a:spcPct val="0"/>
            </a:spcBef>
            <a:spcAft>
              <a:spcPct val="35000"/>
            </a:spcAft>
          </a:pPr>
          <a:r>
            <a:rPr lang="tr-TR" sz="3300" kern="1200" dirty="0"/>
            <a:t>Yerel bağımsızlık</a:t>
          </a:r>
        </a:p>
      </dsp:txBody>
      <dsp:txXfrm>
        <a:off x="1154483" y="804684"/>
        <a:ext cx="4215208" cy="731531"/>
      </dsp:txXfrm>
    </dsp:sp>
    <dsp:sp modelId="{3B9B27B5-F34F-4780-89ED-01AC68EF41C8}">
      <dsp:nvSpPr>
        <dsp:cNvPr id="0" name=""/>
        <dsp:cNvSpPr/>
      </dsp:nvSpPr>
      <dsp:spPr>
        <a:xfrm>
          <a:off x="1073938" y="1536215"/>
          <a:ext cx="4295753" cy="0"/>
        </a:xfrm>
        <a:prstGeom prst="lin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69B66F7-3DA0-4A1E-8DEF-EF95BB4AD90F}">
      <dsp:nvSpPr>
        <dsp:cNvPr id="0" name=""/>
        <dsp:cNvSpPr/>
      </dsp:nvSpPr>
      <dsp:spPr>
        <a:xfrm>
          <a:off x="1154483" y="1572792"/>
          <a:ext cx="4215208" cy="7315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lvl="0" algn="l" defTabSz="1466850">
            <a:lnSpc>
              <a:spcPct val="90000"/>
            </a:lnSpc>
            <a:spcBef>
              <a:spcPct val="0"/>
            </a:spcBef>
            <a:spcAft>
              <a:spcPct val="35000"/>
            </a:spcAft>
          </a:pPr>
          <a:r>
            <a:rPr lang="tr-TR" sz="3300" kern="1200" dirty="0" err="1"/>
            <a:t>Monotonik</a:t>
          </a:r>
          <a:r>
            <a:rPr lang="tr-TR" sz="3300" kern="1200" dirty="0"/>
            <a:t> </a:t>
          </a:r>
          <a:r>
            <a:rPr lang="tr-TR" sz="3300" kern="1200" dirty="0" smtClean="0"/>
            <a:t>artış</a:t>
          </a:r>
          <a:endParaRPr lang="tr-TR" sz="3300" kern="1200" dirty="0"/>
        </a:p>
      </dsp:txBody>
      <dsp:txXfrm>
        <a:off x="1154483" y="1572792"/>
        <a:ext cx="4215208" cy="731531"/>
      </dsp:txXfrm>
    </dsp:sp>
    <dsp:sp modelId="{7207FD43-6CA4-4A53-BD37-F9B0D92196E3}">
      <dsp:nvSpPr>
        <dsp:cNvPr id="0" name=""/>
        <dsp:cNvSpPr/>
      </dsp:nvSpPr>
      <dsp:spPr>
        <a:xfrm>
          <a:off x="1073938" y="2304323"/>
          <a:ext cx="4295753" cy="0"/>
        </a:xfrm>
        <a:prstGeom prst="lin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188052-3F35-47BA-8B87-66CC499E1D0B}" type="datetimeFigureOut">
              <a:rPr lang="tr-TR" smtClean="0"/>
              <a:t>11.11.2021</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A60BD9-8C78-4B88-98F7-7B55F78B2B87}" type="slidenum">
              <a:rPr lang="tr-TR" smtClean="0"/>
              <a:t>‹#›</a:t>
            </a:fld>
            <a:endParaRPr lang="tr-TR"/>
          </a:p>
        </p:txBody>
      </p:sp>
    </p:spTree>
    <p:extLst>
      <p:ext uri="{BB962C8B-B14F-4D97-AF65-F5344CB8AC3E}">
        <p14:creationId xmlns:p14="http://schemas.microsoft.com/office/powerpoint/2010/main" val="4188996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17A60BD9-8C78-4B88-98F7-7B55F78B2B87}" type="slidenum">
              <a:rPr lang="tr-TR" smtClean="0"/>
              <a:t>3</a:t>
            </a:fld>
            <a:endParaRPr lang="tr-TR"/>
          </a:p>
        </p:txBody>
      </p:sp>
    </p:spTree>
    <p:extLst>
      <p:ext uri="{BB962C8B-B14F-4D97-AF65-F5344CB8AC3E}">
        <p14:creationId xmlns:p14="http://schemas.microsoft.com/office/powerpoint/2010/main" val="804538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17A60BD9-8C78-4B88-98F7-7B55F78B2B87}" type="slidenum">
              <a:rPr lang="tr-TR" smtClean="0"/>
              <a:t>4</a:t>
            </a:fld>
            <a:endParaRPr lang="tr-TR"/>
          </a:p>
        </p:txBody>
      </p:sp>
    </p:spTree>
    <p:extLst>
      <p:ext uri="{BB962C8B-B14F-4D97-AF65-F5344CB8AC3E}">
        <p14:creationId xmlns:p14="http://schemas.microsoft.com/office/powerpoint/2010/main" val="31415202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17A60BD9-8C78-4B88-98F7-7B55F78B2B87}" type="slidenum">
              <a:rPr lang="tr-TR" smtClean="0"/>
              <a:t>5</a:t>
            </a:fld>
            <a:endParaRPr lang="tr-TR"/>
          </a:p>
        </p:txBody>
      </p:sp>
    </p:spTree>
    <p:extLst>
      <p:ext uri="{BB962C8B-B14F-4D97-AF65-F5344CB8AC3E}">
        <p14:creationId xmlns:p14="http://schemas.microsoft.com/office/powerpoint/2010/main" val="18191613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tr-TR"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tr-TR" dirty="0"/>
          </a:p>
          <a:p>
            <a:endParaRPr lang="tr-TR" dirty="0"/>
          </a:p>
        </p:txBody>
      </p:sp>
      <p:sp>
        <p:nvSpPr>
          <p:cNvPr id="4" name="Slayt Numarası Yer Tutucusu 3"/>
          <p:cNvSpPr>
            <a:spLocks noGrp="1"/>
          </p:cNvSpPr>
          <p:nvPr>
            <p:ph type="sldNum" sz="quarter" idx="5"/>
          </p:nvPr>
        </p:nvSpPr>
        <p:spPr/>
        <p:txBody>
          <a:bodyPr/>
          <a:lstStyle/>
          <a:p>
            <a:fld id="{17A60BD9-8C78-4B88-98F7-7B55F78B2B87}" type="slidenum">
              <a:rPr lang="tr-TR" smtClean="0"/>
              <a:t>6</a:t>
            </a:fld>
            <a:endParaRPr lang="tr-TR"/>
          </a:p>
        </p:txBody>
      </p:sp>
    </p:spTree>
    <p:extLst>
      <p:ext uri="{BB962C8B-B14F-4D97-AF65-F5344CB8AC3E}">
        <p14:creationId xmlns:p14="http://schemas.microsoft.com/office/powerpoint/2010/main" val="13898401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tr-TR" dirty="0"/>
          </a:p>
          <a:p>
            <a:endParaRPr lang="tr-TR" dirty="0"/>
          </a:p>
        </p:txBody>
      </p:sp>
      <p:sp>
        <p:nvSpPr>
          <p:cNvPr id="4" name="Slayt Numarası Yer Tutucusu 3"/>
          <p:cNvSpPr>
            <a:spLocks noGrp="1"/>
          </p:cNvSpPr>
          <p:nvPr>
            <p:ph type="sldNum" sz="quarter" idx="5"/>
          </p:nvPr>
        </p:nvSpPr>
        <p:spPr/>
        <p:txBody>
          <a:bodyPr/>
          <a:lstStyle/>
          <a:p>
            <a:fld id="{17A60BD9-8C78-4B88-98F7-7B55F78B2B87}" type="slidenum">
              <a:rPr lang="tr-TR" smtClean="0"/>
              <a:t>8</a:t>
            </a:fld>
            <a:endParaRPr lang="tr-TR"/>
          </a:p>
        </p:txBody>
      </p:sp>
    </p:spTree>
    <p:extLst>
      <p:ext uri="{BB962C8B-B14F-4D97-AF65-F5344CB8AC3E}">
        <p14:creationId xmlns:p14="http://schemas.microsoft.com/office/powerpoint/2010/main" val="25103643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tr-TR"/>
              <a:t>Asıl başlık stilini düzenlemek için tıklayın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1DD26308-5D63-4B6E-A777-B4B39F323E32}" type="datetimeFigureOut">
              <a:rPr lang="tr-TR" smtClean="0"/>
              <a:t>11.11.2021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D96F99A-5DA4-4FCA-8558-61405ECCEBFA}" type="slidenum">
              <a:rPr lang="tr-TR" smtClean="0"/>
              <a:t>‹#›</a:t>
            </a:fld>
            <a:endParaRPr lang="tr-TR"/>
          </a:p>
        </p:txBody>
      </p:sp>
    </p:spTree>
    <p:extLst>
      <p:ext uri="{BB962C8B-B14F-4D97-AF65-F5344CB8AC3E}">
        <p14:creationId xmlns:p14="http://schemas.microsoft.com/office/powerpoint/2010/main" val="771943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1DD26308-5D63-4B6E-A777-B4B39F323E32}" type="datetimeFigureOut">
              <a:rPr lang="tr-TR" smtClean="0"/>
              <a:t>11.11.2021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D96F99A-5DA4-4FCA-8558-61405ECCEBFA}" type="slidenum">
              <a:rPr lang="tr-TR" smtClean="0"/>
              <a:t>‹#›</a:t>
            </a:fld>
            <a:endParaRPr lang="tr-TR"/>
          </a:p>
        </p:txBody>
      </p:sp>
    </p:spTree>
    <p:extLst>
      <p:ext uri="{BB962C8B-B14F-4D97-AF65-F5344CB8AC3E}">
        <p14:creationId xmlns:p14="http://schemas.microsoft.com/office/powerpoint/2010/main" val="3115750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1DD26308-5D63-4B6E-A777-B4B39F323E32}" type="datetimeFigureOut">
              <a:rPr lang="tr-TR" smtClean="0"/>
              <a:t>11.11.2021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D96F99A-5DA4-4FCA-8558-61405ECCEBFA}" type="slidenum">
              <a:rPr lang="tr-TR" smtClean="0"/>
              <a:t>‹#›</a:t>
            </a:fld>
            <a:endParaRPr lang="tr-TR"/>
          </a:p>
        </p:txBody>
      </p:sp>
    </p:spTree>
    <p:extLst>
      <p:ext uri="{BB962C8B-B14F-4D97-AF65-F5344CB8AC3E}">
        <p14:creationId xmlns:p14="http://schemas.microsoft.com/office/powerpoint/2010/main" val="31703111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tr-TR"/>
              <a:t>Asıl başlık stilini düzenlemek için tıklayın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1DD26308-5D63-4B6E-A777-B4B39F323E32}" type="datetimeFigureOut">
              <a:rPr lang="tr-TR" smtClean="0"/>
              <a:t>11.11.2021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D96F99A-5DA4-4FCA-8558-61405ECCEBFA}" type="slidenum">
              <a:rPr lang="tr-TR" smtClean="0"/>
              <a:t>‹#›</a:t>
            </a:fld>
            <a:endParaRPr lang="tr-TR"/>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0759966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1DD26308-5D63-4B6E-A777-B4B39F323E32}" type="datetimeFigureOut">
              <a:rPr lang="tr-TR" smtClean="0"/>
              <a:t>11.11.2021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D96F99A-5DA4-4FCA-8558-61405ECCEBFA}" type="slidenum">
              <a:rPr lang="tr-TR" smtClean="0"/>
              <a:t>‹#›</a:t>
            </a:fld>
            <a:endParaRPr lang="tr-TR"/>
          </a:p>
        </p:txBody>
      </p:sp>
    </p:spTree>
    <p:extLst>
      <p:ext uri="{BB962C8B-B14F-4D97-AF65-F5344CB8AC3E}">
        <p14:creationId xmlns:p14="http://schemas.microsoft.com/office/powerpoint/2010/main" val="2237550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tr-TR"/>
              <a:t>Asıl başlık stilini düzenlemek için tıklayın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1DD26308-5D63-4B6E-A777-B4B39F323E32}" type="datetimeFigureOut">
              <a:rPr lang="tr-TR" smtClean="0"/>
              <a:t>11.11.2021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D96F99A-5DA4-4FCA-8558-61405ECCEBFA}" type="slidenum">
              <a:rPr lang="tr-TR" smtClean="0"/>
              <a:t>‹#›</a:t>
            </a:fld>
            <a:endParaRPr lang="tr-TR"/>
          </a:p>
        </p:txBody>
      </p:sp>
    </p:spTree>
    <p:extLst>
      <p:ext uri="{BB962C8B-B14F-4D97-AF65-F5344CB8AC3E}">
        <p14:creationId xmlns:p14="http://schemas.microsoft.com/office/powerpoint/2010/main" val="6357209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tr-TR"/>
              <a:t>Asıl başlık stilini düzenlemek için tıklayın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1DD26308-5D63-4B6E-A777-B4B39F323E32}" type="datetimeFigureOut">
              <a:rPr lang="tr-TR" smtClean="0"/>
              <a:t>11.11.2021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D96F99A-5DA4-4FCA-8558-61405ECCEBFA}" type="slidenum">
              <a:rPr lang="tr-TR" smtClean="0"/>
              <a:t>‹#›</a:t>
            </a:fld>
            <a:endParaRPr lang="tr-TR"/>
          </a:p>
        </p:txBody>
      </p:sp>
    </p:spTree>
    <p:extLst>
      <p:ext uri="{BB962C8B-B14F-4D97-AF65-F5344CB8AC3E}">
        <p14:creationId xmlns:p14="http://schemas.microsoft.com/office/powerpoint/2010/main" val="18801623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stilini düzenlemek için tıklayın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DD26308-5D63-4B6E-A777-B4B39F323E32}" type="datetimeFigureOut">
              <a:rPr lang="tr-TR" smtClean="0"/>
              <a:t>11.11.2021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D96F99A-5DA4-4FCA-8558-61405ECCEBFA}" type="slidenum">
              <a:rPr lang="tr-TR" smtClean="0"/>
              <a:t>‹#›</a:t>
            </a:fld>
            <a:endParaRPr lang="tr-TR"/>
          </a:p>
        </p:txBody>
      </p:sp>
    </p:spTree>
    <p:extLst>
      <p:ext uri="{BB962C8B-B14F-4D97-AF65-F5344CB8AC3E}">
        <p14:creationId xmlns:p14="http://schemas.microsoft.com/office/powerpoint/2010/main" val="36925031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tr-TR"/>
              <a:t>Asıl başlık stilini düzenlemek için tıklayın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DD26308-5D63-4B6E-A777-B4B39F323E32}" type="datetimeFigureOut">
              <a:rPr lang="tr-TR" smtClean="0"/>
              <a:t>11.11.2021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D96F99A-5DA4-4FCA-8558-61405ECCEBFA}" type="slidenum">
              <a:rPr lang="tr-TR" smtClean="0"/>
              <a:t>‹#›</a:t>
            </a:fld>
            <a:endParaRPr lang="tr-TR"/>
          </a:p>
        </p:txBody>
      </p:sp>
    </p:spTree>
    <p:extLst>
      <p:ext uri="{BB962C8B-B14F-4D97-AF65-F5344CB8AC3E}">
        <p14:creationId xmlns:p14="http://schemas.microsoft.com/office/powerpoint/2010/main" val="5060608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lvl1pPr>
              <a:defRPr sz="1200"/>
            </a:lvl1pPr>
          </a:lstStyle>
          <a:p>
            <a:fld id="{1DD26308-5D63-4B6E-A777-B4B39F323E32}" type="datetimeFigureOut">
              <a:rPr lang="tr-TR" smtClean="0"/>
              <a:t>11.11.2021</a:t>
            </a:fld>
            <a:endParaRPr lang="tr-TR"/>
          </a:p>
        </p:txBody>
      </p:sp>
      <p:sp>
        <p:nvSpPr>
          <p:cNvPr id="5" name="Footer Placeholder 4"/>
          <p:cNvSpPr>
            <a:spLocks noGrp="1"/>
          </p:cNvSpPr>
          <p:nvPr>
            <p:ph type="ftr" sz="quarter" idx="11"/>
          </p:nvPr>
        </p:nvSpPr>
        <p:spPr/>
        <p:txBody>
          <a:bodyPr/>
          <a:lstStyle>
            <a:lvl1pPr>
              <a:defRPr sz="1200"/>
            </a:lvl1pPr>
          </a:lstStyle>
          <a:p>
            <a:endParaRPr lang="tr-TR"/>
          </a:p>
        </p:txBody>
      </p:sp>
      <p:sp>
        <p:nvSpPr>
          <p:cNvPr id="6" name="Slide Number Placeholder 5"/>
          <p:cNvSpPr>
            <a:spLocks noGrp="1"/>
          </p:cNvSpPr>
          <p:nvPr>
            <p:ph type="sldNum" sz="quarter" idx="12"/>
          </p:nvPr>
        </p:nvSpPr>
        <p:spPr/>
        <p:txBody>
          <a:bodyPr/>
          <a:lstStyle/>
          <a:p>
            <a:fld id="{FD96F99A-5DA4-4FCA-8558-61405ECCEBFA}" type="slidenum">
              <a:rPr lang="tr-TR" smtClean="0"/>
              <a:t>‹#›</a:t>
            </a:fld>
            <a:endParaRPr lang="tr-TR"/>
          </a:p>
        </p:txBody>
      </p:sp>
    </p:spTree>
    <p:extLst>
      <p:ext uri="{BB962C8B-B14F-4D97-AF65-F5344CB8AC3E}">
        <p14:creationId xmlns:p14="http://schemas.microsoft.com/office/powerpoint/2010/main" val="2258158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stilini düzenlemek için tıklayın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DD26308-5D63-4B6E-A777-B4B39F323E32}" type="datetimeFigureOut">
              <a:rPr lang="tr-TR" smtClean="0"/>
              <a:t>11.11.2021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D96F99A-5DA4-4FCA-8558-61405ECCEBFA}" type="slidenum">
              <a:rPr lang="tr-TR" smtClean="0"/>
              <a:t>‹#›</a:t>
            </a:fld>
            <a:endParaRPr lang="tr-TR"/>
          </a:p>
        </p:txBody>
      </p:sp>
    </p:spTree>
    <p:extLst>
      <p:ext uri="{BB962C8B-B14F-4D97-AF65-F5344CB8AC3E}">
        <p14:creationId xmlns:p14="http://schemas.microsoft.com/office/powerpoint/2010/main" val="2861228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1DD26308-5D63-4B6E-A777-B4B39F323E32}" type="datetimeFigureOut">
              <a:rPr lang="tr-TR" smtClean="0"/>
              <a:t>11.11.2021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D96F99A-5DA4-4FCA-8558-61405ECCEBFA}" type="slidenum">
              <a:rPr lang="tr-TR" smtClean="0"/>
              <a:t>‹#›</a:t>
            </a:fld>
            <a:endParaRPr lang="tr-TR"/>
          </a:p>
        </p:txBody>
      </p:sp>
    </p:spTree>
    <p:extLst>
      <p:ext uri="{BB962C8B-B14F-4D97-AF65-F5344CB8AC3E}">
        <p14:creationId xmlns:p14="http://schemas.microsoft.com/office/powerpoint/2010/main" val="3047468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stilini düzenlemek için tıklayın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1DD26308-5D63-4B6E-A777-B4B39F323E32}" type="datetimeFigureOut">
              <a:rPr lang="tr-TR" smtClean="0"/>
              <a:t>11.11.2021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D96F99A-5DA4-4FCA-8558-61405ECCEBFA}" type="slidenum">
              <a:rPr lang="tr-TR" smtClean="0"/>
              <a:t>‹#›</a:t>
            </a:fld>
            <a:endParaRPr lang="tr-TR"/>
          </a:p>
        </p:txBody>
      </p:sp>
    </p:spTree>
    <p:extLst>
      <p:ext uri="{BB962C8B-B14F-4D97-AF65-F5344CB8AC3E}">
        <p14:creationId xmlns:p14="http://schemas.microsoft.com/office/powerpoint/2010/main" val="1190079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2" name="Content Placeholder 3"/>
          <p:cNvSpPr>
            <a:spLocks noGrp="1"/>
          </p:cNvSpPr>
          <p:nvPr>
            <p:ph sz="quarter" idx="13"/>
          </p:nvPr>
        </p:nvSpPr>
        <p:spPr>
          <a:xfrm>
            <a:off x="913774" y="3051012"/>
            <a:ext cx="5106027" cy="274018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3" name="Content Placeholder 5"/>
          <p:cNvSpPr>
            <a:spLocks noGrp="1"/>
          </p:cNvSpPr>
          <p:nvPr>
            <p:ph sz="quarter" idx="14"/>
          </p:nvPr>
        </p:nvSpPr>
        <p:spPr>
          <a:xfrm>
            <a:off x="6172200" y="3051012"/>
            <a:ext cx="5105401" cy="274018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1DD26308-5D63-4B6E-A777-B4B39F323E32}" type="datetimeFigureOut">
              <a:rPr lang="tr-TR" smtClean="0"/>
              <a:t>11.11.2021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D96F99A-5DA4-4FCA-8558-61405ECCEBFA}" type="slidenum">
              <a:rPr lang="tr-TR" smtClean="0"/>
              <a:t>‹#›</a:t>
            </a:fld>
            <a:endParaRPr lang="tr-TR"/>
          </a:p>
        </p:txBody>
      </p:sp>
    </p:spTree>
    <p:extLst>
      <p:ext uri="{BB962C8B-B14F-4D97-AF65-F5344CB8AC3E}">
        <p14:creationId xmlns:p14="http://schemas.microsoft.com/office/powerpoint/2010/main" val="1298167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1DD26308-5D63-4B6E-A777-B4B39F323E32}" type="datetimeFigureOut">
              <a:rPr lang="tr-TR" smtClean="0"/>
              <a:t>11.11.2021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D96F99A-5DA4-4FCA-8558-61405ECCEBFA}" type="slidenum">
              <a:rPr lang="tr-TR" smtClean="0"/>
              <a:t>‹#›</a:t>
            </a:fld>
            <a:endParaRPr lang="tr-TR"/>
          </a:p>
        </p:txBody>
      </p:sp>
    </p:spTree>
    <p:extLst>
      <p:ext uri="{BB962C8B-B14F-4D97-AF65-F5344CB8AC3E}">
        <p14:creationId xmlns:p14="http://schemas.microsoft.com/office/powerpoint/2010/main" val="636350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1DD26308-5D63-4B6E-A777-B4B39F323E32}" type="datetimeFigureOut">
              <a:rPr lang="tr-TR" smtClean="0"/>
              <a:t>11.11.2021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D96F99A-5DA4-4FCA-8558-61405ECCEBFA}" type="slidenum">
              <a:rPr lang="tr-TR" smtClean="0"/>
              <a:t>‹#›</a:t>
            </a:fld>
            <a:endParaRPr lang="tr-TR"/>
          </a:p>
        </p:txBody>
      </p:sp>
    </p:spTree>
    <p:extLst>
      <p:ext uri="{BB962C8B-B14F-4D97-AF65-F5344CB8AC3E}">
        <p14:creationId xmlns:p14="http://schemas.microsoft.com/office/powerpoint/2010/main" val="3223262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tr-TR"/>
              <a:t>Asıl başlık stilini düzenlemek için tıklayın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1DD26308-5D63-4B6E-A777-B4B39F323E32}" type="datetimeFigureOut">
              <a:rPr lang="tr-TR" smtClean="0"/>
              <a:t>11.11.2021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D96F99A-5DA4-4FCA-8558-61405ECCEBFA}" type="slidenum">
              <a:rPr lang="tr-TR" smtClean="0"/>
              <a:t>‹#›</a:t>
            </a:fld>
            <a:endParaRPr lang="tr-TR"/>
          </a:p>
        </p:txBody>
      </p:sp>
    </p:spTree>
    <p:extLst>
      <p:ext uri="{BB962C8B-B14F-4D97-AF65-F5344CB8AC3E}">
        <p14:creationId xmlns:p14="http://schemas.microsoft.com/office/powerpoint/2010/main" val="2083105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1DD26308-5D63-4B6E-A777-B4B39F323E32}" type="datetimeFigureOut">
              <a:rPr lang="tr-TR" smtClean="0"/>
              <a:t>11.11.2021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D96F99A-5DA4-4FCA-8558-61405ECCEBFA}" type="slidenum">
              <a:rPr lang="tr-TR" smtClean="0"/>
              <a:t>‹#›</a:t>
            </a:fld>
            <a:endParaRPr lang="tr-TR"/>
          </a:p>
        </p:txBody>
      </p:sp>
    </p:spTree>
    <p:extLst>
      <p:ext uri="{BB962C8B-B14F-4D97-AF65-F5344CB8AC3E}">
        <p14:creationId xmlns:p14="http://schemas.microsoft.com/office/powerpoint/2010/main" val="2827803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1DD26308-5D63-4B6E-A777-B4B39F323E32}" type="datetimeFigureOut">
              <a:rPr lang="tr-TR" smtClean="0"/>
              <a:t>11.11.2021</a:t>
            </a:fld>
            <a:endParaRPr lang="tr-TR"/>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tr-TR"/>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FD96F99A-5DA4-4FCA-8558-61405ECCEBFA}" type="slidenum">
              <a:rPr lang="tr-TR" smtClean="0"/>
              <a:t>‹#›</a:t>
            </a:fld>
            <a:endParaRPr lang="tr-TR"/>
          </a:p>
        </p:txBody>
      </p:sp>
    </p:spTree>
    <p:extLst>
      <p:ext uri="{BB962C8B-B14F-4D97-AF65-F5344CB8AC3E}">
        <p14:creationId xmlns:p14="http://schemas.microsoft.com/office/powerpoint/2010/main" val="303477468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 id="2147483702"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chart" Target="../charts/chart1.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8.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1B268A4-ABD6-4A3F-8E7B-22591895CE96}"/>
              </a:ext>
            </a:extLst>
          </p:cNvPr>
          <p:cNvSpPr>
            <a:spLocks noGrp="1"/>
          </p:cNvSpPr>
          <p:nvPr>
            <p:ph type="ctrTitle"/>
          </p:nvPr>
        </p:nvSpPr>
        <p:spPr>
          <a:xfrm>
            <a:off x="397099" y="2194666"/>
            <a:ext cx="5279309" cy="1834056"/>
          </a:xfrm>
        </p:spPr>
        <p:txBody>
          <a:bodyPr>
            <a:normAutofit/>
          </a:bodyPr>
          <a:lstStyle/>
          <a:p>
            <a:r>
              <a:rPr lang="tr-TR" sz="4000" dirty="0"/>
              <a:t>Madde Tepki Kuramı varsayımları</a:t>
            </a:r>
          </a:p>
        </p:txBody>
      </p:sp>
      <p:sp>
        <p:nvSpPr>
          <p:cNvPr id="3" name="Alt Başlık 2">
            <a:extLst>
              <a:ext uri="{FF2B5EF4-FFF2-40B4-BE49-F238E27FC236}">
                <a16:creationId xmlns:a16="http://schemas.microsoft.com/office/drawing/2014/main" id="{29811544-9DFB-4CA4-8B9E-9E87795D97E4}"/>
              </a:ext>
            </a:extLst>
          </p:cNvPr>
          <p:cNvSpPr>
            <a:spLocks noGrp="1"/>
          </p:cNvSpPr>
          <p:nvPr>
            <p:ph type="subTitle" idx="1"/>
          </p:nvPr>
        </p:nvSpPr>
        <p:spPr>
          <a:xfrm>
            <a:off x="267185" y="4205412"/>
            <a:ext cx="5409223" cy="683284"/>
          </a:xfrm>
        </p:spPr>
        <p:txBody>
          <a:bodyPr>
            <a:noAutofit/>
          </a:bodyPr>
          <a:lstStyle/>
          <a:p>
            <a:r>
              <a:rPr lang="tr-TR" sz="2400" dirty="0"/>
              <a:t>Ezgi ULUTAN</a:t>
            </a:r>
          </a:p>
          <a:p>
            <a:r>
              <a:rPr lang="tr-TR" sz="2400" dirty="0"/>
              <a:t>198180403</a:t>
            </a:r>
          </a:p>
        </p:txBody>
      </p:sp>
    </p:spTree>
    <p:extLst>
      <p:ext uri="{BB962C8B-B14F-4D97-AF65-F5344CB8AC3E}">
        <p14:creationId xmlns:p14="http://schemas.microsoft.com/office/powerpoint/2010/main" val="32032050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Yerel Bağımsızlık</a:t>
            </a:r>
          </a:p>
        </p:txBody>
      </p:sp>
      <p:sp>
        <p:nvSpPr>
          <p:cNvPr id="3" name="İçerik Yer Tutucusu 2"/>
          <p:cNvSpPr>
            <a:spLocks noGrp="1"/>
          </p:cNvSpPr>
          <p:nvPr>
            <p:ph idx="1"/>
          </p:nvPr>
        </p:nvSpPr>
        <p:spPr/>
        <p:txBody>
          <a:bodyPr>
            <a:normAutofit fontScale="85000" lnSpcReduction="10000"/>
          </a:bodyPr>
          <a:lstStyle/>
          <a:p>
            <a:r>
              <a:rPr lang="tr-TR" cap="none" dirty="0"/>
              <a:t>Bu varsayımın analizi </a:t>
            </a:r>
            <a:r>
              <a:rPr lang="tr-TR" cap="none" dirty="0" smtClean="0"/>
              <a:t>için,</a:t>
            </a:r>
          </a:p>
          <a:p>
            <a:pPr lvl="1"/>
            <a:r>
              <a:rPr lang="tr-TR" dirty="0" smtClean="0"/>
              <a:t>Q</a:t>
            </a:r>
            <a:r>
              <a:rPr lang="tr-TR" baseline="-25000" dirty="0" smtClean="0"/>
              <a:t>3 </a:t>
            </a:r>
            <a:r>
              <a:rPr lang="tr-TR" dirty="0" smtClean="0"/>
              <a:t> </a:t>
            </a:r>
            <a:r>
              <a:rPr lang="tr-TR" cap="none" dirty="0" smtClean="0"/>
              <a:t>Testi kullanılabilir.</a:t>
            </a:r>
          </a:p>
          <a:p>
            <a:pPr lvl="2"/>
            <a:r>
              <a:rPr lang="tr-TR" cap="none" dirty="0" smtClean="0"/>
              <a:t>Madde çiftlerinin kontrolü yapılır. </a:t>
            </a:r>
          </a:p>
          <a:p>
            <a:pPr lvl="2"/>
            <a:r>
              <a:rPr lang="tr-TR" cap="none" dirty="0" smtClean="0"/>
              <a:t>Tek boyutlu bir MTK modeli için madde parametreleri ve kişi parametreleri tahmin edilir.</a:t>
            </a:r>
          </a:p>
          <a:p>
            <a:pPr lvl="2"/>
            <a:r>
              <a:rPr lang="tr-TR" cap="none" dirty="0" smtClean="0"/>
              <a:t>H</a:t>
            </a:r>
            <a:r>
              <a:rPr lang="nn-NO" cap="none" dirty="0" smtClean="0"/>
              <a:t>er bir kişinin her bir maddeye verdiği yanıt için bir artık hesaplanır.</a:t>
            </a:r>
            <a:endParaRPr lang="tr-TR" cap="none" dirty="0" smtClean="0"/>
          </a:p>
          <a:p>
            <a:pPr lvl="2"/>
            <a:r>
              <a:rPr lang="tr-TR" cap="none" dirty="0" smtClean="0"/>
              <a:t>Q3, i maddesi artık değerleri ile j maddesi artık değerler arasındaki doğrusal korelasyon hesaplanır. </a:t>
            </a:r>
          </a:p>
          <a:p>
            <a:pPr lvl="2"/>
            <a:r>
              <a:rPr lang="tr-TR" cap="none" dirty="0" smtClean="0"/>
              <a:t>Korelasyon matrisi, büyük artık korelasyonlara sahip madde çiftlerini bulmak için incelenir. Yen (1984) 0.20'den küçük korelasyonlara sahip olmaları gerektiğini önermiştir (</a:t>
            </a:r>
            <a:r>
              <a:rPr lang="tr-TR" cap="none" dirty="0" err="1" smtClean="0"/>
              <a:t>DeMars</a:t>
            </a:r>
            <a:r>
              <a:rPr lang="tr-TR" cap="none" dirty="0" smtClean="0"/>
              <a:t>, 2010).</a:t>
            </a:r>
          </a:p>
          <a:p>
            <a:pPr lvl="1"/>
            <a:endParaRPr lang="tr-TR" cap="none" dirty="0"/>
          </a:p>
          <a:p>
            <a:pPr lvl="1"/>
            <a:r>
              <a:rPr lang="tr-TR" cap="none" dirty="0" err="1" smtClean="0"/>
              <a:t>Mantel-Haenszel</a:t>
            </a:r>
            <a:r>
              <a:rPr lang="tr-TR" cap="none" dirty="0" smtClean="0"/>
              <a:t> </a:t>
            </a:r>
            <a:r>
              <a:rPr lang="tr-TR" cap="none" dirty="0"/>
              <a:t>istatistiği </a:t>
            </a:r>
            <a:r>
              <a:rPr lang="tr-TR" cap="none" dirty="0" smtClean="0"/>
              <a:t>kullanılabilir. Serbestlik </a:t>
            </a:r>
            <a:r>
              <a:rPr lang="tr-TR" cap="none" dirty="0"/>
              <a:t>derecesi bir olan ki- kare dağılımı </a:t>
            </a:r>
            <a:r>
              <a:rPr lang="tr-TR" cap="none" dirty="0" smtClean="0"/>
              <a:t>gösterir. İki </a:t>
            </a:r>
            <a:r>
              <a:rPr lang="tr-TR" cap="none" dirty="0"/>
              <a:t>gruptaki aynı yetenek düzeyine sahip bireyler ile madde </a:t>
            </a:r>
            <a:r>
              <a:rPr lang="tr-TR" cap="none" dirty="0" smtClean="0"/>
              <a:t>arasındaki ilişkinin test edilmesini sağlar (</a:t>
            </a:r>
            <a:r>
              <a:rPr lang="tr-TR" cap="none" dirty="0" err="1" smtClean="0"/>
              <a:t>Gierl</a:t>
            </a:r>
            <a:r>
              <a:rPr lang="tr-TR" cap="none" dirty="0" smtClean="0"/>
              <a:t>, </a:t>
            </a:r>
            <a:r>
              <a:rPr lang="tr-TR" cap="none" dirty="0" err="1" smtClean="0"/>
              <a:t>Jodoin</a:t>
            </a:r>
            <a:r>
              <a:rPr lang="tr-TR" cap="none" dirty="0" smtClean="0"/>
              <a:t>, </a:t>
            </a:r>
            <a:r>
              <a:rPr lang="tr-TR" cap="none" dirty="0" err="1" smtClean="0"/>
              <a:t>Ackerman</a:t>
            </a:r>
            <a:r>
              <a:rPr lang="tr-TR" cap="none" dirty="0" smtClean="0"/>
              <a:t>, 2000). </a:t>
            </a:r>
          </a:p>
          <a:p>
            <a:pPr lvl="1"/>
            <a:endParaRPr lang="tr-TR" dirty="0"/>
          </a:p>
        </p:txBody>
      </p:sp>
    </p:spTree>
    <p:extLst>
      <p:ext uri="{BB962C8B-B14F-4D97-AF65-F5344CB8AC3E}">
        <p14:creationId xmlns:p14="http://schemas.microsoft.com/office/powerpoint/2010/main" val="723115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FCD4CB4-BBA9-4618-97B8-9CB3E7307BF9}"/>
              </a:ext>
            </a:extLst>
          </p:cNvPr>
          <p:cNvSpPr>
            <a:spLocks noGrp="1"/>
          </p:cNvSpPr>
          <p:nvPr>
            <p:ph type="title"/>
          </p:nvPr>
        </p:nvSpPr>
        <p:spPr/>
        <p:txBody>
          <a:bodyPr/>
          <a:lstStyle/>
          <a:p>
            <a:r>
              <a:rPr lang="tr-TR" dirty="0" err="1"/>
              <a:t>Monotonik</a:t>
            </a:r>
            <a:r>
              <a:rPr lang="tr-TR" dirty="0"/>
              <a:t> artış</a:t>
            </a:r>
          </a:p>
        </p:txBody>
      </p:sp>
      <p:sp>
        <p:nvSpPr>
          <p:cNvPr id="8" name="Metin kutusu 7">
            <a:extLst>
              <a:ext uri="{FF2B5EF4-FFF2-40B4-BE49-F238E27FC236}">
                <a16:creationId xmlns:a16="http://schemas.microsoft.com/office/drawing/2014/main" id="{BD3D020D-9A3D-4581-B37C-2B496019EA14}"/>
              </a:ext>
            </a:extLst>
          </p:cNvPr>
          <p:cNvSpPr txBox="1"/>
          <p:nvPr/>
        </p:nvSpPr>
        <p:spPr>
          <a:xfrm>
            <a:off x="5830113" y="2376131"/>
            <a:ext cx="6096000" cy="2031325"/>
          </a:xfrm>
          <a:prstGeom prst="rect">
            <a:avLst/>
          </a:prstGeom>
          <a:noFill/>
        </p:spPr>
        <p:txBody>
          <a:bodyPr wrap="square">
            <a:spAutoFit/>
          </a:bodyPr>
          <a:lstStyle/>
          <a:p>
            <a:pPr algn="just"/>
            <a:r>
              <a:rPr lang="tr-TR" dirty="0"/>
              <a:t>Koşullu olasılığı temsil eden bir fonksiyon için üç özellik olması gereklidir. Bu fonksiyon Madde Tepki Fonksiyonudur.</a:t>
            </a:r>
          </a:p>
          <a:p>
            <a:pPr algn="just"/>
            <a:r>
              <a:rPr lang="tr-TR" dirty="0"/>
              <a:t>	</a:t>
            </a:r>
            <a:endParaRPr lang="tr-TR" dirty="0" smtClean="0"/>
          </a:p>
          <a:p>
            <a:pPr algn="just"/>
            <a:r>
              <a:rPr lang="tr-TR" dirty="0" smtClean="0"/>
              <a:t>Yukarıda </a:t>
            </a:r>
            <a:r>
              <a:rPr lang="tr-TR" dirty="0"/>
              <a:t>1, aşağıda 0 ile sınırlandırılmalıdır.</a:t>
            </a:r>
          </a:p>
          <a:p>
            <a:pPr algn="just"/>
            <a:r>
              <a:rPr lang="tr-TR" dirty="0" err="1" smtClean="0"/>
              <a:t>Monotonik</a:t>
            </a:r>
            <a:r>
              <a:rPr lang="tr-TR" dirty="0" smtClean="0"/>
              <a:t> </a:t>
            </a:r>
            <a:r>
              <a:rPr lang="tr-TR" dirty="0"/>
              <a:t>artış olmalı.</a:t>
            </a:r>
          </a:p>
          <a:p>
            <a:pPr algn="just"/>
            <a:r>
              <a:rPr lang="el-GR" dirty="0" smtClean="0">
                <a:latin typeface="Trebuchet MS" panose="020B0603020202020204" pitchFamily="34" charset="0"/>
              </a:rPr>
              <a:t>θ</a:t>
            </a:r>
            <a:r>
              <a:rPr lang="tr-TR" dirty="0">
                <a:latin typeface="Trebuchet MS" panose="020B0603020202020204" pitchFamily="34" charset="0"/>
              </a:rPr>
              <a:t>’</a:t>
            </a:r>
            <a:r>
              <a:rPr lang="tr-TR" dirty="0" err="1"/>
              <a:t>nın</a:t>
            </a:r>
            <a:r>
              <a:rPr lang="tr-TR" dirty="0"/>
              <a:t> her uç değerinde yatay asimptotlara </a:t>
            </a:r>
            <a:r>
              <a:rPr lang="tr-TR" dirty="0" smtClean="0"/>
              <a:t>yaklaşmalıdır (McDonald, 2013).</a:t>
            </a:r>
            <a:endParaRPr lang="tr-TR" dirty="0"/>
          </a:p>
        </p:txBody>
      </p:sp>
      <p:graphicFrame>
        <p:nvGraphicFramePr>
          <p:cNvPr id="9" name="Grafik 8"/>
          <p:cNvGraphicFramePr>
            <a:graphicFrameLocks/>
          </p:cNvGraphicFramePr>
          <p:nvPr>
            <p:extLst>
              <p:ext uri="{D42A27DB-BD31-4B8C-83A1-F6EECF244321}">
                <p14:modId xmlns:p14="http://schemas.microsoft.com/office/powerpoint/2010/main" val="1683730478"/>
              </p:ext>
            </p:extLst>
          </p:nvPr>
        </p:nvGraphicFramePr>
        <p:xfrm>
          <a:off x="521967" y="1911204"/>
          <a:ext cx="3401640" cy="2407182"/>
        </p:xfrm>
        <a:graphic>
          <a:graphicData uri="http://schemas.openxmlformats.org/drawingml/2006/chart">
            <c:chart xmlns:c="http://schemas.openxmlformats.org/drawingml/2006/chart" xmlns:r="http://schemas.openxmlformats.org/officeDocument/2006/relationships" r:id="rId2"/>
          </a:graphicData>
        </a:graphic>
      </p:graphicFrame>
      <p:pic>
        <p:nvPicPr>
          <p:cNvPr id="7" name="Resim 6"/>
          <p:cNvPicPr>
            <a:picLocks noChangeAspect="1"/>
          </p:cNvPicPr>
          <p:nvPr/>
        </p:nvPicPr>
        <p:blipFill>
          <a:blip r:embed="rId3">
            <a:clrChange>
              <a:clrFrom>
                <a:srgbClr val="FFFFFF"/>
              </a:clrFrom>
              <a:clrTo>
                <a:srgbClr val="FFFFFF">
                  <a:alpha val="0"/>
                </a:srgbClr>
              </a:clrTo>
            </a:clrChange>
          </a:blip>
          <a:stretch>
            <a:fillRect/>
          </a:stretch>
        </p:blipFill>
        <p:spPr>
          <a:xfrm>
            <a:off x="3057880" y="4380807"/>
            <a:ext cx="2481287" cy="1944793"/>
          </a:xfrm>
          <a:prstGeom prst="rect">
            <a:avLst/>
          </a:prstGeom>
        </p:spPr>
      </p:pic>
    </p:spTree>
    <p:extLst>
      <p:ext uri="{BB962C8B-B14F-4D97-AF65-F5344CB8AC3E}">
        <p14:creationId xmlns:p14="http://schemas.microsoft.com/office/powerpoint/2010/main" val="9115677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9EC4253-7CC4-4D64-B06A-99F1E2789B29}"/>
              </a:ext>
            </a:extLst>
          </p:cNvPr>
          <p:cNvSpPr>
            <a:spLocks noGrp="1"/>
          </p:cNvSpPr>
          <p:nvPr>
            <p:ph type="title"/>
          </p:nvPr>
        </p:nvSpPr>
        <p:spPr/>
        <p:txBody>
          <a:bodyPr/>
          <a:lstStyle/>
          <a:p>
            <a:pPr algn="l"/>
            <a:r>
              <a:rPr lang="tr-TR" cap="none" dirty="0" smtClean="0"/>
              <a:t>Kısaca;</a:t>
            </a:r>
            <a:endParaRPr lang="tr-TR" cap="none" dirty="0"/>
          </a:p>
        </p:txBody>
      </p:sp>
      <p:sp>
        <p:nvSpPr>
          <p:cNvPr id="3" name="Metin kutusu 2"/>
          <p:cNvSpPr txBox="1"/>
          <p:nvPr/>
        </p:nvSpPr>
        <p:spPr>
          <a:xfrm>
            <a:off x="1504605" y="2422445"/>
            <a:ext cx="8869680" cy="3139321"/>
          </a:xfrm>
          <a:prstGeom prst="rect">
            <a:avLst/>
          </a:prstGeom>
          <a:noFill/>
        </p:spPr>
        <p:txBody>
          <a:bodyPr wrap="square" rtlCol="0">
            <a:spAutoFit/>
          </a:bodyPr>
          <a:lstStyle/>
          <a:p>
            <a:pPr marL="285750" indent="-285750">
              <a:buFont typeface="Arial" panose="020B0604020202020204" pitchFamily="34" charset="0"/>
              <a:buChar char="•"/>
            </a:pPr>
            <a:r>
              <a:rPr lang="tr-TR" b="1" dirty="0" smtClean="0"/>
              <a:t>Tek boyutluluk</a:t>
            </a:r>
          </a:p>
          <a:p>
            <a:pPr marL="742950" lvl="1" indent="-285750">
              <a:buFont typeface="Arial" panose="020B0604020202020204" pitchFamily="34" charset="0"/>
              <a:buChar char="•"/>
            </a:pPr>
            <a:r>
              <a:rPr lang="tr-TR" dirty="0" smtClean="0"/>
              <a:t>Test verileri tek boyutlu olmalıdır.</a:t>
            </a:r>
          </a:p>
          <a:p>
            <a:pPr marL="742950" lvl="1" indent="-285750">
              <a:buFont typeface="Arial" panose="020B0604020202020204" pitchFamily="34" charset="0"/>
              <a:buChar char="•"/>
            </a:pPr>
            <a:r>
              <a:rPr lang="tr-TR" dirty="0" smtClean="0"/>
              <a:t>Sabit bir yetenek düzeyindeki test maddeleri arasındaki performans, test maddeleri tarafından ikinci bir yetenek veya ikiden fazla yetenek ölçüldüğünde ilişkilendirilir.</a:t>
            </a:r>
          </a:p>
          <a:p>
            <a:pPr marL="285750" indent="-285750">
              <a:buFont typeface="Arial" panose="020B0604020202020204" pitchFamily="34" charset="0"/>
              <a:buChar char="•"/>
            </a:pPr>
            <a:r>
              <a:rPr lang="tr-TR" b="1" dirty="0" smtClean="0"/>
              <a:t>Yerel bağımsızlık</a:t>
            </a:r>
          </a:p>
          <a:p>
            <a:pPr marL="742950" lvl="1" indent="-285750">
              <a:buFont typeface="Arial" panose="020B0604020202020204" pitchFamily="34" charset="0"/>
              <a:buChar char="•"/>
            </a:pPr>
            <a:r>
              <a:rPr lang="tr-TR" dirty="0" smtClean="0"/>
              <a:t>Her bir sınav </a:t>
            </a:r>
            <a:r>
              <a:rPr lang="tr-TR" dirty="0" err="1" smtClean="0"/>
              <a:t>katılımcıcı</a:t>
            </a:r>
            <a:r>
              <a:rPr lang="tr-TR" dirty="0" smtClean="0"/>
              <a:t> için tepki modelinin </a:t>
            </a:r>
            <a:r>
              <a:rPr lang="tr-TR" dirty="0" err="1" smtClean="0"/>
              <a:t>olasışığı</a:t>
            </a:r>
            <a:r>
              <a:rPr lang="tr-TR" dirty="0" smtClean="0"/>
              <a:t>, sınava giren kişinin her bir maddeye verdiği yanıtla ilişkili olasılığa eşit olduğunda geçerlidir.</a:t>
            </a:r>
          </a:p>
          <a:p>
            <a:pPr marL="285750" indent="-285750">
              <a:buFont typeface="Arial" panose="020B0604020202020204" pitchFamily="34" charset="0"/>
              <a:buChar char="•"/>
            </a:pPr>
            <a:r>
              <a:rPr lang="tr-TR" b="1" dirty="0" err="1" smtClean="0"/>
              <a:t>Monotonik</a:t>
            </a:r>
            <a:r>
              <a:rPr lang="tr-TR" b="1" dirty="0" smtClean="0"/>
              <a:t> artış</a:t>
            </a:r>
          </a:p>
          <a:p>
            <a:pPr marL="742950" lvl="1" indent="-285750">
              <a:buFont typeface="Arial" panose="020B0604020202020204" pitchFamily="34" charset="0"/>
              <a:buChar char="•"/>
            </a:pPr>
            <a:r>
              <a:rPr lang="tr-TR" dirty="0" smtClean="0"/>
              <a:t>Bir dizi test maddesiyle ölçülen ikinci bir yetenekte daha yüksek puanlara sahip olan adaylar, ikinci yetenekte daha düşük puanlara sahip olan adaylara göre maddeleri doğru yanıtlamaya daha yatkındır.</a:t>
            </a:r>
            <a:endParaRPr lang="tr-TR" dirty="0"/>
          </a:p>
        </p:txBody>
      </p:sp>
    </p:spTree>
    <p:extLst>
      <p:ext uri="{BB962C8B-B14F-4D97-AF65-F5344CB8AC3E}">
        <p14:creationId xmlns:p14="http://schemas.microsoft.com/office/powerpoint/2010/main" val="23354857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1E4562E-DF39-4153-8F62-D81176F4BFEB}"/>
              </a:ext>
            </a:extLst>
          </p:cNvPr>
          <p:cNvSpPr>
            <a:spLocks noGrp="1"/>
          </p:cNvSpPr>
          <p:nvPr>
            <p:ph type="title"/>
          </p:nvPr>
        </p:nvSpPr>
        <p:spPr/>
        <p:txBody>
          <a:bodyPr/>
          <a:lstStyle/>
          <a:p>
            <a:r>
              <a:rPr lang="tr-TR" dirty="0"/>
              <a:t>KAYNAKÇA</a:t>
            </a:r>
          </a:p>
        </p:txBody>
      </p:sp>
      <p:sp>
        <p:nvSpPr>
          <p:cNvPr id="3" name="İçerik Yer Tutucusu 2">
            <a:extLst>
              <a:ext uri="{FF2B5EF4-FFF2-40B4-BE49-F238E27FC236}">
                <a16:creationId xmlns:a16="http://schemas.microsoft.com/office/drawing/2014/main" id="{3659388A-7600-4463-BFA1-F558683DA5FB}"/>
              </a:ext>
            </a:extLst>
          </p:cNvPr>
          <p:cNvSpPr>
            <a:spLocks noGrp="1"/>
          </p:cNvSpPr>
          <p:nvPr>
            <p:ph idx="1"/>
          </p:nvPr>
        </p:nvSpPr>
        <p:spPr/>
        <p:txBody>
          <a:bodyPr>
            <a:normAutofit lnSpcReduction="10000"/>
          </a:bodyPr>
          <a:lstStyle/>
          <a:p>
            <a:r>
              <a:rPr lang="en-US" cap="none" dirty="0"/>
              <a:t>Crocker, l. M. </a:t>
            </a:r>
            <a:r>
              <a:rPr lang="tr-TR" cap="none" dirty="0"/>
              <a:t>v</a:t>
            </a:r>
            <a:r>
              <a:rPr lang="en-US" cap="none" dirty="0"/>
              <a:t>e </a:t>
            </a:r>
            <a:r>
              <a:rPr lang="tr-TR" cap="none" dirty="0"/>
              <a:t>A</a:t>
            </a:r>
            <a:r>
              <a:rPr lang="en-US" cap="none" dirty="0" err="1"/>
              <a:t>lgina</a:t>
            </a:r>
            <a:r>
              <a:rPr lang="en-US" cap="none" dirty="0"/>
              <a:t>, L. (1986). Introduction to classical and modern test theory. New </a:t>
            </a:r>
            <a:r>
              <a:rPr lang="tr-TR" cap="none" dirty="0"/>
              <a:t>Yo</a:t>
            </a:r>
            <a:r>
              <a:rPr lang="en-US" cap="none" dirty="0" err="1"/>
              <a:t>rk</a:t>
            </a:r>
            <a:r>
              <a:rPr lang="en-US" cap="none" dirty="0"/>
              <a:t>: Holt, Rinehart And Winston. </a:t>
            </a:r>
            <a:endParaRPr lang="tr-TR" cap="none" dirty="0"/>
          </a:p>
          <a:p>
            <a:r>
              <a:rPr lang="en-US" cap="none" dirty="0" smtClean="0"/>
              <a:t>De</a:t>
            </a:r>
            <a:r>
              <a:rPr lang="tr-TR" cap="none" dirty="0" smtClean="0"/>
              <a:t>M</a:t>
            </a:r>
            <a:r>
              <a:rPr lang="en-US" cap="none" dirty="0" err="1" smtClean="0"/>
              <a:t>ars</a:t>
            </a:r>
            <a:r>
              <a:rPr lang="en-US" dirty="0" smtClean="0"/>
              <a:t>, </a:t>
            </a:r>
            <a:r>
              <a:rPr lang="en-US" dirty="0"/>
              <a:t>C. (2010). </a:t>
            </a:r>
            <a:r>
              <a:rPr lang="en-US" i="1" cap="none" dirty="0" smtClean="0"/>
              <a:t>Item Response Theory</a:t>
            </a:r>
            <a:r>
              <a:rPr lang="en-US" cap="none" dirty="0" smtClean="0"/>
              <a:t>. Oxford University Press</a:t>
            </a:r>
            <a:r>
              <a:rPr lang="en-US" dirty="0" smtClean="0"/>
              <a:t>. </a:t>
            </a:r>
            <a:endParaRPr lang="tr-TR" dirty="0" smtClean="0"/>
          </a:p>
          <a:p>
            <a:r>
              <a:rPr lang="en-US" cap="none" dirty="0" err="1" smtClean="0"/>
              <a:t>Gierl</a:t>
            </a:r>
            <a:r>
              <a:rPr lang="en-US" cap="none" dirty="0" smtClean="0"/>
              <a:t>, M. J., </a:t>
            </a:r>
            <a:r>
              <a:rPr lang="en-US" cap="none" dirty="0" err="1" smtClean="0"/>
              <a:t>Jodoin</a:t>
            </a:r>
            <a:r>
              <a:rPr lang="en-US" cap="none" dirty="0" smtClean="0"/>
              <a:t>, M. G., &amp; Ackerman, T. A. (2000). American Educational Research Association (AERA) New Orleans, Louisiana, USA April 24-27, 2000.</a:t>
            </a:r>
            <a:endParaRPr lang="tr-TR" cap="none" dirty="0" smtClean="0"/>
          </a:p>
          <a:p>
            <a:r>
              <a:rPr lang="en-US" cap="none" dirty="0"/>
              <a:t>Hambleton, R. K., </a:t>
            </a:r>
            <a:r>
              <a:rPr lang="en-US" cap="none" dirty="0" err="1"/>
              <a:t>Swaminathan</a:t>
            </a:r>
            <a:r>
              <a:rPr lang="en-US" cap="none" dirty="0"/>
              <a:t>, H., &amp; Rogers, H. J. (1991). Fundamentals of item response theory (Vol. 2). Sage.</a:t>
            </a:r>
            <a:endParaRPr lang="tr-TR" dirty="0"/>
          </a:p>
          <a:p>
            <a:r>
              <a:rPr lang="en-US" cap="none" dirty="0" err="1" smtClean="0"/>
              <a:t>Mcdonald</a:t>
            </a:r>
            <a:r>
              <a:rPr lang="en-US" cap="none" dirty="0" smtClean="0"/>
              <a:t>, R. P. (2013). </a:t>
            </a:r>
            <a:r>
              <a:rPr lang="en-US" i="1" cap="none" dirty="0" smtClean="0"/>
              <a:t>Test theory: A unified treatment</a:t>
            </a:r>
            <a:r>
              <a:rPr lang="en-US" cap="none" dirty="0" smtClean="0"/>
              <a:t>. Psychology press.</a:t>
            </a:r>
            <a:endParaRPr lang="tr-TR" cap="none" dirty="0" smtClean="0"/>
          </a:p>
        </p:txBody>
      </p:sp>
    </p:spTree>
    <p:extLst>
      <p:ext uri="{BB962C8B-B14F-4D97-AF65-F5344CB8AC3E}">
        <p14:creationId xmlns:p14="http://schemas.microsoft.com/office/powerpoint/2010/main" val="1945294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9D3A1B-4464-4D83-852D-44BCC8B225D3}"/>
              </a:ext>
            </a:extLst>
          </p:cNvPr>
          <p:cNvSpPr>
            <a:spLocks noGrp="1"/>
          </p:cNvSpPr>
          <p:nvPr>
            <p:ph type="title"/>
          </p:nvPr>
        </p:nvSpPr>
        <p:spPr/>
        <p:txBody>
          <a:bodyPr/>
          <a:lstStyle/>
          <a:p>
            <a:r>
              <a:rPr lang="tr-TR" dirty="0"/>
              <a:t>Madde Tepki </a:t>
            </a:r>
            <a:r>
              <a:rPr lang="tr-TR" dirty="0" smtClean="0"/>
              <a:t>Kuramı</a:t>
            </a:r>
            <a:endParaRPr lang="tr-TR" dirty="0"/>
          </a:p>
        </p:txBody>
      </p:sp>
      <p:sp>
        <p:nvSpPr>
          <p:cNvPr id="3" name="İçerik Yer Tutucusu 2">
            <a:extLst>
              <a:ext uri="{FF2B5EF4-FFF2-40B4-BE49-F238E27FC236}">
                <a16:creationId xmlns:a16="http://schemas.microsoft.com/office/drawing/2014/main" id="{A58EAE82-C3B8-4CD2-820F-B31291237DC3}"/>
              </a:ext>
            </a:extLst>
          </p:cNvPr>
          <p:cNvSpPr>
            <a:spLocks noGrp="1"/>
          </p:cNvSpPr>
          <p:nvPr>
            <p:ph idx="1"/>
          </p:nvPr>
        </p:nvSpPr>
        <p:spPr>
          <a:xfrm>
            <a:off x="913773" y="1977626"/>
            <a:ext cx="10364452" cy="3424107"/>
          </a:xfrm>
        </p:spPr>
        <p:txBody>
          <a:bodyPr/>
          <a:lstStyle/>
          <a:p>
            <a:pPr marL="0" indent="0">
              <a:buNone/>
            </a:pPr>
            <a:endParaRPr lang="tr-TR" cap="none" dirty="0"/>
          </a:p>
          <a:p>
            <a:pPr lvl="1"/>
            <a:r>
              <a:rPr lang="tr-TR" cap="none" dirty="0"/>
              <a:t>Testi alan bireyin örtük özelliği ile madde parametreleri arasında matematiksel bir ilişki kuran </a:t>
            </a:r>
            <a:r>
              <a:rPr lang="tr-TR" cap="none" dirty="0" err="1"/>
              <a:t>olasılıksal</a:t>
            </a:r>
            <a:r>
              <a:rPr lang="tr-TR" cap="none" dirty="0"/>
              <a:t> bir modeldir.</a:t>
            </a:r>
          </a:p>
          <a:p>
            <a:pPr lvl="1"/>
            <a:r>
              <a:rPr lang="tr-TR" cap="none" dirty="0" smtClean="0"/>
              <a:t>Belli bir yetenek düzeyindeki </a:t>
            </a:r>
            <a:r>
              <a:rPr lang="tr-TR" cap="none" dirty="0" err="1" smtClean="0"/>
              <a:t>cevaplayıcının</a:t>
            </a:r>
            <a:r>
              <a:rPr lang="tr-TR" cap="none" dirty="0" smtClean="0"/>
              <a:t> maddeyi doğru cevaplama olasılığını veren matematiksel fonksiyonlardan oluşur.</a:t>
            </a:r>
          </a:p>
          <a:p>
            <a:pPr lvl="1"/>
            <a:r>
              <a:rPr lang="tr-TR" cap="none" dirty="0" smtClean="0"/>
              <a:t>Madde Tepki Kuramı (MTK) </a:t>
            </a:r>
            <a:r>
              <a:rPr lang="tr-TR" cap="none" dirty="0"/>
              <a:t>modelleri bir ölçme aracı tarafından ölçülen yetenek ya da özellik (Ɵ) ile bir maddeye verilen cevap arasındaki ilişkiyi gösterir. </a:t>
            </a:r>
          </a:p>
          <a:p>
            <a:pPr lvl="1"/>
            <a:endParaRPr lang="tr-TR" cap="none" dirty="0"/>
          </a:p>
        </p:txBody>
      </p:sp>
    </p:spTree>
    <p:extLst>
      <p:ext uri="{BB962C8B-B14F-4D97-AF65-F5344CB8AC3E}">
        <p14:creationId xmlns:p14="http://schemas.microsoft.com/office/powerpoint/2010/main" val="3340804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F3FC1CB-625D-4299-AA64-66FA1DB4291A}"/>
              </a:ext>
            </a:extLst>
          </p:cNvPr>
          <p:cNvSpPr>
            <a:spLocks noGrp="1"/>
          </p:cNvSpPr>
          <p:nvPr>
            <p:ph type="title"/>
          </p:nvPr>
        </p:nvSpPr>
        <p:spPr/>
        <p:txBody>
          <a:bodyPr/>
          <a:lstStyle/>
          <a:p>
            <a:r>
              <a:rPr lang="tr-TR" dirty="0" smtClean="0"/>
              <a:t>Madde tepki kuramı varsayımları</a:t>
            </a:r>
            <a:br>
              <a:rPr lang="tr-TR" dirty="0" smtClean="0"/>
            </a:br>
            <a:endParaRPr lang="tr-TR" dirty="0"/>
          </a:p>
        </p:txBody>
      </p:sp>
      <p:graphicFrame>
        <p:nvGraphicFramePr>
          <p:cNvPr id="5" name="Diyagram 4">
            <a:extLst>
              <a:ext uri="{FF2B5EF4-FFF2-40B4-BE49-F238E27FC236}">
                <a16:creationId xmlns:a16="http://schemas.microsoft.com/office/drawing/2014/main" id="{5AEEA03E-1EE2-47A5-8DBD-27D64B424DF6}"/>
              </a:ext>
            </a:extLst>
          </p:cNvPr>
          <p:cNvGraphicFramePr/>
          <p:nvPr>
            <p:extLst>
              <p:ext uri="{D42A27DB-BD31-4B8C-83A1-F6EECF244321}">
                <p14:modId xmlns:p14="http://schemas.microsoft.com/office/powerpoint/2010/main" val="3846907151"/>
              </p:ext>
            </p:extLst>
          </p:nvPr>
        </p:nvGraphicFramePr>
        <p:xfrm>
          <a:off x="3117272" y="3694492"/>
          <a:ext cx="5369692" cy="23409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Dikdörtgen 2"/>
          <p:cNvSpPr/>
          <p:nvPr/>
        </p:nvSpPr>
        <p:spPr>
          <a:xfrm>
            <a:off x="1456944" y="2297821"/>
            <a:ext cx="10119360" cy="923330"/>
          </a:xfrm>
          <a:prstGeom prst="rect">
            <a:avLst/>
          </a:prstGeom>
        </p:spPr>
        <p:txBody>
          <a:bodyPr wrap="square">
            <a:spAutoFit/>
          </a:bodyPr>
          <a:lstStyle/>
          <a:p>
            <a:r>
              <a:rPr lang="tr-TR" dirty="0" smtClean="0"/>
              <a:t>İstatistiki modellerde, rastgele </a:t>
            </a:r>
            <a:r>
              <a:rPr lang="tr-TR" dirty="0"/>
              <a:t>değişkenler arasındaki </a:t>
            </a:r>
            <a:r>
              <a:rPr lang="tr-TR" dirty="0" smtClean="0"/>
              <a:t>ilişkinin incelenmesi modelin veriye uygulanabilirliği açısından önem taşımaktadır. Bu sebeple MTK modellerindeki varsayımların karşılanması gerekmektedir (McDonald, 2013).</a:t>
            </a:r>
            <a:endParaRPr lang="tr-TR" dirty="0"/>
          </a:p>
        </p:txBody>
      </p:sp>
    </p:spTree>
    <p:extLst>
      <p:ext uri="{BB962C8B-B14F-4D97-AF65-F5344CB8AC3E}">
        <p14:creationId xmlns:p14="http://schemas.microsoft.com/office/powerpoint/2010/main" val="2700940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171EF0B-5905-4D79-B186-DFF777B604A2}"/>
              </a:ext>
            </a:extLst>
          </p:cNvPr>
          <p:cNvSpPr>
            <a:spLocks noGrp="1"/>
          </p:cNvSpPr>
          <p:nvPr>
            <p:ph type="title"/>
          </p:nvPr>
        </p:nvSpPr>
        <p:spPr/>
        <p:txBody>
          <a:bodyPr/>
          <a:lstStyle/>
          <a:p>
            <a:r>
              <a:rPr lang="tr-TR" dirty="0"/>
              <a:t>Tek Boyutluluk</a:t>
            </a:r>
            <a:br>
              <a:rPr lang="tr-TR" dirty="0"/>
            </a:br>
            <a:endParaRPr lang="tr-TR" dirty="0"/>
          </a:p>
        </p:txBody>
      </p:sp>
      <p:sp>
        <p:nvSpPr>
          <p:cNvPr id="3" name="İçerik Yer Tutucusu 2">
            <a:extLst>
              <a:ext uri="{FF2B5EF4-FFF2-40B4-BE49-F238E27FC236}">
                <a16:creationId xmlns:a16="http://schemas.microsoft.com/office/drawing/2014/main" id="{8A82B9CE-2764-44A4-852B-2289B1A63C93}"/>
              </a:ext>
            </a:extLst>
          </p:cNvPr>
          <p:cNvSpPr>
            <a:spLocks noGrp="1"/>
          </p:cNvSpPr>
          <p:nvPr>
            <p:ph idx="1"/>
          </p:nvPr>
        </p:nvSpPr>
        <p:spPr>
          <a:xfrm>
            <a:off x="913774" y="1716946"/>
            <a:ext cx="10364452" cy="3424107"/>
          </a:xfrm>
        </p:spPr>
        <p:txBody>
          <a:bodyPr/>
          <a:lstStyle/>
          <a:p>
            <a:r>
              <a:rPr lang="tr-TR" cap="none" dirty="0"/>
              <a:t>Bireyin test performansını açıklamak için gerekli olan tek bir yetenek ya da özelliğin olduğu varsayılır. </a:t>
            </a:r>
            <a:r>
              <a:rPr lang="tr-TR" cap="none" dirty="0"/>
              <a:t>Madde yanıtlarında </a:t>
            </a:r>
            <a:r>
              <a:rPr lang="tr-TR" cap="none" dirty="0" err="1"/>
              <a:t>varyansı</a:t>
            </a:r>
            <a:r>
              <a:rPr lang="tr-TR" cap="none" dirty="0"/>
              <a:t> açıklayan tek bir boyut vardır.</a:t>
            </a:r>
            <a:endParaRPr lang="tr-TR" cap="none" dirty="0"/>
          </a:p>
          <a:p>
            <a:r>
              <a:rPr lang="tr-TR" cap="none" dirty="0"/>
              <a:t>Bu varsayımın karşılanması için gerekli olan, test maddeleri ile ölçülen ve test performansını etkileyen baskın bir bileşenin ya da faktörün olmasıdır. Bu baskın bileşen ya da faktör test tarafından ölçülen yetenek olarak </a:t>
            </a:r>
            <a:r>
              <a:rPr lang="tr-TR" cap="none" dirty="0" smtClean="0"/>
              <a:t>adlandırılır (</a:t>
            </a:r>
            <a:r>
              <a:rPr lang="en-US" cap="none" dirty="0"/>
              <a:t>Hambleton, </a:t>
            </a:r>
            <a:r>
              <a:rPr lang="tr-TR" cap="none" dirty="0" smtClean="0"/>
              <a:t>&amp; </a:t>
            </a:r>
            <a:r>
              <a:rPr lang="en-US" cap="none" dirty="0" err="1" smtClean="0"/>
              <a:t>Swaminathan</a:t>
            </a:r>
            <a:r>
              <a:rPr lang="tr-TR" cap="none" dirty="0" smtClean="0"/>
              <a:t>, 1991</a:t>
            </a:r>
            <a:r>
              <a:rPr lang="tr-TR" cap="none" dirty="0" smtClean="0"/>
              <a:t>).</a:t>
            </a:r>
          </a:p>
          <a:p>
            <a:r>
              <a:rPr lang="tr-TR" cap="none" dirty="0" smtClean="0"/>
              <a:t>Bu varsayımın analizi için doğrulayıcı faktör analizi yapılır.</a:t>
            </a:r>
          </a:p>
          <a:p>
            <a:pPr lvl="1"/>
            <a:r>
              <a:rPr lang="tr-TR" cap="none" dirty="0" smtClean="0"/>
              <a:t>Artık değerler </a:t>
            </a:r>
          </a:p>
          <a:p>
            <a:pPr lvl="1"/>
            <a:r>
              <a:rPr lang="tr-TR" cap="none" dirty="0" smtClean="0"/>
              <a:t>Model uyumu incelenir.</a:t>
            </a:r>
            <a:endParaRPr lang="tr-TR" cap="none" dirty="0"/>
          </a:p>
        </p:txBody>
      </p:sp>
    </p:spTree>
    <p:extLst>
      <p:ext uri="{BB962C8B-B14F-4D97-AF65-F5344CB8AC3E}">
        <p14:creationId xmlns:p14="http://schemas.microsoft.com/office/powerpoint/2010/main" val="1573531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171EF0B-5905-4D79-B186-DFF777B604A2}"/>
              </a:ext>
            </a:extLst>
          </p:cNvPr>
          <p:cNvSpPr>
            <a:spLocks noGrp="1"/>
          </p:cNvSpPr>
          <p:nvPr>
            <p:ph type="title"/>
          </p:nvPr>
        </p:nvSpPr>
        <p:spPr/>
        <p:txBody>
          <a:bodyPr/>
          <a:lstStyle/>
          <a:p>
            <a:r>
              <a:rPr lang="tr-TR" dirty="0"/>
              <a:t>Tek Boyutluluk</a:t>
            </a:r>
            <a:br>
              <a:rPr lang="tr-TR" dirty="0"/>
            </a:br>
            <a:endParaRPr lang="tr-TR" dirty="0"/>
          </a:p>
        </p:txBody>
      </p:sp>
      <p:sp>
        <p:nvSpPr>
          <p:cNvPr id="3" name="İçerik Yer Tutucusu 2">
            <a:extLst>
              <a:ext uri="{FF2B5EF4-FFF2-40B4-BE49-F238E27FC236}">
                <a16:creationId xmlns:a16="http://schemas.microsoft.com/office/drawing/2014/main" id="{8A82B9CE-2764-44A4-852B-2289B1A63C93}"/>
              </a:ext>
            </a:extLst>
          </p:cNvPr>
          <p:cNvSpPr>
            <a:spLocks noGrp="1"/>
          </p:cNvSpPr>
          <p:nvPr>
            <p:ph idx="1"/>
          </p:nvPr>
        </p:nvSpPr>
        <p:spPr>
          <a:xfrm>
            <a:off x="988203" y="1601549"/>
            <a:ext cx="10364452" cy="3424107"/>
          </a:xfrm>
        </p:spPr>
        <p:txBody>
          <a:bodyPr/>
          <a:lstStyle/>
          <a:p>
            <a:r>
              <a:rPr lang="tr-TR" cap="none" dirty="0"/>
              <a:t>Tek boyutluluk varsayımının kontrol edilmesi için 1000 kişinin cevapladığı, 21 maddeden oluşan 1-0 verilerine </a:t>
            </a:r>
            <a:r>
              <a:rPr lang="tr-TR" cap="none" dirty="0" err="1"/>
              <a:t>Mplus</a:t>
            </a:r>
            <a:r>
              <a:rPr lang="tr-TR" cap="none" dirty="0"/>
              <a:t> programında doğrulayıcı faktör analizi uygulanmıştır. Analiz sonucunda elde edilen </a:t>
            </a:r>
            <a:r>
              <a:rPr lang="tr-TR" cap="none" dirty="0" err="1"/>
              <a:t>scree</a:t>
            </a:r>
            <a:r>
              <a:rPr lang="tr-TR" cap="none" dirty="0"/>
              <a:t> </a:t>
            </a:r>
            <a:r>
              <a:rPr lang="tr-TR" cap="none" dirty="0" err="1"/>
              <a:t>plot</a:t>
            </a:r>
            <a:r>
              <a:rPr lang="tr-TR" cap="none" dirty="0"/>
              <a:t>, uyum indeksleri aşağıda yer almaktadır.</a:t>
            </a:r>
          </a:p>
          <a:p>
            <a:endParaRPr lang="tr-TR" cap="none" dirty="0"/>
          </a:p>
        </p:txBody>
      </p:sp>
      <p:pic>
        <p:nvPicPr>
          <p:cNvPr id="4" name="Resim 3">
            <a:extLst>
              <a:ext uri="{FF2B5EF4-FFF2-40B4-BE49-F238E27FC236}">
                <a16:creationId xmlns:a16="http://schemas.microsoft.com/office/drawing/2014/main" id="{C46900AB-9527-4616-9F5F-EE88F4B551F8}"/>
              </a:ext>
            </a:extLst>
          </p:cNvPr>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519513" y="2960033"/>
            <a:ext cx="4145354" cy="3318928"/>
          </a:xfrm>
          <a:prstGeom prst="rect">
            <a:avLst/>
          </a:prstGeom>
          <a:noFill/>
          <a:ln>
            <a:noFill/>
          </a:ln>
        </p:spPr>
      </p:pic>
      <p:sp>
        <p:nvSpPr>
          <p:cNvPr id="5" name="Metin kutusu 4">
            <a:extLst>
              <a:ext uri="{FF2B5EF4-FFF2-40B4-BE49-F238E27FC236}">
                <a16:creationId xmlns:a16="http://schemas.microsoft.com/office/drawing/2014/main" id="{2754236E-4636-46DF-A0E0-535AFB4934F7}"/>
              </a:ext>
            </a:extLst>
          </p:cNvPr>
          <p:cNvSpPr txBox="1"/>
          <p:nvPr/>
        </p:nvSpPr>
        <p:spPr>
          <a:xfrm>
            <a:off x="6196177" y="3858516"/>
            <a:ext cx="5230906" cy="923330"/>
          </a:xfrm>
          <a:prstGeom prst="rect">
            <a:avLst/>
          </a:prstGeom>
          <a:noFill/>
        </p:spPr>
        <p:txBody>
          <a:bodyPr wrap="square" rtlCol="0">
            <a:spAutoFit/>
          </a:bodyPr>
          <a:lstStyle/>
          <a:p>
            <a:r>
              <a:rPr lang="tr-TR" dirty="0" smtClean="0"/>
              <a:t>χ</a:t>
            </a:r>
            <a:r>
              <a:rPr lang="tr-TR" baseline="30000" dirty="0" smtClean="0"/>
              <a:t>2</a:t>
            </a:r>
            <a:r>
              <a:rPr lang="tr-TR" dirty="0" smtClean="0"/>
              <a:t> =</a:t>
            </a:r>
            <a:r>
              <a:rPr lang="en-US" dirty="0"/>
              <a:t> </a:t>
            </a:r>
            <a:r>
              <a:rPr lang="en-US" dirty="0" smtClean="0"/>
              <a:t>259.488</a:t>
            </a:r>
            <a:r>
              <a:rPr lang="tr-TR" dirty="0" smtClean="0"/>
              <a:t>, p=0.0005</a:t>
            </a:r>
            <a:endParaRPr lang="tr-TR" dirty="0"/>
          </a:p>
          <a:p>
            <a:r>
              <a:rPr lang="tr-TR" dirty="0"/>
              <a:t>RMSEA=0.019</a:t>
            </a:r>
          </a:p>
          <a:p>
            <a:r>
              <a:rPr lang="tr-TR" dirty="0"/>
              <a:t>CFI=0.945</a:t>
            </a:r>
          </a:p>
        </p:txBody>
      </p:sp>
    </p:spTree>
    <p:extLst>
      <p:ext uri="{BB962C8B-B14F-4D97-AF65-F5344CB8AC3E}">
        <p14:creationId xmlns:p14="http://schemas.microsoft.com/office/powerpoint/2010/main" val="10720843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171EF0B-5905-4D79-B186-DFF777B604A2}"/>
              </a:ext>
            </a:extLst>
          </p:cNvPr>
          <p:cNvSpPr>
            <a:spLocks noGrp="1"/>
          </p:cNvSpPr>
          <p:nvPr>
            <p:ph type="title"/>
          </p:nvPr>
        </p:nvSpPr>
        <p:spPr/>
        <p:txBody>
          <a:bodyPr/>
          <a:lstStyle/>
          <a:p>
            <a:r>
              <a:rPr lang="tr-TR" dirty="0"/>
              <a:t>Yerel Bağımsızlık</a:t>
            </a:r>
          </a:p>
        </p:txBody>
      </p:sp>
      <p:sp>
        <p:nvSpPr>
          <p:cNvPr id="3" name="İçerik Yer Tutucusu 2">
            <a:extLst>
              <a:ext uri="{FF2B5EF4-FFF2-40B4-BE49-F238E27FC236}">
                <a16:creationId xmlns:a16="http://schemas.microsoft.com/office/drawing/2014/main" id="{8A82B9CE-2764-44A4-852B-2289B1A63C93}"/>
              </a:ext>
            </a:extLst>
          </p:cNvPr>
          <p:cNvSpPr>
            <a:spLocks noGrp="1"/>
          </p:cNvSpPr>
          <p:nvPr>
            <p:ph idx="1"/>
          </p:nvPr>
        </p:nvSpPr>
        <p:spPr/>
        <p:txBody>
          <a:bodyPr>
            <a:normAutofit fontScale="92500" lnSpcReduction="20000"/>
          </a:bodyPr>
          <a:lstStyle/>
          <a:p>
            <a:r>
              <a:rPr lang="tr-TR" cap="none" dirty="0"/>
              <a:t>Bireylerin bir testin farklı maddelerine verdikleri cevapların istatistiksel olarak birbirinden bağımsız veya ilişkisiz </a:t>
            </a:r>
            <a:r>
              <a:rPr lang="tr-TR" cap="none" dirty="0" smtClean="0"/>
              <a:t>olmasıdır. Bireyin </a:t>
            </a:r>
            <a:r>
              <a:rPr lang="tr-TR" cap="none" dirty="0"/>
              <a:t>bir test maddesine verdiği cevabın, diğer maddeye vereceği cevabı etkilememesi </a:t>
            </a:r>
            <a:r>
              <a:rPr lang="tr-TR" cap="none" dirty="0" smtClean="0"/>
              <a:t>gerekir (</a:t>
            </a:r>
            <a:r>
              <a:rPr lang="en-US" cap="none" dirty="0"/>
              <a:t>Hambleton, </a:t>
            </a:r>
            <a:r>
              <a:rPr lang="tr-TR" cap="none" dirty="0"/>
              <a:t>&amp; </a:t>
            </a:r>
            <a:r>
              <a:rPr lang="en-US" cap="none" dirty="0" err="1"/>
              <a:t>Swaminathan</a:t>
            </a:r>
            <a:r>
              <a:rPr lang="tr-TR" cap="none" dirty="0"/>
              <a:t>, 1991</a:t>
            </a:r>
            <a:r>
              <a:rPr lang="tr-TR" cap="none" dirty="0" smtClean="0"/>
              <a:t>).</a:t>
            </a:r>
            <a:endParaRPr lang="tr-TR" cap="none" dirty="0" smtClean="0"/>
          </a:p>
          <a:p>
            <a:r>
              <a:rPr lang="tr-TR" cap="none" dirty="0" smtClean="0"/>
              <a:t>Sınava giren bir kişi için herhangi bir madde puanlarının modelinin ortaya çıkma olasılığı her bir test maddesi üzerindeki puanların meydana gelme olasılığıdır.</a:t>
            </a:r>
          </a:p>
          <a:p>
            <a:pPr lvl="1"/>
            <a:r>
              <a:rPr lang="tr-TR" cap="none" dirty="0" smtClean="0"/>
              <a:t>Örnek; 1= doğru yanıt, 0= yanlış yanıt; </a:t>
            </a:r>
            <a:r>
              <a:rPr lang="tr-TR" dirty="0" smtClean="0"/>
              <a:t>P</a:t>
            </a:r>
            <a:r>
              <a:rPr lang="tr-TR" baseline="-25000" dirty="0" smtClean="0"/>
              <a:t>i , </a:t>
            </a:r>
            <a:r>
              <a:rPr lang="tr-TR" cap="none" dirty="0" smtClean="0"/>
              <a:t>Sınava giren bireyin i maddesine doğru cevap verme olasılığı</a:t>
            </a:r>
          </a:p>
          <a:p>
            <a:pPr marL="457200" lvl="1" indent="0">
              <a:buNone/>
            </a:pPr>
            <a:r>
              <a:rPr lang="tr-TR" cap="none" dirty="0" smtClean="0"/>
              <a:t>Yanıt örüntüsü u= (10110)</a:t>
            </a:r>
          </a:p>
          <a:p>
            <a:pPr marL="457200" lvl="1" indent="0">
              <a:buNone/>
            </a:pPr>
            <a:r>
              <a:rPr lang="tr-TR" cap="none" dirty="0" smtClean="0"/>
              <a:t>Ortaya çıkma olasılığı </a:t>
            </a:r>
            <a:r>
              <a:rPr lang="tr-TR" dirty="0"/>
              <a:t>P</a:t>
            </a:r>
            <a:r>
              <a:rPr lang="tr-TR" baseline="-25000" dirty="0"/>
              <a:t>1. </a:t>
            </a:r>
            <a:r>
              <a:rPr lang="tr-TR" dirty="0"/>
              <a:t>(1-P</a:t>
            </a:r>
            <a:r>
              <a:rPr lang="tr-TR" baseline="-25000" dirty="0"/>
              <a:t>2</a:t>
            </a:r>
            <a:r>
              <a:rPr lang="tr-TR" dirty="0"/>
              <a:t>). P</a:t>
            </a:r>
            <a:r>
              <a:rPr lang="tr-TR" baseline="-25000" dirty="0"/>
              <a:t>3</a:t>
            </a:r>
            <a:r>
              <a:rPr lang="tr-TR" dirty="0"/>
              <a:t>. P</a:t>
            </a:r>
            <a:r>
              <a:rPr lang="tr-TR" baseline="-25000" dirty="0"/>
              <a:t>4</a:t>
            </a:r>
            <a:r>
              <a:rPr lang="tr-TR" dirty="0"/>
              <a:t>. (1-P</a:t>
            </a:r>
            <a:r>
              <a:rPr lang="tr-TR" baseline="-25000" dirty="0"/>
              <a:t>5</a:t>
            </a:r>
            <a:r>
              <a:rPr lang="tr-TR" dirty="0"/>
              <a:t>)</a:t>
            </a:r>
          </a:p>
          <a:p>
            <a:pPr marL="457200" lvl="1" indent="0">
              <a:buNone/>
            </a:pPr>
            <a:endParaRPr lang="tr-TR" cap="none" dirty="0"/>
          </a:p>
          <a:p>
            <a:pPr marL="0" indent="0">
              <a:buNone/>
            </a:pPr>
            <a:r>
              <a:rPr lang="tr-TR" cap="none" dirty="0" smtClean="0"/>
              <a:t> </a:t>
            </a:r>
            <a:endParaRPr lang="tr-TR" cap="none" dirty="0"/>
          </a:p>
        </p:txBody>
      </p:sp>
    </p:spTree>
    <p:extLst>
      <p:ext uri="{BB962C8B-B14F-4D97-AF65-F5344CB8AC3E}">
        <p14:creationId xmlns:p14="http://schemas.microsoft.com/office/powerpoint/2010/main" val="40033355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675ABE8-D5B1-492D-9735-7C6B61734720}"/>
              </a:ext>
            </a:extLst>
          </p:cNvPr>
          <p:cNvSpPr>
            <a:spLocks noGrp="1"/>
          </p:cNvSpPr>
          <p:nvPr>
            <p:ph type="title"/>
          </p:nvPr>
        </p:nvSpPr>
        <p:spPr/>
        <p:txBody>
          <a:bodyPr/>
          <a:lstStyle/>
          <a:p>
            <a:r>
              <a:rPr lang="tr-TR" dirty="0"/>
              <a:t>Yerel Bağımsızlık</a:t>
            </a:r>
          </a:p>
        </p:txBody>
      </p:sp>
      <p:sp>
        <p:nvSpPr>
          <p:cNvPr id="6" name="Metin kutusu 5"/>
          <p:cNvSpPr txBox="1"/>
          <p:nvPr/>
        </p:nvSpPr>
        <p:spPr>
          <a:xfrm>
            <a:off x="1030777" y="1978429"/>
            <a:ext cx="9900459" cy="2585323"/>
          </a:xfrm>
          <a:prstGeom prst="rect">
            <a:avLst/>
          </a:prstGeom>
          <a:noFill/>
        </p:spPr>
        <p:txBody>
          <a:bodyPr wrap="square" rtlCol="0">
            <a:spAutoFit/>
          </a:bodyPr>
          <a:lstStyle/>
          <a:p>
            <a:r>
              <a:rPr lang="tr-TR" dirty="0" smtClean="0"/>
              <a:t>Sabit yetenekli bireylerin test puanlarının frekansı (sabit yetenek için test puanlarının koşullu </a:t>
            </a:r>
            <a:r>
              <a:rPr lang="tr-TR" dirty="0" err="1" smtClean="0"/>
              <a:t>dağılımı,</a:t>
            </a:r>
            <a:r>
              <a:rPr lang="tr-TR" dirty="0" err="1" smtClean="0">
                <a:latin typeface="Calibri" panose="020F0502020204030204" pitchFamily="34" charset="0"/>
                <a:cs typeface="Calibri" panose="020F0502020204030204" pitchFamily="34" charset="0"/>
              </a:rPr>
              <a:t>Ɵ</a:t>
            </a:r>
            <a:r>
              <a:rPr lang="tr-TR" dirty="0" smtClean="0">
                <a:latin typeface="Calibri" panose="020F0502020204030204" pitchFamily="34" charset="0"/>
                <a:cs typeface="Calibri" panose="020F0502020204030204" pitchFamily="34" charset="0"/>
              </a:rPr>
              <a:t>,</a:t>
            </a:r>
          </a:p>
          <a:p>
            <a:endParaRPr lang="tr-TR" dirty="0">
              <a:latin typeface="Calibri" panose="020F0502020204030204" pitchFamily="34" charset="0"/>
              <a:cs typeface="Calibri" panose="020F0502020204030204" pitchFamily="34" charset="0"/>
            </a:endParaRPr>
          </a:p>
          <a:p>
            <a:endParaRPr lang="tr-TR" dirty="0" smtClean="0">
              <a:latin typeface="Calibri" panose="020F0502020204030204" pitchFamily="34" charset="0"/>
              <a:cs typeface="Calibri" panose="020F0502020204030204" pitchFamily="34" charset="0"/>
            </a:endParaRPr>
          </a:p>
          <a:p>
            <a:endParaRPr lang="tr-TR" dirty="0">
              <a:latin typeface="Calibri" panose="020F0502020204030204" pitchFamily="34" charset="0"/>
              <a:cs typeface="Calibri" panose="020F0502020204030204" pitchFamily="34" charset="0"/>
            </a:endParaRPr>
          </a:p>
          <a:p>
            <a:endParaRPr lang="tr-TR" dirty="0" smtClean="0">
              <a:latin typeface="Calibri" panose="020F0502020204030204" pitchFamily="34" charset="0"/>
              <a:cs typeface="Calibri" panose="020F0502020204030204" pitchFamily="34" charset="0"/>
            </a:endParaRPr>
          </a:p>
          <a:p>
            <a:endParaRPr lang="tr-TR" dirty="0" smtClean="0">
              <a:latin typeface="Calibri" panose="020F0502020204030204" pitchFamily="34" charset="0"/>
              <a:cs typeface="Calibri" panose="020F0502020204030204" pitchFamily="34" charset="0"/>
            </a:endParaRPr>
          </a:p>
          <a:p>
            <a:endParaRPr lang="tr-TR" dirty="0" smtClean="0">
              <a:latin typeface="Calibri" panose="020F0502020204030204" pitchFamily="34" charset="0"/>
              <a:cs typeface="Calibri" panose="020F0502020204030204" pitchFamily="34" charset="0"/>
            </a:endParaRPr>
          </a:p>
          <a:p>
            <a:endParaRPr lang="tr-TR" dirty="0">
              <a:latin typeface="Calibri" panose="020F0502020204030204" pitchFamily="34" charset="0"/>
              <a:cs typeface="Calibri" panose="020F0502020204030204" pitchFamily="34" charset="0"/>
            </a:endParaRPr>
          </a:p>
          <a:p>
            <a:r>
              <a:rPr lang="tr-TR" dirty="0" smtClean="0">
                <a:latin typeface="Calibri" panose="020F0502020204030204" pitchFamily="34" charset="0"/>
                <a:cs typeface="Calibri" panose="020F0502020204030204" pitchFamily="34" charset="0"/>
              </a:rPr>
              <a:t>x, sınava giren bireyin test puanı (0,......,n)</a:t>
            </a:r>
            <a:endParaRPr lang="tr-TR" dirty="0"/>
          </a:p>
        </p:txBody>
      </p:sp>
      <p:pic>
        <p:nvPicPr>
          <p:cNvPr id="7" name="Resim 6"/>
          <p:cNvPicPr>
            <a:picLocks noChangeAspect="1"/>
          </p:cNvPicPr>
          <p:nvPr/>
        </p:nvPicPr>
        <p:blipFill>
          <a:blip r:embed="rId2">
            <a:clrChange>
              <a:clrFrom>
                <a:srgbClr val="FFFFFF"/>
              </a:clrFrom>
              <a:clrTo>
                <a:srgbClr val="FFFFFF">
                  <a:alpha val="0"/>
                </a:srgbClr>
              </a:clrTo>
            </a:clrChange>
          </a:blip>
          <a:stretch>
            <a:fillRect/>
          </a:stretch>
        </p:blipFill>
        <p:spPr>
          <a:xfrm>
            <a:off x="4100426" y="3012631"/>
            <a:ext cx="3143250" cy="561975"/>
          </a:xfrm>
          <a:prstGeom prst="rect">
            <a:avLst/>
          </a:prstGeom>
        </p:spPr>
      </p:pic>
    </p:spTree>
    <p:extLst>
      <p:ext uri="{BB962C8B-B14F-4D97-AF65-F5344CB8AC3E}">
        <p14:creationId xmlns:p14="http://schemas.microsoft.com/office/powerpoint/2010/main" val="2580656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4A31992-D1B0-44BF-9AD5-38E88AB691D1}"/>
              </a:ext>
            </a:extLst>
          </p:cNvPr>
          <p:cNvSpPr>
            <a:spLocks noGrp="1"/>
          </p:cNvSpPr>
          <p:nvPr>
            <p:ph type="title"/>
          </p:nvPr>
        </p:nvSpPr>
        <p:spPr>
          <a:xfrm>
            <a:off x="913775" y="409641"/>
            <a:ext cx="10364451" cy="1596177"/>
          </a:xfrm>
        </p:spPr>
        <p:txBody>
          <a:bodyPr/>
          <a:lstStyle/>
          <a:p>
            <a:r>
              <a:rPr lang="tr-TR" dirty="0"/>
              <a:t>Yerel Bağımsızlık</a:t>
            </a:r>
          </a:p>
        </p:txBody>
      </p:sp>
      <p:sp>
        <p:nvSpPr>
          <p:cNvPr id="3" name="İçerik Yer Tutucusu 2">
            <a:extLst>
              <a:ext uri="{FF2B5EF4-FFF2-40B4-BE49-F238E27FC236}">
                <a16:creationId xmlns:a16="http://schemas.microsoft.com/office/drawing/2014/main" id="{D07A68D5-9992-4295-A3E9-0BD9F23200C5}"/>
              </a:ext>
            </a:extLst>
          </p:cNvPr>
          <p:cNvSpPr>
            <a:spLocks noGrp="1"/>
          </p:cNvSpPr>
          <p:nvPr>
            <p:ph idx="1"/>
          </p:nvPr>
        </p:nvSpPr>
        <p:spPr>
          <a:xfrm>
            <a:off x="661674" y="1654884"/>
            <a:ext cx="10616552" cy="4587889"/>
          </a:xfrm>
        </p:spPr>
        <p:txBody>
          <a:bodyPr>
            <a:normAutofit fontScale="92500" lnSpcReduction="10000"/>
          </a:bodyPr>
          <a:lstStyle/>
          <a:p>
            <a:r>
              <a:rPr lang="tr-TR" i="1" dirty="0" err="1"/>
              <a:t>Strong</a:t>
            </a:r>
            <a:r>
              <a:rPr lang="tr-TR" i="1" dirty="0"/>
              <a:t> </a:t>
            </a:r>
            <a:r>
              <a:rPr lang="tr-TR" i="1" dirty="0" err="1"/>
              <a:t>prıncıple</a:t>
            </a:r>
            <a:r>
              <a:rPr lang="tr-TR" i="1" dirty="0"/>
              <a:t> of </a:t>
            </a:r>
            <a:r>
              <a:rPr lang="tr-TR" i="1" dirty="0" err="1"/>
              <a:t>local</a:t>
            </a:r>
            <a:r>
              <a:rPr lang="tr-TR" i="1" dirty="0"/>
              <a:t> </a:t>
            </a:r>
            <a:r>
              <a:rPr lang="tr-TR" i="1" dirty="0" err="1"/>
              <a:t>ındependence</a:t>
            </a:r>
            <a:r>
              <a:rPr lang="tr-TR" i="1" dirty="0"/>
              <a:t> (</a:t>
            </a:r>
            <a:r>
              <a:rPr lang="tr-TR" i="1" dirty="0" err="1"/>
              <a:t>full</a:t>
            </a:r>
            <a:r>
              <a:rPr lang="tr-TR" i="1" dirty="0"/>
              <a:t> </a:t>
            </a:r>
            <a:r>
              <a:rPr lang="tr-TR" i="1" dirty="0" err="1"/>
              <a:t>ınformatıon</a:t>
            </a:r>
            <a:r>
              <a:rPr lang="tr-TR" i="1" dirty="0"/>
              <a:t> </a:t>
            </a:r>
            <a:r>
              <a:rPr lang="tr-TR" i="1" dirty="0" err="1"/>
              <a:t>method</a:t>
            </a:r>
            <a:r>
              <a:rPr lang="tr-TR" i="1" dirty="0"/>
              <a:t>)</a:t>
            </a:r>
          </a:p>
          <a:p>
            <a:pPr marL="0" indent="0">
              <a:buNone/>
            </a:pPr>
            <a:r>
              <a:rPr lang="tr-TR" cap="none" dirty="0"/>
              <a:t>Bir alt </a:t>
            </a:r>
            <a:r>
              <a:rPr lang="tr-TR" cap="none" dirty="0" smtClean="0"/>
              <a:t>popülasyonda, </a:t>
            </a:r>
            <a:r>
              <a:rPr lang="tr-TR" cap="none" dirty="0"/>
              <a:t>örtük özellikleri </a:t>
            </a:r>
            <a:r>
              <a:rPr lang="tr-TR" cap="none" dirty="0" smtClean="0"/>
              <a:t>sabit </a:t>
            </a:r>
            <a:r>
              <a:rPr lang="tr-TR" cap="none" dirty="0"/>
              <a:t>değerler </a:t>
            </a:r>
            <a:r>
              <a:rPr lang="tr-TR" cap="none" dirty="0" smtClean="0"/>
              <a:t>alır ve </a:t>
            </a:r>
            <a:r>
              <a:rPr lang="tr-TR" cap="none" dirty="0"/>
              <a:t>yanıtlar (koşullu olarak) </a:t>
            </a:r>
            <a:r>
              <a:rPr lang="tr-TR" cap="none" dirty="0" smtClean="0"/>
              <a:t>bağımsızdır (McDonald, 2013). </a:t>
            </a:r>
          </a:p>
          <a:p>
            <a:pPr marL="0" indent="0">
              <a:buNone/>
            </a:pPr>
            <a:endParaRPr lang="tr-TR" cap="none" dirty="0" smtClean="0"/>
          </a:p>
          <a:p>
            <a:pPr marL="0" indent="0">
              <a:buNone/>
            </a:pPr>
            <a:endParaRPr lang="tr-TR" cap="none" dirty="0"/>
          </a:p>
          <a:p>
            <a:pPr marL="0" indent="0">
              <a:buNone/>
            </a:pPr>
            <a:endParaRPr lang="tr-TR" cap="none" dirty="0" smtClean="0"/>
          </a:p>
          <a:p>
            <a:pPr marL="0" indent="0">
              <a:buNone/>
            </a:pPr>
            <a:endParaRPr lang="tr-TR" cap="none" dirty="0" smtClean="0"/>
          </a:p>
          <a:p>
            <a:pPr marL="914400" lvl="2" indent="0">
              <a:buNone/>
            </a:pPr>
            <a:r>
              <a:rPr lang="tr-TR" sz="1000" cap="none" dirty="0" smtClean="0"/>
              <a:t>r, alt popülasyon</a:t>
            </a:r>
          </a:p>
          <a:p>
            <a:pPr marL="914400" lvl="2" indent="0">
              <a:buNone/>
            </a:pPr>
            <a:r>
              <a:rPr lang="tr-TR" sz="1000" dirty="0" smtClean="0"/>
              <a:t>F</a:t>
            </a:r>
            <a:r>
              <a:rPr lang="tr-TR" sz="1000" baseline="-25000" dirty="0" smtClean="0"/>
              <a:t>1,  </a:t>
            </a:r>
            <a:r>
              <a:rPr lang="tr-TR" sz="1000" dirty="0" smtClean="0">
                <a:latin typeface="Calibri" panose="020F0502020204030204" pitchFamily="34" charset="0"/>
                <a:cs typeface="Calibri" panose="020F0502020204030204" pitchFamily="34" charset="0"/>
              </a:rPr>
              <a:t>Ɵ </a:t>
            </a:r>
            <a:r>
              <a:rPr lang="tr-TR" sz="1000" cap="none" dirty="0" smtClean="0"/>
              <a:t>örtük özellik</a:t>
            </a:r>
          </a:p>
          <a:p>
            <a:pPr marL="914400" lvl="2" indent="0">
              <a:buNone/>
            </a:pPr>
            <a:r>
              <a:rPr lang="tr-TR" sz="1000" dirty="0" smtClean="0"/>
              <a:t>X</a:t>
            </a:r>
            <a:r>
              <a:rPr lang="tr-TR" sz="1000" baseline="-25000" dirty="0" smtClean="0"/>
              <a:t>j,   </a:t>
            </a:r>
            <a:r>
              <a:rPr lang="tr-TR" sz="1000" cap="none" dirty="0" smtClean="0"/>
              <a:t>0 veya 1 değerini alır</a:t>
            </a:r>
          </a:p>
          <a:p>
            <a:pPr marL="914400" lvl="2" indent="0">
              <a:buNone/>
            </a:pPr>
            <a:r>
              <a:rPr lang="tr-TR" sz="1000" cap="none" dirty="0" smtClean="0"/>
              <a:t>xj, 0 veya 1 değerini alma olasılığı</a:t>
            </a:r>
            <a:endParaRPr lang="tr-TR" sz="1000" cap="none" dirty="0"/>
          </a:p>
          <a:p>
            <a:pPr marL="914400" lvl="2" indent="0">
              <a:buNone/>
            </a:pPr>
            <a:r>
              <a:rPr lang="tr-TR" sz="1000" cap="none" dirty="0" smtClean="0"/>
              <a:t>Herhangi </a:t>
            </a:r>
            <a:r>
              <a:rPr lang="tr-TR" sz="1000" cap="none" dirty="0"/>
              <a:t>bir (1-0) yanıt modelinin koşullu olasılığı, bu yanıtların koşullu olasılıklarının ürünüdür.</a:t>
            </a:r>
          </a:p>
          <a:p>
            <a:pPr marL="0" indent="0">
              <a:buNone/>
            </a:pPr>
            <a:r>
              <a:rPr lang="tr-TR" cap="none" dirty="0"/>
              <a:t>Madde </a:t>
            </a:r>
            <a:r>
              <a:rPr lang="tr-TR" cap="none" dirty="0" smtClean="0"/>
              <a:t>yanıtlarının </a:t>
            </a:r>
            <a:r>
              <a:rPr lang="tr-TR" cap="none" dirty="0"/>
              <a:t>dağılımını kullanır.</a:t>
            </a:r>
          </a:p>
          <a:p>
            <a:pPr marL="0" indent="0">
              <a:buNone/>
            </a:pPr>
            <a:endParaRPr lang="tr-TR" cap="none" dirty="0"/>
          </a:p>
        </p:txBody>
      </p:sp>
      <p:pic>
        <p:nvPicPr>
          <p:cNvPr id="5" name="Resim 4">
            <a:extLst>
              <a:ext uri="{FF2B5EF4-FFF2-40B4-BE49-F238E27FC236}">
                <a16:creationId xmlns:a16="http://schemas.microsoft.com/office/drawing/2014/main" id="{169E881A-F7DD-4646-BC57-2F1DFBC7B800}"/>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3635487" y="2496311"/>
            <a:ext cx="5076825" cy="962025"/>
          </a:xfrm>
          <a:prstGeom prst="rect">
            <a:avLst/>
          </a:prstGeom>
        </p:spPr>
      </p:pic>
      <p:pic>
        <p:nvPicPr>
          <p:cNvPr id="7" name="Resim 6">
            <a:extLst>
              <a:ext uri="{FF2B5EF4-FFF2-40B4-BE49-F238E27FC236}">
                <a16:creationId xmlns:a16="http://schemas.microsoft.com/office/drawing/2014/main" id="{EA950B16-C356-4CE7-9C49-51261FC805A0}"/>
              </a:ext>
            </a:extLst>
          </p:cNvPr>
          <p:cNvPicPr>
            <a:picLocks noChangeAspect="1"/>
          </p:cNvPicPr>
          <p:nvPr/>
        </p:nvPicPr>
        <p:blipFill>
          <a:blip r:embed="rId4">
            <a:clrChange>
              <a:clrFrom>
                <a:srgbClr val="FFFFFF"/>
              </a:clrFrom>
              <a:clrTo>
                <a:srgbClr val="FFFFFF">
                  <a:alpha val="0"/>
                </a:srgbClr>
              </a:clrTo>
            </a:clrChange>
          </a:blip>
          <a:stretch>
            <a:fillRect/>
          </a:stretch>
        </p:blipFill>
        <p:spPr>
          <a:xfrm>
            <a:off x="4029586" y="3251061"/>
            <a:ext cx="3390900" cy="1143000"/>
          </a:xfrm>
          <a:prstGeom prst="rect">
            <a:avLst/>
          </a:prstGeom>
        </p:spPr>
      </p:pic>
    </p:spTree>
    <p:extLst>
      <p:ext uri="{BB962C8B-B14F-4D97-AF65-F5344CB8AC3E}">
        <p14:creationId xmlns:p14="http://schemas.microsoft.com/office/powerpoint/2010/main" val="32790000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A41E0B-8E4C-41E6-9A37-EB5AD546EB24}"/>
              </a:ext>
            </a:extLst>
          </p:cNvPr>
          <p:cNvSpPr>
            <a:spLocks noGrp="1"/>
          </p:cNvSpPr>
          <p:nvPr>
            <p:ph type="title"/>
          </p:nvPr>
        </p:nvSpPr>
        <p:spPr/>
        <p:txBody>
          <a:bodyPr/>
          <a:lstStyle/>
          <a:p>
            <a:r>
              <a:rPr lang="tr-TR" dirty="0"/>
              <a:t>Yerel Bağımsızlık</a:t>
            </a:r>
          </a:p>
        </p:txBody>
      </p:sp>
      <p:sp>
        <p:nvSpPr>
          <p:cNvPr id="3" name="İçerik Yer Tutucusu 2">
            <a:extLst>
              <a:ext uri="{FF2B5EF4-FFF2-40B4-BE49-F238E27FC236}">
                <a16:creationId xmlns:a16="http://schemas.microsoft.com/office/drawing/2014/main" id="{1AA217EA-A7F7-43D0-AEEB-2F6326F9D006}"/>
              </a:ext>
            </a:extLst>
          </p:cNvPr>
          <p:cNvSpPr>
            <a:spLocks noGrp="1"/>
          </p:cNvSpPr>
          <p:nvPr>
            <p:ph idx="1"/>
          </p:nvPr>
        </p:nvSpPr>
        <p:spPr>
          <a:xfrm>
            <a:off x="913774" y="1812175"/>
            <a:ext cx="9784705" cy="3979025"/>
          </a:xfrm>
        </p:spPr>
        <p:txBody>
          <a:bodyPr>
            <a:normAutofit/>
          </a:bodyPr>
          <a:lstStyle/>
          <a:p>
            <a:r>
              <a:rPr lang="tr-TR" dirty="0" err="1"/>
              <a:t>Weak</a:t>
            </a:r>
            <a:r>
              <a:rPr lang="tr-TR" dirty="0"/>
              <a:t> </a:t>
            </a:r>
            <a:r>
              <a:rPr lang="tr-TR" dirty="0" err="1"/>
              <a:t>prıncıple</a:t>
            </a:r>
            <a:r>
              <a:rPr lang="tr-TR" dirty="0"/>
              <a:t> of </a:t>
            </a:r>
            <a:r>
              <a:rPr lang="tr-TR" dirty="0" err="1"/>
              <a:t>local</a:t>
            </a:r>
            <a:r>
              <a:rPr lang="tr-TR" dirty="0"/>
              <a:t> </a:t>
            </a:r>
            <a:r>
              <a:rPr lang="tr-TR" dirty="0" err="1"/>
              <a:t>ındependence</a:t>
            </a:r>
            <a:r>
              <a:rPr lang="tr-TR" dirty="0"/>
              <a:t> (</a:t>
            </a:r>
            <a:r>
              <a:rPr lang="tr-TR" dirty="0" err="1"/>
              <a:t>bıvarıate</a:t>
            </a:r>
            <a:r>
              <a:rPr lang="tr-TR" dirty="0"/>
              <a:t> </a:t>
            </a:r>
            <a:r>
              <a:rPr lang="tr-TR" dirty="0" err="1"/>
              <a:t>ınformatıon</a:t>
            </a:r>
            <a:r>
              <a:rPr lang="tr-TR" dirty="0"/>
              <a:t> </a:t>
            </a:r>
            <a:r>
              <a:rPr lang="tr-TR" dirty="0" err="1"/>
              <a:t>method</a:t>
            </a:r>
            <a:r>
              <a:rPr lang="tr-TR" dirty="0"/>
              <a:t>)</a:t>
            </a:r>
          </a:p>
          <a:p>
            <a:pPr lvl="1"/>
            <a:r>
              <a:rPr lang="tr-TR" cap="none" dirty="0"/>
              <a:t>Yerel bağımsızlığın zayıf ilkesi, faktörlerin veya örtük özelliklerin sabitlendiği bir alt popülasyonda tüm madde çiftlerinin </a:t>
            </a:r>
            <a:r>
              <a:rPr lang="tr-TR" cap="none" dirty="0" err="1"/>
              <a:t>kovaryansının</a:t>
            </a:r>
            <a:r>
              <a:rPr lang="tr-TR" cap="none" dirty="0"/>
              <a:t> sıfır olduğunu </a:t>
            </a:r>
            <a:r>
              <a:rPr lang="tr-TR" cap="none" dirty="0" smtClean="0"/>
              <a:t>belirtir (McDonald, 2013). </a:t>
            </a:r>
            <a:endParaRPr lang="tr-TR" cap="none" dirty="0"/>
          </a:p>
          <a:p>
            <a:pPr lvl="1"/>
            <a:r>
              <a:rPr lang="tr-TR" cap="none" dirty="0"/>
              <a:t>Madde tepkilerinin olasılıklarını/örnek frekanslarını kullanır.</a:t>
            </a:r>
          </a:p>
        </p:txBody>
      </p:sp>
      <p:pic>
        <p:nvPicPr>
          <p:cNvPr id="5" name="Resim 4">
            <a:extLst>
              <a:ext uri="{FF2B5EF4-FFF2-40B4-BE49-F238E27FC236}">
                <a16:creationId xmlns:a16="http://schemas.microsoft.com/office/drawing/2014/main" id="{96ED1D95-4D9B-433E-87F9-E948DC11DC3B}"/>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3163060" y="3551785"/>
            <a:ext cx="5216862" cy="1490532"/>
          </a:xfrm>
          <a:prstGeom prst="rect">
            <a:avLst/>
          </a:prstGeom>
        </p:spPr>
      </p:pic>
    </p:spTree>
    <p:extLst>
      <p:ext uri="{BB962C8B-B14F-4D97-AF65-F5344CB8AC3E}">
        <p14:creationId xmlns:p14="http://schemas.microsoft.com/office/powerpoint/2010/main" val="1192050236"/>
      </p:ext>
    </p:extLst>
  </p:cSld>
  <p:clrMapOvr>
    <a:masterClrMapping/>
  </p:clrMapOvr>
</p:sld>
</file>

<file path=ppt/theme/theme1.xml><?xml version="1.0" encoding="utf-8"?>
<a:theme xmlns:a="http://schemas.openxmlformats.org/drawingml/2006/main" name="Damla">
  <a:themeElements>
    <a:clrScheme name="Damla">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aml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l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Damla</Template>
  <TotalTime>376</TotalTime>
  <Words>909</Words>
  <Application>Microsoft Office PowerPoint</Application>
  <PresentationFormat>Geniş ekran</PresentationFormat>
  <Paragraphs>98</Paragraphs>
  <Slides>13</Slides>
  <Notes>5</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13</vt:i4>
      </vt:variant>
    </vt:vector>
  </HeadingPairs>
  <TitlesOfParts>
    <vt:vector size="18" baseType="lpstr">
      <vt:lpstr>Arial</vt:lpstr>
      <vt:lpstr>Calibri</vt:lpstr>
      <vt:lpstr>Trebuchet MS</vt:lpstr>
      <vt:lpstr>Tw Cen MT</vt:lpstr>
      <vt:lpstr>Damla</vt:lpstr>
      <vt:lpstr>Madde Tepki Kuramı varsayımları</vt:lpstr>
      <vt:lpstr>Madde Tepki Kuramı</vt:lpstr>
      <vt:lpstr>Madde tepki kuramı varsayımları </vt:lpstr>
      <vt:lpstr>Tek Boyutluluk </vt:lpstr>
      <vt:lpstr>Tek Boyutluluk </vt:lpstr>
      <vt:lpstr>Yerel Bağımsızlık</vt:lpstr>
      <vt:lpstr>Yerel Bağımsızlık</vt:lpstr>
      <vt:lpstr>Yerel Bağımsızlık</vt:lpstr>
      <vt:lpstr>Yerel Bağımsızlık</vt:lpstr>
      <vt:lpstr>Yerel Bağımsızlık</vt:lpstr>
      <vt:lpstr>Monotonik artış</vt:lpstr>
      <vt:lpstr>Kısaca;</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Madde Tepki Kuramı</dc:title>
  <dc:creator>Ezgi Ulutan</dc:creator>
  <cp:lastModifiedBy>Ezgi ULUTAN</cp:lastModifiedBy>
  <cp:revision>58</cp:revision>
  <dcterms:created xsi:type="dcterms:W3CDTF">2021-01-08T14:25:08Z</dcterms:created>
  <dcterms:modified xsi:type="dcterms:W3CDTF">2021-11-11T07:52:19Z</dcterms:modified>
</cp:coreProperties>
</file>