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256" r:id="rId2"/>
    <p:sldId id="275" r:id="rId3"/>
    <p:sldId id="288" r:id="rId4"/>
    <p:sldId id="274" r:id="rId5"/>
    <p:sldId id="302" r:id="rId6"/>
    <p:sldId id="303" r:id="rId7"/>
    <p:sldId id="277" r:id="rId8"/>
    <p:sldId id="304" r:id="rId9"/>
    <p:sldId id="306" r:id="rId10"/>
    <p:sldId id="305" r:id="rId11"/>
    <p:sldId id="295" r:id="rId12"/>
    <p:sldId id="289" r:id="rId13"/>
    <p:sldId id="290" r:id="rId14"/>
    <p:sldId id="291" r:id="rId15"/>
    <p:sldId id="269" r:id="rId16"/>
    <p:sldId id="268" r:id="rId17"/>
    <p:sldId id="292" r:id="rId18"/>
    <p:sldId id="293" r:id="rId19"/>
    <p:sldId id="294" r:id="rId20"/>
    <p:sldId id="285" r:id="rId21"/>
    <p:sldId id="307" r:id="rId22"/>
  </p:sldIdLst>
  <p:sldSz cx="12188825" cy="6858000"/>
  <p:notesSz cx="6858000" cy="9144000"/>
  <p:defaultTex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guide id="6" pos="100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4" autoAdjust="0"/>
    <p:restoredTop sz="94660"/>
  </p:normalViewPr>
  <p:slideViewPr>
    <p:cSldViewPr showGuides="1">
      <p:cViewPr varScale="1">
        <p:scale>
          <a:sx n="86" d="100"/>
          <a:sy n="86" d="100"/>
        </p:scale>
        <p:origin x="470" y="53"/>
      </p:cViewPr>
      <p:guideLst>
        <p:guide orient="horz" pos="2160"/>
        <p:guide pos="3839"/>
        <p:guide pos="1007"/>
      </p:guideLst>
    </p:cSldViewPr>
  </p:slideViewPr>
  <p:notesTextViewPr>
    <p:cViewPr>
      <p:scale>
        <a:sx n="1" d="1"/>
        <a:sy n="1" d="1"/>
      </p:scale>
      <p:origin x="0" y="0"/>
    </p:cViewPr>
  </p:notesTextViewPr>
  <p:notesViewPr>
    <p:cSldViewPr showGuides="1">
      <p:cViewPr varScale="1">
        <p:scale>
          <a:sx n="85" d="100"/>
          <a:sy n="85" d="100"/>
        </p:scale>
        <p:origin x="305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tr-TR" dirty="0"/>
          </a:p>
        </p:txBody>
      </p:sp>
      <p:sp>
        <p:nvSpPr>
          <p:cNvPr id="3" name="Tarih Yer Tutucusu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E6CF3DC6-2E6B-46D2-88B7-5E4FA9F2456C}" type="datetime1">
              <a:rPr lang="tr-TR" smtClean="0"/>
              <a:t>4.11.2023</a:t>
            </a:fld>
            <a:endParaRPr lang="tr-TR" dirty="0"/>
          </a:p>
        </p:txBody>
      </p:sp>
      <p:sp>
        <p:nvSpPr>
          <p:cNvPr id="4" name="Alt Bilgi Yer Tutucusu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tr-TR" dirty="0"/>
          </a:p>
        </p:txBody>
      </p:sp>
      <p:sp>
        <p:nvSpPr>
          <p:cNvPr id="5" name="Slayt Numarası Yer Tutucus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04360E59-1627-4404-ACC5-51C744AB0F27}" type="slidenum">
              <a:rPr lang="tr-TR" smtClean="0"/>
              <a:t>‹#›</a:t>
            </a:fld>
            <a:endParaRPr lang="tr-TR" dirty="0"/>
          </a:p>
        </p:txBody>
      </p:sp>
    </p:spTree>
    <p:extLst>
      <p:ext uri="{BB962C8B-B14F-4D97-AF65-F5344CB8AC3E}">
        <p14:creationId xmlns:p14="http://schemas.microsoft.com/office/powerpoint/2010/main" val="5162254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solidFill>
              </a:defRPr>
            </a:lvl1pPr>
          </a:lstStyle>
          <a:p>
            <a:pPr rtl="0"/>
            <a:endParaRPr lang="tr-TR" noProof="0" dirty="0"/>
          </a:p>
        </p:txBody>
      </p:sp>
      <p:sp>
        <p:nvSpPr>
          <p:cNvPr id="3" name="Tarih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solidFill>
              </a:defRPr>
            </a:lvl1pPr>
          </a:lstStyle>
          <a:p>
            <a:pPr rtl="0"/>
            <a:fld id="{C862C37A-C02D-4B55-998D-02E3C9E4AAAD}" type="datetime1">
              <a:rPr lang="tr-TR" noProof="0" smtClean="0"/>
              <a:t>4.11.2023</a:t>
            </a:fld>
            <a:endParaRPr lang="tr-TR" noProof="0" dirty="0"/>
          </a:p>
        </p:txBody>
      </p:sp>
      <p:sp>
        <p:nvSpPr>
          <p:cNvPr id="4" name="Slayt Görüntüsü Yer Tutucusu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tr-TR" noProof="0" dirty="0"/>
          </a:p>
        </p:txBody>
      </p:sp>
      <p:sp>
        <p:nvSpPr>
          <p:cNvPr id="5" name="Notlar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tr-TR" noProof="0" dirty="0"/>
              <a:t>Asıl metin stillerini düzenlemek için tıklayın</a:t>
            </a:r>
          </a:p>
          <a:p>
            <a:pPr lvl="1" rtl="0"/>
            <a:r>
              <a:rPr lang="tr-TR" noProof="0" dirty="0"/>
              <a:t>İkinci düzey</a:t>
            </a:r>
          </a:p>
          <a:p>
            <a:pPr lvl="2" rtl="0"/>
            <a:r>
              <a:rPr lang="tr-TR" noProof="0" dirty="0"/>
              <a:t>Üçüncü düzey</a:t>
            </a:r>
          </a:p>
          <a:p>
            <a:pPr lvl="3" rtl="0"/>
            <a:r>
              <a:rPr lang="tr-TR" noProof="0" dirty="0"/>
              <a:t>Dördüncü düzey</a:t>
            </a:r>
          </a:p>
          <a:p>
            <a:pPr lvl="4" rtl="0"/>
            <a:r>
              <a:rPr lang="tr-TR" noProof="0" dirty="0"/>
              <a:t>Beşinci düzey</a:t>
            </a:r>
          </a:p>
        </p:txBody>
      </p:sp>
      <p:sp>
        <p:nvSpPr>
          <p:cNvPr id="6" name="Alt 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1"/>
                </a:solidFill>
              </a:defRPr>
            </a:lvl1pPr>
          </a:lstStyle>
          <a:p>
            <a:pPr rtl="0"/>
            <a:endParaRPr lang="tr-TR" noProof="0" dirty="0"/>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1"/>
                </a:solidFill>
              </a:defRPr>
            </a:lvl1pPr>
          </a:lstStyle>
          <a:p>
            <a:pPr rtl="0"/>
            <a:fld id="{841221E5-7225-48EB-A4EE-420E7BFCF705}" type="slidenum">
              <a:rPr lang="tr-TR" noProof="0" smtClean="0"/>
              <a:pPr/>
              <a:t>‹#›</a:t>
            </a:fld>
            <a:endParaRPr lang="tr-TR" noProof="0" dirty="0"/>
          </a:p>
        </p:txBody>
      </p:sp>
    </p:spTree>
    <p:extLst>
      <p:ext uri="{BB962C8B-B14F-4D97-AF65-F5344CB8AC3E}">
        <p14:creationId xmlns:p14="http://schemas.microsoft.com/office/powerpoint/2010/main" val="155666991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841221E5-7225-48EB-A4EE-420E7BFCF705}" type="slidenum">
              <a:rPr lang="tr-TR" smtClean="0"/>
              <a:pPr rtl="0"/>
              <a:t>1</a:t>
            </a:fld>
            <a:endParaRPr lang="tr-TR" dirty="0"/>
          </a:p>
        </p:txBody>
      </p:sp>
    </p:spTree>
    <p:extLst>
      <p:ext uri="{BB962C8B-B14F-4D97-AF65-F5344CB8AC3E}">
        <p14:creationId xmlns:p14="http://schemas.microsoft.com/office/powerpoint/2010/main" val="1528565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841221E5-7225-48EB-A4EE-420E7BFCF705}" type="slidenum">
              <a:rPr lang="tr-TR" smtClean="0"/>
              <a:pPr rtl="0"/>
              <a:t>15</a:t>
            </a:fld>
            <a:endParaRPr lang="tr-TR" dirty="0"/>
          </a:p>
        </p:txBody>
      </p:sp>
    </p:spTree>
    <p:extLst>
      <p:ext uri="{BB962C8B-B14F-4D97-AF65-F5344CB8AC3E}">
        <p14:creationId xmlns:p14="http://schemas.microsoft.com/office/powerpoint/2010/main" val="4016217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841221E5-7225-48EB-A4EE-420E7BFCF705}" type="slidenum">
              <a:rPr lang="tr-TR" smtClean="0"/>
              <a:pPr rtl="0"/>
              <a:t>16</a:t>
            </a:fld>
            <a:endParaRPr lang="tr-TR" dirty="0"/>
          </a:p>
        </p:txBody>
      </p:sp>
    </p:spTree>
    <p:extLst>
      <p:ext uri="{BB962C8B-B14F-4D97-AF65-F5344CB8AC3E}">
        <p14:creationId xmlns:p14="http://schemas.microsoft.com/office/powerpoint/2010/main" val="3806727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841221E5-7225-48EB-A4EE-420E7BFCF705}" type="slidenum">
              <a:rPr lang="tr-TR" smtClean="0"/>
              <a:pPr rtl="0"/>
              <a:t>17</a:t>
            </a:fld>
            <a:endParaRPr lang="tr-TR" dirty="0"/>
          </a:p>
        </p:txBody>
      </p:sp>
    </p:spTree>
    <p:extLst>
      <p:ext uri="{BB962C8B-B14F-4D97-AF65-F5344CB8AC3E}">
        <p14:creationId xmlns:p14="http://schemas.microsoft.com/office/powerpoint/2010/main" val="1063834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841221E5-7225-48EB-A4EE-420E7BFCF705}" type="slidenum">
              <a:rPr lang="tr-TR" smtClean="0"/>
              <a:pPr rtl="0"/>
              <a:t>18</a:t>
            </a:fld>
            <a:endParaRPr lang="tr-TR" dirty="0"/>
          </a:p>
        </p:txBody>
      </p:sp>
    </p:spTree>
    <p:extLst>
      <p:ext uri="{BB962C8B-B14F-4D97-AF65-F5344CB8AC3E}">
        <p14:creationId xmlns:p14="http://schemas.microsoft.com/office/powerpoint/2010/main" val="226560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841221E5-7225-48EB-A4EE-420E7BFCF705}" type="slidenum">
              <a:rPr lang="tr-TR" smtClean="0"/>
              <a:pPr rtl="0"/>
              <a:t>19</a:t>
            </a:fld>
            <a:endParaRPr lang="tr-TR" dirty="0"/>
          </a:p>
        </p:txBody>
      </p:sp>
    </p:spTree>
    <p:extLst>
      <p:ext uri="{BB962C8B-B14F-4D97-AF65-F5344CB8AC3E}">
        <p14:creationId xmlns:p14="http://schemas.microsoft.com/office/powerpoint/2010/main" val="353429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841221E5-7225-48EB-A4EE-420E7BFCF705}" type="slidenum">
              <a:rPr lang="tr-TR" smtClean="0"/>
              <a:pPr rtl="0"/>
              <a:t>20</a:t>
            </a:fld>
            <a:endParaRPr lang="tr-TR" dirty="0"/>
          </a:p>
        </p:txBody>
      </p:sp>
    </p:spTree>
    <p:extLst>
      <p:ext uri="{BB962C8B-B14F-4D97-AF65-F5344CB8AC3E}">
        <p14:creationId xmlns:p14="http://schemas.microsoft.com/office/powerpoint/2010/main" val="202777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841221E5-7225-48EB-A4EE-420E7BFCF705}" type="slidenum">
              <a:rPr lang="tr-TR" smtClean="0"/>
              <a:pPr rtl="0"/>
              <a:t>21</a:t>
            </a:fld>
            <a:endParaRPr lang="tr-TR" dirty="0"/>
          </a:p>
        </p:txBody>
      </p:sp>
    </p:spTree>
    <p:extLst>
      <p:ext uri="{BB962C8B-B14F-4D97-AF65-F5344CB8AC3E}">
        <p14:creationId xmlns:p14="http://schemas.microsoft.com/office/powerpoint/2010/main" val="1165252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Dikdörtgen 7"/>
          <p:cNvSpPr/>
          <p:nvPr/>
        </p:nvSpPr>
        <p:spPr bwMode="ltGray">
          <a:xfrm>
            <a:off x="11579384"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tr-TR" noProof="0" dirty="0"/>
          </a:p>
        </p:txBody>
      </p:sp>
      <p:sp>
        <p:nvSpPr>
          <p:cNvPr id="9" name="Dikdörtgen 8"/>
          <p:cNvSpPr/>
          <p:nvPr/>
        </p:nvSpPr>
        <p:spPr bwMode="gray">
          <a:xfrm>
            <a:off x="11274663" y="5638800"/>
            <a:ext cx="304721"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tr-TR" noProof="0" dirty="0"/>
          </a:p>
        </p:txBody>
      </p:sp>
      <p:sp>
        <p:nvSpPr>
          <p:cNvPr id="10" name="Dikdörtgen 9"/>
          <p:cNvSpPr/>
          <p:nvPr/>
        </p:nvSpPr>
        <p:spPr bwMode="ltGray">
          <a:xfrm>
            <a:off x="1218883" y="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tr-TR" noProof="0" dirty="0"/>
          </a:p>
        </p:txBody>
      </p:sp>
      <p:sp>
        <p:nvSpPr>
          <p:cNvPr id="11" name="Dikdörtgen 10"/>
          <p:cNvSpPr/>
          <p:nvPr/>
        </p:nvSpPr>
        <p:spPr bwMode="gray">
          <a:xfrm>
            <a:off x="0" y="0"/>
            <a:ext cx="1218883"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tr-TR" noProof="0" dirty="0"/>
          </a:p>
        </p:txBody>
      </p:sp>
      <p:sp>
        <p:nvSpPr>
          <p:cNvPr id="12" name="Dikdörtgen 11"/>
          <p:cNvSpPr/>
          <p:nvPr/>
        </p:nvSpPr>
        <p:spPr bwMode="ltGray">
          <a:xfrm>
            <a:off x="0" y="5638800"/>
            <a:ext cx="12188825"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tr-TR" noProof="0" dirty="0"/>
          </a:p>
        </p:txBody>
      </p:sp>
      <p:cxnSp>
        <p:nvCxnSpPr>
          <p:cNvPr id="13" name="Düz Bağlayıcı 12"/>
          <p:cNvCxnSpPr/>
          <p:nvPr/>
        </p:nvCxnSpPr>
        <p:spPr bwMode="white">
          <a:xfrm>
            <a:off x="11573293"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Dikdörtgen 13"/>
          <p:cNvSpPr/>
          <p:nvPr/>
        </p:nvSpPr>
        <p:spPr bwMode="black">
          <a:xfrm>
            <a:off x="0" y="5643132"/>
            <a:ext cx="1216152"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tr-TR" noProof="0" dirty="0"/>
          </a:p>
        </p:txBody>
      </p:sp>
      <p:cxnSp>
        <p:nvCxnSpPr>
          <p:cNvPr id="15" name="Düz Bağlayıcı 14"/>
          <p:cNvCxnSpPr/>
          <p:nvPr/>
        </p:nvCxnSpPr>
        <p:spPr bwMode="white">
          <a:xfrm>
            <a:off x="121888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Düz Bağlayıcı 15"/>
          <p:cNvCxnSpPr/>
          <p:nvPr/>
        </p:nvCxnSpPr>
        <p:spPr bwMode="white">
          <a:xfrm>
            <a:off x="0" y="5631204"/>
            <a:ext cx="182832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Pi İşareti"/>
          <p:cNvSpPr>
            <a:spLocks/>
          </p:cNvSpPr>
          <p:nvPr/>
        </p:nvSpPr>
        <p:spPr bwMode="white">
          <a:xfrm>
            <a:off x="276462" y="6032500"/>
            <a:ext cx="593189"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rtlCol="0" anchor="t" anchorCtr="0" compatLnSpc="1">
            <a:prstTxWarp prst="textNoShape">
              <a:avLst/>
            </a:prstTxWarp>
          </a:bodyPr>
          <a:lstStyle/>
          <a:p>
            <a:pPr rtl="0"/>
            <a:endParaRPr lang="tr-TR" noProof="0" dirty="0"/>
          </a:p>
        </p:txBody>
      </p:sp>
      <p:sp>
        <p:nvSpPr>
          <p:cNvPr id="2" name="Başlık 1"/>
          <p:cNvSpPr>
            <a:spLocks noGrp="1"/>
          </p:cNvSpPr>
          <p:nvPr>
            <p:ph type="ctrTitle"/>
          </p:nvPr>
        </p:nvSpPr>
        <p:spPr>
          <a:xfrm>
            <a:off x="2428669" y="1600200"/>
            <a:ext cx="8329031" cy="2680127"/>
          </a:xfrm>
        </p:spPr>
        <p:txBody>
          <a:bodyPr rtlCol="0">
            <a:noAutofit/>
          </a:bodyPr>
          <a:lstStyle>
            <a:lvl1pPr>
              <a:defRPr sz="5400"/>
            </a:lvl1pPr>
          </a:lstStyle>
          <a:p>
            <a:pPr rtl="0"/>
            <a:r>
              <a:rPr lang="tr-TR" noProof="0"/>
              <a:t>Asıl başlık stili için tıklatın</a:t>
            </a:r>
            <a:endParaRPr lang="tr-TR" noProof="0" dirty="0"/>
          </a:p>
        </p:txBody>
      </p:sp>
      <p:sp>
        <p:nvSpPr>
          <p:cNvPr id="3" name="Alt Başlık 2"/>
          <p:cNvSpPr>
            <a:spLocks noGrp="1"/>
          </p:cNvSpPr>
          <p:nvPr>
            <p:ph type="subTitle" idx="1"/>
          </p:nvPr>
        </p:nvSpPr>
        <p:spPr>
          <a:xfrm>
            <a:off x="2428669" y="4344915"/>
            <a:ext cx="7516442" cy="1116085"/>
          </a:xfrm>
        </p:spPr>
        <p:txBody>
          <a:bodyPr rtlCol="0">
            <a:normAutofit/>
          </a:bodyPr>
          <a:lstStyle>
            <a:lvl1pPr marL="0" indent="0" algn="l">
              <a:spcBef>
                <a:spcPts val="0"/>
              </a:spcBef>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tr-TR" noProof="0"/>
              <a:t>Asıl alt başlık stilini düzenlemek için tıklayın</a:t>
            </a:r>
            <a:endParaRPr lang="tr-TR" noProof="0" dirty="0"/>
          </a:p>
        </p:txBody>
      </p:sp>
      <p:sp>
        <p:nvSpPr>
          <p:cNvPr id="4" name="Tarih Yer Tutucusu 3"/>
          <p:cNvSpPr>
            <a:spLocks noGrp="1"/>
          </p:cNvSpPr>
          <p:nvPr>
            <p:ph type="dt" sz="half" idx="10"/>
          </p:nvPr>
        </p:nvSpPr>
        <p:spPr/>
        <p:txBody>
          <a:bodyPr rtlCol="0"/>
          <a:lstStyle>
            <a:lvl1pPr>
              <a:defRPr baseline="0">
                <a:solidFill>
                  <a:schemeClr val="tx2"/>
                </a:solidFill>
              </a:defRPr>
            </a:lvl1pPr>
          </a:lstStyle>
          <a:p>
            <a:pPr rtl="0"/>
            <a:fld id="{0FC558C3-BEF5-466A-98CB-26AD73198530}" type="datetime1">
              <a:rPr lang="tr-TR" noProof="0" smtClean="0"/>
              <a:t>4.11.2023</a:t>
            </a:fld>
            <a:endParaRPr lang="tr-TR" noProof="0" dirty="0"/>
          </a:p>
        </p:txBody>
      </p:sp>
      <p:sp>
        <p:nvSpPr>
          <p:cNvPr id="5" name="Alt Bilgi Yer Tutucusu 4"/>
          <p:cNvSpPr>
            <a:spLocks noGrp="1"/>
          </p:cNvSpPr>
          <p:nvPr>
            <p:ph type="ftr" sz="quarter" idx="11"/>
          </p:nvPr>
        </p:nvSpPr>
        <p:spPr/>
        <p:txBody>
          <a:bodyPr rtlCol="0"/>
          <a:lstStyle>
            <a:lvl1pPr>
              <a:defRPr baseline="0">
                <a:solidFill>
                  <a:schemeClr val="tx2"/>
                </a:solidFill>
              </a:defRPr>
            </a:lvl1pPr>
          </a:lstStyle>
          <a:p>
            <a:pPr rtl="0"/>
            <a:r>
              <a:rPr lang="en-US" noProof="0"/>
              <a:t>Spiegel, M. R., &amp; Stephens, L. J. (1999). Schaum's outline of theory and problems of statistics. Erlangga.</a:t>
            </a:r>
            <a:endParaRPr lang="tr-TR" noProof="0" dirty="0"/>
          </a:p>
        </p:txBody>
      </p:sp>
      <p:sp>
        <p:nvSpPr>
          <p:cNvPr id="6" name="Slayt Numarası Yer Tutucusu 5"/>
          <p:cNvSpPr>
            <a:spLocks noGrp="1"/>
          </p:cNvSpPr>
          <p:nvPr>
            <p:ph type="sldNum" sz="quarter" idx="12"/>
          </p:nvPr>
        </p:nvSpPr>
        <p:spPr>
          <a:xfrm>
            <a:off x="10666412" y="6356351"/>
            <a:ext cx="609441" cy="365125"/>
          </a:xfrm>
        </p:spPr>
        <p:txBody>
          <a:bodyPr rtlCol="0"/>
          <a:lstStyle>
            <a:lvl1pPr>
              <a:defRPr baseline="0">
                <a:solidFill>
                  <a:schemeClr val="tx2"/>
                </a:solidFill>
              </a:defRPr>
            </a:lvl1pPr>
          </a:lstStyle>
          <a:p>
            <a:pPr rtl="0"/>
            <a:fld id="{7DC1BBB0-96F0-4077-A278-0F3FB5C104D3}" type="slidenum">
              <a:rPr lang="tr-TR" noProof="0" smtClean="0"/>
              <a:pPr/>
              <a:t>‹#›</a:t>
            </a:fld>
            <a:endParaRPr lang="tr-TR" noProof="0" dirty="0"/>
          </a:p>
        </p:txBody>
      </p:sp>
    </p:spTree>
    <p:extLst>
      <p:ext uri="{BB962C8B-B14F-4D97-AF65-F5344CB8AC3E}">
        <p14:creationId xmlns:p14="http://schemas.microsoft.com/office/powerpoint/2010/main" val="3817955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noProof="0"/>
              <a:t>Asıl başlık stili için tıklatın</a:t>
            </a:r>
            <a:endParaRPr lang="tr-TR" noProof="0" dirty="0"/>
          </a:p>
        </p:txBody>
      </p:sp>
      <p:sp>
        <p:nvSpPr>
          <p:cNvPr id="3" name="Dikey Metin Yer Tutucusu 2"/>
          <p:cNvSpPr>
            <a:spLocks noGrp="1"/>
          </p:cNvSpPr>
          <p:nvPr>
            <p:ph type="body" orient="vert" idx="1"/>
          </p:nvPr>
        </p:nvSpPr>
        <p:spPr/>
        <p:txBody>
          <a:bodyPr vert="eaVert" rtlCol="0"/>
          <a:lstStyle>
            <a:lvl5pPr>
              <a:defRPr/>
            </a:lvl5pPr>
            <a:lvl6pPr>
              <a:defRPr/>
            </a:lvl6pPr>
            <a:lvl7pPr>
              <a:defRPr/>
            </a:lvl7pPr>
            <a:lvl8pPr>
              <a:defRPr/>
            </a:lvl8pPr>
            <a:lvl9pPr>
              <a:defRPr/>
            </a:lvl9pPr>
          </a:lstStyle>
          <a:p>
            <a:pPr lvl="0" rtl="0"/>
            <a:r>
              <a:rPr lang="tr-TR" noProof="0"/>
              <a:t>Asıl metin stillerini düzenle</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4" name="Tarih Yer Tutucusu 3"/>
          <p:cNvSpPr>
            <a:spLocks noGrp="1"/>
          </p:cNvSpPr>
          <p:nvPr>
            <p:ph type="dt" sz="half" idx="10"/>
          </p:nvPr>
        </p:nvSpPr>
        <p:spPr/>
        <p:txBody>
          <a:bodyPr rtlCol="0"/>
          <a:lstStyle/>
          <a:p>
            <a:pPr rtl="0"/>
            <a:fld id="{11CDB454-E7F6-4D2B-85FA-5C47D9EAE6DC}" type="datetime1">
              <a:rPr lang="tr-TR" noProof="0" smtClean="0"/>
              <a:t>4.11.2023</a:t>
            </a:fld>
            <a:endParaRPr lang="tr-TR" noProof="0" dirty="0"/>
          </a:p>
        </p:txBody>
      </p:sp>
      <p:sp>
        <p:nvSpPr>
          <p:cNvPr id="5" name="Alt Bilgi Yer Tutucusu 4"/>
          <p:cNvSpPr>
            <a:spLocks noGrp="1"/>
          </p:cNvSpPr>
          <p:nvPr>
            <p:ph type="ftr" sz="quarter" idx="11"/>
          </p:nvPr>
        </p:nvSpPr>
        <p:spPr/>
        <p:txBody>
          <a:bodyPr rtlCol="0"/>
          <a:lstStyle/>
          <a:p>
            <a:pPr rtl="0"/>
            <a:r>
              <a:rPr lang="en-US" noProof="0"/>
              <a:t>Spiegel, M. R., &amp; Stephens, L. J. (1999). Schaum's outline of theory and problems of statistics. Erlangga.</a:t>
            </a:r>
            <a:endParaRPr lang="tr-TR" noProof="0" dirty="0"/>
          </a:p>
        </p:txBody>
      </p:sp>
      <p:sp>
        <p:nvSpPr>
          <p:cNvPr id="6" name="Slayt Numarası Yer Tutucusu 5"/>
          <p:cNvSpPr>
            <a:spLocks noGrp="1"/>
          </p:cNvSpPr>
          <p:nvPr>
            <p:ph type="sldNum" sz="quarter" idx="12"/>
          </p:nvPr>
        </p:nvSpPr>
        <p:spPr/>
        <p:txBody>
          <a:bodyPr rtlCol="0"/>
          <a:lstStyle/>
          <a:p>
            <a:pPr rtl="0"/>
            <a:fld id="{7DC1BBB0-96F0-4077-A278-0F3FB5C104D3}" type="slidenum">
              <a:rPr lang="tr-TR" noProof="0" smtClean="0"/>
              <a:t>‹#›</a:t>
            </a:fld>
            <a:endParaRPr lang="tr-TR" noProof="0" dirty="0"/>
          </a:p>
        </p:txBody>
      </p:sp>
    </p:spTree>
    <p:extLst>
      <p:ext uri="{BB962C8B-B14F-4D97-AF65-F5344CB8AC3E}">
        <p14:creationId xmlns:p14="http://schemas.microsoft.com/office/powerpoint/2010/main" val="2040880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Dikdörtgen 6"/>
          <p:cNvSpPr/>
          <p:nvPr/>
        </p:nvSpPr>
        <p:spPr bwMode="black">
          <a:xfrm>
            <a:off x="11884104" y="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tr-TR" noProof="0" dirty="0"/>
          </a:p>
        </p:txBody>
      </p:sp>
      <p:sp>
        <p:nvSpPr>
          <p:cNvPr id="8" name="Dikdörtgen 7"/>
          <p:cNvSpPr/>
          <p:nvPr/>
        </p:nvSpPr>
        <p:spPr bwMode="ltGray">
          <a:xfrm>
            <a:off x="617143" y="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tr-TR" noProof="0" dirty="0"/>
          </a:p>
        </p:txBody>
      </p:sp>
      <p:sp>
        <p:nvSpPr>
          <p:cNvPr id="9" name="Dikdörtgen 8"/>
          <p:cNvSpPr/>
          <p:nvPr/>
        </p:nvSpPr>
        <p:spPr bwMode="gray">
          <a:xfrm>
            <a:off x="0" y="0"/>
            <a:ext cx="609441"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tr-TR" noProof="0" dirty="0"/>
          </a:p>
        </p:txBody>
      </p:sp>
      <p:sp>
        <p:nvSpPr>
          <p:cNvPr id="10" name="Dikdörtgen 9"/>
          <p:cNvSpPr/>
          <p:nvPr/>
        </p:nvSpPr>
        <p:spPr bwMode="black">
          <a:xfrm>
            <a:off x="617143" y="736219"/>
            <a:ext cx="609441"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dirty="0"/>
          </a:p>
        </p:txBody>
      </p:sp>
      <p:cxnSp>
        <p:nvCxnSpPr>
          <p:cNvPr id="11" name="Düz Bağlayıcı 10"/>
          <p:cNvCxnSpPr/>
          <p:nvPr/>
        </p:nvCxnSpPr>
        <p:spPr bwMode="white">
          <a:xfrm>
            <a:off x="617143" y="7362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Düz Bağlayıcı 11"/>
          <p:cNvCxnSpPr/>
          <p:nvPr/>
        </p:nvCxnSpPr>
        <p:spPr bwMode="white">
          <a:xfrm>
            <a:off x="617143" y="13458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i İşareti"/>
          <p:cNvSpPr>
            <a:spLocks/>
          </p:cNvSpPr>
          <p:nvPr/>
        </p:nvSpPr>
        <p:spPr bwMode="white">
          <a:xfrm rot="5400000">
            <a:off x="756095" y="898102"/>
            <a:ext cx="336023"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tr-TR" noProof="0" dirty="0"/>
          </a:p>
        </p:txBody>
      </p:sp>
      <p:cxnSp>
        <p:nvCxnSpPr>
          <p:cNvPr id="14" name="Düz Bağlayıcı 13"/>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Dikey Başlık 1"/>
          <p:cNvSpPr>
            <a:spLocks noGrp="1"/>
          </p:cNvSpPr>
          <p:nvPr>
            <p:ph type="title" orient="vert"/>
          </p:nvPr>
        </p:nvSpPr>
        <p:spPr>
          <a:xfrm>
            <a:off x="9599612" y="685800"/>
            <a:ext cx="1787526" cy="5486400"/>
          </a:xfrm>
        </p:spPr>
        <p:txBody>
          <a:bodyPr vert="eaVert" rtlCol="0"/>
          <a:lstStyle/>
          <a:p>
            <a:pPr rtl="0"/>
            <a:r>
              <a:rPr lang="tr-TR" noProof="0"/>
              <a:t>Asıl başlık stili için tıklatın</a:t>
            </a:r>
            <a:endParaRPr lang="tr-TR" noProof="0" dirty="0"/>
          </a:p>
        </p:txBody>
      </p:sp>
      <p:sp>
        <p:nvSpPr>
          <p:cNvPr id="3" name="Dikey Metin Yer Tutucusu 2"/>
          <p:cNvSpPr>
            <a:spLocks noGrp="1"/>
          </p:cNvSpPr>
          <p:nvPr>
            <p:ph type="body" orient="vert" idx="1"/>
          </p:nvPr>
        </p:nvSpPr>
        <p:spPr>
          <a:xfrm>
            <a:off x="1598613" y="685800"/>
            <a:ext cx="7848599" cy="5486400"/>
          </a:xfrm>
        </p:spPr>
        <p:txBody>
          <a:bodyPr vert="eaVert" rtlCol="0"/>
          <a:lstStyle/>
          <a:p>
            <a:pPr lvl="0" rtl="0"/>
            <a:r>
              <a:rPr lang="tr-TR" noProof="0"/>
              <a:t>Asıl metin stillerini düzenle</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4" name="Tarih Yer Tutucusu 3"/>
          <p:cNvSpPr>
            <a:spLocks noGrp="1"/>
          </p:cNvSpPr>
          <p:nvPr>
            <p:ph type="dt" sz="half" idx="10"/>
          </p:nvPr>
        </p:nvSpPr>
        <p:spPr/>
        <p:txBody>
          <a:bodyPr rtlCol="0"/>
          <a:lstStyle/>
          <a:p>
            <a:pPr rtl="0"/>
            <a:fld id="{603FC701-C238-42B0-849B-859FA0BF1673}" type="datetime1">
              <a:rPr lang="tr-TR" noProof="0" smtClean="0"/>
              <a:t>4.11.2023</a:t>
            </a:fld>
            <a:endParaRPr lang="tr-TR" noProof="0" dirty="0"/>
          </a:p>
        </p:txBody>
      </p:sp>
      <p:sp>
        <p:nvSpPr>
          <p:cNvPr id="5" name="Alt Bilgi Yer Tutucusu 4"/>
          <p:cNvSpPr>
            <a:spLocks noGrp="1"/>
          </p:cNvSpPr>
          <p:nvPr>
            <p:ph type="ftr" sz="quarter" idx="11"/>
          </p:nvPr>
        </p:nvSpPr>
        <p:spPr/>
        <p:txBody>
          <a:bodyPr rtlCol="0"/>
          <a:lstStyle/>
          <a:p>
            <a:pPr rtl="0"/>
            <a:r>
              <a:rPr lang="en-US" noProof="0"/>
              <a:t>Spiegel, M. R., &amp; Stephens, L. J. (1999). Schaum's outline of theory and problems of statistics. Erlangga.</a:t>
            </a:r>
            <a:endParaRPr lang="tr-TR" noProof="0" dirty="0"/>
          </a:p>
        </p:txBody>
      </p:sp>
      <p:sp>
        <p:nvSpPr>
          <p:cNvPr id="6" name="Slayt Numarası Yer Tutucusu 5"/>
          <p:cNvSpPr>
            <a:spLocks noGrp="1"/>
          </p:cNvSpPr>
          <p:nvPr>
            <p:ph type="sldNum" sz="quarter" idx="12"/>
          </p:nvPr>
        </p:nvSpPr>
        <p:spPr/>
        <p:txBody>
          <a:bodyPr rtlCol="0"/>
          <a:lstStyle/>
          <a:p>
            <a:pPr rtl="0"/>
            <a:fld id="{7DC1BBB0-96F0-4077-A278-0F3FB5C104D3}" type="slidenum">
              <a:rPr lang="tr-TR" noProof="0" smtClean="0"/>
              <a:t>‹#›</a:t>
            </a:fld>
            <a:endParaRPr lang="tr-TR" noProof="0" dirty="0"/>
          </a:p>
        </p:txBody>
      </p:sp>
    </p:spTree>
    <p:extLst>
      <p:ext uri="{BB962C8B-B14F-4D97-AF65-F5344CB8AC3E}">
        <p14:creationId xmlns:p14="http://schemas.microsoft.com/office/powerpoint/2010/main" val="612817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noProof="0"/>
              <a:t>Asıl başlık stili için tıklatın</a:t>
            </a:r>
            <a:endParaRPr lang="tr-TR" noProof="0" dirty="0"/>
          </a:p>
        </p:txBody>
      </p:sp>
      <p:sp>
        <p:nvSpPr>
          <p:cNvPr id="3" name="İçerik Yer Tutucusu 2"/>
          <p:cNvSpPr>
            <a:spLocks noGrp="1"/>
          </p:cNvSpPr>
          <p:nvPr>
            <p:ph idx="1"/>
          </p:nvPr>
        </p:nvSpPr>
        <p:spPr/>
        <p:txBody>
          <a:bodyPr rtlCol="0"/>
          <a:lstStyle>
            <a:lvl5pPr>
              <a:defRPr/>
            </a:lvl5pPr>
            <a:lvl6pPr>
              <a:defRPr/>
            </a:lvl6pPr>
            <a:lvl7pPr>
              <a:defRPr/>
            </a:lvl7pPr>
            <a:lvl8pPr>
              <a:defRPr/>
            </a:lvl8pPr>
            <a:lvl9pPr>
              <a:defRPr/>
            </a:lvl9pPr>
          </a:lstStyle>
          <a:p>
            <a:pPr lvl="0" rtl="0"/>
            <a:r>
              <a:rPr lang="tr-TR" noProof="0"/>
              <a:t>Asıl metin stillerini düzenle</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4" name="Tarih Yer Tutucusu 3"/>
          <p:cNvSpPr>
            <a:spLocks noGrp="1"/>
          </p:cNvSpPr>
          <p:nvPr>
            <p:ph type="dt" sz="half" idx="10"/>
          </p:nvPr>
        </p:nvSpPr>
        <p:spPr/>
        <p:txBody>
          <a:bodyPr rtlCol="0"/>
          <a:lstStyle/>
          <a:p>
            <a:pPr rtl="0"/>
            <a:fld id="{103FAE0B-3BBA-4D14-A6DD-56101D085B00}" type="datetime1">
              <a:rPr lang="tr-TR" noProof="0" smtClean="0"/>
              <a:t>4.11.2023</a:t>
            </a:fld>
            <a:endParaRPr lang="tr-TR" noProof="0" dirty="0"/>
          </a:p>
        </p:txBody>
      </p:sp>
      <p:sp>
        <p:nvSpPr>
          <p:cNvPr id="5" name="Alt Bilgi Yer Tutucusu 4"/>
          <p:cNvSpPr>
            <a:spLocks noGrp="1"/>
          </p:cNvSpPr>
          <p:nvPr>
            <p:ph type="ftr" sz="quarter" idx="11"/>
          </p:nvPr>
        </p:nvSpPr>
        <p:spPr/>
        <p:txBody>
          <a:bodyPr rtlCol="0"/>
          <a:lstStyle/>
          <a:p>
            <a:pPr rtl="0"/>
            <a:r>
              <a:rPr lang="en-US" noProof="0"/>
              <a:t>Spiegel, M. R., &amp; Stephens, L. J. (1999). Schaum's outline of theory and problems of statistics. Erlangga.</a:t>
            </a:r>
            <a:endParaRPr lang="tr-TR" noProof="0" dirty="0"/>
          </a:p>
        </p:txBody>
      </p:sp>
      <p:sp>
        <p:nvSpPr>
          <p:cNvPr id="6" name="Slayt Numarası Yer Tutucusu 5"/>
          <p:cNvSpPr>
            <a:spLocks noGrp="1"/>
          </p:cNvSpPr>
          <p:nvPr>
            <p:ph type="sldNum" sz="quarter" idx="12"/>
          </p:nvPr>
        </p:nvSpPr>
        <p:spPr/>
        <p:txBody>
          <a:bodyPr rtlCol="0"/>
          <a:lstStyle/>
          <a:p>
            <a:pPr rtl="0"/>
            <a:fld id="{7DC1BBB0-96F0-4077-A278-0F3FB5C104D3}" type="slidenum">
              <a:rPr lang="tr-TR" noProof="0" smtClean="0"/>
              <a:t>‹#›</a:t>
            </a:fld>
            <a:endParaRPr lang="tr-TR" noProof="0" dirty="0"/>
          </a:p>
        </p:txBody>
      </p:sp>
    </p:spTree>
    <p:extLst>
      <p:ext uri="{BB962C8B-B14F-4D97-AF65-F5344CB8AC3E}">
        <p14:creationId xmlns:p14="http://schemas.microsoft.com/office/powerpoint/2010/main" val="2185532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spTree>
      <p:nvGrpSpPr>
        <p:cNvPr id="1" name=""/>
        <p:cNvGrpSpPr/>
        <p:nvPr/>
      </p:nvGrpSpPr>
      <p:grpSpPr>
        <a:xfrm>
          <a:off x="0" y="0"/>
          <a:ext cx="0" cy="0"/>
          <a:chOff x="0" y="0"/>
          <a:chExt cx="0" cy="0"/>
        </a:xfrm>
      </p:grpSpPr>
      <p:sp>
        <p:nvSpPr>
          <p:cNvPr id="19" name="Dikdörtgen 18"/>
          <p:cNvSpPr/>
          <p:nvPr/>
        </p:nvSpPr>
        <p:spPr bwMode="black">
          <a:xfrm>
            <a:off x="11579384"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tr-TR" noProof="0" dirty="0"/>
          </a:p>
        </p:txBody>
      </p:sp>
      <p:sp>
        <p:nvSpPr>
          <p:cNvPr id="20" name="Dikdörtgen 19"/>
          <p:cNvSpPr/>
          <p:nvPr/>
        </p:nvSpPr>
        <p:spPr bwMode="gray">
          <a:xfrm>
            <a:off x="11274663" y="5638800"/>
            <a:ext cx="304721"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tr-TR" noProof="0" dirty="0"/>
          </a:p>
        </p:txBody>
      </p:sp>
      <p:sp>
        <p:nvSpPr>
          <p:cNvPr id="24" name="Dikdörtgen 23"/>
          <p:cNvSpPr/>
          <p:nvPr/>
        </p:nvSpPr>
        <p:spPr bwMode="gray">
          <a:xfrm>
            <a:off x="1216152"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tr-TR" noProof="0" dirty="0"/>
          </a:p>
        </p:txBody>
      </p:sp>
      <p:sp>
        <p:nvSpPr>
          <p:cNvPr id="21" name="Dikdörtgen 20"/>
          <p:cNvSpPr/>
          <p:nvPr/>
        </p:nvSpPr>
        <p:spPr bwMode="ltGray">
          <a:xfrm>
            <a:off x="0" y="5638800"/>
            <a:ext cx="12188825"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tr-TR" noProof="0" dirty="0"/>
          </a:p>
        </p:txBody>
      </p:sp>
      <p:cxnSp>
        <p:nvCxnSpPr>
          <p:cNvPr id="22" name="Düz Bağlayıcı 21"/>
          <p:cNvCxnSpPr/>
          <p:nvPr/>
        </p:nvCxnSpPr>
        <p:spPr bwMode="white">
          <a:xfrm>
            <a:off x="11573293"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Dikdörtgen 15"/>
          <p:cNvSpPr/>
          <p:nvPr/>
        </p:nvSpPr>
        <p:spPr bwMode="black">
          <a:xfrm>
            <a:off x="0" y="5643132"/>
            <a:ext cx="1216152"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tr-TR" noProof="0" dirty="0"/>
          </a:p>
        </p:txBody>
      </p:sp>
      <p:sp>
        <p:nvSpPr>
          <p:cNvPr id="18" name="Pi İşareti"/>
          <p:cNvSpPr>
            <a:spLocks/>
          </p:cNvSpPr>
          <p:nvPr/>
        </p:nvSpPr>
        <p:spPr bwMode="white">
          <a:xfrm>
            <a:off x="276462" y="6032500"/>
            <a:ext cx="593189"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rtlCol="0" anchor="t" anchorCtr="0" compatLnSpc="1">
            <a:prstTxWarp prst="textNoShape">
              <a:avLst/>
            </a:prstTxWarp>
          </a:bodyPr>
          <a:lstStyle/>
          <a:p>
            <a:pPr rtl="0"/>
            <a:endParaRPr lang="tr-TR" noProof="0" dirty="0"/>
          </a:p>
        </p:txBody>
      </p:sp>
      <p:cxnSp>
        <p:nvCxnSpPr>
          <p:cNvPr id="23" name="Düz Bağlayıcı 22"/>
          <p:cNvCxnSpPr/>
          <p:nvPr/>
        </p:nvCxnSpPr>
        <p:spPr bwMode="white">
          <a:xfrm>
            <a:off x="1216152"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Dikdörtgen 25"/>
          <p:cNvSpPr/>
          <p:nvPr/>
        </p:nvSpPr>
        <p:spPr bwMode="black">
          <a:xfrm>
            <a:off x="11579384" y="0"/>
            <a:ext cx="609441"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tr-TR" noProof="0" dirty="0"/>
          </a:p>
        </p:txBody>
      </p:sp>
      <p:sp>
        <p:nvSpPr>
          <p:cNvPr id="27" name="Dikdörtgen 26"/>
          <p:cNvSpPr/>
          <p:nvPr/>
        </p:nvSpPr>
        <p:spPr bwMode="gray">
          <a:xfrm>
            <a:off x="11274663" y="0"/>
            <a:ext cx="304721"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tr-TR" noProof="0" dirty="0"/>
          </a:p>
        </p:txBody>
      </p:sp>
      <p:sp>
        <p:nvSpPr>
          <p:cNvPr id="28" name="Dikdörtgen 27"/>
          <p:cNvSpPr/>
          <p:nvPr/>
        </p:nvSpPr>
        <p:spPr bwMode="gray">
          <a:xfrm>
            <a:off x="1218883" y="0"/>
            <a:ext cx="609441"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tr-TR" noProof="0" dirty="0"/>
          </a:p>
        </p:txBody>
      </p:sp>
      <p:sp>
        <p:nvSpPr>
          <p:cNvPr id="29" name="Dikdörtgen 28"/>
          <p:cNvSpPr/>
          <p:nvPr/>
        </p:nvSpPr>
        <p:spPr>
          <a:xfrm>
            <a:off x="-2" y="0"/>
            <a:ext cx="1218883"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tr-TR" noProof="0" dirty="0"/>
          </a:p>
        </p:txBody>
      </p:sp>
      <p:sp>
        <p:nvSpPr>
          <p:cNvPr id="30" name="Dikdörtgen 29"/>
          <p:cNvSpPr/>
          <p:nvPr/>
        </p:nvSpPr>
        <p:spPr bwMode="ltGray">
          <a:xfrm>
            <a:off x="0" y="0"/>
            <a:ext cx="12188825" cy="6096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tr-TR" noProof="0" dirty="0"/>
          </a:p>
        </p:txBody>
      </p:sp>
      <p:cxnSp>
        <p:nvCxnSpPr>
          <p:cNvPr id="31" name="Düz Bağlayıcı 30"/>
          <p:cNvCxnSpPr/>
          <p:nvPr/>
        </p:nvCxnSpPr>
        <p:spPr bwMode="white">
          <a:xfrm>
            <a:off x="11573293"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Dikdörtgen 31"/>
          <p:cNvSpPr/>
          <p:nvPr/>
        </p:nvSpPr>
        <p:spPr bwMode="black">
          <a:xfrm>
            <a:off x="0" y="0"/>
            <a:ext cx="1216152"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tr-TR" noProof="0" dirty="0"/>
          </a:p>
        </p:txBody>
      </p:sp>
      <p:cxnSp>
        <p:nvCxnSpPr>
          <p:cNvPr id="33" name="Düz Bağlayıcı 32"/>
          <p:cNvCxnSpPr/>
          <p:nvPr/>
        </p:nvCxnSpPr>
        <p:spPr bwMode="white">
          <a:xfrm>
            <a:off x="1218884"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Başlık 1"/>
          <p:cNvSpPr>
            <a:spLocks noGrp="1"/>
          </p:cNvSpPr>
          <p:nvPr>
            <p:ph type="title"/>
          </p:nvPr>
        </p:nvSpPr>
        <p:spPr>
          <a:xfrm>
            <a:off x="1598613" y="1600201"/>
            <a:ext cx="8283272" cy="2654064"/>
          </a:xfrm>
        </p:spPr>
        <p:txBody>
          <a:bodyPr rtlCol="0" anchor="b">
            <a:normAutofit/>
          </a:bodyPr>
          <a:lstStyle>
            <a:lvl1pPr algn="l">
              <a:defRPr sz="5400" b="0" cap="none" baseline="0"/>
            </a:lvl1pPr>
          </a:lstStyle>
          <a:p>
            <a:pPr rtl="0"/>
            <a:r>
              <a:rPr lang="tr-TR" noProof="0"/>
              <a:t>Asıl başlık stili için tıklatın</a:t>
            </a:r>
            <a:endParaRPr lang="tr-TR" noProof="0" dirty="0"/>
          </a:p>
        </p:txBody>
      </p:sp>
      <p:sp>
        <p:nvSpPr>
          <p:cNvPr id="3" name="Metin Yer Tutucusu 2"/>
          <p:cNvSpPr>
            <a:spLocks noGrp="1"/>
          </p:cNvSpPr>
          <p:nvPr>
            <p:ph type="body" idx="1"/>
          </p:nvPr>
        </p:nvSpPr>
        <p:spPr>
          <a:xfrm>
            <a:off x="1598613" y="4259996"/>
            <a:ext cx="7264623" cy="1150203"/>
          </a:xfrm>
        </p:spPr>
        <p:txBody>
          <a:bodyPr rtlCol="0"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tr-TR" noProof="0"/>
              <a:t>Asıl metin stillerini düzenle</a:t>
            </a:r>
          </a:p>
        </p:txBody>
      </p:sp>
      <p:sp>
        <p:nvSpPr>
          <p:cNvPr id="4" name="Tarih Yer Tutucusu 3"/>
          <p:cNvSpPr>
            <a:spLocks noGrp="1"/>
          </p:cNvSpPr>
          <p:nvPr>
            <p:ph type="dt" sz="half" idx="10"/>
          </p:nvPr>
        </p:nvSpPr>
        <p:spPr/>
        <p:txBody>
          <a:bodyPr rtlCol="0"/>
          <a:lstStyle>
            <a:lvl1pPr>
              <a:defRPr baseline="0">
                <a:solidFill>
                  <a:schemeClr val="tx2"/>
                </a:solidFill>
              </a:defRPr>
            </a:lvl1pPr>
          </a:lstStyle>
          <a:p>
            <a:pPr rtl="0"/>
            <a:fld id="{609D2394-5AA6-4453-92C8-265B301C3502}" type="datetime1">
              <a:rPr lang="tr-TR" noProof="0" smtClean="0"/>
              <a:t>4.11.2023</a:t>
            </a:fld>
            <a:endParaRPr lang="tr-TR" noProof="0" dirty="0"/>
          </a:p>
        </p:txBody>
      </p:sp>
      <p:sp>
        <p:nvSpPr>
          <p:cNvPr id="5" name="Alt Bilgi Yer Tutucusu 4"/>
          <p:cNvSpPr>
            <a:spLocks noGrp="1"/>
          </p:cNvSpPr>
          <p:nvPr>
            <p:ph type="ftr" sz="quarter" idx="11"/>
          </p:nvPr>
        </p:nvSpPr>
        <p:spPr/>
        <p:txBody>
          <a:bodyPr rtlCol="0"/>
          <a:lstStyle>
            <a:lvl1pPr>
              <a:defRPr baseline="0">
                <a:solidFill>
                  <a:schemeClr val="tx2"/>
                </a:solidFill>
              </a:defRPr>
            </a:lvl1pPr>
          </a:lstStyle>
          <a:p>
            <a:pPr rtl="0"/>
            <a:r>
              <a:rPr lang="en-US" noProof="0"/>
              <a:t>Spiegel, M. R., &amp; Stephens, L. J. (1999). Schaum's outline of theory and problems of statistics. Erlangga.</a:t>
            </a:r>
            <a:endParaRPr lang="tr-TR" noProof="0" dirty="0"/>
          </a:p>
        </p:txBody>
      </p:sp>
      <p:sp>
        <p:nvSpPr>
          <p:cNvPr id="6" name="Slayt Numarası Yer Tutucusu 5"/>
          <p:cNvSpPr>
            <a:spLocks noGrp="1"/>
          </p:cNvSpPr>
          <p:nvPr>
            <p:ph type="sldNum" sz="quarter" idx="12"/>
          </p:nvPr>
        </p:nvSpPr>
        <p:spPr>
          <a:xfrm>
            <a:off x="10666571" y="6356351"/>
            <a:ext cx="609441" cy="365125"/>
          </a:xfrm>
        </p:spPr>
        <p:txBody>
          <a:bodyPr rtlCol="0"/>
          <a:lstStyle>
            <a:lvl1pPr>
              <a:defRPr baseline="0">
                <a:solidFill>
                  <a:schemeClr val="tx2"/>
                </a:solidFill>
              </a:defRPr>
            </a:lvl1pPr>
          </a:lstStyle>
          <a:p>
            <a:pPr rtl="0"/>
            <a:fld id="{7DC1BBB0-96F0-4077-A278-0F3FB5C104D3}" type="slidenum">
              <a:rPr lang="tr-TR" noProof="0" smtClean="0"/>
              <a:pPr/>
              <a:t>‹#›</a:t>
            </a:fld>
            <a:endParaRPr lang="tr-TR" noProof="0" dirty="0"/>
          </a:p>
        </p:txBody>
      </p:sp>
    </p:spTree>
    <p:extLst>
      <p:ext uri="{BB962C8B-B14F-4D97-AF65-F5344CB8AC3E}">
        <p14:creationId xmlns:p14="http://schemas.microsoft.com/office/powerpoint/2010/main" val="323446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noProof="0"/>
              <a:t>Asıl başlık stili için tıklatın</a:t>
            </a:r>
            <a:endParaRPr lang="tr-TR" noProof="0" dirty="0"/>
          </a:p>
        </p:txBody>
      </p:sp>
      <p:sp>
        <p:nvSpPr>
          <p:cNvPr id="3" name="İçerik Yer Tutucusu 2"/>
          <p:cNvSpPr>
            <a:spLocks noGrp="1"/>
          </p:cNvSpPr>
          <p:nvPr>
            <p:ph sz="half" idx="1"/>
          </p:nvPr>
        </p:nvSpPr>
        <p:spPr>
          <a:xfrm>
            <a:off x="1593436" y="1600200"/>
            <a:ext cx="4814586" cy="4572000"/>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tr-TR" noProof="0"/>
              <a:t>Asıl metin stillerini düzenle</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4" name="İçerik Yer Tutucusu 3"/>
          <p:cNvSpPr>
            <a:spLocks noGrp="1"/>
          </p:cNvSpPr>
          <p:nvPr>
            <p:ph sz="half" idx="2"/>
          </p:nvPr>
        </p:nvSpPr>
        <p:spPr>
          <a:xfrm>
            <a:off x="6561651" y="1600200"/>
            <a:ext cx="4814586" cy="4572000"/>
          </a:xfrm>
        </p:spPr>
        <p:txBody>
          <a:bodyPr rtlCol="0"/>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rtl="0"/>
            <a:r>
              <a:rPr lang="tr-TR" noProof="0"/>
              <a:t>Asıl metin stillerini düzenle</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5" name="Tarih Yer Tutucusu 4"/>
          <p:cNvSpPr>
            <a:spLocks noGrp="1"/>
          </p:cNvSpPr>
          <p:nvPr>
            <p:ph type="dt" sz="half" idx="10"/>
          </p:nvPr>
        </p:nvSpPr>
        <p:spPr/>
        <p:txBody>
          <a:bodyPr rtlCol="0"/>
          <a:lstStyle/>
          <a:p>
            <a:pPr rtl="0"/>
            <a:fld id="{DECCF963-9169-4455-A816-A6B1F163D619}" type="datetime1">
              <a:rPr lang="tr-TR" noProof="0" smtClean="0"/>
              <a:t>4.11.2023</a:t>
            </a:fld>
            <a:endParaRPr lang="tr-TR" noProof="0" dirty="0"/>
          </a:p>
        </p:txBody>
      </p:sp>
      <p:sp>
        <p:nvSpPr>
          <p:cNvPr id="6" name="Alt Bilgi Yer Tutucusu 5"/>
          <p:cNvSpPr>
            <a:spLocks noGrp="1"/>
          </p:cNvSpPr>
          <p:nvPr>
            <p:ph type="ftr" sz="quarter" idx="11"/>
          </p:nvPr>
        </p:nvSpPr>
        <p:spPr/>
        <p:txBody>
          <a:bodyPr rtlCol="0"/>
          <a:lstStyle/>
          <a:p>
            <a:pPr rtl="0"/>
            <a:r>
              <a:rPr lang="en-US" noProof="0"/>
              <a:t>Spiegel, M. R., &amp; Stephens, L. J. (1999). Schaum's outline of theory and problems of statistics. Erlangga.</a:t>
            </a:r>
            <a:endParaRPr lang="tr-TR" noProof="0" dirty="0"/>
          </a:p>
        </p:txBody>
      </p:sp>
      <p:sp>
        <p:nvSpPr>
          <p:cNvPr id="7" name="Slayt Numarası Yer Tutucusu 6"/>
          <p:cNvSpPr>
            <a:spLocks noGrp="1"/>
          </p:cNvSpPr>
          <p:nvPr>
            <p:ph type="sldNum" sz="quarter" idx="12"/>
          </p:nvPr>
        </p:nvSpPr>
        <p:spPr/>
        <p:txBody>
          <a:bodyPr rtlCol="0"/>
          <a:lstStyle/>
          <a:p>
            <a:pPr rtl="0"/>
            <a:fld id="{7DC1BBB0-96F0-4077-A278-0F3FB5C104D3}" type="slidenum">
              <a:rPr lang="tr-TR" noProof="0" smtClean="0"/>
              <a:t>‹#›</a:t>
            </a:fld>
            <a:endParaRPr lang="tr-TR" noProof="0" dirty="0"/>
          </a:p>
        </p:txBody>
      </p:sp>
    </p:spTree>
    <p:extLst>
      <p:ext uri="{BB962C8B-B14F-4D97-AF65-F5344CB8AC3E}">
        <p14:creationId xmlns:p14="http://schemas.microsoft.com/office/powerpoint/2010/main" val="1239113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a:defRPr/>
            </a:lvl1pPr>
          </a:lstStyle>
          <a:p>
            <a:pPr rtl="0"/>
            <a:r>
              <a:rPr lang="tr-TR" noProof="0"/>
              <a:t>Asıl başlık stili için tıklatın</a:t>
            </a:r>
            <a:endParaRPr lang="tr-TR" noProof="0" dirty="0"/>
          </a:p>
        </p:txBody>
      </p:sp>
      <p:sp>
        <p:nvSpPr>
          <p:cNvPr id="3" name="Metin Yer Tutucusu 2"/>
          <p:cNvSpPr>
            <a:spLocks noGrp="1"/>
          </p:cNvSpPr>
          <p:nvPr>
            <p:ph type="body" idx="1"/>
          </p:nvPr>
        </p:nvSpPr>
        <p:spPr>
          <a:xfrm>
            <a:off x="1593436" y="1499616"/>
            <a:ext cx="4818888" cy="938784"/>
          </a:xfrm>
        </p:spPr>
        <p:txBody>
          <a:bodyPr rtlCol="0"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noProof="0"/>
              <a:t>Asıl metin stillerini düzenle</a:t>
            </a:r>
          </a:p>
        </p:txBody>
      </p:sp>
      <p:sp>
        <p:nvSpPr>
          <p:cNvPr id="4" name="İçerik Yer Tutucusu 3"/>
          <p:cNvSpPr>
            <a:spLocks noGrp="1"/>
          </p:cNvSpPr>
          <p:nvPr>
            <p:ph sz="half" idx="2"/>
          </p:nvPr>
        </p:nvSpPr>
        <p:spPr>
          <a:xfrm>
            <a:off x="1593436" y="2514706"/>
            <a:ext cx="4814586" cy="3657493"/>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rtl="0"/>
            <a:r>
              <a:rPr lang="tr-TR" noProof="0"/>
              <a:t>Asıl metin stillerini düzenle</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5" name="Metin Yer Tutucusu 4"/>
          <p:cNvSpPr>
            <a:spLocks noGrp="1"/>
          </p:cNvSpPr>
          <p:nvPr>
            <p:ph type="body" sz="quarter" idx="3"/>
          </p:nvPr>
        </p:nvSpPr>
        <p:spPr>
          <a:xfrm>
            <a:off x="6557349" y="1499616"/>
            <a:ext cx="4818888" cy="938784"/>
          </a:xfrm>
        </p:spPr>
        <p:txBody>
          <a:bodyPr rtlCol="0"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noProof="0"/>
              <a:t>Asıl metin stillerini düzenle</a:t>
            </a:r>
          </a:p>
        </p:txBody>
      </p:sp>
      <p:sp>
        <p:nvSpPr>
          <p:cNvPr id="6" name="İçerik Yer Tutucusu 5"/>
          <p:cNvSpPr>
            <a:spLocks noGrp="1"/>
          </p:cNvSpPr>
          <p:nvPr>
            <p:ph sz="quarter" idx="4"/>
          </p:nvPr>
        </p:nvSpPr>
        <p:spPr>
          <a:xfrm>
            <a:off x="6557349" y="2514600"/>
            <a:ext cx="4818888" cy="3655568"/>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tr-TR" noProof="0"/>
              <a:t>Asıl metin stillerini düzenle</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7" name="Tarih Yer Tutucusu 6"/>
          <p:cNvSpPr>
            <a:spLocks noGrp="1"/>
          </p:cNvSpPr>
          <p:nvPr>
            <p:ph type="dt" sz="half" idx="10"/>
          </p:nvPr>
        </p:nvSpPr>
        <p:spPr/>
        <p:txBody>
          <a:bodyPr rtlCol="0"/>
          <a:lstStyle/>
          <a:p>
            <a:pPr rtl="0"/>
            <a:fld id="{6FD335D3-3557-47F0-923A-E4162E2F8760}" type="datetime1">
              <a:rPr lang="tr-TR" noProof="0" smtClean="0"/>
              <a:t>4.11.2023</a:t>
            </a:fld>
            <a:endParaRPr lang="tr-TR" noProof="0" dirty="0"/>
          </a:p>
        </p:txBody>
      </p:sp>
      <p:sp>
        <p:nvSpPr>
          <p:cNvPr id="8" name="Alt Bilgi Yer Tutucusu 7"/>
          <p:cNvSpPr>
            <a:spLocks noGrp="1"/>
          </p:cNvSpPr>
          <p:nvPr>
            <p:ph type="ftr" sz="quarter" idx="11"/>
          </p:nvPr>
        </p:nvSpPr>
        <p:spPr/>
        <p:txBody>
          <a:bodyPr rtlCol="0"/>
          <a:lstStyle/>
          <a:p>
            <a:pPr rtl="0"/>
            <a:r>
              <a:rPr lang="en-US" noProof="0"/>
              <a:t>Spiegel, M. R., &amp; Stephens, L. J. (1999). Schaum's outline of theory and problems of statistics. Erlangga.</a:t>
            </a:r>
            <a:endParaRPr lang="tr-TR" noProof="0" dirty="0"/>
          </a:p>
        </p:txBody>
      </p:sp>
      <p:sp>
        <p:nvSpPr>
          <p:cNvPr id="9" name="Slayt Numarası Yer Tutucusu 8"/>
          <p:cNvSpPr>
            <a:spLocks noGrp="1"/>
          </p:cNvSpPr>
          <p:nvPr>
            <p:ph type="sldNum" sz="quarter" idx="12"/>
          </p:nvPr>
        </p:nvSpPr>
        <p:spPr/>
        <p:txBody>
          <a:bodyPr rtlCol="0"/>
          <a:lstStyle/>
          <a:p>
            <a:pPr rtl="0"/>
            <a:fld id="{7DC1BBB0-96F0-4077-A278-0F3FB5C104D3}" type="slidenum">
              <a:rPr lang="tr-TR" noProof="0" smtClean="0"/>
              <a:t>‹#›</a:t>
            </a:fld>
            <a:endParaRPr lang="tr-TR" noProof="0" dirty="0"/>
          </a:p>
        </p:txBody>
      </p:sp>
    </p:spTree>
    <p:extLst>
      <p:ext uri="{BB962C8B-B14F-4D97-AF65-F5344CB8AC3E}">
        <p14:creationId xmlns:p14="http://schemas.microsoft.com/office/powerpoint/2010/main" val="2138358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noProof="0"/>
              <a:t>Asıl başlık stili için tıklatın</a:t>
            </a:r>
            <a:endParaRPr lang="tr-TR" noProof="0" dirty="0"/>
          </a:p>
        </p:txBody>
      </p:sp>
      <p:sp>
        <p:nvSpPr>
          <p:cNvPr id="3" name="Tarih Yer Tutucusu 2"/>
          <p:cNvSpPr>
            <a:spLocks noGrp="1"/>
          </p:cNvSpPr>
          <p:nvPr>
            <p:ph type="dt" sz="half" idx="10"/>
          </p:nvPr>
        </p:nvSpPr>
        <p:spPr/>
        <p:txBody>
          <a:bodyPr rtlCol="0"/>
          <a:lstStyle/>
          <a:p>
            <a:pPr rtl="0"/>
            <a:fld id="{A1279A1A-BC42-45A8-A5AE-E169A6B983D6}" type="datetime1">
              <a:rPr lang="tr-TR" noProof="0" smtClean="0"/>
              <a:t>4.11.2023</a:t>
            </a:fld>
            <a:endParaRPr lang="tr-TR" noProof="0" dirty="0"/>
          </a:p>
        </p:txBody>
      </p:sp>
      <p:sp>
        <p:nvSpPr>
          <p:cNvPr id="4" name="Alt Bilgi Yer Tutucusu 3"/>
          <p:cNvSpPr>
            <a:spLocks noGrp="1"/>
          </p:cNvSpPr>
          <p:nvPr>
            <p:ph type="ftr" sz="quarter" idx="11"/>
          </p:nvPr>
        </p:nvSpPr>
        <p:spPr/>
        <p:txBody>
          <a:bodyPr rtlCol="0"/>
          <a:lstStyle/>
          <a:p>
            <a:pPr rtl="0"/>
            <a:r>
              <a:rPr lang="en-US" noProof="0"/>
              <a:t>Spiegel, M. R., &amp; Stephens, L. J. (1999). Schaum's outline of theory and problems of statistics. Erlangga.</a:t>
            </a:r>
            <a:endParaRPr lang="tr-TR" noProof="0" dirty="0"/>
          </a:p>
        </p:txBody>
      </p:sp>
      <p:sp>
        <p:nvSpPr>
          <p:cNvPr id="5" name="Slayt Numarası Yer Tutucusu 4"/>
          <p:cNvSpPr>
            <a:spLocks noGrp="1"/>
          </p:cNvSpPr>
          <p:nvPr>
            <p:ph type="sldNum" sz="quarter" idx="12"/>
          </p:nvPr>
        </p:nvSpPr>
        <p:spPr/>
        <p:txBody>
          <a:bodyPr rtlCol="0"/>
          <a:lstStyle/>
          <a:p>
            <a:pPr rtl="0"/>
            <a:fld id="{7DC1BBB0-96F0-4077-A278-0F3FB5C104D3}" type="slidenum">
              <a:rPr lang="tr-TR" noProof="0" smtClean="0"/>
              <a:t>‹#›</a:t>
            </a:fld>
            <a:endParaRPr lang="tr-TR" noProof="0" dirty="0"/>
          </a:p>
        </p:txBody>
      </p:sp>
    </p:spTree>
    <p:extLst>
      <p:ext uri="{BB962C8B-B14F-4D97-AF65-F5344CB8AC3E}">
        <p14:creationId xmlns:p14="http://schemas.microsoft.com/office/powerpoint/2010/main" val="3163578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Dikdörtgen 4"/>
          <p:cNvSpPr/>
          <p:nvPr/>
        </p:nvSpPr>
        <p:spPr bwMode="ltGray">
          <a:xfrm>
            <a:off x="626239" y="0"/>
            <a:ext cx="30472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tr-TR" noProof="0" dirty="0"/>
          </a:p>
        </p:txBody>
      </p:sp>
      <p:sp>
        <p:nvSpPr>
          <p:cNvPr id="6" name="Dikdörtgen 5"/>
          <p:cNvSpPr/>
          <p:nvPr/>
        </p:nvSpPr>
        <p:spPr bwMode="gray">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tr-TR" noProof="0" dirty="0"/>
          </a:p>
        </p:txBody>
      </p:sp>
      <p:cxnSp>
        <p:nvCxnSpPr>
          <p:cNvPr id="7" name="Düz Bağlayıcı 6"/>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Dikdörtgen 7"/>
          <p:cNvSpPr/>
          <p:nvPr/>
        </p:nvSpPr>
        <p:spPr bwMode="gray">
          <a:xfrm>
            <a:off x="10969942" y="0"/>
            <a:ext cx="922621" cy="6858000"/>
          </a:xfrm>
          <a:prstGeom prst="rect">
            <a:avLst/>
          </a:prstGeom>
          <a:solidFill>
            <a:schemeClr val="accent1">
              <a:lumMod val="7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tr-TR" noProof="0" dirty="0"/>
          </a:p>
        </p:txBody>
      </p:sp>
      <p:sp>
        <p:nvSpPr>
          <p:cNvPr id="9" name="Dikdörtgen 8"/>
          <p:cNvSpPr/>
          <p:nvPr/>
        </p:nvSpPr>
        <p:spPr bwMode="black">
          <a:xfrm>
            <a:off x="11892563" y="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tr-TR" noProof="0" dirty="0"/>
          </a:p>
        </p:txBody>
      </p:sp>
      <p:sp>
        <p:nvSpPr>
          <p:cNvPr id="2" name="Tarih Yer Tutucusu 1"/>
          <p:cNvSpPr>
            <a:spLocks noGrp="1"/>
          </p:cNvSpPr>
          <p:nvPr>
            <p:ph type="dt" sz="half" idx="10"/>
          </p:nvPr>
        </p:nvSpPr>
        <p:spPr/>
        <p:txBody>
          <a:bodyPr rtlCol="0"/>
          <a:lstStyle/>
          <a:p>
            <a:pPr rtl="0"/>
            <a:fld id="{801036B0-EFEA-4B97-9118-A578CA3D77E7}" type="datetime1">
              <a:rPr lang="tr-TR" noProof="0" smtClean="0"/>
              <a:t>4.11.2023</a:t>
            </a:fld>
            <a:endParaRPr lang="tr-TR" noProof="0" dirty="0"/>
          </a:p>
        </p:txBody>
      </p:sp>
      <p:sp>
        <p:nvSpPr>
          <p:cNvPr id="3" name="Alt Bilgi Yer Tutucusu 2"/>
          <p:cNvSpPr>
            <a:spLocks noGrp="1"/>
          </p:cNvSpPr>
          <p:nvPr>
            <p:ph type="ftr" sz="quarter" idx="11"/>
          </p:nvPr>
        </p:nvSpPr>
        <p:spPr/>
        <p:txBody>
          <a:bodyPr rtlCol="0"/>
          <a:lstStyle/>
          <a:p>
            <a:pPr rtl="0"/>
            <a:r>
              <a:rPr lang="en-US" noProof="0"/>
              <a:t>Spiegel, M. R., &amp; Stephens, L. J. (1999). Schaum's outline of theory and problems of statistics. Erlangga.</a:t>
            </a:r>
            <a:endParaRPr lang="tr-TR" noProof="0" dirty="0"/>
          </a:p>
        </p:txBody>
      </p:sp>
      <p:sp>
        <p:nvSpPr>
          <p:cNvPr id="4" name="Slayt Numarası Yer Tutucusu 3"/>
          <p:cNvSpPr>
            <a:spLocks noGrp="1"/>
          </p:cNvSpPr>
          <p:nvPr>
            <p:ph type="sldNum" sz="quarter" idx="12"/>
          </p:nvPr>
        </p:nvSpPr>
        <p:spPr/>
        <p:txBody>
          <a:bodyPr rtlCol="0"/>
          <a:lstStyle>
            <a:lvl1pPr>
              <a:defRPr>
                <a:solidFill>
                  <a:schemeClr val="bg1"/>
                </a:solidFill>
              </a:defRPr>
            </a:lvl1pPr>
          </a:lstStyle>
          <a:p>
            <a:pPr rtl="0"/>
            <a:fld id="{7DC1BBB0-96F0-4077-A278-0F3FB5C104D3}" type="slidenum">
              <a:rPr lang="tr-TR" noProof="0" smtClean="0"/>
              <a:pPr/>
              <a:t>‹#›</a:t>
            </a:fld>
            <a:endParaRPr lang="tr-TR" noProof="0" dirty="0"/>
          </a:p>
        </p:txBody>
      </p:sp>
    </p:spTree>
    <p:extLst>
      <p:ext uri="{BB962C8B-B14F-4D97-AF65-F5344CB8AC3E}">
        <p14:creationId xmlns:p14="http://schemas.microsoft.com/office/powerpoint/2010/main" val="178381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Resim Yazılı İçerik">
    <p:spTree>
      <p:nvGrpSpPr>
        <p:cNvPr id="1" name=""/>
        <p:cNvGrpSpPr/>
        <p:nvPr/>
      </p:nvGrpSpPr>
      <p:grpSpPr>
        <a:xfrm>
          <a:off x="0" y="0"/>
          <a:ext cx="0" cy="0"/>
          <a:chOff x="0" y="0"/>
          <a:chExt cx="0" cy="0"/>
        </a:xfrm>
      </p:grpSpPr>
      <p:sp>
        <p:nvSpPr>
          <p:cNvPr id="8" name="Dikdörtgen 7"/>
          <p:cNvSpPr/>
          <p:nvPr/>
        </p:nvSpPr>
        <p:spPr bwMode="gray">
          <a:xfrm>
            <a:off x="621792" y="0"/>
            <a:ext cx="4147717"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tr-TR" noProof="0" dirty="0"/>
          </a:p>
        </p:txBody>
      </p:sp>
      <p:sp>
        <p:nvSpPr>
          <p:cNvPr id="9" name="Dikdörtgen 8"/>
          <p:cNvSpPr/>
          <p:nvPr/>
        </p:nvSpPr>
        <p:spPr bwMode="ltGray">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tr-TR" noProof="0" dirty="0"/>
          </a:p>
        </p:txBody>
      </p:sp>
      <p:cxnSp>
        <p:nvCxnSpPr>
          <p:cNvPr id="10" name="Düz Bağlayıcı 9"/>
          <p:cNvCxnSpPr/>
          <p:nvPr/>
        </p:nvCxnSpPr>
        <p:spPr bwMode="white">
          <a:xfrm>
            <a:off x="621792"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Dikdörtgen 10"/>
          <p:cNvSpPr/>
          <p:nvPr/>
        </p:nvSpPr>
        <p:spPr bwMode="gray">
          <a:xfrm>
            <a:off x="11884104" y="0"/>
            <a:ext cx="30472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tr-TR" noProof="0" dirty="0"/>
          </a:p>
        </p:txBody>
      </p:sp>
      <p:sp>
        <p:nvSpPr>
          <p:cNvPr id="2" name="Başlık 1"/>
          <p:cNvSpPr>
            <a:spLocks noGrp="1"/>
          </p:cNvSpPr>
          <p:nvPr>
            <p:ph type="title"/>
          </p:nvPr>
        </p:nvSpPr>
        <p:spPr bwMode="white">
          <a:xfrm>
            <a:off x="1074240" y="381000"/>
            <a:ext cx="3293422" cy="1371600"/>
          </a:xfrm>
        </p:spPr>
        <p:txBody>
          <a:bodyPr rtlCol="0" anchor="b">
            <a:normAutofit/>
          </a:bodyPr>
          <a:lstStyle>
            <a:lvl1pPr algn="l">
              <a:defRPr sz="2800" b="0" cap="all" baseline="0">
                <a:solidFill>
                  <a:schemeClr val="bg1"/>
                </a:solidFill>
              </a:defRPr>
            </a:lvl1pPr>
          </a:lstStyle>
          <a:p>
            <a:pPr rtl="0"/>
            <a:r>
              <a:rPr lang="tr-TR" noProof="0"/>
              <a:t>Asıl başlık stili için tıklatın</a:t>
            </a:r>
            <a:endParaRPr lang="tr-TR" noProof="0" dirty="0"/>
          </a:p>
        </p:txBody>
      </p:sp>
      <p:sp>
        <p:nvSpPr>
          <p:cNvPr id="3" name="İçerik Yer Tutucusu 2"/>
          <p:cNvSpPr>
            <a:spLocks noGrp="1"/>
          </p:cNvSpPr>
          <p:nvPr>
            <p:ph idx="1"/>
          </p:nvPr>
        </p:nvSpPr>
        <p:spPr>
          <a:xfrm>
            <a:off x="5180251" y="482600"/>
            <a:ext cx="6195986" cy="5689600"/>
          </a:xfrm>
        </p:spPr>
        <p:txBody>
          <a:bodyPr rtlCol="0">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baseline="0"/>
            </a:lvl8pPr>
            <a:lvl9pPr>
              <a:defRPr sz="1800" baseline="0"/>
            </a:lvl9pPr>
          </a:lstStyle>
          <a:p>
            <a:pPr lvl="0" rtl="0"/>
            <a:r>
              <a:rPr lang="tr-TR" noProof="0"/>
              <a:t>Asıl metin stillerini düzenle</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4" name="Metin Yer Tutucusu 3"/>
          <p:cNvSpPr>
            <a:spLocks noGrp="1"/>
          </p:cNvSpPr>
          <p:nvPr>
            <p:ph type="body" sz="half" idx="2"/>
          </p:nvPr>
        </p:nvSpPr>
        <p:spPr bwMode="white">
          <a:xfrm>
            <a:off x="1074240" y="1828800"/>
            <a:ext cx="3293422" cy="4343400"/>
          </a:xfrm>
        </p:spPr>
        <p:txBody>
          <a:bodyPr rtlCol="0">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tr-TR" noProof="0"/>
              <a:t>Asıl metin stillerini düzenle</a:t>
            </a:r>
          </a:p>
        </p:txBody>
      </p:sp>
      <p:sp>
        <p:nvSpPr>
          <p:cNvPr id="5" name="Tarih Yer Tutucusu 4"/>
          <p:cNvSpPr>
            <a:spLocks noGrp="1"/>
          </p:cNvSpPr>
          <p:nvPr>
            <p:ph type="dt" sz="half" idx="10"/>
          </p:nvPr>
        </p:nvSpPr>
        <p:spPr/>
        <p:txBody>
          <a:bodyPr rtlCol="0"/>
          <a:lstStyle/>
          <a:p>
            <a:pPr rtl="0"/>
            <a:fld id="{FBAFDAEA-592E-4A46-BDC1-4B61A0080256}" type="datetime1">
              <a:rPr lang="tr-TR" noProof="0" smtClean="0"/>
              <a:t>4.11.2023</a:t>
            </a:fld>
            <a:endParaRPr lang="tr-TR" noProof="0" dirty="0"/>
          </a:p>
        </p:txBody>
      </p:sp>
      <p:sp>
        <p:nvSpPr>
          <p:cNvPr id="6" name="Alt Bilgi Yer Tutucusu 5"/>
          <p:cNvSpPr>
            <a:spLocks noGrp="1"/>
          </p:cNvSpPr>
          <p:nvPr>
            <p:ph type="ftr" sz="quarter" idx="11"/>
          </p:nvPr>
        </p:nvSpPr>
        <p:spPr/>
        <p:txBody>
          <a:bodyPr rtlCol="0"/>
          <a:lstStyle/>
          <a:p>
            <a:pPr rtl="0"/>
            <a:r>
              <a:rPr lang="en-US" noProof="0"/>
              <a:t>Spiegel, M. R., &amp; Stephens, L. J. (1999). Schaum's outline of theory and problems of statistics. Erlangga.</a:t>
            </a:r>
            <a:endParaRPr lang="tr-TR" noProof="0" dirty="0"/>
          </a:p>
        </p:txBody>
      </p:sp>
      <p:sp>
        <p:nvSpPr>
          <p:cNvPr id="7" name="Slayt Numarası Yer Tutucusu 6"/>
          <p:cNvSpPr>
            <a:spLocks noGrp="1"/>
          </p:cNvSpPr>
          <p:nvPr>
            <p:ph type="sldNum" sz="quarter" idx="12"/>
          </p:nvPr>
        </p:nvSpPr>
        <p:spPr/>
        <p:txBody>
          <a:bodyPr rtlCol="0"/>
          <a:lstStyle/>
          <a:p>
            <a:pPr rtl="0"/>
            <a:fld id="{7DC1BBB0-96F0-4077-A278-0F3FB5C104D3}" type="slidenum">
              <a:rPr lang="tr-TR" noProof="0" smtClean="0"/>
              <a:t>‹#›</a:t>
            </a:fld>
            <a:endParaRPr lang="tr-TR" noProof="0" dirty="0"/>
          </a:p>
        </p:txBody>
      </p:sp>
    </p:spTree>
    <p:extLst>
      <p:ext uri="{BB962C8B-B14F-4D97-AF65-F5344CB8AC3E}">
        <p14:creationId xmlns:p14="http://schemas.microsoft.com/office/powerpoint/2010/main" val="3518043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Resim Yazılı Resim">
    <p:spTree>
      <p:nvGrpSpPr>
        <p:cNvPr id="1" name=""/>
        <p:cNvGrpSpPr/>
        <p:nvPr/>
      </p:nvGrpSpPr>
      <p:grpSpPr>
        <a:xfrm>
          <a:off x="0" y="0"/>
          <a:ext cx="0" cy="0"/>
          <a:chOff x="0" y="0"/>
          <a:chExt cx="0" cy="0"/>
        </a:xfrm>
      </p:grpSpPr>
      <p:sp>
        <p:nvSpPr>
          <p:cNvPr id="11" name="Dikdörtgen 10"/>
          <p:cNvSpPr/>
          <p:nvPr/>
        </p:nvSpPr>
        <p:spPr bwMode="gray">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tr-TR" noProof="0" dirty="0"/>
          </a:p>
        </p:txBody>
      </p:sp>
      <p:sp>
        <p:nvSpPr>
          <p:cNvPr id="8" name="Dikdörtgen 7"/>
          <p:cNvSpPr/>
          <p:nvPr/>
        </p:nvSpPr>
        <p:spPr bwMode="black">
          <a:xfrm>
            <a:off x="11884104" y="0"/>
            <a:ext cx="30472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tr-TR" noProof="0" dirty="0"/>
          </a:p>
        </p:txBody>
      </p:sp>
      <p:sp>
        <p:nvSpPr>
          <p:cNvPr id="9" name="Dikdörtgen 8"/>
          <p:cNvSpPr/>
          <p:nvPr/>
        </p:nvSpPr>
        <p:spPr bwMode="ltGray">
          <a:xfrm>
            <a:off x="4875530" y="0"/>
            <a:ext cx="7017034"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tr-TR" noProof="0" dirty="0"/>
          </a:p>
        </p:txBody>
      </p:sp>
      <p:sp>
        <p:nvSpPr>
          <p:cNvPr id="2" name="Başlık 1"/>
          <p:cNvSpPr>
            <a:spLocks noGrp="1"/>
          </p:cNvSpPr>
          <p:nvPr>
            <p:ph type="title"/>
          </p:nvPr>
        </p:nvSpPr>
        <p:spPr>
          <a:xfrm>
            <a:off x="1074240" y="381000"/>
            <a:ext cx="3293422" cy="1371600"/>
          </a:xfrm>
        </p:spPr>
        <p:txBody>
          <a:bodyPr rtlCol="0" anchor="b">
            <a:normAutofit/>
          </a:bodyPr>
          <a:lstStyle>
            <a:lvl1pPr algn="l">
              <a:defRPr sz="2800" b="0" cap="all" baseline="0">
                <a:solidFill>
                  <a:schemeClr val="tx1">
                    <a:lumMod val="75000"/>
                  </a:schemeClr>
                </a:solidFill>
              </a:defRPr>
            </a:lvl1pPr>
          </a:lstStyle>
          <a:p>
            <a:pPr rtl="0"/>
            <a:r>
              <a:rPr lang="tr-TR" noProof="0"/>
              <a:t>Asıl başlık stili için tıklatın</a:t>
            </a:r>
            <a:endParaRPr lang="tr-TR" noProof="0" dirty="0"/>
          </a:p>
        </p:txBody>
      </p:sp>
      <p:sp>
        <p:nvSpPr>
          <p:cNvPr id="3" name="Resim Yer Tutucusu 2" descr="Resim eklemek için boş yer tutucu. Yer tutucuya tıklayın ve eklemek istediğiniz resmi seçin"/>
          <p:cNvSpPr>
            <a:spLocks noGrp="1"/>
          </p:cNvSpPr>
          <p:nvPr>
            <p:ph type="pic" idx="1"/>
          </p:nvPr>
        </p:nvSpPr>
        <p:spPr bwMode="auto">
          <a:xfrm>
            <a:off x="5180251" y="482600"/>
            <a:ext cx="6195986" cy="5689600"/>
          </a:xfrm>
          <a:ln w="19050">
            <a:solidFill>
              <a:schemeClr val="bg1"/>
            </a:solidFill>
          </a:ln>
        </p:spPr>
        <p:txBody>
          <a:bodyPr rtlCol="0">
            <a:normAutofit/>
          </a:bodyPr>
          <a:lstStyle>
            <a:lvl1pPr marL="0" indent="0">
              <a:buNone/>
              <a:defRPr sz="2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tr-TR" noProof="0"/>
              <a:t>Resim eklemek için simgeyi tıklatın</a:t>
            </a:r>
            <a:endParaRPr lang="tr-TR" noProof="0" dirty="0"/>
          </a:p>
        </p:txBody>
      </p:sp>
      <p:sp>
        <p:nvSpPr>
          <p:cNvPr id="4" name="Metin Yer Tutucusu 3"/>
          <p:cNvSpPr>
            <a:spLocks noGrp="1"/>
          </p:cNvSpPr>
          <p:nvPr>
            <p:ph type="body" sz="half" idx="2"/>
          </p:nvPr>
        </p:nvSpPr>
        <p:spPr>
          <a:xfrm>
            <a:off x="1074240" y="1828800"/>
            <a:ext cx="3293422" cy="4343400"/>
          </a:xfrm>
        </p:spPr>
        <p:txBody>
          <a:bodyPr rtlCol="0">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tr-TR" noProof="0"/>
              <a:t>Asıl metin stillerini düzenle</a:t>
            </a:r>
          </a:p>
        </p:txBody>
      </p:sp>
      <p:sp>
        <p:nvSpPr>
          <p:cNvPr id="5" name="Tarih Yer Tutucusu 4"/>
          <p:cNvSpPr>
            <a:spLocks noGrp="1"/>
          </p:cNvSpPr>
          <p:nvPr>
            <p:ph type="dt" sz="half" idx="10"/>
          </p:nvPr>
        </p:nvSpPr>
        <p:spPr/>
        <p:txBody>
          <a:bodyPr rtlCol="0"/>
          <a:lstStyle>
            <a:lvl1pPr>
              <a:defRPr baseline="0">
                <a:solidFill>
                  <a:schemeClr val="tx2"/>
                </a:solidFill>
              </a:defRPr>
            </a:lvl1pPr>
          </a:lstStyle>
          <a:p>
            <a:pPr rtl="0"/>
            <a:fld id="{6231EB16-D6AF-437B-9FAC-495389101250}" type="datetime1">
              <a:rPr lang="tr-TR" noProof="0" smtClean="0"/>
              <a:t>4.11.2023</a:t>
            </a:fld>
            <a:endParaRPr lang="tr-TR" noProof="0" dirty="0"/>
          </a:p>
        </p:txBody>
      </p:sp>
      <p:sp>
        <p:nvSpPr>
          <p:cNvPr id="6" name="Alt Bilgi Yer Tutucusu 5"/>
          <p:cNvSpPr>
            <a:spLocks noGrp="1"/>
          </p:cNvSpPr>
          <p:nvPr>
            <p:ph type="ftr" sz="quarter" idx="11"/>
          </p:nvPr>
        </p:nvSpPr>
        <p:spPr/>
        <p:txBody>
          <a:bodyPr rtlCol="0"/>
          <a:lstStyle>
            <a:lvl1pPr>
              <a:defRPr baseline="0">
                <a:solidFill>
                  <a:schemeClr val="tx2"/>
                </a:solidFill>
              </a:defRPr>
            </a:lvl1pPr>
          </a:lstStyle>
          <a:p>
            <a:pPr rtl="0"/>
            <a:r>
              <a:rPr lang="en-US" noProof="0"/>
              <a:t>Spiegel, M. R., &amp; Stephens, L. J. (1999). Schaum's outline of theory and problems of statistics. Erlangga.</a:t>
            </a:r>
            <a:endParaRPr lang="tr-TR" noProof="0" dirty="0"/>
          </a:p>
        </p:txBody>
      </p:sp>
      <p:sp>
        <p:nvSpPr>
          <p:cNvPr id="7" name="Slayt Numarası Yer Tutucusu 6"/>
          <p:cNvSpPr>
            <a:spLocks noGrp="1"/>
          </p:cNvSpPr>
          <p:nvPr>
            <p:ph type="sldNum" sz="quarter" idx="12"/>
          </p:nvPr>
        </p:nvSpPr>
        <p:spPr/>
        <p:txBody>
          <a:bodyPr rtlCol="0"/>
          <a:lstStyle>
            <a:lvl1pPr>
              <a:defRPr baseline="0">
                <a:solidFill>
                  <a:schemeClr val="tx2"/>
                </a:solidFill>
              </a:defRPr>
            </a:lvl1pPr>
          </a:lstStyle>
          <a:p>
            <a:pPr rtl="0"/>
            <a:fld id="{7DC1BBB0-96F0-4077-A278-0F3FB5C104D3}" type="slidenum">
              <a:rPr lang="tr-TR" noProof="0" smtClean="0"/>
              <a:pPr/>
              <a:t>‹#›</a:t>
            </a:fld>
            <a:endParaRPr lang="tr-TR" noProof="0" dirty="0"/>
          </a:p>
        </p:txBody>
      </p:sp>
      <p:cxnSp>
        <p:nvCxnSpPr>
          <p:cNvPr id="10" name="Düz Bağlayıcı 9"/>
          <p:cNvCxnSpPr/>
          <p:nvPr/>
        </p:nvCxnSpPr>
        <p:spPr bwMode="white">
          <a:xfrm>
            <a:off x="11879867"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3900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ikdörtgen 6"/>
          <p:cNvSpPr/>
          <p:nvPr/>
        </p:nvSpPr>
        <p:spPr bwMode="gray">
          <a:xfrm>
            <a:off x="11847880" y="-2540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tr-TR" noProof="0" dirty="0"/>
          </a:p>
        </p:txBody>
      </p:sp>
      <p:sp>
        <p:nvSpPr>
          <p:cNvPr id="8" name="Dikdörtgen 7"/>
          <p:cNvSpPr/>
          <p:nvPr/>
        </p:nvSpPr>
        <p:spPr bwMode="ltGray">
          <a:xfrm>
            <a:off x="580919" y="-2540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tr-TR" noProof="0" dirty="0"/>
          </a:p>
        </p:txBody>
      </p:sp>
      <p:sp>
        <p:nvSpPr>
          <p:cNvPr id="9" name="Dikdörtgen 8"/>
          <p:cNvSpPr/>
          <p:nvPr/>
        </p:nvSpPr>
        <p:spPr bwMode="gray">
          <a:xfrm>
            <a:off x="-36224" y="-25400"/>
            <a:ext cx="609441"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tr-TR" noProof="0" dirty="0"/>
          </a:p>
        </p:txBody>
      </p:sp>
      <p:sp>
        <p:nvSpPr>
          <p:cNvPr id="13" name="Dikdörtgen 12"/>
          <p:cNvSpPr/>
          <p:nvPr/>
        </p:nvSpPr>
        <p:spPr bwMode="black">
          <a:xfrm>
            <a:off x="580919" y="710819"/>
            <a:ext cx="609441"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dirty="0"/>
          </a:p>
        </p:txBody>
      </p:sp>
      <p:cxnSp>
        <p:nvCxnSpPr>
          <p:cNvPr id="14" name="Düz Bağlayıcı 13"/>
          <p:cNvCxnSpPr/>
          <p:nvPr/>
        </p:nvCxnSpPr>
        <p:spPr bwMode="white">
          <a:xfrm>
            <a:off x="580919" y="7108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Düz Bağlayıcı 14"/>
          <p:cNvCxnSpPr/>
          <p:nvPr/>
        </p:nvCxnSpPr>
        <p:spPr bwMode="white">
          <a:xfrm>
            <a:off x="580919" y="13204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Pi İşareti"/>
          <p:cNvSpPr>
            <a:spLocks/>
          </p:cNvSpPr>
          <p:nvPr/>
        </p:nvSpPr>
        <p:spPr bwMode="white">
          <a:xfrm>
            <a:off x="719871" y="872702"/>
            <a:ext cx="336023"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tr-TR" noProof="0" dirty="0"/>
          </a:p>
        </p:txBody>
      </p:sp>
      <p:cxnSp>
        <p:nvCxnSpPr>
          <p:cNvPr id="16" name="Düz Bağlayıcı 15"/>
          <p:cNvCxnSpPr/>
          <p:nvPr/>
        </p:nvCxnSpPr>
        <p:spPr bwMode="white">
          <a:xfrm>
            <a:off x="580919" y="-2540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Başlık Yer Tutucusu 1"/>
          <p:cNvSpPr>
            <a:spLocks noGrp="1"/>
          </p:cNvSpPr>
          <p:nvPr>
            <p:ph type="title"/>
          </p:nvPr>
        </p:nvSpPr>
        <p:spPr>
          <a:xfrm>
            <a:off x="1557212" y="152400"/>
            <a:ext cx="9782801" cy="1239837"/>
          </a:xfrm>
          <a:prstGeom prst="rect">
            <a:avLst/>
          </a:prstGeom>
        </p:spPr>
        <p:txBody>
          <a:bodyPr vert="horz" lIns="91440" tIns="45720" rIns="91440" bIns="45720" rtlCol="0" anchor="b">
            <a:normAutofit/>
          </a:bodyPr>
          <a:lstStyle/>
          <a:p>
            <a:pPr rtl="0"/>
            <a:r>
              <a:rPr lang="tr-TR" noProof="0" dirty="0"/>
              <a:t>Asıl başlık stilini düzenlemek için tıklayın</a:t>
            </a:r>
          </a:p>
        </p:txBody>
      </p:sp>
      <p:sp>
        <p:nvSpPr>
          <p:cNvPr id="3" name="Metin Yer Tutucusu 2"/>
          <p:cNvSpPr>
            <a:spLocks noGrp="1"/>
          </p:cNvSpPr>
          <p:nvPr>
            <p:ph type="body" idx="1"/>
          </p:nvPr>
        </p:nvSpPr>
        <p:spPr>
          <a:xfrm>
            <a:off x="1557212" y="1574800"/>
            <a:ext cx="9782801" cy="4572000"/>
          </a:xfrm>
          <a:prstGeom prst="rect">
            <a:avLst/>
          </a:prstGeom>
        </p:spPr>
        <p:txBody>
          <a:bodyPr vert="horz" lIns="91440" tIns="45720" rIns="91440" bIns="45720" rtlCol="0">
            <a:normAutofit/>
          </a:bodyPr>
          <a:lstStyle/>
          <a:p>
            <a:pPr lvl="0" rtl="0"/>
            <a:r>
              <a:rPr lang="tr-TR" noProof="0" dirty="0"/>
              <a:t>Asıl metin stillerini düzenlemek için tıklayın</a:t>
            </a:r>
          </a:p>
          <a:p>
            <a:pPr lvl="1" rtl="0"/>
            <a:r>
              <a:rPr lang="tr-TR" noProof="0" dirty="0"/>
              <a:t>İkinci düzey</a:t>
            </a:r>
          </a:p>
          <a:p>
            <a:pPr lvl="2" rtl="0"/>
            <a:r>
              <a:rPr lang="tr-TR" noProof="0" dirty="0"/>
              <a:t>Üçüncü düzey</a:t>
            </a:r>
          </a:p>
          <a:p>
            <a:pPr lvl="3" rtl="0"/>
            <a:r>
              <a:rPr lang="tr-TR" noProof="0" dirty="0"/>
              <a:t>Dördüncü düzey</a:t>
            </a:r>
          </a:p>
          <a:p>
            <a:pPr lvl="4" rtl="0"/>
            <a:r>
              <a:rPr lang="tr-TR" noProof="0" dirty="0"/>
              <a:t>Beşinci düzey</a:t>
            </a:r>
          </a:p>
        </p:txBody>
      </p:sp>
      <p:sp>
        <p:nvSpPr>
          <p:cNvPr id="4" name="Tarih Yer Tutucusu 3"/>
          <p:cNvSpPr>
            <a:spLocks noGrp="1"/>
          </p:cNvSpPr>
          <p:nvPr>
            <p:ph type="dt" sz="half" idx="2"/>
          </p:nvPr>
        </p:nvSpPr>
        <p:spPr>
          <a:xfrm>
            <a:off x="5144026" y="6330951"/>
            <a:ext cx="1218883" cy="365125"/>
          </a:xfrm>
          <a:prstGeom prst="rect">
            <a:avLst/>
          </a:prstGeom>
        </p:spPr>
        <p:txBody>
          <a:bodyPr vert="horz" lIns="91440" tIns="45720" rIns="91440" bIns="45720" rtlCol="0" anchor="ctr"/>
          <a:lstStyle>
            <a:lvl1pPr algn="l">
              <a:defRPr sz="1200" cap="all" baseline="0">
                <a:solidFill>
                  <a:schemeClr val="tx1"/>
                </a:solidFill>
              </a:defRPr>
            </a:lvl1pPr>
          </a:lstStyle>
          <a:p>
            <a:pPr rtl="0"/>
            <a:fld id="{3E626AAD-6D3E-4DD3-BE5C-39396D22791B}" type="datetime1">
              <a:rPr lang="tr-TR" noProof="0" smtClean="0"/>
              <a:t>4.11.2023</a:t>
            </a:fld>
            <a:endParaRPr lang="tr-TR" noProof="0" dirty="0"/>
          </a:p>
        </p:txBody>
      </p:sp>
      <p:sp>
        <p:nvSpPr>
          <p:cNvPr id="5" name="Alt Bilgi Yer Tutucusu 4"/>
          <p:cNvSpPr>
            <a:spLocks noGrp="1"/>
          </p:cNvSpPr>
          <p:nvPr>
            <p:ph type="ftr" sz="quarter" idx="3"/>
          </p:nvPr>
        </p:nvSpPr>
        <p:spPr>
          <a:xfrm>
            <a:off x="6559709" y="6330951"/>
            <a:ext cx="3974065" cy="365125"/>
          </a:xfrm>
          <a:prstGeom prst="rect">
            <a:avLst/>
          </a:prstGeom>
        </p:spPr>
        <p:txBody>
          <a:bodyPr vert="horz" lIns="91440" tIns="45720" rIns="91440" bIns="45720" rtlCol="0" anchor="ctr"/>
          <a:lstStyle>
            <a:lvl1pPr algn="ctr">
              <a:defRPr sz="1200" cap="all" baseline="0">
                <a:solidFill>
                  <a:schemeClr val="tx1"/>
                </a:solidFill>
              </a:defRPr>
            </a:lvl1pPr>
          </a:lstStyle>
          <a:p>
            <a:pPr rtl="0"/>
            <a:r>
              <a:rPr lang="en-US" noProof="0"/>
              <a:t>Spiegel, M. R., &amp; Stephens, L. J. (1999). Schaum's outline of theory and problems of statistics. Erlangga.</a:t>
            </a:r>
            <a:endParaRPr lang="tr-TR" noProof="0" dirty="0"/>
          </a:p>
        </p:txBody>
      </p:sp>
      <p:sp>
        <p:nvSpPr>
          <p:cNvPr id="6" name="Slayt Numarası Yer Tutucusu 5"/>
          <p:cNvSpPr>
            <a:spLocks noGrp="1"/>
          </p:cNvSpPr>
          <p:nvPr>
            <p:ph type="sldNum" sz="quarter" idx="4"/>
          </p:nvPr>
        </p:nvSpPr>
        <p:spPr>
          <a:xfrm>
            <a:off x="10730572" y="6330951"/>
            <a:ext cx="609441" cy="365125"/>
          </a:xfrm>
          <a:prstGeom prst="rect">
            <a:avLst/>
          </a:prstGeom>
        </p:spPr>
        <p:txBody>
          <a:bodyPr vert="horz" lIns="91440" tIns="45720" rIns="91440" bIns="45720" rtlCol="0" anchor="ctr"/>
          <a:lstStyle>
            <a:lvl1pPr algn="r">
              <a:defRPr sz="1200" cap="all" baseline="0">
                <a:solidFill>
                  <a:schemeClr val="tx1"/>
                </a:solidFill>
              </a:defRPr>
            </a:lvl1pPr>
          </a:lstStyle>
          <a:p>
            <a:pPr rtl="0"/>
            <a:fld id="{7DC1BBB0-96F0-4077-A278-0F3FB5C104D3}" type="slidenum">
              <a:rPr lang="tr-TR" noProof="0" smtClean="0"/>
              <a:pPr/>
              <a:t>‹#›</a:t>
            </a:fld>
            <a:endParaRPr lang="tr-TR" noProof="0" dirty="0"/>
          </a:p>
        </p:txBody>
      </p:sp>
    </p:spTree>
    <p:extLst>
      <p:ext uri="{BB962C8B-B14F-4D97-AF65-F5344CB8AC3E}">
        <p14:creationId xmlns:p14="http://schemas.microsoft.com/office/powerpoint/2010/main" val="2054322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p:titleStyle>
    <p:body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2428669" y="1628800"/>
            <a:ext cx="8329031" cy="1036712"/>
          </a:xfrm>
        </p:spPr>
        <p:txBody>
          <a:bodyPr rtlCol="0"/>
          <a:lstStyle/>
          <a:p>
            <a:pPr rtl="0"/>
            <a:r>
              <a:rPr lang="tr-TR" dirty="0"/>
              <a:t>İSTATİSTİĞE GİRİŞ</a:t>
            </a:r>
            <a:br>
              <a:rPr lang="tr-TR" dirty="0"/>
            </a:br>
            <a:endParaRPr lang="tr-TR" dirty="0"/>
          </a:p>
        </p:txBody>
      </p:sp>
      <p:sp>
        <p:nvSpPr>
          <p:cNvPr id="3" name="Alt Başlık 2"/>
          <p:cNvSpPr>
            <a:spLocks noGrp="1"/>
          </p:cNvSpPr>
          <p:nvPr>
            <p:ph type="subTitle" idx="1"/>
          </p:nvPr>
        </p:nvSpPr>
        <p:spPr>
          <a:xfrm>
            <a:off x="2428668" y="4732509"/>
            <a:ext cx="9354375" cy="728491"/>
          </a:xfrm>
        </p:spPr>
        <p:txBody>
          <a:bodyPr rtlCol="0">
            <a:normAutofit/>
          </a:bodyPr>
          <a:lstStyle/>
          <a:p>
            <a:pPr algn="r" rtl="0"/>
            <a:r>
              <a:rPr lang="tr-TR" sz="2000" dirty="0"/>
              <a:t>Prof. Dr. Nilüfer Kahraman</a:t>
            </a:r>
          </a:p>
          <a:p>
            <a:pPr algn="r" rtl="0"/>
            <a:r>
              <a:rPr lang="tr-TR" sz="2000" dirty="0"/>
              <a:t>Gazi Eğitim Fakültesi</a:t>
            </a:r>
          </a:p>
        </p:txBody>
      </p:sp>
      <p:sp>
        <p:nvSpPr>
          <p:cNvPr id="4" name="Alt Başlık 2"/>
          <p:cNvSpPr txBox="1">
            <a:spLocks/>
          </p:cNvSpPr>
          <p:nvPr/>
        </p:nvSpPr>
        <p:spPr>
          <a:xfrm>
            <a:off x="2428668" y="3140968"/>
            <a:ext cx="8562287" cy="111608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Font typeface="Euphemia" pitchFamily="34" charset="0"/>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600"/>
              </a:spcBef>
              <a:buFont typeface="Euphemia"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Font typeface="Euphemia"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Font typeface="Euphemia"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600"/>
              </a:spcBef>
              <a:buFont typeface="Euphemia"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600"/>
              </a:spcBef>
              <a:buFont typeface="Euphemia"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600"/>
              </a:spcBef>
              <a:buFont typeface="Euphemia" pitchFamily="34" charset="0"/>
              <a:buNone/>
              <a:defRPr sz="1800" kern="1200" baseline="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600"/>
              </a:spcBef>
              <a:buFont typeface="Euphemia" pitchFamily="34" charset="0"/>
              <a:buNone/>
              <a:defRPr sz="1800" kern="1200" baseline="0">
                <a:solidFill>
                  <a:schemeClr val="tx1">
                    <a:tint val="75000"/>
                  </a:schemeClr>
                </a:solidFill>
                <a:latin typeface="+mn-lt"/>
                <a:ea typeface="+mn-ea"/>
                <a:cs typeface="+mn-cs"/>
              </a:defRPr>
            </a:lvl9pPr>
          </a:lstStyle>
          <a:p>
            <a:r>
              <a:rPr lang="tr-TR" dirty="0"/>
              <a:t>Ünite 7. Normal Dağılım ve Standart Puanlar</a:t>
            </a:r>
          </a:p>
        </p:txBody>
      </p:sp>
      <p:sp>
        <p:nvSpPr>
          <p:cNvPr id="5" name="Altbilgi Yer Tutucusu 4"/>
          <p:cNvSpPr>
            <a:spLocks noGrp="1"/>
          </p:cNvSpPr>
          <p:nvPr>
            <p:ph type="ftr" sz="quarter" idx="11"/>
          </p:nvPr>
        </p:nvSpPr>
        <p:spPr>
          <a:xfrm>
            <a:off x="2436937" y="3789040"/>
            <a:ext cx="5112568" cy="574811"/>
          </a:xfrm>
        </p:spPr>
        <p:txBody>
          <a:bodyPr/>
          <a:lstStyle/>
          <a:p>
            <a:pPr algn="l" rtl="0"/>
            <a:r>
              <a:rPr lang="tr-TR" b="1" noProof="0" dirty="0"/>
              <a:t>Ana Kaynak: </a:t>
            </a:r>
            <a:r>
              <a:rPr lang="en-US" cap="none" noProof="0" dirty="0"/>
              <a:t>Spiegel, M. R., &amp; Stephens, L. J. (1999). </a:t>
            </a:r>
            <a:r>
              <a:rPr lang="en-US" cap="none" noProof="0" dirty="0" err="1"/>
              <a:t>Schaum's</a:t>
            </a:r>
            <a:r>
              <a:rPr lang="tr-TR" cap="none" dirty="0"/>
              <a:t> </a:t>
            </a:r>
            <a:r>
              <a:rPr lang="en-US" cap="none" noProof="0" dirty="0"/>
              <a:t>Outline Of Theory And Problems Of Statistics.</a:t>
            </a:r>
            <a:endParaRPr lang="tr-TR" noProof="0" dirty="0"/>
          </a:p>
        </p:txBody>
      </p:sp>
    </p:spTree>
    <p:extLst>
      <p:ext uri="{BB962C8B-B14F-4D97-AF65-F5344CB8AC3E}">
        <p14:creationId xmlns:p14="http://schemas.microsoft.com/office/powerpoint/2010/main" val="506761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Normal Dağılım Soru</a:t>
            </a:r>
          </a:p>
        </p:txBody>
      </p:sp>
      <p:sp>
        <p:nvSpPr>
          <p:cNvPr id="3" name="İçerik Yer Tutucusu 10">
            <a:extLst>
              <a:ext uri="{FF2B5EF4-FFF2-40B4-BE49-F238E27FC236}">
                <a16:creationId xmlns:a16="http://schemas.microsoft.com/office/drawing/2014/main" id="{F610F390-329E-AA6C-409B-4426EE5A9820}"/>
              </a:ext>
            </a:extLst>
          </p:cNvPr>
          <p:cNvSpPr txBox="1">
            <a:spLocks/>
          </p:cNvSpPr>
          <p:nvPr/>
        </p:nvSpPr>
        <p:spPr>
          <a:xfrm>
            <a:off x="1341884" y="1988840"/>
            <a:ext cx="10034353" cy="4181328"/>
          </a:xfrm>
          <a:prstGeom prst="rect">
            <a:avLst/>
          </a:prstGeom>
        </p:spPr>
        <p:txBody>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r>
              <a:rPr lang="tr-TR" sz="2400" b="1" dirty="0"/>
              <a:t>Örnek 1. </a:t>
            </a:r>
            <a:r>
              <a:rPr lang="tr-TR" sz="2400" dirty="0"/>
              <a:t>Gazi Eğitim Fakültesinde yapılan İstatistik dersi vize sınavı sonucunda notların ortalaması 70, standart sapması 15 olarak hesaplanmıştır. Buna göre;</a:t>
            </a:r>
          </a:p>
          <a:p>
            <a:endParaRPr lang="tr-TR" sz="2400" dirty="0"/>
          </a:p>
          <a:p>
            <a:r>
              <a:rPr lang="tr-TR" sz="1800" dirty="0"/>
              <a:t>%68,2, %95,4 ve %99,8 olasılıkla, puanlar hangi aralıkta değişmektedir?</a:t>
            </a:r>
          </a:p>
          <a:p>
            <a:r>
              <a:rPr lang="tr-TR" sz="1800" dirty="0"/>
              <a:t>Bu sınıfta bir öğrencinin 40’ın altında not alma olasılığı kaçtır? </a:t>
            </a:r>
          </a:p>
          <a:p>
            <a:r>
              <a:rPr lang="tr-TR" sz="1800" dirty="0"/>
              <a:t>Bu sınıfta bir öğrencinin 85’in üstünde not alma olasılığı kaçtır?</a:t>
            </a:r>
          </a:p>
          <a:p>
            <a:r>
              <a:rPr lang="tr-TR" sz="1800" dirty="0"/>
              <a:t>Bu sınıfta bir öğrencinin 55 ile 85 arasında not alma olasılığı kaçtır? </a:t>
            </a:r>
          </a:p>
        </p:txBody>
      </p:sp>
    </p:spTree>
    <p:extLst>
      <p:ext uri="{BB962C8B-B14F-4D97-AF65-F5344CB8AC3E}">
        <p14:creationId xmlns:p14="http://schemas.microsoft.com/office/powerpoint/2010/main" val="2973559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Normal Dağılım Soru Çözüm</a:t>
            </a:r>
          </a:p>
        </p:txBody>
      </p:sp>
      <p:sp>
        <p:nvSpPr>
          <p:cNvPr id="12" name="İçerik Yer Tutucusu 10">
            <a:extLst>
              <a:ext uri="{FF2B5EF4-FFF2-40B4-BE49-F238E27FC236}">
                <a16:creationId xmlns:a16="http://schemas.microsoft.com/office/drawing/2014/main" id="{FF692FC5-FD22-B175-C86B-484B06D0C02D}"/>
              </a:ext>
            </a:extLst>
          </p:cNvPr>
          <p:cNvSpPr txBox="1">
            <a:spLocks/>
          </p:cNvSpPr>
          <p:nvPr/>
        </p:nvSpPr>
        <p:spPr>
          <a:xfrm>
            <a:off x="1341884" y="4930330"/>
            <a:ext cx="10034353" cy="1239838"/>
          </a:xfrm>
          <a:prstGeom prst="rect">
            <a:avLst/>
          </a:prstGeom>
        </p:spPr>
        <p:txBody>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r>
              <a:rPr lang="tr-TR" sz="1400" dirty="0"/>
              <a:t>%68,2, %95,4 ve %99,8 olasılıkla, puanlar hangi aralıkta değişmektedir?</a:t>
            </a:r>
          </a:p>
          <a:p>
            <a:r>
              <a:rPr lang="tr-TR" sz="1400" dirty="0"/>
              <a:t>Bu sınıfta bir öğrencinin 40’ın altında not alma olasılığı kaçtır? </a:t>
            </a:r>
          </a:p>
          <a:p>
            <a:r>
              <a:rPr lang="tr-TR" sz="1400" dirty="0"/>
              <a:t>Bu sınıfta bir öğrencinin 85’in üstünde not alma olasılığı kaçtır?</a:t>
            </a:r>
          </a:p>
          <a:p>
            <a:r>
              <a:rPr lang="tr-TR" sz="1400" dirty="0"/>
              <a:t>Bu sınıfta bir öğrencinin 55 ile 85 arasında not alma olasılığı kaçtır? </a:t>
            </a:r>
          </a:p>
        </p:txBody>
      </p:sp>
      <p:pic>
        <p:nvPicPr>
          <p:cNvPr id="3" name="Picture 2">
            <a:extLst>
              <a:ext uri="{FF2B5EF4-FFF2-40B4-BE49-F238E27FC236}">
                <a16:creationId xmlns:a16="http://schemas.microsoft.com/office/drawing/2014/main" id="{BD498A29-3579-CB29-7B40-6F85020D03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5397" y="1484784"/>
            <a:ext cx="6238030" cy="3125316"/>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a:extLst>
              <a:ext uri="{FF2B5EF4-FFF2-40B4-BE49-F238E27FC236}">
                <a16:creationId xmlns:a16="http://schemas.microsoft.com/office/drawing/2014/main" id="{A47C20FA-9B88-6C19-D88E-35F50939C739}"/>
              </a:ext>
            </a:extLst>
          </p:cNvPr>
          <p:cNvSpPr txBox="1"/>
          <p:nvPr/>
        </p:nvSpPr>
        <p:spPr>
          <a:xfrm>
            <a:off x="4366220" y="4517981"/>
            <a:ext cx="6106884" cy="369332"/>
          </a:xfrm>
          <a:prstGeom prst="rect">
            <a:avLst/>
          </a:prstGeom>
          <a:noFill/>
        </p:spPr>
        <p:txBody>
          <a:bodyPr wrap="square">
            <a:spAutoFit/>
          </a:bodyPr>
          <a:lstStyle/>
          <a:p>
            <a:r>
              <a:rPr lang="tr-TR" sz="1800" dirty="0"/>
              <a:t>ortalama = 70, standart sapma = 15 </a:t>
            </a:r>
            <a:endParaRPr lang="tr-TR" dirty="0"/>
          </a:p>
        </p:txBody>
      </p:sp>
    </p:spTree>
    <p:extLst>
      <p:ext uri="{BB962C8B-B14F-4D97-AF65-F5344CB8AC3E}">
        <p14:creationId xmlns:p14="http://schemas.microsoft.com/office/powerpoint/2010/main" val="1028847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Standart Puanlar</a:t>
            </a:r>
          </a:p>
        </p:txBody>
      </p:sp>
      <p:sp>
        <p:nvSpPr>
          <p:cNvPr id="3" name="İçerik Yer Tutucusu 10">
            <a:extLst>
              <a:ext uri="{FF2B5EF4-FFF2-40B4-BE49-F238E27FC236}">
                <a16:creationId xmlns:a16="http://schemas.microsoft.com/office/drawing/2014/main" id="{3F9523BB-C88F-F855-C7A9-121754B7ADB6}"/>
              </a:ext>
            </a:extLst>
          </p:cNvPr>
          <p:cNvSpPr txBox="1">
            <a:spLocks/>
          </p:cNvSpPr>
          <p:nvPr/>
        </p:nvSpPr>
        <p:spPr>
          <a:xfrm>
            <a:off x="7894612" y="2514600"/>
            <a:ext cx="3481625" cy="3655568"/>
          </a:xfrm>
          <a:prstGeom prst="rect">
            <a:avLst/>
          </a:prstGeom>
        </p:spPr>
        <p:txBody>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r>
              <a:rPr lang="tr-TR" sz="3600" dirty="0"/>
              <a:t>Bu öğrenci hangi derste daha başarılıdır?</a:t>
            </a:r>
          </a:p>
        </p:txBody>
      </p:sp>
      <p:graphicFrame>
        <p:nvGraphicFramePr>
          <p:cNvPr id="4" name="Tablo 3">
            <a:extLst>
              <a:ext uri="{FF2B5EF4-FFF2-40B4-BE49-F238E27FC236}">
                <a16:creationId xmlns:a16="http://schemas.microsoft.com/office/drawing/2014/main" id="{3417ABC4-AAD0-3182-4FE1-056026AF3AFD}"/>
              </a:ext>
            </a:extLst>
          </p:cNvPr>
          <p:cNvGraphicFramePr>
            <a:graphicFrameLocks noGrp="1"/>
          </p:cNvGraphicFramePr>
          <p:nvPr>
            <p:extLst>
              <p:ext uri="{D42A27DB-BD31-4B8C-83A1-F6EECF244321}">
                <p14:modId xmlns:p14="http://schemas.microsoft.com/office/powerpoint/2010/main" val="2049682822"/>
              </p:ext>
            </p:extLst>
          </p:nvPr>
        </p:nvGraphicFramePr>
        <p:xfrm>
          <a:off x="1701924" y="2514600"/>
          <a:ext cx="4944180" cy="1854200"/>
        </p:xfrm>
        <a:graphic>
          <a:graphicData uri="http://schemas.openxmlformats.org/drawingml/2006/table">
            <a:tbl>
              <a:tblPr firstRow="1" bandRow="1">
                <a:tableStyleId>{073A0DAA-6AF3-43AB-8588-CEC1D06C72B9}</a:tableStyleId>
              </a:tblPr>
              <a:tblGrid>
                <a:gridCol w="2472090">
                  <a:extLst>
                    <a:ext uri="{9D8B030D-6E8A-4147-A177-3AD203B41FA5}">
                      <a16:colId xmlns:a16="http://schemas.microsoft.com/office/drawing/2014/main" val="1166360804"/>
                    </a:ext>
                  </a:extLst>
                </a:gridCol>
                <a:gridCol w="2472090">
                  <a:extLst>
                    <a:ext uri="{9D8B030D-6E8A-4147-A177-3AD203B41FA5}">
                      <a16:colId xmlns:a16="http://schemas.microsoft.com/office/drawing/2014/main" val="238642535"/>
                    </a:ext>
                  </a:extLst>
                </a:gridCol>
              </a:tblGrid>
              <a:tr h="370840">
                <a:tc>
                  <a:txBody>
                    <a:bodyPr/>
                    <a:lstStyle/>
                    <a:p>
                      <a:pPr algn="ctr"/>
                      <a:r>
                        <a:rPr lang="tr-TR" dirty="0"/>
                        <a:t>Ders</a:t>
                      </a:r>
                    </a:p>
                  </a:txBody>
                  <a:tcPr/>
                </a:tc>
                <a:tc>
                  <a:txBody>
                    <a:bodyPr/>
                    <a:lstStyle/>
                    <a:p>
                      <a:pPr algn="ctr"/>
                      <a:r>
                        <a:rPr lang="tr-TR" dirty="0"/>
                        <a:t>Ham Puan</a:t>
                      </a:r>
                    </a:p>
                  </a:txBody>
                  <a:tcPr/>
                </a:tc>
                <a:extLst>
                  <a:ext uri="{0D108BD9-81ED-4DB2-BD59-A6C34878D82A}">
                    <a16:rowId xmlns:a16="http://schemas.microsoft.com/office/drawing/2014/main" val="1794988673"/>
                  </a:ext>
                </a:extLst>
              </a:tr>
              <a:tr h="370840">
                <a:tc>
                  <a:txBody>
                    <a:bodyPr/>
                    <a:lstStyle/>
                    <a:p>
                      <a:pPr algn="ctr"/>
                      <a:r>
                        <a:rPr lang="tr-TR" dirty="0"/>
                        <a:t>İstatistik</a:t>
                      </a:r>
                    </a:p>
                  </a:txBody>
                  <a:tcPr/>
                </a:tc>
                <a:tc>
                  <a:txBody>
                    <a:bodyPr/>
                    <a:lstStyle/>
                    <a:p>
                      <a:pPr algn="ctr"/>
                      <a:r>
                        <a:rPr lang="tr-TR" dirty="0"/>
                        <a:t>85</a:t>
                      </a:r>
                    </a:p>
                  </a:txBody>
                  <a:tcPr/>
                </a:tc>
                <a:extLst>
                  <a:ext uri="{0D108BD9-81ED-4DB2-BD59-A6C34878D82A}">
                    <a16:rowId xmlns:a16="http://schemas.microsoft.com/office/drawing/2014/main" val="3405230432"/>
                  </a:ext>
                </a:extLst>
              </a:tr>
              <a:tr h="370840">
                <a:tc>
                  <a:txBody>
                    <a:bodyPr/>
                    <a:lstStyle/>
                    <a:p>
                      <a:pPr algn="ctr"/>
                      <a:r>
                        <a:rPr lang="tr-TR" dirty="0"/>
                        <a:t>Sınıf Yönetimi</a:t>
                      </a:r>
                    </a:p>
                  </a:txBody>
                  <a:tcPr/>
                </a:tc>
                <a:tc>
                  <a:txBody>
                    <a:bodyPr/>
                    <a:lstStyle/>
                    <a:p>
                      <a:pPr algn="ctr"/>
                      <a:r>
                        <a:rPr lang="tr-TR" dirty="0"/>
                        <a:t>50</a:t>
                      </a:r>
                    </a:p>
                  </a:txBody>
                  <a:tcPr/>
                </a:tc>
                <a:extLst>
                  <a:ext uri="{0D108BD9-81ED-4DB2-BD59-A6C34878D82A}">
                    <a16:rowId xmlns:a16="http://schemas.microsoft.com/office/drawing/2014/main" val="3991105782"/>
                  </a:ext>
                </a:extLst>
              </a:tr>
              <a:tr h="370840">
                <a:tc>
                  <a:txBody>
                    <a:bodyPr/>
                    <a:lstStyle/>
                    <a:p>
                      <a:pPr algn="ctr"/>
                      <a:r>
                        <a:rPr lang="tr-TR" dirty="0"/>
                        <a:t>Psikolojiye Giriş</a:t>
                      </a:r>
                    </a:p>
                  </a:txBody>
                  <a:tcPr/>
                </a:tc>
                <a:tc>
                  <a:txBody>
                    <a:bodyPr/>
                    <a:lstStyle/>
                    <a:p>
                      <a:pPr algn="ctr"/>
                      <a:r>
                        <a:rPr lang="tr-TR" dirty="0"/>
                        <a:t>95</a:t>
                      </a:r>
                    </a:p>
                  </a:txBody>
                  <a:tcPr/>
                </a:tc>
                <a:extLst>
                  <a:ext uri="{0D108BD9-81ED-4DB2-BD59-A6C34878D82A}">
                    <a16:rowId xmlns:a16="http://schemas.microsoft.com/office/drawing/2014/main" val="705140286"/>
                  </a:ext>
                </a:extLst>
              </a:tr>
              <a:tr h="370840">
                <a:tc>
                  <a:txBody>
                    <a:bodyPr/>
                    <a:lstStyle/>
                    <a:p>
                      <a:pPr algn="ctr"/>
                      <a:r>
                        <a:rPr lang="tr-TR" dirty="0"/>
                        <a:t>Özel Eğitim</a:t>
                      </a:r>
                    </a:p>
                  </a:txBody>
                  <a:tcPr/>
                </a:tc>
                <a:tc>
                  <a:txBody>
                    <a:bodyPr/>
                    <a:lstStyle/>
                    <a:p>
                      <a:pPr algn="ctr"/>
                      <a:r>
                        <a:rPr lang="tr-TR" dirty="0"/>
                        <a:t>30</a:t>
                      </a:r>
                    </a:p>
                  </a:txBody>
                  <a:tcPr/>
                </a:tc>
                <a:extLst>
                  <a:ext uri="{0D108BD9-81ED-4DB2-BD59-A6C34878D82A}">
                    <a16:rowId xmlns:a16="http://schemas.microsoft.com/office/drawing/2014/main" val="91079355"/>
                  </a:ext>
                </a:extLst>
              </a:tr>
            </a:tbl>
          </a:graphicData>
        </a:graphic>
      </p:graphicFrame>
    </p:spTree>
    <p:extLst>
      <p:ext uri="{BB962C8B-B14F-4D97-AF65-F5344CB8AC3E}">
        <p14:creationId xmlns:p14="http://schemas.microsoft.com/office/powerpoint/2010/main" val="372435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10">
            <a:extLst>
              <a:ext uri="{FF2B5EF4-FFF2-40B4-BE49-F238E27FC236}">
                <a16:creationId xmlns:a16="http://schemas.microsoft.com/office/drawing/2014/main" id="{B7983FFB-5528-6AE7-458D-67B86A1C763C}"/>
              </a:ext>
            </a:extLst>
          </p:cNvPr>
          <p:cNvSpPr txBox="1">
            <a:spLocks/>
          </p:cNvSpPr>
          <p:nvPr/>
        </p:nvSpPr>
        <p:spPr>
          <a:xfrm>
            <a:off x="1431435" y="3861048"/>
            <a:ext cx="10034353" cy="2498576"/>
          </a:xfrm>
          <a:prstGeom prst="rect">
            <a:avLst/>
          </a:prstGeom>
        </p:spPr>
        <p:txBody>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algn="l"/>
            <a:endParaRPr lang="tr-TR" sz="1800" b="0" i="0" u="none" strike="noStrike" baseline="0" dirty="0"/>
          </a:p>
          <a:p>
            <a:r>
              <a:rPr lang="tr-TR" sz="1800" b="0" i="0" u="none" strike="noStrike" baseline="0" dirty="0"/>
              <a:t>Standart z puanları bir testten elde edilen ham puanları ortalaması 0, standart sapması 1 olan ve normal dağılım gösteren standart bir puana dönüştürür.</a:t>
            </a:r>
          </a:p>
          <a:p>
            <a:r>
              <a:rPr lang="tr-TR" sz="1800" dirty="0"/>
              <a:t>z</a:t>
            </a:r>
            <a:r>
              <a:rPr lang="tr-TR" sz="1800" b="0" i="0" u="none" strike="noStrike" baseline="0" dirty="0"/>
              <a:t> puanı verilen bir puanın ortalamanın ne kadar (standart sapma üründen) altında ya da üstünde olduğunu anlamamıza yardımcı olur </a:t>
            </a:r>
          </a:p>
          <a:p>
            <a:r>
              <a:rPr lang="tr-TR" sz="1800" dirty="0"/>
              <a:t>z</a:t>
            </a:r>
            <a:r>
              <a:rPr lang="tr-TR" sz="1800" b="0" i="0" u="none" strike="noStrike" baseline="0" dirty="0"/>
              <a:t> değeri ölçümlerin ortalamadan uzaklıklarının standart sapmaya oranını gösterir.</a:t>
            </a:r>
          </a:p>
        </p:txBody>
      </p:sp>
      <p:sp>
        <p:nvSpPr>
          <p:cNvPr id="2" name="Unvan 1"/>
          <p:cNvSpPr>
            <a:spLocks noGrp="1"/>
          </p:cNvSpPr>
          <p:nvPr>
            <p:ph type="title"/>
          </p:nvPr>
        </p:nvSpPr>
        <p:spPr/>
        <p:txBody>
          <a:bodyPr/>
          <a:lstStyle/>
          <a:p>
            <a:r>
              <a:rPr lang="tr-TR" dirty="0"/>
              <a:t>z Puanı</a:t>
            </a:r>
          </a:p>
        </p:txBody>
      </p:sp>
      <p:pic>
        <p:nvPicPr>
          <p:cNvPr id="4" name="Resim 3">
            <a:extLst>
              <a:ext uri="{FF2B5EF4-FFF2-40B4-BE49-F238E27FC236}">
                <a16:creationId xmlns:a16="http://schemas.microsoft.com/office/drawing/2014/main" id="{04A4D37A-9300-A3E3-73A2-496EA39A58BB}"/>
              </a:ext>
            </a:extLst>
          </p:cNvPr>
          <p:cNvPicPr>
            <a:picLocks noChangeAspect="1"/>
          </p:cNvPicPr>
          <p:nvPr/>
        </p:nvPicPr>
        <p:blipFill rotWithShape="1">
          <a:blip r:embed="rId2"/>
          <a:srcRect l="16917" t="59452" r="69495" b="26718"/>
          <a:stretch/>
        </p:blipFill>
        <p:spPr>
          <a:xfrm>
            <a:off x="4492234" y="1882393"/>
            <a:ext cx="3204356" cy="1834639"/>
          </a:xfrm>
          <a:prstGeom prst="rect">
            <a:avLst/>
          </a:prstGeom>
        </p:spPr>
      </p:pic>
      <p:sp>
        <p:nvSpPr>
          <p:cNvPr id="7" name="Metin kutusu 6">
            <a:extLst>
              <a:ext uri="{FF2B5EF4-FFF2-40B4-BE49-F238E27FC236}">
                <a16:creationId xmlns:a16="http://schemas.microsoft.com/office/drawing/2014/main" id="{A1C9FCA1-0C68-C9BD-0C69-343E13E5215D}"/>
              </a:ext>
            </a:extLst>
          </p:cNvPr>
          <p:cNvSpPr txBox="1"/>
          <p:nvPr/>
        </p:nvSpPr>
        <p:spPr>
          <a:xfrm>
            <a:off x="2782044" y="6071083"/>
            <a:ext cx="8319386" cy="577081"/>
          </a:xfrm>
          <a:prstGeom prst="rect">
            <a:avLst/>
          </a:prstGeom>
          <a:noFill/>
        </p:spPr>
        <p:txBody>
          <a:bodyPr wrap="square">
            <a:spAutoFit/>
          </a:bodyPr>
          <a:lstStyle/>
          <a:p>
            <a:r>
              <a:rPr lang="tr-TR" sz="1050" dirty="0" err="1"/>
              <a:t>chrome-extension</a:t>
            </a:r>
            <a:r>
              <a:rPr lang="tr-TR" sz="1050" dirty="0"/>
              <a:t>://</a:t>
            </a:r>
            <a:r>
              <a:rPr lang="tr-TR" sz="1050" dirty="0" err="1"/>
              <a:t>efaidnbmnnnibpcajpcglclefindmkaj</a:t>
            </a:r>
            <a:r>
              <a:rPr lang="tr-TR" sz="1050" dirty="0"/>
              <a:t>/https://acikders.ankara.edu.tr/pluginfile.php/169656/mod_resource/content/1/6_OLASILIK%20NORMAL%20DA%C4%9EILIM%20VE%20STANDART%20PUANLAR.pdf</a:t>
            </a:r>
          </a:p>
        </p:txBody>
      </p:sp>
    </p:spTree>
    <p:extLst>
      <p:ext uri="{BB962C8B-B14F-4D97-AF65-F5344CB8AC3E}">
        <p14:creationId xmlns:p14="http://schemas.microsoft.com/office/powerpoint/2010/main" val="34733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z Puanı</a:t>
            </a:r>
          </a:p>
        </p:txBody>
      </p:sp>
      <p:sp>
        <p:nvSpPr>
          <p:cNvPr id="3" name="İçerik Yer Tutucusu 10">
            <a:extLst>
              <a:ext uri="{FF2B5EF4-FFF2-40B4-BE49-F238E27FC236}">
                <a16:creationId xmlns:a16="http://schemas.microsoft.com/office/drawing/2014/main" id="{CF4149BF-5732-13DF-924F-A1B76ACB8B00}"/>
              </a:ext>
            </a:extLst>
          </p:cNvPr>
          <p:cNvSpPr txBox="1">
            <a:spLocks/>
          </p:cNvSpPr>
          <p:nvPr/>
        </p:nvSpPr>
        <p:spPr>
          <a:xfrm>
            <a:off x="1341884" y="2514600"/>
            <a:ext cx="10034353" cy="3655568"/>
          </a:xfrm>
          <a:prstGeom prst="rect">
            <a:avLst/>
          </a:prstGeom>
        </p:spPr>
        <p:txBody>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r>
              <a:rPr lang="tr-TR" dirty="0"/>
              <a:t>İki tür karşılaştırmaya olanak verir:</a:t>
            </a:r>
          </a:p>
          <a:p>
            <a:endParaRPr lang="tr-TR" dirty="0"/>
          </a:p>
          <a:p>
            <a:pPr lvl="1"/>
            <a:r>
              <a:rPr lang="tr-TR" sz="2000" dirty="0"/>
              <a:t>İki ayrı başarı testi için bir öğrencinin aldığı puanları z puanına dönüştürdüğümüzde, öğrencinin z değeri büyük olan testte daha başarılı olduğu söylenebilir.</a:t>
            </a:r>
          </a:p>
          <a:p>
            <a:pPr lvl="1"/>
            <a:r>
              <a:rPr lang="tr-TR" sz="2000" dirty="0"/>
              <a:t>Aynı sınava giren ve iki farklı grupta yer alan öğrencilerin puanları z puanına dönüştürülerek karşılaştırılabilir.</a:t>
            </a:r>
          </a:p>
        </p:txBody>
      </p:sp>
      <p:sp>
        <p:nvSpPr>
          <p:cNvPr id="5" name="Metin kutusu 4">
            <a:extLst>
              <a:ext uri="{FF2B5EF4-FFF2-40B4-BE49-F238E27FC236}">
                <a16:creationId xmlns:a16="http://schemas.microsoft.com/office/drawing/2014/main" id="{CD41BD7F-F871-3443-5C8D-9B0F351880C7}"/>
              </a:ext>
            </a:extLst>
          </p:cNvPr>
          <p:cNvSpPr txBox="1"/>
          <p:nvPr/>
        </p:nvSpPr>
        <p:spPr>
          <a:xfrm>
            <a:off x="3662751" y="6021288"/>
            <a:ext cx="7682297" cy="600164"/>
          </a:xfrm>
          <a:prstGeom prst="rect">
            <a:avLst/>
          </a:prstGeom>
          <a:noFill/>
        </p:spPr>
        <p:txBody>
          <a:bodyPr wrap="square">
            <a:spAutoFit/>
          </a:bodyPr>
          <a:lstStyle/>
          <a:p>
            <a:r>
              <a:rPr lang="tr-TR" sz="1100" dirty="0" err="1"/>
              <a:t>chrome-extension</a:t>
            </a:r>
            <a:r>
              <a:rPr lang="tr-TR" sz="1100" dirty="0"/>
              <a:t>://</a:t>
            </a:r>
            <a:r>
              <a:rPr lang="tr-TR" sz="1100" dirty="0" err="1"/>
              <a:t>efaidnbmnnnibpcajpcglclefindmkaj</a:t>
            </a:r>
            <a:r>
              <a:rPr lang="tr-TR" sz="1100" dirty="0"/>
              <a:t>/https://acikders.ankara.edu.tr/pluginfile.php/169656/mod_resource/content/1/6_OLASILIK%20NORMAL%20DA%C4%9EILIM%20VE%20STANDART%20PUANLAR.pdf</a:t>
            </a:r>
          </a:p>
        </p:txBody>
      </p:sp>
    </p:spTree>
    <p:extLst>
      <p:ext uri="{BB962C8B-B14F-4D97-AF65-F5344CB8AC3E}">
        <p14:creationId xmlns:p14="http://schemas.microsoft.com/office/powerpoint/2010/main" val="3082186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dirty="0"/>
              <a:t>z Puanı</a:t>
            </a:r>
          </a:p>
        </p:txBody>
      </p:sp>
      <p:graphicFrame>
        <p:nvGraphicFramePr>
          <p:cNvPr id="3" name="Tablo 2">
            <a:extLst>
              <a:ext uri="{FF2B5EF4-FFF2-40B4-BE49-F238E27FC236}">
                <a16:creationId xmlns:a16="http://schemas.microsoft.com/office/drawing/2014/main" id="{7DA85325-01F4-21EA-D239-61D61BDF1B5E}"/>
              </a:ext>
            </a:extLst>
          </p:cNvPr>
          <p:cNvGraphicFramePr>
            <a:graphicFrameLocks noGrp="1"/>
          </p:cNvGraphicFramePr>
          <p:nvPr>
            <p:extLst>
              <p:ext uri="{D42A27DB-BD31-4B8C-83A1-F6EECF244321}">
                <p14:modId xmlns:p14="http://schemas.microsoft.com/office/powerpoint/2010/main" val="1694769130"/>
              </p:ext>
            </p:extLst>
          </p:nvPr>
        </p:nvGraphicFramePr>
        <p:xfrm>
          <a:off x="1701924" y="2514600"/>
          <a:ext cx="4944179" cy="2123440"/>
        </p:xfrm>
        <a:graphic>
          <a:graphicData uri="http://schemas.openxmlformats.org/drawingml/2006/table">
            <a:tbl>
              <a:tblPr firstRow="1" bandRow="1">
                <a:tableStyleId>{073A0DAA-6AF3-43AB-8588-CEC1D06C72B9}</a:tableStyleId>
              </a:tblPr>
              <a:tblGrid>
                <a:gridCol w="1800200">
                  <a:extLst>
                    <a:ext uri="{9D8B030D-6E8A-4147-A177-3AD203B41FA5}">
                      <a16:colId xmlns:a16="http://schemas.microsoft.com/office/drawing/2014/main" val="1166360804"/>
                    </a:ext>
                  </a:extLst>
                </a:gridCol>
                <a:gridCol w="864096">
                  <a:extLst>
                    <a:ext uri="{9D8B030D-6E8A-4147-A177-3AD203B41FA5}">
                      <a16:colId xmlns:a16="http://schemas.microsoft.com/office/drawing/2014/main" val="238642535"/>
                    </a:ext>
                  </a:extLst>
                </a:gridCol>
                <a:gridCol w="1231890">
                  <a:extLst>
                    <a:ext uri="{9D8B030D-6E8A-4147-A177-3AD203B41FA5}">
                      <a16:colId xmlns:a16="http://schemas.microsoft.com/office/drawing/2014/main" val="652338510"/>
                    </a:ext>
                  </a:extLst>
                </a:gridCol>
                <a:gridCol w="1047993">
                  <a:extLst>
                    <a:ext uri="{9D8B030D-6E8A-4147-A177-3AD203B41FA5}">
                      <a16:colId xmlns:a16="http://schemas.microsoft.com/office/drawing/2014/main" val="3480617267"/>
                    </a:ext>
                  </a:extLst>
                </a:gridCol>
              </a:tblGrid>
              <a:tr h="370840">
                <a:tc>
                  <a:txBody>
                    <a:bodyPr/>
                    <a:lstStyle/>
                    <a:p>
                      <a:pPr algn="ctr"/>
                      <a:r>
                        <a:rPr lang="tr-TR" dirty="0"/>
                        <a:t>Ders</a:t>
                      </a:r>
                    </a:p>
                  </a:txBody>
                  <a:tcPr/>
                </a:tc>
                <a:tc>
                  <a:txBody>
                    <a:bodyPr/>
                    <a:lstStyle/>
                    <a:p>
                      <a:pPr algn="ctr"/>
                      <a:r>
                        <a:rPr lang="tr-TR" dirty="0"/>
                        <a:t>Ham Puan</a:t>
                      </a:r>
                    </a:p>
                  </a:txBody>
                  <a:tcPr/>
                </a:tc>
                <a:tc>
                  <a:txBody>
                    <a:bodyPr/>
                    <a:lstStyle/>
                    <a:p>
                      <a:pPr algn="ctr"/>
                      <a:r>
                        <a:rPr lang="tr-TR" sz="1800" dirty="0"/>
                        <a:t>Ortalama</a:t>
                      </a:r>
                    </a:p>
                  </a:txBody>
                  <a:tcPr/>
                </a:tc>
                <a:tc>
                  <a:txBody>
                    <a:bodyPr/>
                    <a:lstStyle/>
                    <a:p>
                      <a:pPr algn="ctr"/>
                      <a:r>
                        <a:rPr lang="tr-TR" dirty="0"/>
                        <a:t>Standart Sapma</a:t>
                      </a:r>
                    </a:p>
                  </a:txBody>
                  <a:tcPr/>
                </a:tc>
                <a:extLst>
                  <a:ext uri="{0D108BD9-81ED-4DB2-BD59-A6C34878D82A}">
                    <a16:rowId xmlns:a16="http://schemas.microsoft.com/office/drawing/2014/main" val="1794988673"/>
                  </a:ext>
                </a:extLst>
              </a:tr>
              <a:tr h="370840">
                <a:tc>
                  <a:txBody>
                    <a:bodyPr/>
                    <a:lstStyle/>
                    <a:p>
                      <a:pPr algn="ctr"/>
                      <a:r>
                        <a:rPr lang="tr-TR" dirty="0"/>
                        <a:t>İstatistik</a:t>
                      </a:r>
                    </a:p>
                  </a:txBody>
                  <a:tcPr/>
                </a:tc>
                <a:tc>
                  <a:txBody>
                    <a:bodyPr/>
                    <a:lstStyle/>
                    <a:p>
                      <a:pPr algn="ctr"/>
                      <a:r>
                        <a:rPr lang="tr-TR" dirty="0"/>
                        <a:t>85</a:t>
                      </a:r>
                    </a:p>
                  </a:txBody>
                  <a:tcPr/>
                </a:tc>
                <a:tc>
                  <a:txBody>
                    <a:bodyPr/>
                    <a:lstStyle/>
                    <a:p>
                      <a:pPr algn="ctr"/>
                      <a:r>
                        <a:rPr lang="tr-TR" dirty="0"/>
                        <a:t>75</a:t>
                      </a:r>
                    </a:p>
                  </a:txBody>
                  <a:tcPr/>
                </a:tc>
                <a:tc>
                  <a:txBody>
                    <a:bodyPr/>
                    <a:lstStyle/>
                    <a:p>
                      <a:pPr algn="ctr"/>
                      <a:r>
                        <a:rPr lang="tr-TR" dirty="0"/>
                        <a:t>13</a:t>
                      </a:r>
                    </a:p>
                  </a:txBody>
                  <a:tcPr/>
                </a:tc>
                <a:extLst>
                  <a:ext uri="{0D108BD9-81ED-4DB2-BD59-A6C34878D82A}">
                    <a16:rowId xmlns:a16="http://schemas.microsoft.com/office/drawing/2014/main" val="3405230432"/>
                  </a:ext>
                </a:extLst>
              </a:tr>
              <a:tr h="370840">
                <a:tc>
                  <a:txBody>
                    <a:bodyPr/>
                    <a:lstStyle/>
                    <a:p>
                      <a:pPr algn="ctr"/>
                      <a:r>
                        <a:rPr lang="tr-TR" dirty="0"/>
                        <a:t>Sınıf Yönetimi</a:t>
                      </a:r>
                    </a:p>
                  </a:txBody>
                  <a:tcPr/>
                </a:tc>
                <a:tc>
                  <a:txBody>
                    <a:bodyPr/>
                    <a:lstStyle/>
                    <a:p>
                      <a:pPr algn="ctr"/>
                      <a:r>
                        <a:rPr lang="tr-TR" dirty="0"/>
                        <a:t>50</a:t>
                      </a:r>
                    </a:p>
                  </a:txBody>
                  <a:tcPr/>
                </a:tc>
                <a:tc>
                  <a:txBody>
                    <a:bodyPr/>
                    <a:lstStyle/>
                    <a:p>
                      <a:pPr algn="ctr"/>
                      <a:r>
                        <a:rPr lang="tr-TR" dirty="0"/>
                        <a:t>65</a:t>
                      </a:r>
                    </a:p>
                  </a:txBody>
                  <a:tcPr/>
                </a:tc>
                <a:tc>
                  <a:txBody>
                    <a:bodyPr/>
                    <a:lstStyle/>
                    <a:p>
                      <a:pPr algn="ctr"/>
                      <a:r>
                        <a:rPr lang="tr-TR" dirty="0"/>
                        <a:t>16</a:t>
                      </a:r>
                    </a:p>
                  </a:txBody>
                  <a:tcPr/>
                </a:tc>
                <a:extLst>
                  <a:ext uri="{0D108BD9-81ED-4DB2-BD59-A6C34878D82A}">
                    <a16:rowId xmlns:a16="http://schemas.microsoft.com/office/drawing/2014/main" val="3991105782"/>
                  </a:ext>
                </a:extLst>
              </a:tr>
              <a:tr h="370840">
                <a:tc>
                  <a:txBody>
                    <a:bodyPr/>
                    <a:lstStyle/>
                    <a:p>
                      <a:pPr algn="ctr"/>
                      <a:r>
                        <a:rPr lang="tr-TR" dirty="0"/>
                        <a:t>Psikolojiye Giriş</a:t>
                      </a:r>
                    </a:p>
                  </a:txBody>
                  <a:tcPr/>
                </a:tc>
                <a:tc>
                  <a:txBody>
                    <a:bodyPr/>
                    <a:lstStyle/>
                    <a:p>
                      <a:pPr algn="ctr"/>
                      <a:r>
                        <a:rPr lang="tr-TR" dirty="0"/>
                        <a:t>95</a:t>
                      </a:r>
                    </a:p>
                  </a:txBody>
                  <a:tcPr/>
                </a:tc>
                <a:tc>
                  <a:txBody>
                    <a:bodyPr/>
                    <a:lstStyle/>
                    <a:p>
                      <a:pPr algn="ctr"/>
                      <a:r>
                        <a:rPr lang="tr-TR" dirty="0"/>
                        <a:t>70</a:t>
                      </a:r>
                    </a:p>
                  </a:txBody>
                  <a:tcPr/>
                </a:tc>
                <a:tc>
                  <a:txBody>
                    <a:bodyPr/>
                    <a:lstStyle/>
                    <a:p>
                      <a:pPr algn="ctr"/>
                      <a:r>
                        <a:rPr lang="tr-TR" dirty="0"/>
                        <a:t>12</a:t>
                      </a:r>
                    </a:p>
                  </a:txBody>
                  <a:tcPr/>
                </a:tc>
                <a:extLst>
                  <a:ext uri="{0D108BD9-81ED-4DB2-BD59-A6C34878D82A}">
                    <a16:rowId xmlns:a16="http://schemas.microsoft.com/office/drawing/2014/main" val="705140286"/>
                  </a:ext>
                </a:extLst>
              </a:tr>
              <a:tr h="370840">
                <a:tc>
                  <a:txBody>
                    <a:bodyPr/>
                    <a:lstStyle/>
                    <a:p>
                      <a:pPr algn="ctr"/>
                      <a:r>
                        <a:rPr lang="tr-TR" dirty="0"/>
                        <a:t>Özel Eğitim</a:t>
                      </a:r>
                    </a:p>
                  </a:txBody>
                  <a:tcPr/>
                </a:tc>
                <a:tc>
                  <a:txBody>
                    <a:bodyPr/>
                    <a:lstStyle/>
                    <a:p>
                      <a:pPr algn="ctr"/>
                      <a:r>
                        <a:rPr lang="tr-TR" dirty="0"/>
                        <a:t>30</a:t>
                      </a:r>
                    </a:p>
                  </a:txBody>
                  <a:tcPr/>
                </a:tc>
                <a:tc>
                  <a:txBody>
                    <a:bodyPr/>
                    <a:lstStyle/>
                    <a:p>
                      <a:pPr algn="ctr"/>
                      <a:r>
                        <a:rPr lang="tr-TR" dirty="0"/>
                        <a:t>65</a:t>
                      </a:r>
                    </a:p>
                  </a:txBody>
                  <a:tcPr/>
                </a:tc>
                <a:tc>
                  <a:txBody>
                    <a:bodyPr/>
                    <a:lstStyle/>
                    <a:p>
                      <a:pPr algn="ctr"/>
                      <a:r>
                        <a:rPr lang="tr-TR" dirty="0"/>
                        <a:t>14</a:t>
                      </a:r>
                    </a:p>
                  </a:txBody>
                  <a:tcPr/>
                </a:tc>
                <a:extLst>
                  <a:ext uri="{0D108BD9-81ED-4DB2-BD59-A6C34878D82A}">
                    <a16:rowId xmlns:a16="http://schemas.microsoft.com/office/drawing/2014/main" val="91079355"/>
                  </a:ext>
                </a:extLst>
              </a:tr>
            </a:tbl>
          </a:graphicData>
        </a:graphic>
      </p:graphicFrame>
      <p:sp>
        <p:nvSpPr>
          <p:cNvPr id="6" name="İçerik Yer Tutucusu 10">
            <a:extLst>
              <a:ext uri="{FF2B5EF4-FFF2-40B4-BE49-F238E27FC236}">
                <a16:creationId xmlns:a16="http://schemas.microsoft.com/office/drawing/2014/main" id="{A861921D-A8C8-4A09-BE21-67E8755F2C93}"/>
              </a:ext>
            </a:extLst>
          </p:cNvPr>
          <p:cNvSpPr txBox="1">
            <a:spLocks/>
          </p:cNvSpPr>
          <p:nvPr/>
        </p:nvSpPr>
        <p:spPr>
          <a:xfrm>
            <a:off x="7149988" y="1988840"/>
            <a:ext cx="4489040" cy="4464496"/>
          </a:xfrm>
          <a:prstGeom prst="rect">
            <a:avLst/>
          </a:prstGeom>
        </p:spPr>
        <p:txBody>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r>
              <a:rPr lang="tr-TR" sz="2000" dirty="0"/>
              <a:t>(85-75)/13 = 0,76</a:t>
            </a:r>
          </a:p>
          <a:p>
            <a:endParaRPr lang="tr-TR" sz="2000" dirty="0"/>
          </a:p>
          <a:p>
            <a:r>
              <a:rPr lang="tr-TR" sz="2000" dirty="0"/>
              <a:t>(50-65)/16 = -0,93</a:t>
            </a:r>
          </a:p>
          <a:p>
            <a:endParaRPr lang="tr-TR" sz="2000" dirty="0"/>
          </a:p>
          <a:p>
            <a:r>
              <a:rPr lang="tr-TR" sz="2000" dirty="0"/>
              <a:t>(95-70)/12 = 2,08</a:t>
            </a:r>
          </a:p>
          <a:p>
            <a:endParaRPr lang="tr-TR" sz="2000" dirty="0"/>
          </a:p>
          <a:p>
            <a:r>
              <a:rPr lang="tr-TR" sz="2000" dirty="0"/>
              <a:t>(30-65)/14 = -2,5</a:t>
            </a:r>
          </a:p>
          <a:p>
            <a:endParaRPr lang="tr-TR" sz="2000" dirty="0"/>
          </a:p>
        </p:txBody>
      </p:sp>
    </p:spTree>
    <p:extLst>
      <p:ext uri="{BB962C8B-B14F-4D97-AF65-F5344CB8AC3E}">
        <p14:creationId xmlns:p14="http://schemas.microsoft.com/office/powerpoint/2010/main" val="2593339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dirty="0"/>
              <a:t>t Puanı</a:t>
            </a:r>
          </a:p>
        </p:txBody>
      </p:sp>
      <p:pic>
        <p:nvPicPr>
          <p:cNvPr id="9" name="Resim 8">
            <a:extLst>
              <a:ext uri="{FF2B5EF4-FFF2-40B4-BE49-F238E27FC236}">
                <a16:creationId xmlns:a16="http://schemas.microsoft.com/office/drawing/2014/main" id="{0CA868F0-C990-F2F5-716A-CF435E88DCB8}"/>
              </a:ext>
            </a:extLst>
          </p:cNvPr>
          <p:cNvPicPr>
            <a:picLocks noChangeAspect="1"/>
          </p:cNvPicPr>
          <p:nvPr/>
        </p:nvPicPr>
        <p:blipFill rotWithShape="1">
          <a:blip r:embed="rId3"/>
          <a:srcRect l="8647" t="51477" r="57679" b="39533"/>
          <a:stretch/>
        </p:blipFill>
        <p:spPr>
          <a:xfrm>
            <a:off x="1773932" y="2012674"/>
            <a:ext cx="9110457" cy="1368152"/>
          </a:xfrm>
          <a:prstGeom prst="rect">
            <a:avLst/>
          </a:prstGeom>
        </p:spPr>
      </p:pic>
      <p:sp>
        <p:nvSpPr>
          <p:cNvPr id="12" name="Metin kutusu 11">
            <a:extLst>
              <a:ext uri="{FF2B5EF4-FFF2-40B4-BE49-F238E27FC236}">
                <a16:creationId xmlns:a16="http://schemas.microsoft.com/office/drawing/2014/main" id="{36793296-A3D9-D7B5-98A9-85813A580C2D}"/>
              </a:ext>
            </a:extLst>
          </p:cNvPr>
          <p:cNvSpPr txBox="1"/>
          <p:nvPr/>
        </p:nvSpPr>
        <p:spPr>
          <a:xfrm>
            <a:off x="1809587" y="3645024"/>
            <a:ext cx="9278049" cy="530915"/>
          </a:xfrm>
          <a:prstGeom prst="rect">
            <a:avLst/>
          </a:prstGeom>
          <a:noFill/>
        </p:spPr>
        <p:txBody>
          <a:bodyPr wrap="square">
            <a:spAutoFit/>
          </a:bodyPr>
          <a:lstStyle/>
          <a:p>
            <a:pPr algn="l"/>
            <a:endParaRPr lang="tr-TR" sz="1050" b="0" i="0" u="none" strike="noStrike" baseline="0" dirty="0">
              <a:solidFill>
                <a:srgbClr val="000000"/>
              </a:solidFill>
              <a:latin typeface="Calibri" panose="020F0502020204030204" pitchFamily="34" charset="0"/>
            </a:endParaRPr>
          </a:p>
          <a:p>
            <a:r>
              <a:rPr lang="tr-TR" sz="1800" b="0" i="0" u="none" strike="noStrike" baseline="0" dirty="0">
                <a:solidFill>
                  <a:srgbClr val="000000"/>
                </a:solidFill>
                <a:latin typeface="Calibri" panose="020F0502020204030204" pitchFamily="34" charset="0"/>
              </a:rPr>
              <a:t>Standart T puanı ortalaması 50, standart sapması 10 olan ve normal dağılım gösteren bir puandır. </a:t>
            </a:r>
          </a:p>
        </p:txBody>
      </p:sp>
    </p:spTree>
    <p:extLst>
      <p:ext uri="{BB962C8B-B14F-4D97-AF65-F5344CB8AC3E}">
        <p14:creationId xmlns:p14="http://schemas.microsoft.com/office/powerpoint/2010/main" val="57191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557212" y="152400"/>
            <a:ext cx="9782801" cy="1239837"/>
          </a:xfrm>
        </p:spPr>
        <p:txBody>
          <a:bodyPr rtlCol="0" anchor="b">
            <a:normAutofit/>
          </a:bodyPr>
          <a:lstStyle/>
          <a:p>
            <a:pPr rtl="0"/>
            <a:r>
              <a:rPr lang="tr-TR" dirty="0"/>
              <a:t>t Puanı</a:t>
            </a:r>
          </a:p>
        </p:txBody>
      </p:sp>
      <p:graphicFrame>
        <p:nvGraphicFramePr>
          <p:cNvPr id="3" name="Tablo 2">
            <a:extLst>
              <a:ext uri="{FF2B5EF4-FFF2-40B4-BE49-F238E27FC236}">
                <a16:creationId xmlns:a16="http://schemas.microsoft.com/office/drawing/2014/main" id="{66C56F14-5226-17A8-0847-C3D04F40D295}"/>
              </a:ext>
            </a:extLst>
          </p:cNvPr>
          <p:cNvGraphicFramePr>
            <a:graphicFrameLocks noGrp="1"/>
          </p:cNvGraphicFramePr>
          <p:nvPr>
            <p:extLst>
              <p:ext uri="{D42A27DB-BD31-4B8C-83A1-F6EECF244321}">
                <p14:modId xmlns:p14="http://schemas.microsoft.com/office/powerpoint/2010/main" val="2111502258"/>
              </p:ext>
            </p:extLst>
          </p:nvPr>
        </p:nvGraphicFramePr>
        <p:xfrm>
          <a:off x="1701924" y="2514600"/>
          <a:ext cx="5976664" cy="1854200"/>
        </p:xfrm>
        <a:graphic>
          <a:graphicData uri="http://schemas.openxmlformats.org/drawingml/2006/table">
            <a:tbl>
              <a:tblPr firstRow="1" bandRow="1">
                <a:tableStyleId>{073A0DAA-6AF3-43AB-8588-CEC1D06C72B9}</a:tableStyleId>
              </a:tblPr>
              <a:tblGrid>
                <a:gridCol w="2350223">
                  <a:extLst>
                    <a:ext uri="{9D8B030D-6E8A-4147-A177-3AD203B41FA5}">
                      <a16:colId xmlns:a16="http://schemas.microsoft.com/office/drawing/2014/main" val="1166360804"/>
                    </a:ext>
                  </a:extLst>
                </a:gridCol>
                <a:gridCol w="1129860">
                  <a:extLst>
                    <a:ext uri="{9D8B030D-6E8A-4147-A177-3AD203B41FA5}">
                      <a16:colId xmlns:a16="http://schemas.microsoft.com/office/drawing/2014/main" val="238642535"/>
                    </a:ext>
                  </a:extLst>
                </a:gridCol>
                <a:gridCol w="2496581">
                  <a:extLst>
                    <a:ext uri="{9D8B030D-6E8A-4147-A177-3AD203B41FA5}">
                      <a16:colId xmlns:a16="http://schemas.microsoft.com/office/drawing/2014/main" val="692880422"/>
                    </a:ext>
                  </a:extLst>
                </a:gridCol>
              </a:tblGrid>
              <a:tr h="370840">
                <a:tc>
                  <a:txBody>
                    <a:bodyPr/>
                    <a:lstStyle/>
                    <a:p>
                      <a:r>
                        <a:rPr lang="tr-TR" dirty="0"/>
                        <a:t>Ders</a:t>
                      </a:r>
                    </a:p>
                  </a:txBody>
                  <a:tcPr/>
                </a:tc>
                <a:tc>
                  <a:txBody>
                    <a:bodyPr/>
                    <a:lstStyle/>
                    <a:p>
                      <a:r>
                        <a:rPr lang="tr-TR" dirty="0"/>
                        <a:t>z Puanı</a:t>
                      </a:r>
                    </a:p>
                  </a:txBody>
                  <a:tcPr/>
                </a:tc>
                <a:tc>
                  <a:txBody>
                    <a:bodyPr/>
                    <a:lstStyle/>
                    <a:p>
                      <a:r>
                        <a:rPr lang="tr-TR" dirty="0"/>
                        <a:t>t Puanı</a:t>
                      </a:r>
                    </a:p>
                  </a:txBody>
                  <a:tcPr/>
                </a:tc>
                <a:extLst>
                  <a:ext uri="{0D108BD9-81ED-4DB2-BD59-A6C34878D82A}">
                    <a16:rowId xmlns:a16="http://schemas.microsoft.com/office/drawing/2014/main" val="1794988673"/>
                  </a:ext>
                </a:extLst>
              </a:tr>
              <a:tr h="370840">
                <a:tc>
                  <a:txBody>
                    <a:bodyPr/>
                    <a:lstStyle/>
                    <a:p>
                      <a:r>
                        <a:rPr lang="tr-TR" dirty="0"/>
                        <a:t>İstatistik</a:t>
                      </a:r>
                    </a:p>
                  </a:txBody>
                  <a:tcPr/>
                </a:tc>
                <a:tc>
                  <a:txBody>
                    <a:bodyPr/>
                    <a:lstStyle/>
                    <a:p>
                      <a:r>
                        <a:rPr lang="tr-TR" dirty="0"/>
                        <a:t>0,76</a:t>
                      </a:r>
                    </a:p>
                  </a:txBody>
                  <a:tcPr/>
                </a:tc>
                <a:tc>
                  <a:txBody>
                    <a:bodyPr/>
                    <a:lstStyle/>
                    <a:p>
                      <a:r>
                        <a:rPr lang="tr-TR" dirty="0"/>
                        <a:t>10*(0,76)+50 = 57,6</a:t>
                      </a:r>
                    </a:p>
                  </a:txBody>
                  <a:tcPr/>
                </a:tc>
                <a:extLst>
                  <a:ext uri="{0D108BD9-81ED-4DB2-BD59-A6C34878D82A}">
                    <a16:rowId xmlns:a16="http://schemas.microsoft.com/office/drawing/2014/main" val="3405230432"/>
                  </a:ext>
                </a:extLst>
              </a:tr>
              <a:tr h="370840">
                <a:tc>
                  <a:txBody>
                    <a:bodyPr/>
                    <a:lstStyle/>
                    <a:p>
                      <a:r>
                        <a:rPr lang="tr-TR" dirty="0"/>
                        <a:t>Sınıf Yönetimi</a:t>
                      </a:r>
                    </a:p>
                  </a:txBody>
                  <a:tcPr/>
                </a:tc>
                <a:tc>
                  <a:txBody>
                    <a:bodyPr/>
                    <a:lstStyle/>
                    <a:p>
                      <a:r>
                        <a:rPr lang="tr-TR" dirty="0"/>
                        <a:t>-0,93</a:t>
                      </a:r>
                    </a:p>
                  </a:txBody>
                  <a:tcPr/>
                </a:tc>
                <a:tc>
                  <a:txBody>
                    <a:bodyPr/>
                    <a:lstStyle/>
                    <a:p>
                      <a:r>
                        <a:rPr lang="tr-TR" dirty="0"/>
                        <a:t>10*(-0,93)+50 = 40,7</a:t>
                      </a:r>
                    </a:p>
                  </a:txBody>
                  <a:tcPr/>
                </a:tc>
                <a:extLst>
                  <a:ext uri="{0D108BD9-81ED-4DB2-BD59-A6C34878D82A}">
                    <a16:rowId xmlns:a16="http://schemas.microsoft.com/office/drawing/2014/main" val="3991105782"/>
                  </a:ext>
                </a:extLst>
              </a:tr>
              <a:tr h="370840">
                <a:tc>
                  <a:txBody>
                    <a:bodyPr/>
                    <a:lstStyle/>
                    <a:p>
                      <a:r>
                        <a:rPr lang="tr-TR" dirty="0"/>
                        <a:t>Psikolojiye Giriş</a:t>
                      </a:r>
                    </a:p>
                  </a:txBody>
                  <a:tcPr/>
                </a:tc>
                <a:tc>
                  <a:txBody>
                    <a:bodyPr/>
                    <a:lstStyle/>
                    <a:p>
                      <a:r>
                        <a:rPr lang="tr-TR" dirty="0"/>
                        <a:t>2,08</a:t>
                      </a:r>
                    </a:p>
                  </a:txBody>
                  <a:tcPr/>
                </a:tc>
                <a:tc>
                  <a:txBody>
                    <a:bodyPr/>
                    <a:lstStyle/>
                    <a:p>
                      <a:r>
                        <a:rPr lang="tr-TR" dirty="0"/>
                        <a:t>10*(2,08)+50 = 70,8</a:t>
                      </a:r>
                    </a:p>
                  </a:txBody>
                  <a:tcPr/>
                </a:tc>
                <a:extLst>
                  <a:ext uri="{0D108BD9-81ED-4DB2-BD59-A6C34878D82A}">
                    <a16:rowId xmlns:a16="http://schemas.microsoft.com/office/drawing/2014/main" val="705140286"/>
                  </a:ext>
                </a:extLst>
              </a:tr>
              <a:tr h="370840">
                <a:tc>
                  <a:txBody>
                    <a:bodyPr/>
                    <a:lstStyle/>
                    <a:p>
                      <a:r>
                        <a:rPr lang="tr-TR" dirty="0"/>
                        <a:t>Özel Eğitim</a:t>
                      </a:r>
                    </a:p>
                  </a:txBody>
                  <a:tcPr/>
                </a:tc>
                <a:tc>
                  <a:txBody>
                    <a:bodyPr/>
                    <a:lstStyle/>
                    <a:p>
                      <a:r>
                        <a:rPr lang="tr-TR" dirty="0"/>
                        <a:t>-2,5</a:t>
                      </a:r>
                    </a:p>
                  </a:txBody>
                  <a:tcPr/>
                </a:tc>
                <a:tc>
                  <a:txBody>
                    <a:bodyPr/>
                    <a:lstStyle/>
                    <a:p>
                      <a:r>
                        <a:rPr lang="tr-TR" dirty="0"/>
                        <a:t>10*(-2,5)+50 = 25</a:t>
                      </a:r>
                    </a:p>
                  </a:txBody>
                  <a:tcPr/>
                </a:tc>
                <a:extLst>
                  <a:ext uri="{0D108BD9-81ED-4DB2-BD59-A6C34878D82A}">
                    <a16:rowId xmlns:a16="http://schemas.microsoft.com/office/drawing/2014/main" val="91079355"/>
                  </a:ext>
                </a:extLst>
              </a:tr>
            </a:tbl>
          </a:graphicData>
        </a:graphic>
      </p:graphicFrame>
      <p:sp>
        <p:nvSpPr>
          <p:cNvPr id="4" name="İçerik Yer Tutucusu 10">
            <a:extLst>
              <a:ext uri="{FF2B5EF4-FFF2-40B4-BE49-F238E27FC236}">
                <a16:creationId xmlns:a16="http://schemas.microsoft.com/office/drawing/2014/main" id="{7E56332B-52CC-605A-C739-DF7FB6E6849D}"/>
              </a:ext>
            </a:extLst>
          </p:cNvPr>
          <p:cNvSpPr txBox="1">
            <a:spLocks/>
          </p:cNvSpPr>
          <p:nvPr/>
        </p:nvSpPr>
        <p:spPr>
          <a:xfrm>
            <a:off x="7894612" y="2514600"/>
            <a:ext cx="3481625" cy="3655568"/>
          </a:xfrm>
          <a:prstGeom prst="rect">
            <a:avLst/>
          </a:prstGeom>
        </p:spPr>
        <p:txBody>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r>
              <a:rPr lang="tr-TR" sz="3600" dirty="0"/>
              <a:t>Bu öğrenci hangi derste daha başarılıdır?</a:t>
            </a:r>
          </a:p>
        </p:txBody>
      </p:sp>
    </p:spTree>
    <p:extLst>
      <p:ext uri="{BB962C8B-B14F-4D97-AF65-F5344CB8AC3E}">
        <p14:creationId xmlns:p14="http://schemas.microsoft.com/office/powerpoint/2010/main" val="3012117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dirty="0"/>
              <a:t>z ve t Puanlarının Normal Dağılım Eğrisi Altındaki Alan ile İlişkisi</a:t>
            </a:r>
          </a:p>
        </p:txBody>
      </p:sp>
      <p:pic>
        <p:nvPicPr>
          <p:cNvPr id="7" name="Resim 6">
            <a:extLst>
              <a:ext uri="{FF2B5EF4-FFF2-40B4-BE49-F238E27FC236}">
                <a16:creationId xmlns:a16="http://schemas.microsoft.com/office/drawing/2014/main" id="{16DF5D0D-F8B8-6EFE-A586-7936D4674922}"/>
              </a:ext>
            </a:extLst>
          </p:cNvPr>
          <p:cNvPicPr>
            <a:picLocks noChangeAspect="1"/>
          </p:cNvPicPr>
          <p:nvPr/>
        </p:nvPicPr>
        <p:blipFill rotWithShape="1">
          <a:blip r:embed="rId3"/>
          <a:srcRect l="14896" t="40548" r="65054" b="39037"/>
          <a:stretch/>
        </p:blipFill>
        <p:spPr>
          <a:xfrm>
            <a:off x="3254572" y="1599588"/>
            <a:ext cx="6388079" cy="3658823"/>
          </a:xfrm>
          <a:prstGeom prst="rect">
            <a:avLst/>
          </a:prstGeom>
        </p:spPr>
      </p:pic>
      <p:sp>
        <p:nvSpPr>
          <p:cNvPr id="8" name="İçerik Yer Tutucusu 10">
            <a:extLst>
              <a:ext uri="{FF2B5EF4-FFF2-40B4-BE49-F238E27FC236}">
                <a16:creationId xmlns:a16="http://schemas.microsoft.com/office/drawing/2014/main" id="{8DE81FC3-CD39-636B-CA8D-E76331367B60}"/>
              </a:ext>
            </a:extLst>
          </p:cNvPr>
          <p:cNvSpPr txBox="1">
            <a:spLocks/>
          </p:cNvSpPr>
          <p:nvPr/>
        </p:nvSpPr>
        <p:spPr>
          <a:xfrm>
            <a:off x="5260479" y="5661248"/>
            <a:ext cx="2376264" cy="911757"/>
          </a:xfrm>
          <a:prstGeom prst="rect">
            <a:avLst/>
          </a:prstGeom>
        </p:spPr>
        <p:txBody>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r>
              <a:rPr lang="tr-TR" sz="3600" dirty="0" err="1"/>
              <a:t>syf</a:t>
            </a:r>
            <a:r>
              <a:rPr lang="tr-TR" sz="3600" dirty="0"/>
              <a:t>. 576</a:t>
            </a:r>
          </a:p>
        </p:txBody>
      </p:sp>
    </p:spTree>
    <p:extLst>
      <p:ext uri="{BB962C8B-B14F-4D97-AF65-F5344CB8AC3E}">
        <p14:creationId xmlns:p14="http://schemas.microsoft.com/office/powerpoint/2010/main" val="117211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dirty="0"/>
              <a:t>Örnekler</a:t>
            </a:r>
          </a:p>
        </p:txBody>
      </p:sp>
      <p:sp>
        <p:nvSpPr>
          <p:cNvPr id="3" name="İçerik Yer Tutucusu 4">
            <a:extLst>
              <a:ext uri="{FF2B5EF4-FFF2-40B4-BE49-F238E27FC236}">
                <a16:creationId xmlns:a16="http://schemas.microsoft.com/office/drawing/2014/main" id="{AB5F8DFC-CCE8-80C1-0358-44420556B9C3}"/>
              </a:ext>
            </a:extLst>
          </p:cNvPr>
          <p:cNvSpPr>
            <a:spLocks noGrp="1"/>
          </p:cNvSpPr>
          <p:nvPr>
            <p:ph idx="1"/>
          </p:nvPr>
        </p:nvSpPr>
        <p:spPr>
          <a:xfrm>
            <a:off x="1557212" y="1574800"/>
            <a:ext cx="9782801" cy="4572000"/>
          </a:xfrm>
        </p:spPr>
        <p:txBody>
          <a:bodyPr>
            <a:normAutofit/>
          </a:bodyPr>
          <a:lstStyle/>
          <a:p>
            <a:r>
              <a:rPr lang="tr-TR" b="1" dirty="0"/>
              <a:t>Örnek 2. </a:t>
            </a:r>
            <a:r>
              <a:rPr lang="tr-TR" dirty="0"/>
              <a:t>z=1.66 değerinin sol tarafında kalan alan nedir?</a:t>
            </a:r>
          </a:p>
          <a:p>
            <a:endParaRPr lang="tr-TR" dirty="0"/>
          </a:p>
          <a:p>
            <a:r>
              <a:rPr lang="tr-TR" b="1" dirty="0"/>
              <a:t>Örnek 3. </a:t>
            </a:r>
            <a:r>
              <a:rPr lang="tr-TR" dirty="0"/>
              <a:t>z=-2.73 ile z=0.96 arasında kalan alan nedir?</a:t>
            </a:r>
          </a:p>
          <a:p>
            <a:endParaRPr lang="tr-TR" dirty="0"/>
          </a:p>
          <a:p>
            <a:r>
              <a:rPr lang="tr-TR" b="1" dirty="0"/>
              <a:t>Örnek 4. </a:t>
            </a:r>
            <a:r>
              <a:rPr lang="tr-TR" dirty="0"/>
              <a:t>Adayların mülakat puanlarının ortalaması 100, standart sapması 20 olan bir normal dağılım gösterdiği bilindiğine göre, rastgele seçilen bir adayın mülakat puanının 120’den küçük olma olasılığı nedir?</a:t>
            </a:r>
          </a:p>
        </p:txBody>
      </p:sp>
    </p:spTree>
    <p:extLst>
      <p:ext uri="{BB962C8B-B14F-4D97-AF65-F5344CB8AC3E}">
        <p14:creationId xmlns:p14="http://schemas.microsoft.com/office/powerpoint/2010/main" val="787705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Geçen Hafta</a:t>
            </a:r>
          </a:p>
        </p:txBody>
      </p:sp>
      <p:sp>
        <p:nvSpPr>
          <p:cNvPr id="3" name="İçerik Yer Tutucusu 2"/>
          <p:cNvSpPr>
            <a:spLocks noGrp="1"/>
          </p:cNvSpPr>
          <p:nvPr>
            <p:ph idx="1"/>
          </p:nvPr>
        </p:nvSpPr>
        <p:spPr/>
        <p:txBody>
          <a:bodyPr>
            <a:normAutofit/>
          </a:bodyPr>
          <a:lstStyle/>
          <a:p>
            <a:r>
              <a:rPr lang="tr-TR" dirty="0"/>
              <a:t>Merkezi Dağılım Ölçüleri</a:t>
            </a:r>
          </a:p>
          <a:p>
            <a:pPr lvl="1"/>
            <a:r>
              <a:rPr lang="tr-TR" dirty="0"/>
              <a:t>Değişim Genişliği (Ranj, Aralık)</a:t>
            </a:r>
          </a:p>
          <a:p>
            <a:pPr lvl="1"/>
            <a:r>
              <a:rPr lang="tr-TR" dirty="0"/>
              <a:t>Ortalama Sapma</a:t>
            </a:r>
          </a:p>
          <a:p>
            <a:pPr lvl="1"/>
            <a:r>
              <a:rPr lang="tr-TR" dirty="0"/>
              <a:t>Çeyrek Sapma</a:t>
            </a:r>
          </a:p>
          <a:p>
            <a:pPr lvl="1"/>
            <a:r>
              <a:rPr lang="tr-TR" dirty="0"/>
              <a:t>Standart Sapma</a:t>
            </a:r>
          </a:p>
          <a:p>
            <a:pPr lvl="1"/>
            <a:r>
              <a:rPr lang="tr-TR" dirty="0"/>
              <a:t>Varyans</a:t>
            </a:r>
          </a:p>
          <a:p>
            <a:pPr lvl="1"/>
            <a:r>
              <a:rPr lang="tr-TR" dirty="0"/>
              <a:t>Değişim Katsayısı</a:t>
            </a:r>
          </a:p>
          <a:p>
            <a:pPr lvl="1"/>
            <a:endParaRPr lang="tr-TR" dirty="0"/>
          </a:p>
        </p:txBody>
      </p:sp>
    </p:spTree>
    <p:extLst>
      <p:ext uri="{BB962C8B-B14F-4D97-AF65-F5344CB8AC3E}">
        <p14:creationId xmlns:p14="http://schemas.microsoft.com/office/powerpoint/2010/main" val="2421493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dirty="0"/>
              <a:t>Örnekler</a:t>
            </a:r>
          </a:p>
        </p:txBody>
      </p:sp>
      <p:sp>
        <p:nvSpPr>
          <p:cNvPr id="7" name="İçerik Yer Tutucusu 4">
            <a:extLst>
              <a:ext uri="{FF2B5EF4-FFF2-40B4-BE49-F238E27FC236}">
                <a16:creationId xmlns:a16="http://schemas.microsoft.com/office/drawing/2014/main" id="{5021E946-82BD-03C5-C6DE-5E57730E1030}"/>
              </a:ext>
            </a:extLst>
          </p:cNvPr>
          <p:cNvSpPr>
            <a:spLocks noGrp="1"/>
          </p:cNvSpPr>
          <p:nvPr>
            <p:ph idx="1"/>
          </p:nvPr>
        </p:nvSpPr>
        <p:spPr>
          <a:xfrm>
            <a:off x="1557212" y="1574800"/>
            <a:ext cx="9782801" cy="4572000"/>
          </a:xfrm>
        </p:spPr>
        <p:txBody>
          <a:bodyPr>
            <a:normAutofit lnSpcReduction="10000"/>
          </a:bodyPr>
          <a:lstStyle/>
          <a:p>
            <a:r>
              <a:rPr lang="tr-TR" b="1" dirty="0"/>
              <a:t>Örnek 5.</a:t>
            </a:r>
            <a:r>
              <a:rPr lang="tr-TR" dirty="0"/>
              <a:t> Prof. Dr. Nilüfer Kahraman, İstatistik dersi vize sınavı sonuçlarına göre en iyi %10’luk gruba girenlerin arasından bir kişiyi proje asistanı olarak seçeceğini söylemiştir. Vize sınavı için tahmin edilen ortalama 70, standart sapma ise 15’tir. Puanlar normal dağılım göstereceğine göre, proje asistanı olmak isteyen bir öğrencinin minimum alması gereken puan nedir?</a:t>
            </a:r>
          </a:p>
          <a:p>
            <a:endParaRPr lang="tr-TR" dirty="0"/>
          </a:p>
          <a:p>
            <a:r>
              <a:rPr lang="tr-TR" dirty="0"/>
              <a:t>%40 için en yakın z değeri = 1.28</a:t>
            </a:r>
          </a:p>
          <a:p>
            <a:r>
              <a:rPr lang="tr-TR" dirty="0"/>
              <a:t>1.28=(x-70)/15</a:t>
            </a:r>
          </a:p>
          <a:p>
            <a:r>
              <a:rPr lang="tr-TR" dirty="0"/>
              <a:t>89,2</a:t>
            </a:r>
          </a:p>
        </p:txBody>
      </p:sp>
    </p:spTree>
    <p:extLst>
      <p:ext uri="{BB962C8B-B14F-4D97-AF65-F5344CB8AC3E}">
        <p14:creationId xmlns:p14="http://schemas.microsoft.com/office/powerpoint/2010/main" val="2170826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557212" y="152400"/>
            <a:ext cx="9782801" cy="1239837"/>
          </a:xfrm>
        </p:spPr>
        <p:txBody>
          <a:bodyPr rtlCol="0" anchor="b">
            <a:normAutofit/>
          </a:bodyPr>
          <a:lstStyle/>
          <a:p>
            <a:pPr rtl="0"/>
            <a:r>
              <a:rPr lang="tr-TR" dirty="0"/>
              <a:t>KPSS Örnek</a:t>
            </a:r>
          </a:p>
        </p:txBody>
      </p:sp>
      <p:pic>
        <p:nvPicPr>
          <p:cNvPr id="6" name="Resim 5">
            <a:extLst>
              <a:ext uri="{FF2B5EF4-FFF2-40B4-BE49-F238E27FC236}">
                <a16:creationId xmlns:a16="http://schemas.microsoft.com/office/drawing/2014/main" id="{53881B5E-7AE8-B51E-C733-1648A92C45C9}"/>
              </a:ext>
            </a:extLst>
          </p:cNvPr>
          <p:cNvPicPr>
            <a:picLocks noChangeAspect="1"/>
          </p:cNvPicPr>
          <p:nvPr/>
        </p:nvPicPr>
        <p:blipFill rotWithShape="1">
          <a:blip r:embed="rId3"/>
          <a:srcRect l="32277" t="24794" r="41729" b="7990"/>
          <a:stretch/>
        </p:blipFill>
        <p:spPr>
          <a:xfrm>
            <a:off x="4582244" y="1340768"/>
            <a:ext cx="3168353" cy="4608513"/>
          </a:xfrm>
          <a:prstGeom prst="rect">
            <a:avLst/>
          </a:prstGeom>
        </p:spPr>
      </p:pic>
    </p:spTree>
    <p:extLst>
      <p:ext uri="{BB962C8B-B14F-4D97-AF65-F5344CB8AC3E}">
        <p14:creationId xmlns:p14="http://schemas.microsoft.com/office/powerpoint/2010/main" val="2200708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Bu Hafta</a:t>
            </a:r>
          </a:p>
        </p:txBody>
      </p:sp>
      <p:sp>
        <p:nvSpPr>
          <p:cNvPr id="3" name="İçerik Yer Tutucusu 2"/>
          <p:cNvSpPr>
            <a:spLocks noGrp="1"/>
          </p:cNvSpPr>
          <p:nvPr>
            <p:ph idx="1"/>
          </p:nvPr>
        </p:nvSpPr>
        <p:spPr/>
        <p:txBody>
          <a:bodyPr>
            <a:normAutofit/>
          </a:bodyPr>
          <a:lstStyle/>
          <a:p>
            <a:r>
              <a:rPr lang="tr-TR" dirty="0"/>
              <a:t>Normal Dağılım</a:t>
            </a:r>
          </a:p>
          <a:p>
            <a:r>
              <a:rPr lang="tr-TR" dirty="0"/>
              <a:t>Standart Puanlar</a:t>
            </a:r>
          </a:p>
          <a:p>
            <a:pPr lvl="1"/>
            <a:r>
              <a:rPr lang="tr-TR" dirty="0"/>
              <a:t>z Puanı</a:t>
            </a:r>
          </a:p>
          <a:p>
            <a:pPr lvl="1"/>
            <a:r>
              <a:rPr lang="tr-TR" dirty="0"/>
              <a:t>t Puanı</a:t>
            </a:r>
          </a:p>
          <a:p>
            <a:pPr marL="365760" lvl="1" indent="0">
              <a:buNone/>
            </a:pPr>
            <a:endParaRPr lang="tr-TR" dirty="0"/>
          </a:p>
        </p:txBody>
      </p:sp>
    </p:spTree>
    <p:extLst>
      <p:ext uri="{BB962C8B-B14F-4D97-AF65-F5344CB8AC3E}">
        <p14:creationId xmlns:p14="http://schemas.microsoft.com/office/powerpoint/2010/main" val="1016156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Normal Dağılım</a:t>
            </a:r>
          </a:p>
        </p:txBody>
      </p:sp>
      <p:sp>
        <p:nvSpPr>
          <p:cNvPr id="11" name="İçerik Yer Tutucusu 10">
            <a:extLst>
              <a:ext uri="{FF2B5EF4-FFF2-40B4-BE49-F238E27FC236}">
                <a16:creationId xmlns:a16="http://schemas.microsoft.com/office/drawing/2014/main" id="{3B549F5F-D30D-9820-800E-618A3FCCA4D9}"/>
              </a:ext>
            </a:extLst>
          </p:cNvPr>
          <p:cNvSpPr>
            <a:spLocks noGrp="1"/>
          </p:cNvSpPr>
          <p:nvPr>
            <p:ph sz="quarter" idx="4"/>
          </p:nvPr>
        </p:nvSpPr>
        <p:spPr>
          <a:xfrm>
            <a:off x="1341884" y="4797152"/>
            <a:ext cx="10034353" cy="1373016"/>
          </a:xfrm>
        </p:spPr>
        <p:txBody>
          <a:bodyPr>
            <a:normAutofit/>
          </a:bodyPr>
          <a:lstStyle/>
          <a:p>
            <a:r>
              <a:rPr lang="tr-TR" sz="1800" dirty="0"/>
              <a:t>Değişkenlere ilişkin verilerin oluşturduğu çan eğrisine benzer eğriye, </a:t>
            </a:r>
            <a:r>
              <a:rPr lang="tr-TR" sz="1800" b="1" dirty="0"/>
              <a:t>normal dağılım eğrisi </a:t>
            </a:r>
            <a:r>
              <a:rPr lang="tr-TR" sz="1800" dirty="0"/>
              <a:t>denir. </a:t>
            </a:r>
          </a:p>
          <a:p>
            <a:r>
              <a:rPr lang="tr-TR" sz="1800" dirty="0"/>
              <a:t>Bu eğrinin yatay eksene göre gösterdiği dağılım da </a:t>
            </a:r>
            <a:r>
              <a:rPr lang="tr-TR" sz="1800" b="1" dirty="0"/>
              <a:t>normal dağılım</a:t>
            </a:r>
            <a:r>
              <a:rPr lang="tr-TR" sz="1800" dirty="0"/>
              <a:t>dır. Normal dağılım, aynı zamanda </a:t>
            </a:r>
            <a:r>
              <a:rPr lang="tr-TR" sz="1800" b="1" dirty="0"/>
              <a:t>Gauss dağılımı </a:t>
            </a:r>
            <a:r>
              <a:rPr lang="tr-TR" sz="1800" dirty="0"/>
              <a:t>veya </a:t>
            </a:r>
            <a:r>
              <a:rPr lang="tr-TR" sz="1800" b="1" dirty="0"/>
              <a:t>Gauss tipi dağılım </a:t>
            </a:r>
            <a:r>
              <a:rPr lang="tr-TR" sz="1800" dirty="0"/>
              <a:t>olarak isimlendirilmektedir.</a:t>
            </a:r>
          </a:p>
        </p:txBody>
      </p:sp>
      <p:pic>
        <p:nvPicPr>
          <p:cNvPr id="1026" name="Picture 2">
            <a:extLst>
              <a:ext uri="{FF2B5EF4-FFF2-40B4-BE49-F238E27FC236}">
                <a16:creationId xmlns:a16="http://schemas.microsoft.com/office/drawing/2014/main" id="{9DDA6659-3E9F-783B-47A1-65CDAB24C0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5397" y="1484784"/>
            <a:ext cx="6238030" cy="3125316"/>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a:extLst>
              <a:ext uri="{FF2B5EF4-FFF2-40B4-BE49-F238E27FC236}">
                <a16:creationId xmlns:a16="http://schemas.microsoft.com/office/drawing/2014/main" id="{0283DED0-18DE-A6D5-784C-10D12CB27932}"/>
              </a:ext>
            </a:extLst>
          </p:cNvPr>
          <p:cNvSpPr txBox="1"/>
          <p:nvPr/>
        </p:nvSpPr>
        <p:spPr>
          <a:xfrm>
            <a:off x="1557212" y="6140821"/>
            <a:ext cx="9937800" cy="738664"/>
          </a:xfrm>
          <a:prstGeom prst="rect">
            <a:avLst/>
          </a:prstGeom>
          <a:noFill/>
        </p:spPr>
        <p:txBody>
          <a:bodyPr wrap="square">
            <a:spAutoFit/>
          </a:bodyPr>
          <a:lstStyle/>
          <a:p>
            <a:r>
              <a:rPr lang="tr-TR" sz="1050" dirty="0"/>
              <a:t>https://tr.wikipedia.org/wiki/Normal_da%C4%9F%C4%B1l%C4%B1m</a:t>
            </a:r>
          </a:p>
          <a:p>
            <a:r>
              <a:rPr lang="tr-TR" sz="1050" dirty="0" err="1"/>
              <a:t>chrome-extension</a:t>
            </a:r>
            <a:r>
              <a:rPr lang="tr-TR" sz="1050" dirty="0"/>
              <a:t>://</a:t>
            </a:r>
            <a:r>
              <a:rPr lang="tr-TR" sz="1050" dirty="0" err="1"/>
              <a:t>efaidnbmnnnibpcajpcglclefindmkaj</a:t>
            </a:r>
            <a:r>
              <a:rPr lang="tr-TR" sz="1050" dirty="0"/>
              <a:t>/https://acikders.ankara.edu.tr/pluginfile.php/169656/mod_resource/content/1/6_OLASILIK%20NORMAL%20DA%C4%9EILIM%20VE%20STANDART%20PUANLAR.pdf</a:t>
            </a:r>
          </a:p>
        </p:txBody>
      </p:sp>
    </p:spTree>
    <p:extLst>
      <p:ext uri="{BB962C8B-B14F-4D97-AF65-F5344CB8AC3E}">
        <p14:creationId xmlns:p14="http://schemas.microsoft.com/office/powerpoint/2010/main" val="747560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çizgi, sanat içeren bir resim&#10;&#10;Açıklama otomatik olarak oluşturuldu">
            <a:extLst>
              <a:ext uri="{FF2B5EF4-FFF2-40B4-BE49-F238E27FC236}">
                <a16:creationId xmlns:a16="http://schemas.microsoft.com/office/drawing/2014/main" id="{809B4201-F718-9346-3401-F290B4193A2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83728" y="1505138"/>
            <a:ext cx="5290567" cy="4228117"/>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2" name="Unvan 1"/>
          <p:cNvSpPr>
            <a:spLocks noGrp="1"/>
          </p:cNvSpPr>
          <p:nvPr>
            <p:ph type="title"/>
          </p:nvPr>
        </p:nvSpPr>
        <p:spPr>
          <a:xfrm>
            <a:off x="1557212" y="152400"/>
            <a:ext cx="9782801" cy="1239837"/>
          </a:xfrm>
        </p:spPr>
        <p:txBody>
          <a:bodyPr anchor="b">
            <a:normAutofit/>
          </a:bodyPr>
          <a:lstStyle/>
          <a:p>
            <a:r>
              <a:rPr lang="tr-TR" dirty="0"/>
              <a:t>Normal Dağılım</a:t>
            </a:r>
          </a:p>
        </p:txBody>
      </p:sp>
      <p:sp>
        <p:nvSpPr>
          <p:cNvPr id="11" name="İçerik Yer Tutucusu 10">
            <a:extLst>
              <a:ext uri="{FF2B5EF4-FFF2-40B4-BE49-F238E27FC236}">
                <a16:creationId xmlns:a16="http://schemas.microsoft.com/office/drawing/2014/main" id="{3B549F5F-D30D-9820-800E-618A3FCCA4D9}"/>
              </a:ext>
            </a:extLst>
          </p:cNvPr>
          <p:cNvSpPr>
            <a:spLocks noGrp="1"/>
          </p:cNvSpPr>
          <p:nvPr>
            <p:ph sz="half" idx="1"/>
          </p:nvPr>
        </p:nvSpPr>
        <p:spPr>
          <a:xfrm>
            <a:off x="1593436" y="1600200"/>
            <a:ext cx="4814586" cy="4572000"/>
          </a:xfrm>
        </p:spPr>
        <p:txBody>
          <a:bodyPr>
            <a:normAutofit/>
          </a:bodyPr>
          <a:lstStyle/>
          <a:p>
            <a:endParaRPr lang="tr-TR" sz="2000" dirty="0"/>
          </a:p>
          <a:p>
            <a:r>
              <a:rPr lang="tr-TR" sz="2000" dirty="0"/>
              <a:t>Normal dağılım eğrisinde yatay eksen (X) değerleri; dikey eksen olasılık değerlerini (p(X)) göstermektedir.</a:t>
            </a:r>
          </a:p>
          <a:p>
            <a:endParaRPr lang="tr-TR" sz="2000" dirty="0"/>
          </a:p>
          <a:p>
            <a:r>
              <a:rPr lang="tr-TR" sz="2000" dirty="0"/>
              <a:t>Normal dağılım, her biri bir ortalama ve standart sapma değeri ile tanımlanabilen dağılımların bir kümesidir Bu dağılımların bazıları daha basık, bazıları daha sivridir.</a:t>
            </a:r>
          </a:p>
        </p:txBody>
      </p:sp>
      <p:sp>
        <p:nvSpPr>
          <p:cNvPr id="4" name="Metin kutusu 3">
            <a:extLst>
              <a:ext uri="{FF2B5EF4-FFF2-40B4-BE49-F238E27FC236}">
                <a16:creationId xmlns:a16="http://schemas.microsoft.com/office/drawing/2014/main" id="{2ADAACB6-0EAE-02A2-9AB6-C7C7943CBA63}"/>
              </a:ext>
            </a:extLst>
          </p:cNvPr>
          <p:cNvSpPr txBox="1"/>
          <p:nvPr/>
        </p:nvSpPr>
        <p:spPr>
          <a:xfrm>
            <a:off x="6598468" y="6309320"/>
            <a:ext cx="6112276" cy="261610"/>
          </a:xfrm>
          <a:prstGeom prst="rect">
            <a:avLst/>
          </a:prstGeom>
          <a:noFill/>
        </p:spPr>
        <p:txBody>
          <a:bodyPr wrap="square">
            <a:spAutoFit/>
          </a:bodyPr>
          <a:lstStyle/>
          <a:p>
            <a:r>
              <a:rPr lang="tr-TR" sz="1050" dirty="0"/>
              <a:t>https://tr.wikipedia.org/wiki/Normal_da%C4%9F%C4%B1l%C4%B1m</a:t>
            </a:r>
          </a:p>
        </p:txBody>
      </p:sp>
    </p:spTree>
    <p:extLst>
      <p:ext uri="{BB962C8B-B14F-4D97-AF65-F5344CB8AC3E}">
        <p14:creationId xmlns:p14="http://schemas.microsoft.com/office/powerpoint/2010/main" val="2017842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Normal Dağılım</a:t>
            </a:r>
          </a:p>
        </p:txBody>
      </p:sp>
      <p:pic>
        <p:nvPicPr>
          <p:cNvPr id="6" name="Resim 5">
            <a:extLst>
              <a:ext uri="{FF2B5EF4-FFF2-40B4-BE49-F238E27FC236}">
                <a16:creationId xmlns:a16="http://schemas.microsoft.com/office/drawing/2014/main" id="{F80EF6DC-4596-95F4-A492-5557D019985D}"/>
              </a:ext>
            </a:extLst>
          </p:cNvPr>
          <p:cNvPicPr>
            <a:picLocks noChangeAspect="1"/>
          </p:cNvPicPr>
          <p:nvPr/>
        </p:nvPicPr>
        <p:blipFill rotWithShape="1">
          <a:blip r:embed="rId2"/>
          <a:srcRect l="11600" t="23743" r="58862" b="24794"/>
          <a:stretch/>
        </p:blipFill>
        <p:spPr>
          <a:xfrm>
            <a:off x="1557212" y="1844824"/>
            <a:ext cx="2938774" cy="2880000"/>
          </a:xfrm>
          <a:prstGeom prst="rect">
            <a:avLst/>
          </a:prstGeom>
        </p:spPr>
      </p:pic>
      <p:pic>
        <p:nvPicPr>
          <p:cNvPr id="8" name="Resim 7">
            <a:extLst>
              <a:ext uri="{FF2B5EF4-FFF2-40B4-BE49-F238E27FC236}">
                <a16:creationId xmlns:a16="http://schemas.microsoft.com/office/drawing/2014/main" id="{1E5A448A-A9BE-05ED-5FC7-4E328B7F3FB9}"/>
              </a:ext>
            </a:extLst>
          </p:cNvPr>
          <p:cNvPicPr>
            <a:picLocks noChangeAspect="1"/>
          </p:cNvPicPr>
          <p:nvPr/>
        </p:nvPicPr>
        <p:blipFill rotWithShape="1">
          <a:blip r:embed="rId2"/>
          <a:srcRect l="42320" t="25844" r="32868" b="24794"/>
          <a:stretch/>
        </p:blipFill>
        <p:spPr>
          <a:xfrm>
            <a:off x="4807602" y="1556792"/>
            <a:ext cx="2573620" cy="2880000"/>
          </a:xfrm>
          <a:prstGeom prst="rect">
            <a:avLst/>
          </a:prstGeom>
        </p:spPr>
      </p:pic>
      <p:pic>
        <p:nvPicPr>
          <p:cNvPr id="10" name="Resim 9">
            <a:extLst>
              <a:ext uri="{FF2B5EF4-FFF2-40B4-BE49-F238E27FC236}">
                <a16:creationId xmlns:a16="http://schemas.microsoft.com/office/drawing/2014/main" id="{4C4E834B-22D3-599F-D779-C465C55C0B9C}"/>
              </a:ext>
            </a:extLst>
          </p:cNvPr>
          <p:cNvPicPr>
            <a:picLocks noChangeAspect="1"/>
          </p:cNvPicPr>
          <p:nvPr/>
        </p:nvPicPr>
        <p:blipFill rotWithShape="1">
          <a:blip r:embed="rId2"/>
          <a:srcRect l="67132" t="15342" r="8646" b="25844"/>
          <a:stretch/>
        </p:blipFill>
        <p:spPr>
          <a:xfrm>
            <a:off x="7937604" y="1196792"/>
            <a:ext cx="2372145" cy="3240000"/>
          </a:xfrm>
          <a:prstGeom prst="rect">
            <a:avLst/>
          </a:prstGeom>
        </p:spPr>
      </p:pic>
      <p:sp>
        <p:nvSpPr>
          <p:cNvPr id="12" name="İçerik Yer Tutucusu 10">
            <a:extLst>
              <a:ext uri="{FF2B5EF4-FFF2-40B4-BE49-F238E27FC236}">
                <a16:creationId xmlns:a16="http://schemas.microsoft.com/office/drawing/2014/main" id="{A9CD4AB6-88B9-770D-8DF9-7B7E7CA1DB66}"/>
              </a:ext>
            </a:extLst>
          </p:cNvPr>
          <p:cNvSpPr txBox="1">
            <a:spLocks/>
          </p:cNvSpPr>
          <p:nvPr/>
        </p:nvSpPr>
        <p:spPr>
          <a:xfrm>
            <a:off x="1341884" y="4797152"/>
            <a:ext cx="10034353" cy="1373016"/>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4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6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600" kern="1200" baseline="0">
                <a:solidFill>
                  <a:schemeClr val="tx1"/>
                </a:solidFill>
                <a:latin typeface="+mn-lt"/>
                <a:ea typeface="+mn-ea"/>
                <a:cs typeface="+mn-cs"/>
              </a:defRPr>
            </a:lvl9pPr>
          </a:lstStyle>
          <a:p>
            <a:r>
              <a:rPr lang="tr-TR" sz="1800" dirty="0" err="1"/>
              <a:t>Galton</a:t>
            </a:r>
            <a:r>
              <a:rPr lang="tr-TR" sz="1800" dirty="0"/>
              <a:t> Kutusu </a:t>
            </a:r>
            <a:r>
              <a:rPr lang="tr-TR" sz="1800" b="0" i="0" u="none" strike="noStrike" baseline="0" dirty="0"/>
              <a:t>(Francis </a:t>
            </a:r>
            <a:r>
              <a:rPr lang="tr-TR" sz="1800" b="0" i="0" u="none" strike="noStrike" baseline="0" dirty="0" err="1"/>
              <a:t>Galton</a:t>
            </a:r>
            <a:r>
              <a:rPr lang="tr-TR" sz="1800" b="0" i="0" u="none" strike="noStrike" baseline="0" dirty="0"/>
              <a:t>, 1822-1911) (</a:t>
            </a:r>
            <a:r>
              <a:rPr lang="tr-TR" sz="1800" dirty="0"/>
              <a:t>o</a:t>
            </a:r>
            <a:r>
              <a:rPr lang="tr-TR" sz="1800" b="0" i="0" u="none" strike="noStrike" baseline="0" dirty="0"/>
              <a:t>lasılık kuramının deneysel gösterimi)</a:t>
            </a:r>
          </a:p>
          <a:p>
            <a:r>
              <a:rPr lang="tr-TR" sz="1800" b="0" i="0" u="none" strike="noStrike" baseline="0" dirty="0"/>
              <a:t>Bir eğimden aşağıya inen ve çiviler arasında sıçrayan bilyeler içerir. Bilyeler her çivide sağa veya sola rastgele sıçrayıp bir alta düşerler ve aynı süreç tekrarlanır. Bilyeler sonunda alttaki bir dizi kutucukta toplanır ve çan şeklinde bir dağılım izlerler.</a:t>
            </a:r>
            <a:endParaRPr lang="tr-TR" sz="1800" dirty="0"/>
          </a:p>
        </p:txBody>
      </p:sp>
      <p:sp>
        <p:nvSpPr>
          <p:cNvPr id="14" name="Metin kutusu 13">
            <a:extLst>
              <a:ext uri="{FF2B5EF4-FFF2-40B4-BE49-F238E27FC236}">
                <a16:creationId xmlns:a16="http://schemas.microsoft.com/office/drawing/2014/main" id="{2A75A21A-8EEA-3C22-FD28-18D16F6FF1D5}"/>
              </a:ext>
            </a:extLst>
          </p:cNvPr>
          <p:cNvSpPr txBox="1"/>
          <p:nvPr/>
        </p:nvSpPr>
        <p:spPr>
          <a:xfrm>
            <a:off x="5446340" y="6084069"/>
            <a:ext cx="6112276" cy="738664"/>
          </a:xfrm>
          <a:prstGeom prst="rect">
            <a:avLst/>
          </a:prstGeom>
          <a:noFill/>
        </p:spPr>
        <p:txBody>
          <a:bodyPr wrap="square">
            <a:spAutoFit/>
          </a:bodyPr>
          <a:lstStyle/>
          <a:p>
            <a:r>
              <a:rPr lang="tr-TR" sz="1050" dirty="0" err="1"/>
              <a:t>chrome-extension</a:t>
            </a:r>
            <a:r>
              <a:rPr lang="tr-TR" sz="1050" dirty="0"/>
              <a:t>://</a:t>
            </a:r>
            <a:r>
              <a:rPr lang="tr-TR" sz="1050" dirty="0" err="1"/>
              <a:t>efaidnbmnnnibpcajpcglclefindmkaj</a:t>
            </a:r>
            <a:r>
              <a:rPr lang="tr-TR" sz="1050" dirty="0"/>
              <a:t>/https://acikders.ankara.edu.tr/pluginfile.php/169656/mod_resource/content/1/6_OLASILIK%20NORMAL%20DA%C4%9EILIM%20VE%20STANDART%20PUANLAR.pdf</a:t>
            </a:r>
          </a:p>
        </p:txBody>
      </p:sp>
    </p:spTree>
    <p:extLst>
      <p:ext uri="{BB962C8B-B14F-4D97-AF65-F5344CB8AC3E}">
        <p14:creationId xmlns:p14="http://schemas.microsoft.com/office/powerpoint/2010/main" val="3106545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Normal Dağılım Eğrisinin Özellikleri</a:t>
            </a:r>
          </a:p>
        </p:txBody>
      </p:sp>
      <p:sp>
        <p:nvSpPr>
          <p:cNvPr id="3" name="İçerik Yer Tutucusu 10">
            <a:extLst>
              <a:ext uri="{FF2B5EF4-FFF2-40B4-BE49-F238E27FC236}">
                <a16:creationId xmlns:a16="http://schemas.microsoft.com/office/drawing/2014/main" id="{3FF919CA-C332-AD3B-F7F7-43376CCC799A}"/>
              </a:ext>
            </a:extLst>
          </p:cNvPr>
          <p:cNvSpPr txBox="1">
            <a:spLocks/>
          </p:cNvSpPr>
          <p:nvPr/>
        </p:nvSpPr>
        <p:spPr>
          <a:xfrm>
            <a:off x="1530539" y="1586249"/>
            <a:ext cx="5112568" cy="4464789"/>
          </a:xfrm>
          <a:prstGeom prst="rect">
            <a:avLst/>
          </a:prstGeom>
        </p:spPr>
        <p:txBody>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endParaRPr lang="tr-TR" sz="1800" b="0" i="0" u="none" strike="noStrike" baseline="0" dirty="0"/>
          </a:p>
          <a:p>
            <a:endParaRPr lang="tr-TR" sz="1800" dirty="0"/>
          </a:p>
          <a:p>
            <a:r>
              <a:rPr lang="tr-TR" sz="1800" b="0" i="0" u="none" strike="noStrike" baseline="0" dirty="0"/>
              <a:t>Eğri, dikey eksene göre </a:t>
            </a:r>
            <a:r>
              <a:rPr lang="tr-TR" sz="1800" b="1" i="0" u="none" strike="noStrike" baseline="0" dirty="0"/>
              <a:t>simetriktir</a:t>
            </a:r>
            <a:r>
              <a:rPr lang="tr-TR" sz="1800" b="0" i="0" u="none" strike="noStrike" baseline="0" dirty="0"/>
              <a:t>. Puanların yarısı eksenin sağ, diğer yarısı da sol tarafındadır.</a:t>
            </a:r>
          </a:p>
          <a:p>
            <a:r>
              <a:rPr lang="tr-TR" sz="1800" b="0" i="0" u="none" strike="noStrike" baseline="0" dirty="0"/>
              <a:t>Puanlar merkez etrafında kümelenme eğilimi gösterir.</a:t>
            </a:r>
          </a:p>
          <a:p>
            <a:r>
              <a:rPr lang="tr-TR" sz="1800" b="0" i="0" u="none" strike="noStrike" baseline="0" dirty="0"/>
              <a:t>Mod, ortanca ve ortalama birbirine eşittir.</a:t>
            </a:r>
          </a:p>
          <a:p>
            <a:r>
              <a:rPr lang="tr-TR" sz="1800" b="0" i="0" u="none" strike="noStrike" baseline="0" dirty="0"/>
              <a:t>Dağılımın her iki ucu giderek yatay eksene yaklaşır, ancak hiçbir zaman bu eksene değmez (</a:t>
            </a:r>
            <a:r>
              <a:rPr lang="tr-TR" sz="1800" b="0" i="0" u="none" strike="noStrike" baseline="0" dirty="0" err="1"/>
              <a:t>asimptomatik</a:t>
            </a:r>
            <a:r>
              <a:rPr lang="tr-TR" sz="1800" b="0" i="0" u="none" strike="noStrike" baseline="0" dirty="0"/>
              <a:t>). Normal dağılım eğrisi atındaki alan sınırsınızdır.</a:t>
            </a:r>
          </a:p>
        </p:txBody>
      </p:sp>
      <p:sp>
        <p:nvSpPr>
          <p:cNvPr id="4" name="Metin kutusu 3">
            <a:extLst>
              <a:ext uri="{FF2B5EF4-FFF2-40B4-BE49-F238E27FC236}">
                <a16:creationId xmlns:a16="http://schemas.microsoft.com/office/drawing/2014/main" id="{DC19952B-6FE7-CEF2-F46D-A38AC494C1C0}"/>
              </a:ext>
            </a:extLst>
          </p:cNvPr>
          <p:cNvSpPr txBox="1"/>
          <p:nvPr/>
        </p:nvSpPr>
        <p:spPr>
          <a:xfrm>
            <a:off x="5630562" y="5860329"/>
            <a:ext cx="6112276" cy="769441"/>
          </a:xfrm>
          <a:prstGeom prst="rect">
            <a:avLst/>
          </a:prstGeom>
          <a:noFill/>
        </p:spPr>
        <p:txBody>
          <a:bodyPr wrap="square">
            <a:spAutoFit/>
          </a:bodyPr>
          <a:lstStyle/>
          <a:p>
            <a:r>
              <a:rPr lang="tr-TR" sz="1100" dirty="0" err="1"/>
              <a:t>chrome-extension</a:t>
            </a:r>
            <a:r>
              <a:rPr lang="tr-TR" sz="1100" dirty="0"/>
              <a:t>://</a:t>
            </a:r>
            <a:r>
              <a:rPr lang="tr-TR" sz="1100" dirty="0" err="1"/>
              <a:t>efaidnbmnnnibpcajpcglclefindmkaj</a:t>
            </a:r>
            <a:r>
              <a:rPr lang="tr-TR" sz="1100" dirty="0"/>
              <a:t>/https://acikders.ankara.edu.tr/pluginfile.php/169656/mod_resource/content/1/6_OLASILIK%20NORMAL%20DA%C4%9EILIM%20VE%20STANDART%20PUANLAR.pdf</a:t>
            </a:r>
          </a:p>
        </p:txBody>
      </p:sp>
      <p:pic>
        <p:nvPicPr>
          <p:cNvPr id="5" name="Picture 2" descr="Merkezi eğilim ölçüleri nelerdir? · Miuul Not Defteri">
            <a:extLst>
              <a:ext uri="{FF2B5EF4-FFF2-40B4-BE49-F238E27FC236}">
                <a16:creationId xmlns:a16="http://schemas.microsoft.com/office/drawing/2014/main" id="{FB12BAA1-AED5-C486-C84F-B80E5A42CB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450" r="40371" b="46467"/>
          <a:stretch/>
        </p:blipFill>
        <p:spPr bwMode="auto">
          <a:xfrm>
            <a:off x="6958508" y="2004541"/>
            <a:ext cx="3456384" cy="4046498"/>
          </a:xfrm>
          <a:prstGeom prst="rect">
            <a:avLst/>
          </a:prstGeom>
          <a:solidFill>
            <a:srgbClr val="FFFFFF"/>
          </a:solidFill>
        </p:spPr>
      </p:pic>
    </p:spTree>
    <p:extLst>
      <p:ext uri="{BB962C8B-B14F-4D97-AF65-F5344CB8AC3E}">
        <p14:creationId xmlns:p14="http://schemas.microsoft.com/office/powerpoint/2010/main" val="111032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Normal Dağılım Eğrisinin Özellikleri</a:t>
            </a:r>
          </a:p>
        </p:txBody>
      </p:sp>
      <p:sp>
        <p:nvSpPr>
          <p:cNvPr id="3" name="İçerik Yer Tutucusu 10">
            <a:extLst>
              <a:ext uri="{FF2B5EF4-FFF2-40B4-BE49-F238E27FC236}">
                <a16:creationId xmlns:a16="http://schemas.microsoft.com/office/drawing/2014/main" id="{3FF919CA-C332-AD3B-F7F7-43376CCC799A}"/>
              </a:ext>
            </a:extLst>
          </p:cNvPr>
          <p:cNvSpPr txBox="1">
            <a:spLocks/>
          </p:cNvSpPr>
          <p:nvPr/>
        </p:nvSpPr>
        <p:spPr>
          <a:xfrm>
            <a:off x="1530539" y="1586249"/>
            <a:ext cx="5112568" cy="4464789"/>
          </a:xfrm>
          <a:prstGeom prst="rect">
            <a:avLst/>
          </a:prstGeom>
        </p:spPr>
        <p:txBody>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algn="l"/>
            <a:endParaRPr lang="tr-TR" sz="1800" b="0" i="0" u="none" strike="noStrike" baseline="0" dirty="0">
              <a:cs typeface="Calibri" panose="020F0502020204030204" pitchFamily="34" charset="0"/>
            </a:endParaRPr>
          </a:p>
          <a:p>
            <a:pPr algn="l"/>
            <a:endParaRPr lang="tr-TR" sz="1800" b="0" i="0" u="none" strike="noStrike" baseline="0" dirty="0">
              <a:cs typeface="Calibri" panose="020F0502020204030204" pitchFamily="34" charset="0"/>
            </a:endParaRPr>
          </a:p>
          <a:p>
            <a:pPr algn="l"/>
            <a:endParaRPr lang="tr-TR" sz="1800" b="0" i="0" u="none" strike="noStrike" baseline="0" dirty="0">
              <a:cs typeface="Calibri" panose="020F0502020204030204" pitchFamily="34" charset="0"/>
            </a:endParaRPr>
          </a:p>
          <a:p>
            <a:r>
              <a:rPr lang="tr-TR" sz="1800" b="0" i="0" u="none" strike="noStrike" baseline="0" dirty="0">
                <a:cs typeface="Calibri" panose="020F0502020204030204" pitchFamily="34" charset="0"/>
              </a:rPr>
              <a:t>Standart normal dağılımda, ortalama 0, standart sapma 1’dir.</a:t>
            </a:r>
          </a:p>
          <a:p>
            <a:r>
              <a:rPr lang="tr-TR" sz="1800" b="0" i="0" u="none" strike="noStrike" baseline="0" dirty="0">
                <a:cs typeface="Calibri" panose="020F0502020204030204" pitchFamily="34" charset="0"/>
              </a:rPr>
              <a:t>Ortalamanın sol tarafındaki (altındaki) birimler negatif, sağındakiler pozitiftir. </a:t>
            </a:r>
          </a:p>
          <a:p>
            <a:r>
              <a:rPr lang="tr-TR" sz="1800" b="0" i="0" u="none" strike="noStrike" baseline="0" dirty="0">
                <a:cs typeface="Calibri" panose="020F0502020204030204" pitchFamily="34" charset="0"/>
              </a:rPr>
              <a:t>İki standart sapma arasındaki uzaklıklar birbirine eşittir. </a:t>
            </a:r>
          </a:p>
        </p:txBody>
      </p:sp>
      <p:sp>
        <p:nvSpPr>
          <p:cNvPr id="4" name="Metin kutusu 3">
            <a:extLst>
              <a:ext uri="{FF2B5EF4-FFF2-40B4-BE49-F238E27FC236}">
                <a16:creationId xmlns:a16="http://schemas.microsoft.com/office/drawing/2014/main" id="{DC19952B-6FE7-CEF2-F46D-A38AC494C1C0}"/>
              </a:ext>
            </a:extLst>
          </p:cNvPr>
          <p:cNvSpPr txBox="1"/>
          <p:nvPr/>
        </p:nvSpPr>
        <p:spPr>
          <a:xfrm>
            <a:off x="5734372" y="5860329"/>
            <a:ext cx="6112276" cy="769441"/>
          </a:xfrm>
          <a:prstGeom prst="rect">
            <a:avLst/>
          </a:prstGeom>
          <a:noFill/>
        </p:spPr>
        <p:txBody>
          <a:bodyPr wrap="square">
            <a:spAutoFit/>
          </a:bodyPr>
          <a:lstStyle/>
          <a:p>
            <a:r>
              <a:rPr lang="tr-TR" sz="1100" dirty="0" err="1"/>
              <a:t>chrome-extension</a:t>
            </a:r>
            <a:r>
              <a:rPr lang="tr-TR" sz="1100" dirty="0"/>
              <a:t>://</a:t>
            </a:r>
            <a:r>
              <a:rPr lang="tr-TR" sz="1100" dirty="0" err="1"/>
              <a:t>efaidnbmnnnibpcajpcglclefindmkaj</a:t>
            </a:r>
            <a:r>
              <a:rPr lang="tr-TR" sz="1100" dirty="0"/>
              <a:t>/https://acikders.ankara.edu.tr/pluginfile.php/169656/mod_resource/content/1/6_OLASILIK%20NORMAL%20DA%C4%9EILIM%20VE%20STANDART%20PUANLAR.pdf</a:t>
            </a:r>
          </a:p>
        </p:txBody>
      </p:sp>
      <p:pic>
        <p:nvPicPr>
          <p:cNvPr id="6" name="Picture 2">
            <a:extLst>
              <a:ext uri="{FF2B5EF4-FFF2-40B4-BE49-F238E27FC236}">
                <a16:creationId xmlns:a16="http://schemas.microsoft.com/office/drawing/2014/main" id="{8B075ADB-DFAA-C321-8698-4B2ACC9C2B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3107" y="2492896"/>
            <a:ext cx="4536000" cy="2272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3879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Normal Dağılım Yorumlama</a:t>
            </a:r>
          </a:p>
        </p:txBody>
      </p:sp>
      <p:sp>
        <p:nvSpPr>
          <p:cNvPr id="3" name="İçerik Yer Tutucusu 10">
            <a:extLst>
              <a:ext uri="{FF2B5EF4-FFF2-40B4-BE49-F238E27FC236}">
                <a16:creationId xmlns:a16="http://schemas.microsoft.com/office/drawing/2014/main" id="{3FF919CA-C332-AD3B-F7F7-43376CCC799A}"/>
              </a:ext>
            </a:extLst>
          </p:cNvPr>
          <p:cNvSpPr txBox="1">
            <a:spLocks/>
          </p:cNvSpPr>
          <p:nvPr/>
        </p:nvSpPr>
        <p:spPr>
          <a:xfrm>
            <a:off x="1530539" y="1586249"/>
            <a:ext cx="5112568" cy="4464789"/>
          </a:xfrm>
          <a:prstGeom prst="rect">
            <a:avLst/>
          </a:prstGeom>
        </p:spPr>
        <p:txBody>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endParaRPr lang="tr-TR" sz="1800" dirty="0"/>
          </a:p>
          <a:p>
            <a:r>
              <a:rPr lang="tr-TR" sz="2000" dirty="0"/>
              <a:t>Ortalama 50, Standart sapma 15 olursa;</a:t>
            </a:r>
          </a:p>
          <a:p>
            <a:pPr lvl="1"/>
            <a:endParaRPr lang="tr-TR" sz="1800" dirty="0"/>
          </a:p>
          <a:p>
            <a:pPr lvl="1"/>
            <a:r>
              <a:rPr lang="tr-TR" sz="1800" dirty="0"/>
              <a:t>Değerlerin %68,2’si</a:t>
            </a:r>
          </a:p>
          <a:p>
            <a:pPr lvl="1"/>
            <a:endParaRPr lang="tr-TR" sz="1800" dirty="0"/>
          </a:p>
          <a:p>
            <a:pPr lvl="1"/>
            <a:r>
              <a:rPr lang="tr-TR" sz="1800" dirty="0"/>
              <a:t>Değerlerin %95,4’ü</a:t>
            </a:r>
          </a:p>
          <a:p>
            <a:pPr lvl="1"/>
            <a:endParaRPr lang="tr-TR" sz="1800" dirty="0"/>
          </a:p>
          <a:p>
            <a:pPr lvl="1"/>
            <a:r>
              <a:rPr lang="tr-TR" sz="1800" dirty="0"/>
              <a:t>Değerlerin %99,8’i</a:t>
            </a:r>
          </a:p>
          <a:p>
            <a:pPr lvl="1"/>
            <a:endParaRPr lang="tr-TR" sz="1800" dirty="0"/>
          </a:p>
          <a:p>
            <a:pPr lvl="1"/>
            <a:r>
              <a:rPr lang="tr-TR" sz="1800" dirty="0"/>
              <a:t>Değerlerin %47,7’si</a:t>
            </a:r>
          </a:p>
          <a:p>
            <a:pPr lvl="1"/>
            <a:endParaRPr lang="tr-TR" sz="1800" dirty="0"/>
          </a:p>
          <a:p>
            <a:pPr lvl="1"/>
            <a:r>
              <a:rPr lang="tr-TR" sz="1800" dirty="0"/>
              <a:t>Değerlerin %49,9’u</a:t>
            </a:r>
          </a:p>
          <a:p>
            <a:endParaRPr lang="tr-TR" sz="1800" dirty="0"/>
          </a:p>
        </p:txBody>
      </p:sp>
      <p:pic>
        <p:nvPicPr>
          <p:cNvPr id="6" name="Picture 2">
            <a:extLst>
              <a:ext uri="{FF2B5EF4-FFF2-40B4-BE49-F238E27FC236}">
                <a16:creationId xmlns:a16="http://schemas.microsoft.com/office/drawing/2014/main" id="{8B075ADB-DFAA-C321-8698-4B2ACC9C2B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0356" y="2923783"/>
            <a:ext cx="5546463" cy="2778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5010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atematik 16x9">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9696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6309089_TF02787947" id="{F76874F7-09BF-4919-8092-7DCFDBC47D09}" vid="{BD9753A5-59D8-407E-8B1D-F9314866C99E}"/>
    </a:ext>
  </a:extLst>
</a:theme>
</file>

<file path=ppt/theme/theme2.xml><?xml version="1.0" encoding="utf-8"?>
<a:theme xmlns:a="http://schemas.openxmlformats.org/drawingml/2006/main" name="Ofis Teması">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eması">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 işaretli matematik eğitimi sunusu (geniş ekran)</Template>
  <TotalTime>0</TotalTime>
  <Words>1212</Words>
  <Application>Microsoft Office PowerPoint</Application>
  <PresentationFormat>Özel</PresentationFormat>
  <Paragraphs>170</Paragraphs>
  <Slides>21</Slides>
  <Notes>8</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21</vt:i4>
      </vt:variant>
    </vt:vector>
  </HeadingPairs>
  <TitlesOfParts>
    <vt:vector size="25" baseType="lpstr">
      <vt:lpstr>Arial</vt:lpstr>
      <vt:lpstr>Calibri</vt:lpstr>
      <vt:lpstr>Euphemia</vt:lpstr>
      <vt:lpstr>Matematik 16x9</vt:lpstr>
      <vt:lpstr>İSTATİSTİĞE GİRİŞ </vt:lpstr>
      <vt:lpstr>Geçen Hafta</vt:lpstr>
      <vt:lpstr>Bu Hafta</vt:lpstr>
      <vt:lpstr>Normal Dağılım</vt:lpstr>
      <vt:lpstr>Normal Dağılım</vt:lpstr>
      <vt:lpstr>Normal Dağılım</vt:lpstr>
      <vt:lpstr>Normal Dağılım Eğrisinin Özellikleri</vt:lpstr>
      <vt:lpstr>Normal Dağılım Eğrisinin Özellikleri</vt:lpstr>
      <vt:lpstr>Normal Dağılım Yorumlama</vt:lpstr>
      <vt:lpstr>Normal Dağılım Soru</vt:lpstr>
      <vt:lpstr>Normal Dağılım Soru Çözüm</vt:lpstr>
      <vt:lpstr>Standart Puanlar</vt:lpstr>
      <vt:lpstr>z Puanı</vt:lpstr>
      <vt:lpstr>z Puanı</vt:lpstr>
      <vt:lpstr>z Puanı</vt:lpstr>
      <vt:lpstr>t Puanı</vt:lpstr>
      <vt:lpstr>t Puanı</vt:lpstr>
      <vt:lpstr>z ve t Puanlarının Normal Dağılım Eğrisi Altındaki Alan ile İlişkisi</vt:lpstr>
      <vt:lpstr>Örnekler</vt:lpstr>
      <vt:lpstr>Örnekler</vt:lpstr>
      <vt:lpstr>KPSS Örnek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Başlık Düzeni</dc:title>
  <dc:creator>NİLÜFER</dc:creator>
  <cp:lastModifiedBy>Ahmet Haphap</cp:lastModifiedBy>
  <cp:revision>28</cp:revision>
  <dcterms:created xsi:type="dcterms:W3CDTF">2023-10-05T21:43:07Z</dcterms:created>
  <dcterms:modified xsi:type="dcterms:W3CDTF">2023-11-04T22:37:29Z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