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78" r:id="rId4"/>
    <p:sldId id="279" r:id="rId5"/>
    <p:sldId id="259" r:id="rId6"/>
    <p:sldId id="276" r:id="rId7"/>
    <p:sldId id="260" r:id="rId8"/>
    <p:sldId id="281" r:id="rId9"/>
    <p:sldId id="282" r:id="rId10"/>
    <p:sldId id="261" r:id="rId11"/>
    <p:sldId id="263" r:id="rId12"/>
    <p:sldId id="265" r:id="rId13"/>
    <p:sldId id="266" r:id="rId14"/>
    <p:sldId id="280" r:id="rId15"/>
    <p:sldId id="264" r:id="rId16"/>
    <p:sldId id="285" r:id="rId17"/>
    <p:sldId id="284" r:id="rId18"/>
    <p:sldId id="286" r:id="rId19"/>
    <p:sldId id="267" r:id="rId20"/>
    <p:sldId id="293" r:id="rId21"/>
    <p:sldId id="292" r:id="rId22"/>
    <p:sldId id="268" r:id="rId23"/>
    <p:sldId id="291" r:id="rId24"/>
    <p:sldId id="270" r:id="rId25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howGuides="1">
      <p:cViewPr varScale="1">
        <p:scale>
          <a:sx n="86" d="100"/>
          <a:sy n="86" d="100"/>
        </p:scale>
        <p:origin x="470" y="5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CF3DC6-2E6B-46D2-88B7-5E4FA9F2456C}" type="datetime1">
              <a:rPr lang="tr-TR" smtClean="0"/>
              <a:t>18.12.2023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862C37A-C02D-4B55-998D-02E3C9E4AAAD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856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0" name="Dikdörtgen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1" name="Dikdörtgen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2" name="Dikdörtgen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3" name="Düz Bağlayıcı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5" name="Düz Bağlayıcı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 İşaret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FC558C3-BEF5-466A-98CB-26AD73198530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CDB454-E7F6-4D2B-85FA-5C47D9EAE6DC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0" name="Dikdörtgen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1" name="Düz Bağlayıcı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 İşaret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14" name="Düz Bağlayıcı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3FC701-C238-42B0-849B-859FA0BF1673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3FAE0B-3BBA-4D14-A6DD-56101D085B00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0" name="Dikdörtgen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4" name="Dikdörtgen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1" name="Dikdörtgen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22" name="Düz Bağlayıcı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8" name="Pi İşaret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23" name="Düz Bağlayıcı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ikdörtgen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7" name="Dikdörtgen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8" name="Dikdörtgen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30" name="Dikdörtgen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31" name="Düz Bağlayıcı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33" name="Düz Bağlayıcı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09D2394-5AA6-4453-92C8-265B301C3502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CCF963-9169-4455-A816-A6B1F163D619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D335D3-3557-47F0-923A-E4162E2F8760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279A1A-BC42-45A8-A5AE-E169A6B983D6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6" name="Dikdörtgen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cxnSp>
        <p:nvCxnSpPr>
          <p:cNvPr id="7" name="Düz Bağlayıcı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1036B0-EFEA-4B97-9118-A578CA3D77E7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cxnSp>
        <p:nvCxnSpPr>
          <p:cNvPr id="10" name="Düz Bağlayıcı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AFDAEA-592E-4A46-BDC1-4B61A0080256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231EB16-D6AF-437B-9FAC-495389101250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cxnSp>
        <p:nvCxnSpPr>
          <p:cNvPr id="10" name="Düz Bağlayıcı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gray">
          <a:xfrm>
            <a:off x="11847880" y="-2540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tr-TR" noProof="0" dirty="0"/>
          </a:p>
        </p:txBody>
      </p:sp>
      <p:sp>
        <p:nvSpPr>
          <p:cNvPr id="8" name="Dikdörtgen 7"/>
          <p:cNvSpPr/>
          <p:nvPr/>
        </p:nvSpPr>
        <p:spPr bwMode="ltGray">
          <a:xfrm>
            <a:off x="580919" y="-2540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9" name="Dikdörtgen 8"/>
          <p:cNvSpPr/>
          <p:nvPr/>
        </p:nvSpPr>
        <p:spPr bwMode="gray">
          <a:xfrm>
            <a:off x="-36224" y="-2540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13" name="Dikdörtgen 12"/>
          <p:cNvSpPr/>
          <p:nvPr/>
        </p:nvSpPr>
        <p:spPr bwMode="black">
          <a:xfrm>
            <a:off x="580919" y="7108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 dirty="0"/>
          </a:p>
        </p:txBody>
      </p:sp>
      <p:cxnSp>
        <p:nvCxnSpPr>
          <p:cNvPr id="14" name="Düz Bağlayıcı 13"/>
          <p:cNvCxnSpPr/>
          <p:nvPr/>
        </p:nvCxnSpPr>
        <p:spPr bwMode="white">
          <a:xfrm>
            <a:off x="580919" y="710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 bwMode="white">
          <a:xfrm>
            <a:off x="580919" y="13204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 İşareti"/>
          <p:cNvSpPr>
            <a:spLocks/>
          </p:cNvSpPr>
          <p:nvPr/>
        </p:nvSpPr>
        <p:spPr bwMode="white">
          <a:xfrm>
            <a:off x="719871" y="8727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r-TR" noProof="0" dirty="0"/>
          </a:p>
        </p:txBody>
      </p:sp>
      <p:cxnSp>
        <p:nvCxnSpPr>
          <p:cNvPr id="16" name="Düz Bağlayıcı 15"/>
          <p:cNvCxnSpPr/>
          <p:nvPr/>
        </p:nvCxnSpPr>
        <p:spPr bwMode="white">
          <a:xfrm>
            <a:off x="580919" y="-2540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557212" y="1524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57212" y="15748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5144026" y="63309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3E626AAD-6D3E-4DD3-BE5C-39396D22791B}" type="datetime1">
              <a:rPr lang="tr-TR" noProof="0" smtClean="0"/>
              <a:t>18.12.2023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559709" y="63309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Spiegel, M. R., &amp; Stephens, L. J. (1999). Schaum's outline of theory and problems of statistics. Erlangga.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730572" y="63309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28669" y="1628800"/>
            <a:ext cx="8329031" cy="1036712"/>
          </a:xfrm>
        </p:spPr>
        <p:txBody>
          <a:bodyPr rtlCol="0"/>
          <a:lstStyle/>
          <a:p>
            <a:pPr rtl="0"/>
            <a:r>
              <a:rPr lang="tr-TR" dirty="0"/>
              <a:t>İSTATİSTİĞE GİRİŞ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28668" y="4732509"/>
            <a:ext cx="9354375" cy="728491"/>
          </a:xfrm>
        </p:spPr>
        <p:txBody>
          <a:bodyPr rtlCol="0">
            <a:normAutofit/>
          </a:bodyPr>
          <a:lstStyle/>
          <a:p>
            <a:pPr algn="r" rtl="0"/>
            <a:r>
              <a:rPr lang="tr-TR" sz="2000" dirty="0"/>
              <a:t>Prof. Dr. Nilüfer Kahraman</a:t>
            </a:r>
          </a:p>
          <a:p>
            <a:pPr algn="r" rtl="0"/>
            <a:r>
              <a:rPr lang="tr-TR" sz="2000" dirty="0"/>
              <a:t>Gazi Eğitim Fakültesi</a:t>
            </a: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2428668" y="3140968"/>
            <a:ext cx="8562287" cy="111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Hipotez Testleri ve Anlamlılık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436937" y="3789040"/>
            <a:ext cx="5112568" cy="574811"/>
          </a:xfrm>
        </p:spPr>
        <p:txBody>
          <a:bodyPr/>
          <a:lstStyle/>
          <a:p>
            <a:pPr algn="l" rtl="0"/>
            <a:r>
              <a:rPr lang="tr-TR" b="1" noProof="0" dirty="0"/>
              <a:t>Ana Kaynak: </a:t>
            </a:r>
            <a:r>
              <a:rPr lang="en-US" cap="none" noProof="0" dirty="0"/>
              <a:t>Spiegel, M. R., &amp; Stephens, L. J. (1999). </a:t>
            </a:r>
            <a:r>
              <a:rPr lang="en-US" cap="none" noProof="0" dirty="0" err="1"/>
              <a:t>Schaum's</a:t>
            </a:r>
            <a:r>
              <a:rPr lang="tr-TR" cap="none" dirty="0"/>
              <a:t> </a:t>
            </a:r>
            <a:r>
              <a:rPr lang="en-US" cap="none" noProof="0" dirty="0"/>
              <a:t>Outline Of Theory And Problems Of Statistics.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Testi Aşamaları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A5F49D42-3195-C607-7273-50B9AFAE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1) Hipotezlerin Belirlenmesi (H0 ve H1)</a:t>
            </a:r>
          </a:p>
          <a:p>
            <a:r>
              <a:rPr lang="tr-TR" sz="2400" dirty="0"/>
              <a:t>2) Anlamlılık Düzeyinin (</a:t>
            </a:r>
            <a:r>
              <a:rPr lang="tr-TR" sz="2400" dirty="0">
                <a:sym typeface="Symbol" panose="05050102010706020507" pitchFamily="18" charset="2"/>
              </a:rPr>
              <a:t>=.05 ya da .01) ve </a:t>
            </a:r>
            <a:r>
              <a:rPr lang="tr-TR" sz="2400" dirty="0" err="1">
                <a:sym typeface="Symbol" panose="05050102010706020507" pitchFamily="18" charset="2"/>
              </a:rPr>
              <a:t>n’in</a:t>
            </a:r>
            <a:r>
              <a:rPr lang="tr-TR" sz="2400" dirty="0">
                <a:sym typeface="Symbol" panose="05050102010706020507" pitchFamily="18" charset="2"/>
              </a:rPr>
              <a:t> </a:t>
            </a:r>
            <a:r>
              <a:rPr lang="tr-TR" sz="2400" dirty="0"/>
              <a:t>Belirlenmesi </a:t>
            </a:r>
          </a:p>
          <a:p>
            <a:r>
              <a:rPr lang="tr-TR" sz="2400" dirty="0"/>
              <a:t>3) Test İstatistiğinin Belirlenmesi</a:t>
            </a:r>
          </a:p>
          <a:p>
            <a:r>
              <a:rPr lang="tr-TR" sz="2400" dirty="0"/>
              <a:t>4) Sıfır Hipotezinin Kabul/</a:t>
            </a:r>
            <a:r>
              <a:rPr lang="tr-TR" sz="2400" dirty="0" err="1"/>
              <a:t>Red</a:t>
            </a:r>
            <a:r>
              <a:rPr lang="tr-TR" sz="2400" dirty="0"/>
              <a:t> Koşullarının (Kritik Değerlerin) Belirlenmesi</a:t>
            </a:r>
          </a:p>
          <a:p>
            <a:r>
              <a:rPr lang="tr-TR" sz="2400" dirty="0"/>
              <a:t>5) Verilerin Toplanması ve Belirlenen Test İstatistiğinin Hesaplanması</a:t>
            </a:r>
          </a:p>
          <a:p>
            <a:r>
              <a:rPr lang="tr-TR" sz="2400" dirty="0"/>
              <a:t>6) İstatiksel Kararın Verilmesi</a:t>
            </a:r>
          </a:p>
        </p:txBody>
      </p:sp>
    </p:spTree>
    <p:extLst>
      <p:ext uri="{BB962C8B-B14F-4D97-AF65-F5344CB8AC3E}">
        <p14:creationId xmlns:p14="http://schemas.microsoft.com/office/powerpoint/2010/main" val="19209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A752B3E-949D-B723-01EA-3F7751D82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hipotez testi sonucunda örneklem istatistiklerine göre aşağıdaki dört durumdan birisi gerçekleşir:</a:t>
            </a:r>
          </a:p>
          <a:p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I. Tip ve II. Tip Hatalar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31043C93-2674-8E05-970F-665084744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312893"/>
              </p:ext>
            </p:extLst>
          </p:nvPr>
        </p:nvGraphicFramePr>
        <p:xfrm>
          <a:off x="2498551" y="2603451"/>
          <a:ext cx="7900122" cy="3725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886">
                  <a:extLst>
                    <a:ext uri="{9D8B030D-6E8A-4147-A177-3AD203B41FA5}">
                      <a16:colId xmlns:a16="http://schemas.microsoft.com/office/drawing/2014/main" val="4203934372"/>
                    </a:ext>
                  </a:extLst>
                </a:gridCol>
                <a:gridCol w="1515185">
                  <a:extLst>
                    <a:ext uri="{9D8B030D-6E8A-4147-A177-3AD203B41FA5}">
                      <a16:colId xmlns:a16="http://schemas.microsoft.com/office/drawing/2014/main" val="4031436608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3660713575"/>
                    </a:ext>
                  </a:extLst>
                </a:gridCol>
                <a:gridCol w="2504061">
                  <a:extLst>
                    <a:ext uri="{9D8B030D-6E8A-4147-A177-3AD203B41FA5}">
                      <a16:colId xmlns:a16="http://schemas.microsoft.com/office/drawing/2014/main" val="287957922"/>
                    </a:ext>
                  </a:extLst>
                </a:gridCol>
              </a:tblGrid>
              <a:tr h="931478">
                <a:tc rowSpan="2" gridSpan="2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Gerçek  Durum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663564"/>
                  </a:ext>
                </a:extLst>
              </a:tr>
              <a:tr h="931478">
                <a:tc gridSpan="2"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H0 doğru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H0 yanlış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541353"/>
                  </a:ext>
                </a:extLst>
              </a:tr>
              <a:tr h="931478"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Test</a:t>
                      </a:r>
                    </a:p>
                    <a:p>
                      <a:pPr algn="ctr"/>
                      <a:endParaRPr lang="tr-TR" sz="2400" dirty="0"/>
                    </a:p>
                    <a:p>
                      <a:pPr algn="ctr"/>
                      <a:r>
                        <a:rPr lang="tr-TR" sz="2400" dirty="0"/>
                        <a:t>Sonucu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H0 kabul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Doğru Karar = 1 - </a:t>
                      </a:r>
                      <a:r>
                        <a:rPr lang="tr-TR" sz="1800" dirty="0">
                          <a:sym typeface="Symbol" panose="05050102010706020507" pitchFamily="18" charset="2"/>
                        </a:rPr>
                        <a:t>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ym typeface="Symbol" panose="05050102010706020507" pitchFamily="18" charset="2"/>
                        </a:rPr>
                        <a:t>Testin Güvenirliği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n-NO" sz="1800" dirty="0"/>
                        <a:t>I</a:t>
                      </a:r>
                      <a:r>
                        <a:rPr lang="tr-TR" sz="1800" dirty="0"/>
                        <a:t>I</a:t>
                      </a:r>
                      <a:r>
                        <a:rPr lang="nn-NO" sz="1800" dirty="0"/>
                        <a:t>. Tip Hata</a:t>
                      </a:r>
                    </a:p>
                    <a:p>
                      <a:pPr algn="ctr"/>
                      <a:r>
                        <a:rPr lang="nn-NO" sz="1800" dirty="0"/>
                        <a:t>P(I</a:t>
                      </a:r>
                      <a:r>
                        <a:rPr lang="tr-TR" sz="1800" dirty="0"/>
                        <a:t>I</a:t>
                      </a:r>
                      <a:r>
                        <a:rPr lang="nn-NO" sz="1800" dirty="0"/>
                        <a:t>. Tip Hata) = </a:t>
                      </a:r>
                      <a:r>
                        <a:rPr lang="tr-TR" sz="1800" dirty="0">
                          <a:sym typeface="Symbol" panose="05050102010706020507" pitchFamily="18" charset="2"/>
                        </a:rPr>
                        <a:t></a:t>
                      </a:r>
                      <a:endParaRPr lang="tr-T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1369839"/>
                  </a:ext>
                </a:extLst>
              </a:tr>
              <a:tr h="931478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H0 </a:t>
                      </a:r>
                      <a:r>
                        <a:rPr lang="tr-TR" dirty="0" err="1"/>
                        <a:t>red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I. Tip Hata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P(I. Tip Hata) = </a:t>
                      </a:r>
                      <a:r>
                        <a:rPr lang="tr-TR" sz="1800" dirty="0">
                          <a:sym typeface="Symbol" panose="05050102010706020507" pitchFamily="18" charset="2"/>
                        </a:rPr>
                        <a:t></a:t>
                      </a:r>
                      <a:endParaRPr lang="tr-T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Doğru Karar = 1 - </a:t>
                      </a:r>
                      <a:r>
                        <a:rPr lang="tr-TR" sz="1800" dirty="0">
                          <a:sym typeface="Symbol" panose="05050102010706020507" pitchFamily="18" charset="2"/>
                        </a:rPr>
                        <a:t></a:t>
                      </a:r>
                    </a:p>
                    <a:p>
                      <a:pPr algn="ctr"/>
                      <a:r>
                        <a:rPr lang="tr-TR" sz="1800" dirty="0">
                          <a:sym typeface="Symbol" panose="05050102010706020507" pitchFamily="18" charset="2"/>
                        </a:rPr>
                        <a:t>Testin Gücü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BCCEB74-DD52-4C12-7DF0-7BE095132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Gerçekte doğru olan sıfır hipotezinin reddedilmesi olasılığıdır.</a:t>
            </a:r>
          </a:p>
          <a:p>
            <a:r>
              <a:rPr lang="tr-TR" dirty="0"/>
              <a:t>Anlamlılık düzeyi (</a:t>
            </a:r>
            <a:r>
              <a:rPr lang="tr-TR" dirty="0" err="1"/>
              <a:t>significance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) olarak da adlandırılır.</a:t>
            </a:r>
          </a:p>
          <a:p>
            <a:r>
              <a:rPr lang="tr-TR" dirty="0"/>
              <a:t>I. Tip Hata yapmanın maksimum olasılığıdır ve genellikle seçimi etkilememesi için örnek alınmadan önce belirlenir.</a:t>
            </a:r>
          </a:p>
          <a:p>
            <a:r>
              <a:rPr lang="tr-TR" dirty="0"/>
              <a:t>Belirlenen bu düzey olasılıklı olarak hipotezin test edileceği «güven aralığını» tanımlar</a:t>
            </a:r>
          </a:p>
          <a:p>
            <a:r>
              <a:rPr lang="tr-TR" sz="2800" dirty="0">
                <a:sym typeface="Symbol" panose="05050102010706020507" pitchFamily="18" charset="2"/>
              </a:rPr>
              <a:t>=0,05 ya da =0,01 sırasıyla %95 ve %99 güven aralığı</a:t>
            </a:r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I. Tip Hata (</a:t>
            </a:r>
            <a:r>
              <a:rPr lang="tr-TR" sz="3600" dirty="0">
                <a:sym typeface="Symbol" panose="05050102010706020507" pitchFamily="18" charset="2"/>
              </a:rPr>
              <a:t>)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50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II. Tip Hata (</a:t>
            </a:r>
            <a:r>
              <a:rPr lang="tr-TR" sz="3600" dirty="0">
                <a:sym typeface="Symbol" panose="05050102010706020507" pitchFamily="18" charset="2"/>
              </a:rPr>
              <a:t>)</a:t>
            </a: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B3F9BB6-AA64-B297-3CC0-107F3630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Gerçekte yanlış olan sıfır hipotezinin kabul edilmesi olasılığıdır.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77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I. Tip ve II. Tip Hatalar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B3F9BB6-AA64-B297-3CC0-107F3630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Örnekten elde edilen değerleri kullanarak belirlenen hipotezlerden birinin doğru olduğu kararını verirken her zaman hata yapma olasılığı bulunmaktadır.</a:t>
            </a:r>
          </a:p>
          <a:p>
            <a:r>
              <a:rPr lang="tr-TR" dirty="0"/>
              <a:t>Deney tekrarlandığında örneklem hatası nedeniyle doğru olan hipotez reddedilebilir.</a:t>
            </a:r>
          </a:p>
        </p:txBody>
      </p:sp>
    </p:spTree>
    <p:extLst>
      <p:ext uri="{BB962C8B-B14F-4D97-AF65-F5344CB8AC3E}">
        <p14:creationId xmlns:p14="http://schemas.microsoft.com/office/powerpoint/2010/main" val="2479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I. Tip ve II. Tip Hatalar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1F234A3-B845-3B39-B3C2-CD8809EF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Hipotez testinin iyi olması için karardaki hataların minimum olması gerekir.</a:t>
            </a:r>
            <a:r>
              <a:rPr lang="tr-TR" dirty="0">
                <a:sym typeface="Symbol" panose="05050102010706020507" pitchFamily="18" charset="2"/>
              </a:rPr>
              <a:t> Ancak bir hatayı azaltmak diğerinin artmasına sebep olur. Çünkü; I. Tip ve II. Tip Hatalar aynı anda oluşamazlar.</a:t>
            </a:r>
          </a:p>
          <a:p>
            <a:endParaRPr lang="tr-TR" dirty="0"/>
          </a:p>
          <a:p>
            <a:r>
              <a:rPr lang="tr-TR" dirty="0"/>
              <a:t>Örneklem sayısını arttırmak her iki hatayı birden azaltır.</a:t>
            </a:r>
          </a:p>
        </p:txBody>
      </p:sp>
    </p:spTree>
    <p:extLst>
      <p:ext uri="{BB962C8B-B14F-4D97-AF65-F5344CB8AC3E}">
        <p14:creationId xmlns:p14="http://schemas.microsoft.com/office/powerpoint/2010/main" val="3969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Testi Aşamaları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A5F49D42-3195-C607-7273-50B9AFAE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1) Hipotezlerin Belirlenmesi (H0 ve H1)</a:t>
            </a:r>
          </a:p>
          <a:p>
            <a:r>
              <a:rPr lang="tr-TR" sz="2400" b="1" dirty="0"/>
              <a:t>2) Anlamlılık Düzeyinin (</a:t>
            </a:r>
            <a:r>
              <a:rPr lang="tr-TR" sz="2400" b="1" dirty="0">
                <a:sym typeface="Symbol" panose="05050102010706020507" pitchFamily="18" charset="2"/>
              </a:rPr>
              <a:t>=.05 ya da .01) ve </a:t>
            </a:r>
            <a:r>
              <a:rPr lang="tr-TR" sz="2400" b="1" dirty="0" err="1">
                <a:sym typeface="Symbol" panose="05050102010706020507" pitchFamily="18" charset="2"/>
              </a:rPr>
              <a:t>n’in</a:t>
            </a:r>
            <a:r>
              <a:rPr lang="tr-TR" sz="2400" b="1" dirty="0">
                <a:sym typeface="Symbol" panose="05050102010706020507" pitchFamily="18" charset="2"/>
              </a:rPr>
              <a:t> </a:t>
            </a:r>
            <a:r>
              <a:rPr lang="tr-TR" sz="2400" b="1" dirty="0"/>
              <a:t>Belirlenmesi </a:t>
            </a:r>
          </a:p>
          <a:p>
            <a:r>
              <a:rPr lang="tr-TR" sz="2400" dirty="0"/>
              <a:t>3) Test İstatistiğinin Belirlenmesi</a:t>
            </a:r>
          </a:p>
          <a:p>
            <a:r>
              <a:rPr lang="tr-TR" sz="2400" dirty="0"/>
              <a:t>4) Sıfır Hipotezinin Kabul/</a:t>
            </a:r>
            <a:r>
              <a:rPr lang="tr-TR" sz="2400" dirty="0" err="1"/>
              <a:t>Red</a:t>
            </a:r>
            <a:r>
              <a:rPr lang="tr-TR" sz="2400" dirty="0"/>
              <a:t> Koşullarının (Kritik Değerlerin) Belirlenmesi</a:t>
            </a:r>
          </a:p>
          <a:p>
            <a:r>
              <a:rPr lang="tr-TR" sz="2400" dirty="0"/>
              <a:t>5) Verilerin Toplanması ve Belirlenen Test İstatistiğinin Hesaplanması</a:t>
            </a:r>
          </a:p>
          <a:p>
            <a:r>
              <a:rPr lang="tr-TR" sz="2400" dirty="0"/>
              <a:t>6) İstatiksel Kararın Verilmesi</a:t>
            </a:r>
          </a:p>
        </p:txBody>
      </p:sp>
    </p:spTree>
    <p:extLst>
      <p:ext uri="{BB962C8B-B14F-4D97-AF65-F5344CB8AC3E}">
        <p14:creationId xmlns:p14="http://schemas.microsoft.com/office/powerpoint/2010/main" val="30507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C46365-0C50-DF5D-E1F1-8EF45E1B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Test İstatistiğinin Belirlenmesi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61DDC6-973B-6DDD-6631-5C145D92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8F9164B-24C7-9868-2ACC-062F2189D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4" t="43698" r="58271" b="31095"/>
          <a:stretch/>
        </p:blipFill>
        <p:spPr>
          <a:xfrm>
            <a:off x="1489062" y="1607591"/>
            <a:ext cx="9919099" cy="4104456"/>
          </a:xfrm>
          <a:prstGeom prst="rect">
            <a:avLst/>
          </a:prstGeom>
        </p:spPr>
      </p:pic>
      <p:sp>
        <p:nvSpPr>
          <p:cNvPr id="7" name="Alt Bilgi Yer Tutucusu 3">
            <a:extLst>
              <a:ext uri="{FF2B5EF4-FFF2-40B4-BE49-F238E27FC236}">
                <a16:creationId xmlns:a16="http://schemas.microsoft.com/office/drawing/2014/main" id="{197B78AC-8126-F831-A807-F7D9F5BB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068" y="6340475"/>
            <a:ext cx="8902578" cy="365125"/>
          </a:xfrm>
        </p:spPr>
        <p:txBody>
          <a:bodyPr/>
          <a:lstStyle/>
          <a:p>
            <a:pPr rtl="0"/>
            <a:r>
              <a:rPr lang="tr-TR" b="0" i="0" cap="non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https://avesis.gazi.edu.tr/resume/downloadfile/cercioglu?key=565f287d-c209-46f7-a60f-bbfcd1d1a52c&amp;isfromsearch=true</a:t>
            </a:r>
            <a:endParaRPr lang="tr-TR" cap="none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Testi Aşamaları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A5F49D42-3195-C607-7273-50B9AFAE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1) Hipotezlerin Belirlenmesi (H0 ve H1)</a:t>
            </a:r>
          </a:p>
          <a:p>
            <a:r>
              <a:rPr lang="tr-TR" sz="2400" b="1" dirty="0"/>
              <a:t>2) Anlamlılık Düzeyinin (</a:t>
            </a:r>
            <a:r>
              <a:rPr lang="tr-TR" sz="2400" b="1" dirty="0">
                <a:sym typeface="Symbol" panose="05050102010706020507" pitchFamily="18" charset="2"/>
              </a:rPr>
              <a:t>=.05 ya da .01) ve </a:t>
            </a:r>
            <a:r>
              <a:rPr lang="tr-TR" sz="2400" b="1" dirty="0" err="1">
                <a:sym typeface="Symbol" panose="05050102010706020507" pitchFamily="18" charset="2"/>
              </a:rPr>
              <a:t>n’in</a:t>
            </a:r>
            <a:r>
              <a:rPr lang="tr-TR" sz="2400" b="1" dirty="0">
                <a:sym typeface="Symbol" panose="05050102010706020507" pitchFamily="18" charset="2"/>
              </a:rPr>
              <a:t> </a:t>
            </a:r>
            <a:r>
              <a:rPr lang="tr-TR" sz="2400" b="1" dirty="0"/>
              <a:t>Belirlenmesi </a:t>
            </a:r>
          </a:p>
          <a:p>
            <a:r>
              <a:rPr lang="tr-TR" sz="2400" b="1" dirty="0"/>
              <a:t>3) Test İstatistiğinin Belirlenmesi</a:t>
            </a:r>
          </a:p>
          <a:p>
            <a:r>
              <a:rPr lang="tr-TR" sz="2400" dirty="0"/>
              <a:t>4) Sıfır Hipotezinin Kabul/</a:t>
            </a:r>
            <a:r>
              <a:rPr lang="tr-TR" sz="2400" dirty="0" err="1"/>
              <a:t>Red</a:t>
            </a:r>
            <a:r>
              <a:rPr lang="tr-TR" sz="2400" dirty="0"/>
              <a:t> Koşullarının (Kritik Değerlerin) Belirlenmesi</a:t>
            </a:r>
          </a:p>
          <a:p>
            <a:r>
              <a:rPr lang="tr-TR" sz="2400" dirty="0"/>
              <a:t>5) Verilerin Toplanması ve Belirlenen Test İstatistiğinin Hesaplanması</a:t>
            </a:r>
          </a:p>
          <a:p>
            <a:r>
              <a:rPr lang="tr-TR" sz="2400" dirty="0"/>
              <a:t>6) İstatiksel Kararın Verilmesi</a:t>
            </a:r>
          </a:p>
        </p:txBody>
      </p:sp>
    </p:spTree>
    <p:extLst>
      <p:ext uri="{BB962C8B-B14F-4D97-AF65-F5344CB8AC3E}">
        <p14:creationId xmlns:p14="http://schemas.microsoft.com/office/powerpoint/2010/main" val="40579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 ve Çift Taraflı Hipotezler ve Testler 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F0AFA1A-92DE-C3E6-E612-28EA5056C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78" t="42131" r="57898" b="18495"/>
          <a:stretch/>
        </p:blipFill>
        <p:spPr>
          <a:xfrm>
            <a:off x="2710036" y="1556792"/>
            <a:ext cx="7344816" cy="4478546"/>
          </a:xfrm>
        </p:spPr>
      </p:pic>
      <p:sp>
        <p:nvSpPr>
          <p:cNvPr id="7" name="Alt Bilgi Yer Tutucusu 3">
            <a:extLst>
              <a:ext uri="{FF2B5EF4-FFF2-40B4-BE49-F238E27FC236}">
                <a16:creationId xmlns:a16="http://schemas.microsoft.com/office/drawing/2014/main" id="{E14C6BA6-4F02-6CC5-0963-82D9C544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068" y="6340475"/>
            <a:ext cx="8902578" cy="365125"/>
          </a:xfrm>
        </p:spPr>
        <p:txBody>
          <a:bodyPr/>
          <a:lstStyle/>
          <a:p>
            <a:pPr rtl="0"/>
            <a:r>
              <a:rPr lang="tr-TR" b="0" i="0" cap="non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https://avesis.gazi.edu.tr/resume/downloadfile/cercioglu?key=565f287d-c209-46f7-a60f-bbfcd1d1a52c&amp;isfromsearch=true</a:t>
            </a:r>
            <a:endParaRPr lang="tr-TR" cap="none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BBC6B11-C36D-9941-5819-1B75C5CB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b="1" dirty="0"/>
              <a:t>İstatiksel Karar</a:t>
            </a:r>
          </a:p>
          <a:p>
            <a:r>
              <a:rPr lang="tr-TR" sz="1800" dirty="0"/>
              <a:t>Uygulamalarda, örneklemden elde edilen bilgiler doğrultusunda evren hakkında verilen kararlardır.</a:t>
            </a:r>
          </a:p>
          <a:p>
            <a:endParaRPr lang="tr-TR" sz="1800" i="1" dirty="0"/>
          </a:p>
          <a:p>
            <a:r>
              <a:rPr lang="tr-TR" sz="1800" i="1" dirty="0"/>
              <a:t>Örnek verilerine dayanarak bir hastalık için yeni bir serumun gerçekten etkili olup olmadığı</a:t>
            </a:r>
          </a:p>
          <a:p>
            <a:r>
              <a:rPr lang="tr-TR" sz="1800" i="1" dirty="0"/>
              <a:t>Bir eğitim şeklinin diğerlerinden daha iyi olup olmadığı</a:t>
            </a:r>
          </a:p>
          <a:p>
            <a:r>
              <a:rPr lang="tr-TR" sz="1800" i="1" dirty="0"/>
              <a:t>Bir paranın hileli olup olmadığı</a:t>
            </a:r>
          </a:p>
          <a:p>
            <a:endParaRPr lang="tr-TR" sz="1800" dirty="0"/>
          </a:p>
          <a:p>
            <a:pPr marL="0" indent="0">
              <a:buNone/>
            </a:pPr>
            <a:endParaRPr lang="tr-TR" sz="1800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İstatiksel Karar ve İstatiksel Hipotezler</a:t>
            </a:r>
          </a:p>
        </p:txBody>
      </p:sp>
    </p:spTree>
    <p:extLst>
      <p:ext uri="{BB962C8B-B14F-4D97-AF65-F5344CB8AC3E}">
        <p14:creationId xmlns:p14="http://schemas.microsoft.com/office/powerpoint/2010/main" val="14407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Testi Aşamaları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A5F49D42-3195-C607-7273-50B9AFAE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1) Hipotezlerin Belirlenmesi (H0 ve H1)</a:t>
            </a:r>
          </a:p>
          <a:p>
            <a:r>
              <a:rPr lang="tr-TR" sz="2400" b="1" dirty="0"/>
              <a:t>2) Anlamlılık Düzeyinin (</a:t>
            </a:r>
            <a:r>
              <a:rPr lang="tr-TR" sz="2400" b="1" dirty="0">
                <a:sym typeface="Symbol" panose="05050102010706020507" pitchFamily="18" charset="2"/>
              </a:rPr>
              <a:t>=.05 ya da .01) ve </a:t>
            </a:r>
            <a:r>
              <a:rPr lang="tr-TR" sz="2400" b="1" dirty="0" err="1">
                <a:sym typeface="Symbol" panose="05050102010706020507" pitchFamily="18" charset="2"/>
              </a:rPr>
              <a:t>n’in</a:t>
            </a:r>
            <a:r>
              <a:rPr lang="tr-TR" sz="2400" b="1" dirty="0">
                <a:sym typeface="Symbol" panose="05050102010706020507" pitchFamily="18" charset="2"/>
              </a:rPr>
              <a:t> </a:t>
            </a:r>
            <a:r>
              <a:rPr lang="tr-TR" sz="2400" b="1" dirty="0"/>
              <a:t>Belirlenmesi </a:t>
            </a:r>
          </a:p>
          <a:p>
            <a:r>
              <a:rPr lang="tr-TR" sz="2400" b="1" dirty="0"/>
              <a:t>3) Test İstatistiğinin Belirlenmesi</a:t>
            </a:r>
          </a:p>
          <a:p>
            <a:r>
              <a:rPr lang="tr-TR" sz="2400" b="1" dirty="0"/>
              <a:t>4) Sıfır Hipotezinin Kabul/</a:t>
            </a:r>
            <a:r>
              <a:rPr lang="tr-TR" sz="2400" b="1" dirty="0" err="1"/>
              <a:t>Red</a:t>
            </a:r>
            <a:r>
              <a:rPr lang="tr-TR" sz="2400" b="1" dirty="0"/>
              <a:t> Koşullarının (Kritik Değerlerin) Belirlenmesi</a:t>
            </a:r>
          </a:p>
          <a:p>
            <a:r>
              <a:rPr lang="tr-TR" sz="2400" b="1" dirty="0"/>
              <a:t>5) Verilerin Toplanması ve Belirlenen Test İstatistiğinin Hesaplanması</a:t>
            </a:r>
          </a:p>
          <a:p>
            <a:r>
              <a:rPr lang="tr-TR" sz="2400" b="1" dirty="0"/>
              <a:t>6) İstatiksel Kararın Verilmesi</a:t>
            </a:r>
          </a:p>
        </p:txBody>
      </p:sp>
    </p:spTree>
    <p:extLst>
      <p:ext uri="{BB962C8B-B14F-4D97-AF65-F5344CB8AC3E}">
        <p14:creationId xmlns:p14="http://schemas.microsoft.com/office/powerpoint/2010/main" val="40134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C46365-0C50-DF5D-E1F1-8EF45E1B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Test İstatistiğinin Belirlenmesi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61DDC6-973B-6DDD-6631-5C145D92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8F9164B-24C7-9868-2ACC-062F2189D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4" t="43698" r="58271" b="31095"/>
          <a:stretch/>
        </p:blipFill>
        <p:spPr>
          <a:xfrm>
            <a:off x="1489062" y="1607591"/>
            <a:ext cx="9919099" cy="4104456"/>
          </a:xfrm>
          <a:prstGeom prst="rect">
            <a:avLst/>
          </a:prstGeom>
        </p:spPr>
      </p:pic>
      <p:sp>
        <p:nvSpPr>
          <p:cNvPr id="5" name="Alt Bilgi Yer Tutucusu 3">
            <a:extLst>
              <a:ext uri="{FF2B5EF4-FFF2-40B4-BE49-F238E27FC236}">
                <a16:creationId xmlns:a16="http://schemas.microsoft.com/office/drawing/2014/main" id="{098A60C7-7F4B-CB9C-A68C-BD802367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068" y="6340475"/>
            <a:ext cx="8902578" cy="365125"/>
          </a:xfrm>
        </p:spPr>
        <p:txBody>
          <a:bodyPr/>
          <a:lstStyle/>
          <a:p>
            <a:pPr rtl="0"/>
            <a:r>
              <a:rPr lang="tr-TR" b="0" i="0" cap="non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https://avesis.gazi.edu.tr/resume/downloadfile/cercioglu?key=565f287d-c209-46f7-a60f-bbfcd1d1a52c&amp;isfromsearch=true</a:t>
            </a:r>
            <a:endParaRPr lang="tr-TR" cap="none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Test İstatistiği (Ortalama için)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CEC48180-5B44-6801-3177-ED2DDF0AB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Evren varyansı biliniyorsa;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Evren varyansı bilinmiyor, 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tr-TR" dirty="0"/>
              <a:t>30 ise </a:t>
            </a:r>
            <a:r>
              <a:rPr lang="tr-TR" dirty="0">
                <a:sym typeface="Symbol" panose="05050102010706020507" pitchFamily="18" charset="2"/>
              </a:rPr>
              <a:t></a:t>
            </a:r>
            <a:r>
              <a:rPr lang="tr-TR" dirty="0"/>
              <a:t> yerine s alınarak z değeri bulunur.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BC2066A-714D-320A-3917-F002C145D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3" t="45799" r="71267" b="46849"/>
          <a:stretch/>
        </p:blipFill>
        <p:spPr>
          <a:xfrm>
            <a:off x="1989956" y="2090192"/>
            <a:ext cx="234539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FED765-60C4-2C7C-2757-4A903035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Testi Örneği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D45FD8-451F-44D0-9CA9-B60017B9C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Bir araştırmacı bir insanın ayda ortalama 50 ekmek yiyip yemediğini araştırmak istiyor. Belirlediği örneklem grubuna ait ortalama 49, örneklem n = 36’dır. Popülasyonun standart sapması 5 ise %95 güven aralığında;</a:t>
            </a:r>
          </a:p>
          <a:p>
            <a:r>
              <a:rPr lang="tr-TR" sz="2000" b="1" dirty="0"/>
              <a:t>1-Hipotezler</a:t>
            </a:r>
          </a:p>
          <a:p>
            <a:r>
              <a:rPr lang="tr-TR" sz="2000" b="1" dirty="0"/>
              <a:t>2-Anlamlılık düzeyi</a:t>
            </a:r>
          </a:p>
          <a:p>
            <a:r>
              <a:rPr lang="tr-TR" sz="2000" b="1" dirty="0"/>
              <a:t>3-Test istatistiği</a:t>
            </a:r>
          </a:p>
          <a:p>
            <a:r>
              <a:rPr lang="tr-TR" sz="2000" b="1" dirty="0"/>
              <a:t>4-Kritik değerler</a:t>
            </a:r>
          </a:p>
          <a:p>
            <a:r>
              <a:rPr lang="tr-TR" sz="2000" b="1" dirty="0"/>
              <a:t>5-Hesaplama</a:t>
            </a:r>
          </a:p>
          <a:p>
            <a:r>
              <a:rPr lang="tr-TR" sz="2000" b="1" dirty="0"/>
              <a:t>6-Karar</a:t>
            </a:r>
          </a:p>
        </p:txBody>
      </p:sp>
    </p:spTree>
    <p:extLst>
      <p:ext uri="{BB962C8B-B14F-4D97-AF65-F5344CB8AC3E}">
        <p14:creationId xmlns:p14="http://schemas.microsoft.com/office/powerpoint/2010/main" val="26417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Testi Örneği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E8DF2E9E-D8C1-DADD-9C8A-3DD7D8367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Gazi Eğitim Fakültesi öğrencilerinin sınav haftası öncesi ortalama stres puanlarının 5’ten (0-10) büyük olduğunu iddia eden bir araştırmacı, rastgele seçtiği 87 öğrenciye ait stres puanları ortalamasını 5,9, ve standart sapmasını 1,86 olarak hesaplamıştır.</a:t>
            </a:r>
          </a:p>
          <a:p>
            <a:r>
              <a:rPr lang="tr-TR" sz="2400" dirty="0"/>
              <a:t>Verilen bilgilere göre, </a:t>
            </a:r>
            <a:r>
              <a:rPr lang="tr-TR" sz="2400" dirty="0">
                <a:sym typeface="Symbol" panose="05050102010706020507" pitchFamily="18" charset="2"/>
              </a:rPr>
              <a:t>=0,01 anlamlılık düzeyinde bu hipotezi test ediniz.</a:t>
            </a:r>
          </a:p>
          <a:p>
            <a:r>
              <a:rPr lang="tr-TR" sz="1800" b="1" dirty="0"/>
              <a:t>1-Hipotezler</a:t>
            </a:r>
          </a:p>
          <a:p>
            <a:r>
              <a:rPr lang="tr-TR" sz="1800" b="1" dirty="0"/>
              <a:t>2-Anlamlılık düzeyi</a:t>
            </a:r>
          </a:p>
          <a:p>
            <a:r>
              <a:rPr lang="tr-TR" sz="1800" b="1" dirty="0"/>
              <a:t>3-Test istatistiği</a:t>
            </a:r>
          </a:p>
          <a:p>
            <a:r>
              <a:rPr lang="tr-TR" sz="1800" b="1" dirty="0"/>
              <a:t>4-Kritik değerler</a:t>
            </a:r>
          </a:p>
          <a:p>
            <a:r>
              <a:rPr lang="tr-TR" sz="1800" b="1" dirty="0"/>
              <a:t>5-Hesaplama</a:t>
            </a:r>
          </a:p>
          <a:p>
            <a:r>
              <a:rPr lang="tr-TR" sz="1800" b="1" dirty="0"/>
              <a:t>6-Karar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717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BBC6B11-C36D-9941-5819-1B75C5CB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İstatiksel Hipotez</a:t>
            </a:r>
          </a:p>
          <a:p>
            <a:r>
              <a:rPr lang="tr-TR" sz="2000" dirty="0"/>
              <a:t>Karar verme aşamasına gelmeden önce evrene ait varsayımlar veya tahminler yapılmaktadır. Doğru veya yanlış olabilen bu varsayımlar, istatiksel hipotezlerdir. </a:t>
            </a:r>
          </a:p>
          <a:p>
            <a:r>
              <a:rPr lang="tr-TR" sz="2000" dirty="0"/>
              <a:t>Hipotezler çoğu zaman tek bir amacın reddi veya yanlışlığı üzerine formüle edilir.</a:t>
            </a:r>
          </a:p>
          <a:p>
            <a:endParaRPr lang="tr-TR" sz="2000" dirty="0"/>
          </a:p>
          <a:p>
            <a:endParaRPr lang="tr-TR" sz="2000" i="1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İstatiksel Karar ve İstatiksel Hipotezler</a:t>
            </a:r>
          </a:p>
        </p:txBody>
      </p:sp>
    </p:spTree>
    <p:extLst>
      <p:ext uri="{BB962C8B-B14F-4D97-AF65-F5344CB8AC3E}">
        <p14:creationId xmlns:p14="http://schemas.microsoft.com/office/powerpoint/2010/main" val="12486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E309A7-B807-078B-18F0-F83DD30A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İstatiksel Hipotezler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694B52D7-489C-172F-C846-95B4530F6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838006"/>
              </p:ext>
            </p:extLst>
          </p:nvPr>
        </p:nvGraphicFramePr>
        <p:xfrm>
          <a:off x="1557338" y="1574800"/>
          <a:ext cx="9782174" cy="411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1087">
                  <a:extLst>
                    <a:ext uri="{9D8B030D-6E8A-4147-A177-3AD203B41FA5}">
                      <a16:colId xmlns:a16="http://schemas.microsoft.com/office/drawing/2014/main" val="1858967049"/>
                    </a:ext>
                  </a:extLst>
                </a:gridCol>
                <a:gridCol w="4891087">
                  <a:extLst>
                    <a:ext uri="{9D8B030D-6E8A-4147-A177-3AD203B41FA5}">
                      <a16:colId xmlns:a16="http://schemas.microsoft.com/office/drawing/2014/main" val="2769675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Araştırma Sorusu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Hipotez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93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Günde bir elma yemenin sağlığa faydaları nelerdir?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yaş üzerinde elma tüketiminin artması, doktor ziyaretlerinin sıklığının azalmasına neden olacaktır.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15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 medyanın günlük kullanımının 16 yaşından küçüklerin dikkat süresi üzerinde nasıl bir etkisi var?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yaş altı sosyal medyada geçirilen zaman ile dikkat süresi arasında negatif bir ilişki vardır.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Devamsızlığı az olan öğrenciler, daha iyi sınav sonuçları alıyor mu?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Öğrencilerin katıldıkları ders sayısı final sınav puanlarını olumlu etkiler.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5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Gebelikte sigara kullanımı düşük doğum ağırlığına yol açıyor mu?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Gebelikte sigara kullanımı düşük doğum ağırlığına neden olur.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28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İstatistik dersi final sınavında öğrencilerin başarı düzeyi nasıl?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İstatistik dersi için final sınavı ortalaması 70’tir.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30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7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Sıfır Hipotezi (H0 Hipotezi, Yokluk(</a:t>
            </a:r>
            <a:r>
              <a:rPr lang="tr-TR" sz="3200" dirty="0" err="1"/>
              <a:t>null</a:t>
            </a:r>
            <a:r>
              <a:rPr lang="tr-TR" sz="3200" dirty="0"/>
              <a:t>), Boş) ve</a:t>
            </a:r>
            <a:br>
              <a:rPr lang="tr-TR" sz="3200" dirty="0"/>
            </a:br>
            <a:r>
              <a:rPr lang="tr-TR" sz="3200" dirty="0"/>
              <a:t>Alternatif Hipotez (H1 Hipotezi, Karşıt, Araştırma)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43E7296-8C2B-7440-EF24-05BB733B2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İstatiksel bir araştırmada, bir hipotez ile onun karşıtı, diğer bir hipotez oluşturulur ve hangisinin örneklemden elde edilen sonuç ile daha iyi bağdaştığı araştırılır. </a:t>
            </a:r>
          </a:p>
          <a:p>
            <a:r>
              <a:rPr lang="tr-TR" sz="2400" b="1" dirty="0"/>
              <a:t>H0,</a:t>
            </a:r>
            <a:r>
              <a:rPr lang="tr-TR" sz="2400" dirty="0"/>
              <a:t> Elde edilen sonuç ile hipotez uyuştuğu, arasında fark olmadığı varsayımına göre formüle edilir.</a:t>
            </a:r>
          </a:p>
          <a:p>
            <a:r>
              <a:rPr lang="tr-TR" sz="2400" b="1" dirty="0"/>
              <a:t>H1</a:t>
            </a:r>
            <a:r>
              <a:rPr lang="tr-TR" sz="2400" dirty="0"/>
              <a:t>, Sıfır Hipotezinden farklı, onun alternatifi, ona karşı test edilen hipotezdir.</a:t>
            </a:r>
          </a:p>
          <a:p>
            <a:r>
              <a:rPr lang="tr-TR" sz="2400" dirty="0"/>
              <a:t>Hipotezler, her zaman popülasyon (evren) parametresi ile ilgilidir, örnek istatistiği ile ilgili değildir.</a:t>
            </a:r>
          </a:p>
        </p:txBody>
      </p:sp>
    </p:spTree>
    <p:extLst>
      <p:ext uri="{BB962C8B-B14F-4D97-AF65-F5344CB8AC3E}">
        <p14:creationId xmlns:p14="http://schemas.microsoft.com/office/powerpoint/2010/main" val="14240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H0 ve H1</a:t>
            </a:r>
          </a:p>
        </p:txBody>
      </p:sp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D0D23776-99B6-B639-2C2B-52B2F99DA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486248"/>
              </p:ext>
            </p:extLst>
          </p:nvPr>
        </p:nvGraphicFramePr>
        <p:xfrm>
          <a:off x="1557338" y="1574800"/>
          <a:ext cx="9782172" cy="448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0724">
                  <a:extLst>
                    <a:ext uri="{9D8B030D-6E8A-4147-A177-3AD203B41FA5}">
                      <a16:colId xmlns:a16="http://schemas.microsoft.com/office/drawing/2014/main" val="4116360271"/>
                    </a:ext>
                  </a:extLst>
                </a:gridCol>
                <a:gridCol w="3260724">
                  <a:extLst>
                    <a:ext uri="{9D8B030D-6E8A-4147-A177-3AD203B41FA5}">
                      <a16:colId xmlns:a16="http://schemas.microsoft.com/office/drawing/2014/main" val="501347142"/>
                    </a:ext>
                  </a:extLst>
                </a:gridCol>
                <a:gridCol w="3260724">
                  <a:extLst>
                    <a:ext uri="{9D8B030D-6E8A-4147-A177-3AD203B41FA5}">
                      <a16:colId xmlns:a16="http://schemas.microsoft.com/office/drawing/2014/main" val="4228808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Araştırma Sorusu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Alternatif Hipotez (H1)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/>
                        <a:t>Sıfır Hipotezi (H0)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807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/>
                        <a:t>Günde bir elma yemenin sağlığa faydaları nelerdir?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yaş üzerinde elma tüketiminin artması, doktor ziyaretlerinin sıklığının azalmasına neden olacaktır.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yaş üzerinde elma tüketiminin artması, doktor ziyaretlerinin sıklığını etkilemeyecektir.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61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Sosyal medyanın günlük kullanımının 16 yaşından küçüklerin dikkat süresi üzerinde nasıl bir etkisi var?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yaş altı sosyal medyada geçirilen zaman ile dikkat süresi arasında negatif bir ilişki vardır.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yaş altı sosyal medyada geçirilen zaman ile dikkat süresi arasında bir ilişki yoktur.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82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Devamsızlığı az olan öğrenciler, daha iyi sınav sonuçları alıyor mu?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Öğrencilerin katıldıkları ders sayısı final sınav puanlarını olumlu etkiler.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Öğrencilerin katıldıkları ders sayısının final sınav puanlarına etkisi yoktur.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8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/>
                        <a:t>Gebelikte sigara kullanımı düşük doğum ağırlığına yol açıyor mu?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Gebelikte sigara kullanımı düşük doğum ağırlığına neden olur.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Gebelikte sigara kullanımı düşük doğum ağırlığına neden olmaz.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41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/>
                        <a:t>İstatistik dersi final sınavında öğrencilerin başarı düzeyi nasıl?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İstatistik dersi için final sınavı ortalaması 70’ten yüksektir.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İstatistik dersi için final sınavı ortalaması 70’tir.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15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8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337BC-65F0-90E7-3608-27A97762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Testleri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BB4514-42D4-0AE6-1E3E-95DFEE90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Hipotez testi, bir hipotezin doğruluğunun istatiksel olarak araştırılmasında kullanılan bir yöntemdir. </a:t>
            </a:r>
          </a:p>
          <a:p>
            <a:r>
              <a:rPr lang="tr-TR" dirty="0"/>
              <a:t>Bunu araştırmak için evrenden rastgele seçilmiş belli bir örneklemdeki birimler incelenir ve bu örneklemden hareketle hipotezin geçerli olup olmadığı hakkında bir karara varılır. </a:t>
            </a:r>
          </a:p>
          <a:p>
            <a:r>
              <a:rPr lang="tr-TR" dirty="0"/>
              <a:t>Hipotez testleri bir örneklem ortalaması ile bu örneklemin çekilmiş olduğu düşünülen ortalama değer etrafındaki farkın anlamlı olup olmadığını (yani önemli bir fark olup olmadığını) saptayan testlerdir.</a:t>
            </a:r>
          </a:p>
          <a:p>
            <a:r>
              <a:rPr lang="tr-TR" dirty="0"/>
              <a:t>Eğer iki evren ortalamaları arasındaki fark sınanıyorsa bunlardan çekilen örneklemlerin ortalamaları üzerinde hipotez testleri yapılarak farkın doğru olup olmadığı anlaşılabilir.</a:t>
            </a:r>
          </a:p>
        </p:txBody>
      </p:sp>
    </p:spTree>
    <p:extLst>
      <p:ext uri="{BB962C8B-B14F-4D97-AF65-F5344CB8AC3E}">
        <p14:creationId xmlns:p14="http://schemas.microsoft.com/office/powerpoint/2010/main" val="31917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F930AF-A768-7441-AAE2-343788EC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Testleri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C646A07A-F589-BF7E-F907-6F5208724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78" t="38980" r="58785" b="32994"/>
          <a:stretch/>
        </p:blipFill>
        <p:spPr>
          <a:xfrm>
            <a:off x="1997322" y="1772816"/>
            <a:ext cx="8902579" cy="3960440"/>
          </a:xfrm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FC23E8-7C8C-6080-3F2D-D959A8B8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068" y="6340475"/>
            <a:ext cx="8902578" cy="365125"/>
          </a:xfrm>
        </p:spPr>
        <p:txBody>
          <a:bodyPr/>
          <a:lstStyle/>
          <a:p>
            <a:pPr rtl="0"/>
            <a:r>
              <a:rPr lang="tr-TR" b="0" i="0" cap="non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https://avesis.gazi.edu.tr/resume/downloadfile/cercioglu?key=565f287d-c209-46f7-a60f-bbfcd1d1a52c&amp;isfromsearch=true</a:t>
            </a:r>
            <a:endParaRPr lang="tr-TR" cap="none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C049C8-534A-7E3F-7BEC-C6BF1105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Testleri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AD41152-BC4D-4C75-370E-EF72C6C54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78" t="46855" r="57013" b="29520"/>
          <a:stretch/>
        </p:blipFill>
        <p:spPr>
          <a:xfrm>
            <a:off x="2124016" y="1973139"/>
            <a:ext cx="8871386" cy="3168352"/>
          </a:xfrm>
        </p:spPr>
      </p:pic>
      <p:sp>
        <p:nvSpPr>
          <p:cNvPr id="7" name="Alt Bilgi Yer Tutucusu 3">
            <a:extLst>
              <a:ext uri="{FF2B5EF4-FFF2-40B4-BE49-F238E27FC236}">
                <a16:creationId xmlns:a16="http://schemas.microsoft.com/office/drawing/2014/main" id="{3EC163FC-F8C7-EB5C-FE81-FBC0798F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8068" y="6340475"/>
            <a:ext cx="8902578" cy="365125"/>
          </a:xfrm>
        </p:spPr>
        <p:txBody>
          <a:bodyPr/>
          <a:lstStyle/>
          <a:p>
            <a:pPr rtl="0"/>
            <a:r>
              <a:rPr lang="tr-TR" b="0" i="0" cap="non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https://avesis.gazi.edu.tr/resume/downloadfile/cercioglu?key=565f287d-c209-46f7-a60f-bbfcd1d1a52c&amp;isfromsearch=true</a:t>
            </a:r>
            <a:endParaRPr lang="tr-TR" cap="none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ematik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9_TF02787947" id="{F76874F7-09BF-4919-8092-7DCFDBC47D09}" vid="{BD9753A5-59D8-407E-8B1D-F9314866C99E}"/>
    </a:ext>
  </a:extLst>
</a:theme>
</file>

<file path=ppt/theme/theme2.xml><?xml version="1.0" encoding="utf-8"?>
<a:theme xmlns:a="http://schemas.openxmlformats.org/drawingml/2006/main" name="Ofis Teması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 işaretli matematik eğitimi sunusu (geniş ekran)</Template>
  <TotalTime>0</TotalTime>
  <Words>1379</Words>
  <Application>Microsoft Office PowerPoint</Application>
  <PresentationFormat>Özel</PresentationFormat>
  <Paragraphs>153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Arial</vt:lpstr>
      <vt:lpstr>Euphemia</vt:lpstr>
      <vt:lpstr>Symbol</vt:lpstr>
      <vt:lpstr>Times New Roman</vt:lpstr>
      <vt:lpstr>Matematik 16x9</vt:lpstr>
      <vt:lpstr>İSTATİSTİĞE GİRİŞ </vt:lpstr>
      <vt:lpstr>İstatiksel Karar ve İstatiksel Hipotezler</vt:lpstr>
      <vt:lpstr>İstatiksel Karar ve İstatiksel Hipotezler</vt:lpstr>
      <vt:lpstr>İstatiksel Hipotezler</vt:lpstr>
      <vt:lpstr>Sıfır Hipotezi (H0 Hipotezi, Yokluk(null), Boş) ve Alternatif Hipotez (H1 Hipotezi, Karşıt, Araştırma)</vt:lpstr>
      <vt:lpstr>H0 ve H1</vt:lpstr>
      <vt:lpstr>Hipotez Testleri</vt:lpstr>
      <vt:lpstr>Hipotez Testleri</vt:lpstr>
      <vt:lpstr>Hipotez Testleri</vt:lpstr>
      <vt:lpstr>Hipotez Testi Aşamaları</vt:lpstr>
      <vt:lpstr>I. Tip ve II. Tip Hatalar</vt:lpstr>
      <vt:lpstr>I. Tip Hata ()</vt:lpstr>
      <vt:lpstr>II. Tip Hata ()</vt:lpstr>
      <vt:lpstr>I. Tip ve II. Tip Hatalar</vt:lpstr>
      <vt:lpstr>I. Tip ve II. Tip Hatalar</vt:lpstr>
      <vt:lpstr>Hipotez Testi Aşamaları</vt:lpstr>
      <vt:lpstr>Test İstatistiğinin Belirlenmesi</vt:lpstr>
      <vt:lpstr>Hipotez Testi Aşamaları</vt:lpstr>
      <vt:lpstr>Tek ve Çift Taraflı Hipotezler ve Testler </vt:lpstr>
      <vt:lpstr>Hipotez Testi Aşamaları</vt:lpstr>
      <vt:lpstr>Test İstatistiğinin Belirlenmesi</vt:lpstr>
      <vt:lpstr>Test İstatistiği (Ortalama için)</vt:lpstr>
      <vt:lpstr>Hipotez Testi Örneği</vt:lpstr>
      <vt:lpstr>Hipotez Testi Örneği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NİLÜFER</dc:creator>
  <cp:lastModifiedBy>Ahmet Haphap</cp:lastModifiedBy>
  <cp:revision>44</cp:revision>
  <dcterms:created xsi:type="dcterms:W3CDTF">2023-10-05T21:43:07Z</dcterms:created>
  <dcterms:modified xsi:type="dcterms:W3CDTF">2023-12-18T08:03:46Z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