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7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12188825"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4" autoAdjust="0"/>
    <p:restoredTop sz="94660"/>
  </p:normalViewPr>
  <p:slideViewPr>
    <p:cSldViewPr showGuides="1">
      <p:cViewPr>
        <p:scale>
          <a:sx n="80" d="100"/>
          <a:sy n="80" d="100"/>
        </p:scale>
        <p:origin x="691" y="182"/>
      </p:cViewPr>
      <p:guideLst>
        <p:guide orient="horz" pos="2160"/>
        <p:guide pos="3839"/>
        <p:guide pos="1007"/>
      </p:guideLst>
    </p:cSldViewPr>
  </p:slideViewPr>
  <p:notesTextViewPr>
    <p:cViewPr>
      <p:scale>
        <a:sx n="1" d="1"/>
        <a:sy n="1" d="1"/>
      </p:scale>
      <p:origin x="0" y="0"/>
    </p:cViewPr>
  </p:notesTextViewPr>
  <p:notesViewPr>
    <p:cSldViewPr showGuides="1">
      <p:cViewPr varScale="1">
        <p:scale>
          <a:sx n="85" d="100"/>
          <a:sy n="85" d="100"/>
        </p:scale>
        <p:origin x="305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E6CF3DC6-2E6B-46D2-88B7-5E4FA9F2456C}" type="datetime1">
              <a:rPr lang="tr-TR" smtClean="0"/>
              <a:t>10.11.2023</a:t>
            </a:fld>
            <a:endParaRPr lang="tr-TR" dirty="0"/>
          </a:p>
        </p:txBody>
      </p:sp>
      <p:sp>
        <p:nvSpPr>
          <p:cNvPr id="4" name="Alt 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4360E59-1627-4404-ACC5-51C744AB0F27}" type="slidenum">
              <a:rPr lang="tr-TR" smtClean="0"/>
              <a:t>‹#›</a:t>
            </a:fld>
            <a:endParaRPr lang="tr-TR" dirty="0"/>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pPr rtl="0"/>
            <a:endParaRPr lang="tr-TR" noProof="0" dirty="0"/>
          </a:p>
        </p:txBody>
      </p:sp>
      <p:sp>
        <p:nvSpPr>
          <p:cNvPr id="3" name="Tarih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pPr rtl="0"/>
            <a:fld id="{C862C37A-C02D-4B55-998D-02E3C9E4AAAD}" type="datetime1">
              <a:rPr lang="tr-TR" noProof="0" smtClean="0"/>
              <a:t>10.11.2023</a:t>
            </a:fld>
            <a:endParaRPr lang="tr-TR" noProof="0" dirty="0"/>
          </a:p>
        </p:txBody>
      </p:sp>
      <p:sp>
        <p:nvSpPr>
          <p:cNvPr id="4" name="Slayt Görüntüsü Yer Tutucus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lar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6" name="Alt 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pPr rtl="0"/>
            <a:fld id="{841221E5-7225-48EB-A4EE-420E7BFCF705}" type="slidenum">
              <a:rPr lang="tr-TR" noProof="0" smtClean="0"/>
              <a:pPr/>
              <a:t>‹#›</a:t>
            </a:fld>
            <a:endParaRPr lang="tr-TR" noProof="0" dirty="0"/>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841221E5-7225-48EB-A4EE-420E7BFCF705}" type="slidenum">
              <a:rPr lang="tr-TR" smtClean="0"/>
              <a:pPr rtl="0"/>
              <a:t>1</a:t>
            </a:fld>
            <a:endParaRPr lang="tr-TR" dirty="0"/>
          </a:p>
        </p:txBody>
      </p:sp>
    </p:spTree>
    <p:extLst>
      <p:ext uri="{BB962C8B-B14F-4D97-AF65-F5344CB8AC3E}">
        <p14:creationId xmlns:p14="http://schemas.microsoft.com/office/powerpoint/2010/main" val="1528565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Dikdörtgen 7"/>
          <p:cNvSpPr/>
          <p:nvPr/>
        </p:nvSpPr>
        <p:spPr bwMode="ltGray">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9" name="Dikdörtgen 8"/>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10" name="Dikdörtgen 9"/>
          <p:cNvSpPr/>
          <p:nvPr/>
        </p:nvSpPr>
        <p:spPr bwMode="ltGray">
          <a:xfrm>
            <a:off x="121888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11" name="Dikdörtgen 10"/>
          <p:cNvSpPr/>
          <p:nvPr/>
        </p:nvSpPr>
        <p:spPr bwMode="gray">
          <a:xfrm>
            <a:off x="0" y="0"/>
            <a:ext cx="121888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12" name="Dikdörtgen 11"/>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cxnSp>
        <p:nvCxnSpPr>
          <p:cNvPr id="13" name="Düz Bağlayıcı 12"/>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Dikdörtgen 13"/>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cxnSp>
        <p:nvCxnSpPr>
          <p:cNvPr id="15" name="Düz Bağlayıcı 14"/>
          <p:cNvCxnSpPr/>
          <p:nvPr/>
        </p:nvCxnSpPr>
        <p:spPr bwMode="white">
          <a:xfrm>
            <a:off x="121888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Düz Bağlayıcı 15"/>
          <p:cNvCxnSpPr/>
          <p:nvPr/>
        </p:nvCxnSpPr>
        <p:spPr bwMode="white">
          <a:xfrm>
            <a:off x="0" y="5631204"/>
            <a:ext cx="1828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İşaret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rtlCol="0" anchor="t" anchorCtr="0" compatLnSpc="1">
            <a:prstTxWarp prst="textNoShape">
              <a:avLst/>
            </a:prstTxWarp>
          </a:bodyPr>
          <a:lstStyle/>
          <a:p>
            <a:pPr rtl="0"/>
            <a:endParaRPr lang="tr-TR" noProof="0" dirty="0"/>
          </a:p>
        </p:txBody>
      </p:sp>
      <p:sp>
        <p:nvSpPr>
          <p:cNvPr id="2" name="Başlık 1"/>
          <p:cNvSpPr>
            <a:spLocks noGrp="1"/>
          </p:cNvSpPr>
          <p:nvPr>
            <p:ph type="ctrTitle"/>
          </p:nvPr>
        </p:nvSpPr>
        <p:spPr>
          <a:xfrm>
            <a:off x="2428669" y="1600200"/>
            <a:ext cx="8329031" cy="2680127"/>
          </a:xfrm>
        </p:spPr>
        <p:txBody>
          <a:bodyPr rtlCol="0">
            <a:noAutofit/>
          </a:bodyPr>
          <a:lstStyle>
            <a:lvl1pPr>
              <a:defRPr sz="5400"/>
            </a:lvl1pPr>
          </a:lstStyle>
          <a:p>
            <a:pPr rtl="0"/>
            <a:r>
              <a:rPr lang="tr-TR" noProof="0"/>
              <a:t>Asıl başlık stili için tıklatın</a:t>
            </a:r>
            <a:endParaRPr lang="tr-TR" noProof="0" dirty="0"/>
          </a:p>
        </p:txBody>
      </p:sp>
      <p:sp>
        <p:nvSpPr>
          <p:cNvPr id="3" name="Alt Başlık 2"/>
          <p:cNvSpPr>
            <a:spLocks noGrp="1"/>
          </p:cNvSpPr>
          <p:nvPr>
            <p:ph type="subTitle" idx="1"/>
          </p:nvPr>
        </p:nvSpPr>
        <p:spPr>
          <a:xfrm>
            <a:off x="2428669" y="4344915"/>
            <a:ext cx="7516442" cy="1116085"/>
          </a:xfrm>
        </p:spPr>
        <p:txBody>
          <a:bodyPr rtlCol="0">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tr-TR" noProof="0"/>
              <a:t>Asıl alt başlık stilini düzenlemek için tıklayın</a:t>
            </a:r>
            <a:endParaRPr lang="tr-TR" noProof="0" dirty="0"/>
          </a:p>
        </p:txBody>
      </p:sp>
      <p:sp>
        <p:nvSpPr>
          <p:cNvPr id="4" name="Tarih Yer Tutucusu 3"/>
          <p:cNvSpPr>
            <a:spLocks noGrp="1"/>
          </p:cNvSpPr>
          <p:nvPr>
            <p:ph type="dt" sz="half" idx="10"/>
          </p:nvPr>
        </p:nvSpPr>
        <p:spPr/>
        <p:txBody>
          <a:bodyPr rtlCol="0"/>
          <a:lstStyle>
            <a:lvl1pPr>
              <a:defRPr baseline="0">
                <a:solidFill>
                  <a:schemeClr val="tx2"/>
                </a:solidFill>
              </a:defRPr>
            </a:lvl1pPr>
          </a:lstStyle>
          <a:p>
            <a:pPr rtl="0"/>
            <a:fld id="{0FC558C3-BEF5-466A-98CB-26AD73198530}" type="datetime1">
              <a:rPr lang="tr-TR" noProof="0" smtClean="0"/>
              <a:t>10.11.2023</a:t>
            </a:fld>
            <a:endParaRPr lang="tr-TR" noProof="0" dirty="0"/>
          </a:p>
        </p:txBody>
      </p:sp>
      <p:sp>
        <p:nvSpPr>
          <p:cNvPr id="5" name="Alt Bilgi Yer Tutucusu 4"/>
          <p:cNvSpPr>
            <a:spLocks noGrp="1"/>
          </p:cNvSpPr>
          <p:nvPr>
            <p:ph type="ftr" sz="quarter" idx="11"/>
          </p:nvPr>
        </p:nvSpPr>
        <p:spPr/>
        <p:txBody>
          <a:bodyPr rtlCol="0"/>
          <a:lstStyle>
            <a:lvl1pPr>
              <a:defRPr baseline="0">
                <a:solidFill>
                  <a:schemeClr val="tx2"/>
                </a:solidFill>
              </a:defRPr>
            </a:lvl1pPr>
          </a:lstStyle>
          <a:p>
            <a:pPr rtl="0"/>
            <a:r>
              <a:rPr lang="en-US" noProof="0"/>
              <a:t>Spiegel, M. R., &amp; Stephens, L. J. (1999). Schaum's outline of theory and problems of statistics. Erlangga.</a:t>
            </a:r>
            <a:endParaRPr lang="tr-TR" noProof="0" dirty="0"/>
          </a:p>
        </p:txBody>
      </p:sp>
      <p:sp>
        <p:nvSpPr>
          <p:cNvPr id="6" name="Slayt Numarası Yer Tutucusu 5"/>
          <p:cNvSpPr>
            <a:spLocks noGrp="1"/>
          </p:cNvSpPr>
          <p:nvPr>
            <p:ph type="sldNum" sz="quarter" idx="12"/>
          </p:nvPr>
        </p:nvSpPr>
        <p:spPr>
          <a:xfrm>
            <a:off x="10666412" y="6356351"/>
            <a:ext cx="609441" cy="365125"/>
          </a:xfrm>
        </p:spPr>
        <p:txBody>
          <a:bodyPr rtlCol="0"/>
          <a:lstStyle>
            <a:lvl1pPr>
              <a:defRPr baseline="0">
                <a:solidFill>
                  <a:schemeClr val="tx2"/>
                </a:solidFill>
              </a:defRPr>
            </a:lvl1pPr>
          </a:lstStyle>
          <a:p>
            <a:pPr rtl="0"/>
            <a:fld id="{7DC1BBB0-96F0-4077-A278-0F3FB5C104D3}" type="slidenum">
              <a:rPr lang="tr-TR" noProof="0" smtClean="0"/>
              <a:pPr/>
              <a:t>‹#›</a:t>
            </a:fld>
            <a:endParaRPr lang="tr-TR" noProof="0" dirty="0"/>
          </a:p>
        </p:txBody>
      </p:sp>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tıklatın</a:t>
            </a:r>
            <a:endParaRPr lang="tr-TR" noProof="0" dirty="0"/>
          </a:p>
        </p:txBody>
      </p:sp>
      <p:sp>
        <p:nvSpPr>
          <p:cNvPr id="3" name="Dikey Metin Yer Tutucusu 2"/>
          <p:cNvSpPr>
            <a:spLocks noGrp="1"/>
          </p:cNvSpPr>
          <p:nvPr>
            <p:ph type="body" orient="vert" idx="1"/>
          </p:nvPr>
        </p:nvSpPr>
        <p:spPr/>
        <p:txBody>
          <a:bodyPr vert="eaVert" rtlCol="0"/>
          <a:lstStyle>
            <a:lvl5pPr>
              <a:defRPr/>
            </a:lvl5pPr>
            <a:lvl6pPr>
              <a:defRPr/>
            </a:lvl6pPr>
            <a:lvl7pPr>
              <a:defRPr/>
            </a:lvl7pPr>
            <a:lvl8pPr>
              <a:defRPr/>
            </a:lvl8pPr>
            <a:lvl9pPr>
              <a:defRPr/>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p>
            <a:pPr rtl="0"/>
            <a:fld id="{11CDB454-E7F6-4D2B-85FA-5C47D9EAE6DC}" type="datetime1">
              <a:rPr lang="tr-TR" noProof="0" smtClean="0"/>
              <a:t>10.11.2023</a:t>
            </a:fld>
            <a:endParaRPr lang="tr-TR" noProof="0" dirty="0"/>
          </a:p>
        </p:txBody>
      </p:sp>
      <p:sp>
        <p:nvSpPr>
          <p:cNvPr id="5" name="Alt Bilgi Yer Tutucusu 4"/>
          <p:cNvSpPr>
            <a:spLocks noGrp="1"/>
          </p:cNvSpPr>
          <p:nvPr>
            <p:ph type="ftr" sz="quarter" idx="11"/>
          </p:nvPr>
        </p:nvSpPr>
        <p:spPr/>
        <p:txBody>
          <a:bodyPr rtlCol="0"/>
          <a:lstStyle/>
          <a:p>
            <a:pPr rtl="0"/>
            <a:r>
              <a:rPr lang="en-US" noProof="0"/>
              <a:t>Spiegel, M. R., &amp; Stephens, L. J. (1999). Schaum's outline of theory and problems of statistics. Erlangga.</a:t>
            </a:r>
            <a:endParaRPr lang="tr-TR" noProof="0" dirty="0"/>
          </a:p>
        </p:txBody>
      </p:sp>
      <p:sp>
        <p:nvSpPr>
          <p:cNvPr id="6" name="Slayt Numarası Yer Tutucusu 5"/>
          <p:cNvSpPr>
            <a:spLocks noGrp="1"/>
          </p:cNvSpPr>
          <p:nvPr>
            <p:ph type="sldNum" sz="quarter" idx="12"/>
          </p:nvPr>
        </p:nvSpPr>
        <p:spPr/>
        <p:txBody>
          <a:bodyPr rtlCol="0"/>
          <a:lstStyle/>
          <a:p>
            <a:pPr rtl="0"/>
            <a:fld id="{7DC1BBB0-96F0-4077-A278-0F3FB5C104D3}" type="slidenum">
              <a:rPr lang="tr-TR" noProof="0" smtClean="0"/>
              <a:t>‹#›</a:t>
            </a:fld>
            <a:endParaRPr lang="tr-TR" noProof="0" dirty="0"/>
          </a:p>
        </p:txBody>
      </p:sp>
    </p:spTree>
    <p:extLst>
      <p:ext uri="{BB962C8B-B14F-4D97-AF65-F5344CB8AC3E}">
        <p14:creationId xmlns:p14="http://schemas.microsoft.com/office/powerpoint/2010/main" val="2040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Dikdörtgen 6"/>
          <p:cNvSpPr/>
          <p:nvPr/>
        </p:nvSpPr>
        <p:spPr bwMode="black">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sp>
        <p:nvSpPr>
          <p:cNvPr id="8" name="Dikdörtgen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9" name="Dikdörtgen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10" name="Dikdörtgen 9"/>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cxnSp>
        <p:nvCxnSpPr>
          <p:cNvPr id="11" name="Düz Bağlayıcı 10"/>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İşareti"/>
          <p:cNvSpPr>
            <a:spLocks/>
          </p:cNvSpPr>
          <p:nvPr/>
        </p:nvSpPr>
        <p:spPr bwMode="white">
          <a:xfrm rot="5400000">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tr-TR" noProof="0" dirty="0"/>
          </a:p>
        </p:txBody>
      </p:sp>
      <p:cxnSp>
        <p:nvCxnSpPr>
          <p:cNvPr id="14" name="Düz Bağlayıcı 13"/>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ikey Başlık 1"/>
          <p:cNvSpPr>
            <a:spLocks noGrp="1"/>
          </p:cNvSpPr>
          <p:nvPr>
            <p:ph type="title" orient="vert"/>
          </p:nvPr>
        </p:nvSpPr>
        <p:spPr>
          <a:xfrm>
            <a:off x="9599612" y="685800"/>
            <a:ext cx="1787526" cy="5486400"/>
          </a:xfrm>
        </p:spPr>
        <p:txBody>
          <a:bodyPr vert="eaVert" rtlCol="0"/>
          <a:lstStyle/>
          <a:p>
            <a:pPr rtl="0"/>
            <a:r>
              <a:rPr lang="tr-TR" noProof="0"/>
              <a:t>Asıl başlık stili için tıklatın</a:t>
            </a:r>
            <a:endParaRPr lang="tr-TR" noProof="0" dirty="0"/>
          </a:p>
        </p:txBody>
      </p:sp>
      <p:sp>
        <p:nvSpPr>
          <p:cNvPr id="3" name="Dikey Metin Yer Tutucusu 2"/>
          <p:cNvSpPr>
            <a:spLocks noGrp="1"/>
          </p:cNvSpPr>
          <p:nvPr>
            <p:ph type="body" orient="vert" idx="1"/>
          </p:nvPr>
        </p:nvSpPr>
        <p:spPr>
          <a:xfrm>
            <a:off x="1598613" y="685800"/>
            <a:ext cx="7848599" cy="5486400"/>
          </a:xfrm>
        </p:spPr>
        <p:txBody>
          <a:bodyPr vert="eaVert" rtlCol="0"/>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p>
            <a:pPr rtl="0"/>
            <a:fld id="{603FC701-C238-42B0-849B-859FA0BF1673}" type="datetime1">
              <a:rPr lang="tr-TR" noProof="0" smtClean="0"/>
              <a:t>10.11.2023</a:t>
            </a:fld>
            <a:endParaRPr lang="tr-TR" noProof="0" dirty="0"/>
          </a:p>
        </p:txBody>
      </p:sp>
      <p:sp>
        <p:nvSpPr>
          <p:cNvPr id="5" name="Alt Bilgi Yer Tutucusu 4"/>
          <p:cNvSpPr>
            <a:spLocks noGrp="1"/>
          </p:cNvSpPr>
          <p:nvPr>
            <p:ph type="ftr" sz="quarter" idx="11"/>
          </p:nvPr>
        </p:nvSpPr>
        <p:spPr/>
        <p:txBody>
          <a:bodyPr rtlCol="0"/>
          <a:lstStyle/>
          <a:p>
            <a:pPr rtl="0"/>
            <a:r>
              <a:rPr lang="en-US" noProof="0"/>
              <a:t>Spiegel, M. R., &amp; Stephens, L. J. (1999). Schaum's outline of theory and problems of statistics. Erlangga.</a:t>
            </a:r>
            <a:endParaRPr lang="tr-TR" noProof="0" dirty="0"/>
          </a:p>
        </p:txBody>
      </p:sp>
      <p:sp>
        <p:nvSpPr>
          <p:cNvPr id="6" name="Slayt Numarası Yer Tutucusu 5"/>
          <p:cNvSpPr>
            <a:spLocks noGrp="1"/>
          </p:cNvSpPr>
          <p:nvPr>
            <p:ph type="sldNum" sz="quarter" idx="12"/>
          </p:nvPr>
        </p:nvSpPr>
        <p:spPr/>
        <p:txBody>
          <a:bodyPr rtlCol="0"/>
          <a:lstStyle/>
          <a:p>
            <a:pPr rtl="0"/>
            <a:fld id="{7DC1BBB0-96F0-4077-A278-0F3FB5C104D3}" type="slidenum">
              <a:rPr lang="tr-TR" noProof="0" smtClean="0"/>
              <a:t>‹#›</a:t>
            </a:fld>
            <a:endParaRPr lang="tr-TR" noProof="0" dirty="0"/>
          </a:p>
        </p:txBody>
      </p:sp>
    </p:spTree>
    <p:extLst>
      <p:ext uri="{BB962C8B-B14F-4D97-AF65-F5344CB8AC3E}">
        <p14:creationId xmlns:p14="http://schemas.microsoft.com/office/powerpoint/2010/main" val="6128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tıklatın</a:t>
            </a:r>
            <a:endParaRPr lang="tr-TR" noProof="0" dirty="0"/>
          </a:p>
        </p:txBody>
      </p:sp>
      <p:sp>
        <p:nvSpPr>
          <p:cNvPr id="3" name="İçerik Yer Tutucusu 2"/>
          <p:cNvSpPr>
            <a:spLocks noGrp="1"/>
          </p:cNvSpPr>
          <p:nvPr>
            <p:ph idx="1"/>
          </p:nvPr>
        </p:nvSpPr>
        <p:spPr/>
        <p:txBody>
          <a:bodyPr rtlCol="0"/>
          <a:lstStyle>
            <a:lvl5pPr>
              <a:defRPr/>
            </a:lvl5pPr>
            <a:lvl6pPr>
              <a:defRPr/>
            </a:lvl6pPr>
            <a:lvl7pPr>
              <a:defRPr/>
            </a:lvl7pPr>
            <a:lvl8pPr>
              <a:defRPr/>
            </a:lvl8pPr>
            <a:lvl9pPr>
              <a:defRPr/>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p>
            <a:pPr rtl="0"/>
            <a:fld id="{103FAE0B-3BBA-4D14-A6DD-56101D085B00}" type="datetime1">
              <a:rPr lang="tr-TR" noProof="0" smtClean="0"/>
              <a:t>10.11.2023</a:t>
            </a:fld>
            <a:endParaRPr lang="tr-TR" noProof="0" dirty="0"/>
          </a:p>
        </p:txBody>
      </p:sp>
      <p:sp>
        <p:nvSpPr>
          <p:cNvPr id="5" name="Alt Bilgi Yer Tutucusu 4"/>
          <p:cNvSpPr>
            <a:spLocks noGrp="1"/>
          </p:cNvSpPr>
          <p:nvPr>
            <p:ph type="ftr" sz="quarter" idx="11"/>
          </p:nvPr>
        </p:nvSpPr>
        <p:spPr/>
        <p:txBody>
          <a:bodyPr rtlCol="0"/>
          <a:lstStyle/>
          <a:p>
            <a:pPr rtl="0"/>
            <a:r>
              <a:rPr lang="en-US" noProof="0"/>
              <a:t>Spiegel, M. R., &amp; Stephens, L. J. (1999). Schaum's outline of theory and problems of statistics. Erlangga.</a:t>
            </a:r>
            <a:endParaRPr lang="tr-TR" noProof="0" dirty="0"/>
          </a:p>
        </p:txBody>
      </p:sp>
      <p:sp>
        <p:nvSpPr>
          <p:cNvPr id="6" name="Slayt Numarası Yer Tutucusu 5"/>
          <p:cNvSpPr>
            <a:spLocks noGrp="1"/>
          </p:cNvSpPr>
          <p:nvPr>
            <p:ph type="sldNum" sz="quarter" idx="12"/>
          </p:nvPr>
        </p:nvSpPr>
        <p:spPr/>
        <p:txBody>
          <a:bodyPr rtlCol="0"/>
          <a:lstStyle/>
          <a:p>
            <a:pPr rtl="0"/>
            <a:fld id="{7DC1BBB0-96F0-4077-A278-0F3FB5C104D3}" type="slidenum">
              <a:rPr lang="tr-TR" noProof="0" smtClean="0"/>
              <a:t>‹#›</a:t>
            </a:fld>
            <a:endParaRPr lang="tr-TR" noProof="0" dirty="0"/>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19" name="Dikdörtgen 18"/>
          <p:cNvSpPr/>
          <p:nvPr/>
        </p:nvSpPr>
        <p:spPr bwMode="black">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0" name="Dikdörtgen 19"/>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4" name="Dikdörtgen 23"/>
          <p:cNvSpPr/>
          <p:nvPr/>
        </p:nvSpPr>
        <p:spPr bwMode="gray">
          <a:xfrm>
            <a:off x="1216152"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1" name="Dikdörtgen 20"/>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cxnSp>
        <p:nvCxnSpPr>
          <p:cNvPr id="22" name="Düz Bağlayıcı 21"/>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Dikdörtgen 15"/>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18" name="Pi İşaret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rtlCol="0" anchor="t" anchorCtr="0" compatLnSpc="1">
            <a:prstTxWarp prst="textNoShape">
              <a:avLst/>
            </a:prstTxWarp>
          </a:bodyPr>
          <a:lstStyle/>
          <a:p>
            <a:pPr rtl="0"/>
            <a:endParaRPr lang="tr-TR" noProof="0" dirty="0"/>
          </a:p>
        </p:txBody>
      </p:sp>
      <p:cxnSp>
        <p:nvCxnSpPr>
          <p:cNvPr id="23" name="Düz Bağlayıcı 22"/>
          <p:cNvCxnSpPr/>
          <p:nvPr/>
        </p:nvCxnSpPr>
        <p:spPr bwMode="white">
          <a:xfrm>
            <a:off x="1216152"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Dikdörtgen 25"/>
          <p:cNvSpPr/>
          <p:nvPr/>
        </p:nvSpPr>
        <p:spPr bwMode="black">
          <a:xfrm>
            <a:off x="11579384"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7" name="Dikdörtgen 26"/>
          <p:cNvSpPr/>
          <p:nvPr/>
        </p:nvSpPr>
        <p:spPr bwMode="gray">
          <a:xfrm>
            <a:off x="11274663" y="0"/>
            <a:ext cx="30472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8" name="Dikdörtgen 27"/>
          <p:cNvSpPr/>
          <p:nvPr/>
        </p:nvSpPr>
        <p:spPr bwMode="gray">
          <a:xfrm>
            <a:off x="1218883"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9" name="Dikdörtgen 28"/>
          <p:cNvSpPr/>
          <p:nvPr/>
        </p:nvSpPr>
        <p:spPr>
          <a:xfrm>
            <a:off x="-2" y="0"/>
            <a:ext cx="1218883"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30" name="Dikdörtgen 29"/>
          <p:cNvSpPr/>
          <p:nvPr/>
        </p:nvSpPr>
        <p:spPr bwMode="ltGray">
          <a:xfrm>
            <a:off x="0" y="0"/>
            <a:ext cx="12188825"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cxnSp>
        <p:nvCxnSpPr>
          <p:cNvPr id="31" name="Düz Bağlayıcı 30"/>
          <p:cNvCxnSpPr/>
          <p:nvPr/>
        </p:nvCxnSpPr>
        <p:spPr bwMode="white">
          <a:xfrm>
            <a:off x="11573293"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Dikdörtgen 31"/>
          <p:cNvSpPr/>
          <p:nvPr/>
        </p:nvSpPr>
        <p:spPr bwMode="black">
          <a:xfrm>
            <a:off x="0" y="0"/>
            <a:ext cx="12161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cxnSp>
        <p:nvCxnSpPr>
          <p:cNvPr id="33" name="Düz Bağlayıcı 32"/>
          <p:cNvCxnSpPr/>
          <p:nvPr/>
        </p:nvCxnSpPr>
        <p:spPr bwMode="white">
          <a:xfrm>
            <a:off x="1218884"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Başlık 1"/>
          <p:cNvSpPr>
            <a:spLocks noGrp="1"/>
          </p:cNvSpPr>
          <p:nvPr>
            <p:ph type="title"/>
          </p:nvPr>
        </p:nvSpPr>
        <p:spPr>
          <a:xfrm>
            <a:off x="1598613" y="1600201"/>
            <a:ext cx="8283272" cy="2654064"/>
          </a:xfrm>
        </p:spPr>
        <p:txBody>
          <a:bodyPr rtlCol="0" anchor="b">
            <a:normAutofit/>
          </a:bodyPr>
          <a:lstStyle>
            <a:lvl1pPr algn="l">
              <a:defRPr sz="5400" b="0" cap="none" baseline="0"/>
            </a:lvl1pPr>
          </a:lstStyle>
          <a:p>
            <a:pPr rtl="0"/>
            <a:r>
              <a:rPr lang="tr-TR" noProof="0"/>
              <a:t>Asıl başlık stili için tıklatın</a:t>
            </a:r>
            <a:endParaRPr lang="tr-TR" noProof="0" dirty="0"/>
          </a:p>
        </p:txBody>
      </p:sp>
      <p:sp>
        <p:nvSpPr>
          <p:cNvPr id="3" name="Metin Yer Tutucusu 2"/>
          <p:cNvSpPr>
            <a:spLocks noGrp="1"/>
          </p:cNvSpPr>
          <p:nvPr>
            <p:ph type="body" idx="1"/>
          </p:nvPr>
        </p:nvSpPr>
        <p:spPr>
          <a:xfrm>
            <a:off x="1598613" y="4259996"/>
            <a:ext cx="7264623" cy="1150203"/>
          </a:xfrm>
        </p:spPr>
        <p:txBody>
          <a:bodyPr rtlCol="0"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tr-TR" noProof="0"/>
              <a:t>Asıl metin stillerini düzenle</a:t>
            </a:r>
          </a:p>
        </p:txBody>
      </p:sp>
      <p:sp>
        <p:nvSpPr>
          <p:cNvPr id="4" name="Tarih Yer Tutucusu 3"/>
          <p:cNvSpPr>
            <a:spLocks noGrp="1"/>
          </p:cNvSpPr>
          <p:nvPr>
            <p:ph type="dt" sz="half" idx="10"/>
          </p:nvPr>
        </p:nvSpPr>
        <p:spPr/>
        <p:txBody>
          <a:bodyPr rtlCol="0"/>
          <a:lstStyle>
            <a:lvl1pPr>
              <a:defRPr baseline="0">
                <a:solidFill>
                  <a:schemeClr val="tx2"/>
                </a:solidFill>
              </a:defRPr>
            </a:lvl1pPr>
          </a:lstStyle>
          <a:p>
            <a:pPr rtl="0"/>
            <a:fld id="{609D2394-5AA6-4453-92C8-265B301C3502}" type="datetime1">
              <a:rPr lang="tr-TR" noProof="0" smtClean="0"/>
              <a:t>10.11.2023</a:t>
            </a:fld>
            <a:endParaRPr lang="tr-TR" noProof="0" dirty="0"/>
          </a:p>
        </p:txBody>
      </p:sp>
      <p:sp>
        <p:nvSpPr>
          <p:cNvPr id="5" name="Alt Bilgi Yer Tutucusu 4"/>
          <p:cNvSpPr>
            <a:spLocks noGrp="1"/>
          </p:cNvSpPr>
          <p:nvPr>
            <p:ph type="ftr" sz="quarter" idx="11"/>
          </p:nvPr>
        </p:nvSpPr>
        <p:spPr/>
        <p:txBody>
          <a:bodyPr rtlCol="0"/>
          <a:lstStyle>
            <a:lvl1pPr>
              <a:defRPr baseline="0">
                <a:solidFill>
                  <a:schemeClr val="tx2"/>
                </a:solidFill>
              </a:defRPr>
            </a:lvl1pPr>
          </a:lstStyle>
          <a:p>
            <a:pPr rtl="0"/>
            <a:r>
              <a:rPr lang="en-US" noProof="0"/>
              <a:t>Spiegel, M. R., &amp; Stephens, L. J. (1999). Schaum's outline of theory and problems of statistics. Erlangga.</a:t>
            </a:r>
            <a:endParaRPr lang="tr-TR" noProof="0" dirty="0"/>
          </a:p>
        </p:txBody>
      </p:sp>
      <p:sp>
        <p:nvSpPr>
          <p:cNvPr id="6" name="Slayt Numarası Yer Tutucusu 5"/>
          <p:cNvSpPr>
            <a:spLocks noGrp="1"/>
          </p:cNvSpPr>
          <p:nvPr>
            <p:ph type="sldNum" sz="quarter" idx="12"/>
          </p:nvPr>
        </p:nvSpPr>
        <p:spPr>
          <a:xfrm>
            <a:off x="10666571" y="6356351"/>
            <a:ext cx="609441" cy="365125"/>
          </a:xfrm>
        </p:spPr>
        <p:txBody>
          <a:bodyPr rtlCol="0"/>
          <a:lstStyle>
            <a:lvl1pPr>
              <a:defRPr baseline="0">
                <a:solidFill>
                  <a:schemeClr val="tx2"/>
                </a:solidFill>
              </a:defRPr>
            </a:lvl1pPr>
          </a:lstStyle>
          <a:p>
            <a:pPr rtl="0"/>
            <a:fld id="{7DC1BBB0-96F0-4077-A278-0F3FB5C104D3}" type="slidenum">
              <a:rPr lang="tr-TR" noProof="0" smtClean="0"/>
              <a:pPr/>
              <a:t>‹#›</a:t>
            </a:fld>
            <a:endParaRPr lang="tr-TR" noProof="0" dirty="0"/>
          </a:p>
        </p:txBody>
      </p:sp>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tıklatın</a:t>
            </a:r>
            <a:endParaRPr lang="tr-TR" noProof="0" dirty="0"/>
          </a:p>
        </p:txBody>
      </p:sp>
      <p:sp>
        <p:nvSpPr>
          <p:cNvPr id="3" name="İçerik Yer Tutucusu 2"/>
          <p:cNvSpPr>
            <a:spLocks noGrp="1"/>
          </p:cNvSpPr>
          <p:nvPr>
            <p:ph sz="half" idx="1"/>
          </p:nvPr>
        </p:nvSpPr>
        <p:spPr>
          <a:xfrm>
            <a:off x="1593436" y="1600200"/>
            <a:ext cx="4814586" cy="45720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İçerik Yer Tutucusu 3"/>
          <p:cNvSpPr>
            <a:spLocks noGrp="1"/>
          </p:cNvSpPr>
          <p:nvPr>
            <p:ph sz="half" idx="2"/>
          </p:nvPr>
        </p:nvSpPr>
        <p:spPr>
          <a:xfrm>
            <a:off x="6561651" y="1600200"/>
            <a:ext cx="4814586" cy="4572000"/>
          </a:xfrm>
        </p:spPr>
        <p:txBody>
          <a:bodyPr rtlCol="0"/>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Tarih Yer Tutucusu 4"/>
          <p:cNvSpPr>
            <a:spLocks noGrp="1"/>
          </p:cNvSpPr>
          <p:nvPr>
            <p:ph type="dt" sz="half" idx="10"/>
          </p:nvPr>
        </p:nvSpPr>
        <p:spPr/>
        <p:txBody>
          <a:bodyPr rtlCol="0"/>
          <a:lstStyle/>
          <a:p>
            <a:pPr rtl="0"/>
            <a:fld id="{DECCF963-9169-4455-A816-A6B1F163D619}" type="datetime1">
              <a:rPr lang="tr-TR" noProof="0" smtClean="0"/>
              <a:t>10.11.2023</a:t>
            </a:fld>
            <a:endParaRPr lang="tr-TR" noProof="0" dirty="0"/>
          </a:p>
        </p:txBody>
      </p:sp>
      <p:sp>
        <p:nvSpPr>
          <p:cNvPr id="6" name="Alt Bilgi Yer Tutucusu 5"/>
          <p:cNvSpPr>
            <a:spLocks noGrp="1"/>
          </p:cNvSpPr>
          <p:nvPr>
            <p:ph type="ftr" sz="quarter" idx="11"/>
          </p:nvPr>
        </p:nvSpPr>
        <p:spPr/>
        <p:txBody>
          <a:bodyPr rtlCol="0"/>
          <a:lstStyle/>
          <a:p>
            <a:pPr rtl="0"/>
            <a:r>
              <a:rPr lang="en-US" noProof="0"/>
              <a:t>Spiegel, M. R., &amp; Stephens, L. J. (1999). Schaum's outline of theory and problems of statistics. Erlangga.</a:t>
            </a:r>
            <a:endParaRPr lang="tr-TR" noProof="0" dirty="0"/>
          </a:p>
        </p:txBody>
      </p:sp>
      <p:sp>
        <p:nvSpPr>
          <p:cNvPr id="7" name="Slayt Numarası Yer Tutucusu 6"/>
          <p:cNvSpPr>
            <a:spLocks noGrp="1"/>
          </p:cNvSpPr>
          <p:nvPr>
            <p:ph type="sldNum" sz="quarter" idx="12"/>
          </p:nvPr>
        </p:nvSpPr>
        <p:spPr/>
        <p:txBody>
          <a:bodyPr rtlCol="0"/>
          <a:lstStyle/>
          <a:p>
            <a:pPr rtl="0"/>
            <a:fld id="{7DC1BBB0-96F0-4077-A278-0F3FB5C104D3}" type="slidenum">
              <a:rPr lang="tr-TR" noProof="0" smtClean="0"/>
              <a:t>‹#›</a:t>
            </a:fld>
            <a:endParaRPr lang="tr-TR" noProof="0" dirty="0"/>
          </a:p>
        </p:txBody>
      </p:sp>
    </p:spTree>
    <p:extLst>
      <p:ext uri="{BB962C8B-B14F-4D97-AF65-F5344CB8AC3E}">
        <p14:creationId xmlns:p14="http://schemas.microsoft.com/office/powerpoint/2010/main" val="12391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defRPr/>
            </a:lvl1pPr>
          </a:lstStyle>
          <a:p>
            <a:pPr rtl="0"/>
            <a:r>
              <a:rPr lang="tr-TR" noProof="0"/>
              <a:t>Asıl başlık stili için tıklatın</a:t>
            </a:r>
            <a:endParaRPr lang="tr-TR" noProof="0" dirty="0"/>
          </a:p>
        </p:txBody>
      </p:sp>
      <p:sp>
        <p:nvSpPr>
          <p:cNvPr id="3" name="Metin Yer Tutucusu 2"/>
          <p:cNvSpPr>
            <a:spLocks noGrp="1"/>
          </p:cNvSpPr>
          <p:nvPr>
            <p:ph type="body" idx="1"/>
          </p:nvPr>
        </p:nvSpPr>
        <p:spPr>
          <a:xfrm>
            <a:off x="1593436" y="1499616"/>
            <a:ext cx="4818888" cy="938784"/>
          </a:xfrm>
        </p:spPr>
        <p:txBody>
          <a:bodyPr rtlCol="0"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a:t>
            </a:r>
          </a:p>
        </p:txBody>
      </p:sp>
      <p:sp>
        <p:nvSpPr>
          <p:cNvPr id="4" name="İçerik Yer Tutucusu 3"/>
          <p:cNvSpPr>
            <a:spLocks noGrp="1"/>
          </p:cNvSpPr>
          <p:nvPr>
            <p:ph sz="half" idx="2"/>
          </p:nvPr>
        </p:nvSpPr>
        <p:spPr>
          <a:xfrm>
            <a:off x="1593436" y="2514706"/>
            <a:ext cx="4814586" cy="3657493"/>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Metin Yer Tutucusu 4"/>
          <p:cNvSpPr>
            <a:spLocks noGrp="1"/>
          </p:cNvSpPr>
          <p:nvPr>
            <p:ph type="body" sz="quarter" idx="3"/>
          </p:nvPr>
        </p:nvSpPr>
        <p:spPr>
          <a:xfrm>
            <a:off x="6557349" y="1499616"/>
            <a:ext cx="4818888" cy="938784"/>
          </a:xfrm>
        </p:spPr>
        <p:txBody>
          <a:bodyPr rtlCol="0"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a:t>
            </a:r>
          </a:p>
        </p:txBody>
      </p:sp>
      <p:sp>
        <p:nvSpPr>
          <p:cNvPr id="6" name="İçerik Yer Tutucusu 5"/>
          <p:cNvSpPr>
            <a:spLocks noGrp="1"/>
          </p:cNvSpPr>
          <p:nvPr>
            <p:ph sz="quarter" idx="4"/>
          </p:nvPr>
        </p:nvSpPr>
        <p:spPr>
          <a:xfrm>
            <a:off x="6557349" y="2514600"/>
            <a:ext cx="4818888" cy="3655568"/>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7" name="Tarih Yer Tutucusu 6"/>
          <p:cNvSpPr>
            <a:spLocks noGrp="1"/>
          </p:cNvSpPr>
          <p:nvPr>
            <p:ph type="dt" sz="half" idx="10"/>
          </p:nvPr>
        </p:nvSpPr>
        <p:spPr/>
        <p:txBody>
          <a:bodyPr rtlCol="0"/>
          <a:lstStyle/>
          <a:p>
            <a:pPr rtl="0"/>
            <a:fld id="{6FD335D3-3557-47F0-923A-E4162E2F8760}" type="datetime1">
              <a:rPr lang="tr-TR" noProof="0" smtClean="0"/>
              <a:t>10.11.2023</a:t>
            </a:fld>
            <a:endParaRPr lang="tr-TR" noProof="0" dirty="0"/>
          </a:p>
        </p:txBody>
      </p:sp>
      <p:sp>
        <p:nvSpPr>
          <p:cNvPr id="8" name="Alt Bilgi Yer Tutucusu 7"/>
          <p:cNvSpPr>
            <a:spLocks noGrp="1"/>
          </p:cNvSpPr>
          <p:nvPr>
            <p:ph type="ftr" sz="quarter" idx="11"/>
          </p:nvPr>
        </p:nvSpPr>
        <p:spPr/>
        <p:txBody>
          <a:bodyPr rtlCol="0"/>
          <a:lstStyle/>
          <a:p>
            <a:pPr rtl="0"/>
            <a:r>
              <a:rPr lang="en-US" noProof="0"/>
              <a:t>Spiegel, M. R., &amp; Stephens, L. J. (1999). Schaum's outline of theory and problems of statistics. Erlangga.</a:t>
            </a:r>
            <a:endParaRPr lang="tr-TR" noProof="0" dirty="0"/>
          </a:p>
        </p:txBody>
      </p:sp>
      <p:sp>
        <p:nvSpPr>
          <p:cNvPr id="9" name="Slayt Numarası Yer Tutucusu 8"/>
          <p:cNvSpPr>
            <a:spLocks noGrp="1"/>
          </p:cNvSpPr>
          <p:nvPr>
            <p:ph type="sldNum" sz="quarter" idx="12"/>
          </p:nvPr>
        </p:nvSpPr>
        <p:spPr/>
        <p:txBody>
          <a:bodyPr rtlCol="0"/>
          <a:lstStyle/>
          <a:p>
            <a:pPr rtl="0"/>
            <a:fld id="{7DC1BBB0-96F0-4077-A278-0F3FB5C104D3}" type="slidenum">
              <a:rPr lang="tr-TR" noProof="0" smtClean="0"/>
              <a:t>‹#›</a:t>
            </a:fld>
            <a:endParaRPr lang="tr-TR" noProof="0" dirty="0"/>
          </a:p>
        </p:txBody>
      </p:sp>
    </p:spTree>
    <p:extLst>
      <p:ext uri="{BB962C8B-B14F-4D97-AF65-F5344CB8AC3E}">
        <p14:creationId xmlns:p14="http://schemas.microsoft.com/office/powerpoint/2010/main" val="2138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tıklatın</a:t>
            </a:r>
            <a:endParaRPr lang="tr-TR" noProof="0" dirty="0"/>
          </a:p>
        </p:txBody>
      </p:sp>
      <p:sp>
        <p:nvSpPr>
          <p:cNvPr id="3" name="Tarih Yer Tutucusu 2"/>
          <p:cNvSpPr>
            <a:spLocks noGrp="1"/>
          </p:cNvSpPr>
          <p:nvPr>
            <p:ph type="dt" sz="half" idx="10"/>
          </p:nvPr>
        </p:nvSpPr>
        <p:spPr/>
        <p:txBody>
          <a:bodyPr rtlCol="0"/>
          <a:lstStyle/>
          <a:p>
            <a:pPr rtl="0"/>
            <a:fld id="{A1279A1A-BC42-45A8-A5AE-E169A6B983D6}" type="datetime1">
              <a:rPr lang="tr-TR" noProof="0" smtClean="0"/>
              <a:t>10.11.2023</a:t>
            </a:fld>
            <a:endParaRPr lang="tr-TR" noProof="0" dirty="0"/>
          </a:p>
        </p:txBody>
      </p:sp>
      <p:sp>
        <p:nvSpPr>
          <p:cNvPr id="4" name="Alt Bilgi Yer Tutucusu 3"/>
          <p:cNvSpPr>
            <a:spLocks noGrp="1"/>
          </p:cNvSpPr>
          <p:nvPr>
            <p:ph type="ftr" sz="quarter" idx="11"/>
          </p:nvPr>
        </p:nvSpPr>
        <p:spPr/>
        <p:txBody>
          <a:bodyPr rtlCol="0"/>
          <a:lstStyle/>
          <a:p>
            <a:pPr rtl="0"/>
            <a:r>
              <a:rPr lang="en-US" noProof="0"/>
              <a:t>Spiegel, M. R., &amp; Stephens, L. J. (1999). Schaum's outline of theory and problems of statistics. Erlangga.</a:t>
            </a:r>
            <a:endParaRPr lang="tr-TR" noProof="0" dirty="0"/>
          </a:p>
        </p:txBody>
      </p:sp>
      <p:sp>
        <p:nvSpPr>
          <p:cNvPr id="5" name="Slayt Numarası Yer Tutucusu 4"/>
          <p:cNvSpPr>
            <a:spLocks noGrp="1"/>
          </p:cNvSpPr>
          <p:nvPr>
            <p:ph type="sldNum" sz="quarter" idx="12"/>
          </p:nvPr>
        </p:nvSpPr>
        <p:spPr/>
        <p:txBody>
          <a:bodyPr rtlCol="0"/>
          <a:lstStyle/>
          <a:p>
            <a:pPr rtl="0"/>
            <a:fld id="{7DC1BBB0-96F0-4077-A278-0F3FB5C104D3}" type="slidenum">
              <a:rPr lang="tr-TR" noProof="0" smtClean="0"/>
              <a:t>‹#›</a:t>
            </a:fld>
            <a:endParaRPr lang="tr-TR" noProof="0" dirty="0"/>
          </a:p>
        </p:txBody>
      </p:sp>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bwMode="ltGray">
          <a:xfrm>
            <a:off x="626239" y="0"/>
            <a:ext cx="3047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sp>
        <p:nvSpPr>
          <p:cNvPr id="6" name="Dikdörtgen 5"/>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cxnSp>
        <p:nvCxnSpPr>
          <p:cNvPr id="7" name="Düz Bağlayıcı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Dikdörtgen 7"/>
          <p:cNvSpPr/>
          <p:nvPr/>
        </p:nvSpPr>
        <p:spPr bwMode="gray">
          <a:xfrm>
            <a:off x="10969942" y="0"/>
            <a:ext cx="92262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sp>
        <p:nvSpPr>
          <p:cNvPr id="9" name="Dikdörtgen 8"/>
          <p:cNvSpPr/>
          <p:nvPr/>
        </p:nvSpPr>
        <p:spPr bwMode="black">
          <a:xfrm>
            <a:off x="11892563"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sp>
        <p:nvSpPr>
          <p:cNvPr id="2" name="Tarih Yer Tutucusu 1"/>
          <p:cNvSpPr>
            <a:spLocks noGrp="1"/>
          </p:cNvSpPr>
          <p:nvPr>
            <p:ph type="dt" sz="half" idx="10"/>
          </p:nvPr>
        </p:nvSpPr>
        <p:spPr/>
        <p:txBody>
          <a:bodyPr rtlCol="0"/>
          <a:lstStyle/>
          <a:p>
            <a:pPr rtl="0"/>
            <a:fld id="{801036B0-EFEA-4B97-9118-A578CA3D77E7}" type="datetime1">
              <a:rPr lang="tr-TR" noProof="0" smtClean="0"/>
              <a:t>10.11.2023</a:t>
            </a:fld>
            <a:endParaRPr lang="tr-TR" noProof="0" dirty="0"/>
          </a:p>
        </p:txBody>
      </p:sp>
      <p:sp>
        <p:nvSpPr>
          <p:cNvPr id="3" name="Alt Bilgi Yer Tutucusu 2"/>
          <p:cNvSpPr>
            <a:spLocks noGrp="1"/>
          </p:cNvSpPr>
          <p:nvPr>
            <p:ph type="ftr" sz="quarter" idx="11"/>
          </p:nvPr>
        </p:nvSpPr>
        <p:spPr/>
        <p:txBody>
          <a:bodyPr rtlCol="0"/>
          <a:lstStyle/>
          <a:p>
            <a:pPr rtl="0"/>
            <a:r>
              <a:rPr lang="en-US" noProof="0"/>
              <a:t>Spiegel, M. R., &amp; Stephens, L. J. (1999). Schaum's outline of theory and problems of statistics. Erlangga.</a:t>
            </a:r>
            <a:endParaRPr lang="tr-TR" noProof="0" dirty="0"/>
          </a:p>
        </p:txBody>
      </p:sp>
      <p:sp>
        <p:nvSpPr>
          <p:cNvPr id="4" name="Slayt Numarası Yer Tutucusu 3"/>
          <p:cNvSpPr>
            <a:spLocks noGrp="1"/>
          </p:cNvSpPr>
          <p:nvPr>
            <p:ph type="sldNum" sz="quarter" idx="12"/>
          </p:nvPr>
        </p:nvSpPr>
        <p:spPr/>
        <p:txBody>
          <a:bodyPr rtlCol="0"/>
          <a:lstStyle>
            <a:lvl1pPr>
              <a:defRPr>
                <a:solidFill>
                  <a:schemeClr val="bg1"/>
                </a:solidFill>
              </a:defRPr>
            </a:lvl1pPr>
          </a:lstStyle>
          <a:p>
            <a:pPr rtl="0"/>
            <a:fld id="{7DC1BBB0-96F0-4077-A278-0F3FB5C104D3}" type="slidenum">
              <a:rPr lang="tr-TR" noProof="0" smtClean="0"/>
              <a:pPr/>
              <a:t>‹#›</a:t>
            </a:fld>
            <a:endParaRPr lang="tr-TR" noProof="0" dirty="0"/>
          </a:p>
        </p:txBody>
      </p:sp>
    </p:spTree>
    <p:extLst>
      <p:ext uri="{BB962C8B-B14F-4D97-AF65-F5344CB8AC3E}">
        <p14:creationId xmlns:p14="http://schemas.microsoft.com/office/powerpoint/2010/main" val="178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Resim Yazılı İçerik">
    <p:spTree>
      <p:nvGrpSpPr>
        <p:cNvPr id="1" name=""/>
        <p:cNvGrpSpPr/>
        <p:nvPr/>
      </p:nvGrpSpPr>
      <p:grpSpPr>
        <a:xfrm>
          <a:off x="0" y="0"/>
          <a:ext cx="0" cy="0"/>
          <a:chOff x="0" y="0"/>
          <a:chExt cx="0" cy="0"/>
        </a:xfrm>
      </p:grpSpPr>
      <p:sp>
        <p:nvSpPr>
          <p:cNvPr id="8" name="Dikdörtgen 7"/>
          <p:cNvSpPr/>
          <p:nvPr/>
        </p:nvSpPr>
        <p:spPr bwMode="gray">
          <a:xfrm>
            <a:off x="621792" y="0"/>
            <a:ext cx="41477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sp>
        <p:nvSpPr>
          <p:cNvPr id="9" name="Dikdörtgen 8"/>
          <p:cNvSpPr/>
          <p:nvPr/>
        </p:nvSpPr>
        <p:spPr bwMode="lt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cxnSp>
        <p:nvCxnSpPr>
          <p:cNvPr id="10" name="Düz Bağlayıcı 9"/>
          <p:cNvCxnSpPr/>
          <p:nvPr/>
        </p:nvCxnSpPr>
        <p:spPr bwMode="white">
          <a:xfrm>
            <a:off x="62179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Dikdörtgen 10"/>
          <p:cNvSpPr/>
          <p:nvPr/>
        </p:nvSpPr>
        <p:spPr bwMode="gray">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sp>
        <p:nvSpPr>
          <p:cNvPr id="2" name="Başlık 1"/>
          <p:cNvSpPr>
            <a:spLocks noGrp="1"/>
          </p:cNvSpPr>
          <p:nvPr>
            <p:ph type="title"/>
          </p:nvPr>
        </p:nvSpPr>
        <p:spPr bwMode="white">
          <a:xfrm>
            <a:off x="1074240" y="381000"/>
            <a:ext cx="3293422" cy="1371600"/>
          </a:xfrm>
        </p:spPr>
        <p:txBody>
          <a:bodyPr rtlCol="0" anchor="b">
            <a:normAutofit/>
          </a:bodyPr>
          <a:lstStyle>
            <a:lvl1pPr algn="l">
              <a:defRPr sz="2800" b="0" cap="all" baseline="0">
                <a:solidFill>
                  <a:schemeClr val="bg1"/>
                </a:solidFill>
              </a:defRPr>
            </a:lvl1pPr>
          </a:lstStyle>
          <a:p>
            <a:pPr rtl="0"/>
            <a:r>
              <a:rPr lang="tr-TR" noProof="0"/>
              <a:t>Asıl başlık stili için tıklatın</a:t>
            </a:r>
            <a:endParaRPr lang="tr-TR" noProof="0" dirty="0"/>
          </a:p>
        </p:txBody>
      </p:sp>
      <p:sp>
        <p:nvSpPr>
          <p:cNvPr id="3" name="İçerik Yer Tutucusu 2"/>
          <p:cNvSpPr>
            <a:spLocks noGrp="1"/>
          </p:cNvSpPr>
          <p:nvPr>
            <p:ph idx="1"/>
          </p:nvPr>
        </p:nvSpPr>
        <p:spPr>
          <a:xfrm>
            <a:off x="5180251" y="482600"/>
            <a:ext cx="6195986" cy="5689600"/>
          </a:xfrm>
        </p:spPr>
        <p:txBody>
          <a:bodyPr rtlCol="0">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Metin Yer Tutucusu 3"/>
          <p:cNvSpPr>
            <a:spLocks noGrp="1"/>
          </p:cNvSpPr>
          <p:nvPr>
            <p:ph type="body" sz="half" idx="2"/>
          </p:nvPr>
        </p:nvSpPr>
        <p:spPr bwMode="white">
          <a:xfrm>
            <a:off x="1074240" y="1828800"/>
            <a:ext cx="3293422" cy="4343400"/>
          </a:xfrm>
        </p:spPr>
        <p:txBody>
          <a:bodyPr rtlCol="0">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a:t>Asıl metin stillerini düzenle</a:t>
            </a:r>
          </a:p>
        </p:txBody>
      </p:sp>
      <p:sp>
        <p:nvSpPr>
          <p:cNvPr id="5" name="Tarih Yer Tutucusu 4"/>
          <p:cNvSpPr>
            <a:spLocks noGrp="1"/>
          </p:cNvSpPr>
          <p:nvPr>
            <p:ph type="dt" sz="half" idx="10"/>
          </p:nvPr>
        </p:nvSpPr>
        <p:spPr/>
        <p:txBody>
          <a:bodyPr rtlCol="0"/>
          <a:lstStyle/>
          <a:p>
            <a:pPr rtl="0"/>
            <a:fld id="{FBAFDAEA-592E-4A46-BDC1-4B61A0080256}" type="datetime1">
              <a:rPr lang="tr-TR" noProof="0" smtClean="0"/>
              <a:t>10.11.2023</a:t>
            </a:fld>
            <a:endParaRPr lang="tr-TR" noProof="0" dirty="0"/>
          </a:p>
        </p:txBody>
      </p:sp>
      <p:sp>
        <p:nvSpPr>
          <p:cNvPr id="6" name="Alt Bilgi Yer Tutucusu 5"/>
          <p:cNvSpPr>
            <a:spLocks noGrp="1"/>
          </p:cNvSpPr>
          <p:nvPr>
            <p:ph type="ftr" sz="quarter" idx="11"/>
          </p:nvPr>
        </p:nvSpPr>
        <p:spPr/>
        <p:txBody>
          <a:bodyPr rtlCol="0"/>
          <a:lstStyle/>
          <a:p>
            <a:pPr rtl="0"/>
            <a:r>
              <a:rPr lang="en-US" noProof="0"/>
              <a:t>Spiegel, M. R., &amp; Stephens, L. J. (1999). Schaum's outline of theory and problems of statistics. Erlangga.</a:t>
            </a:r>
            <a:endParaRPr lang="tr-TR" noProof="0" dirty="0"/>
          </a:p>
        </p:txBody>
      </p:sp>
      <p:sp>
        <p:nvSpPr>
          <p:cNvPr id="7" name="Slayt Numarası Yer Tutucusu 6"/>
          <p:cNvSpPr>
            <a:spLocks noGrp="1"/>
          </p:cNvSpPr>
          <p:nvPr>
            <p:ph type="sldNum" sz="quarter" idx="12"/>
          </p:nvPr>
        </p:nvSpPr>
        <p:spPr/>
        <p:txBody>
          <a:bodyPr rtlCol="0"/>
          <a:lstStyle/>
          <a:p>
            <a:pPr rtl="0"/>
            <a:fld id="{7DC1BBB0-96F0-4077-A278-0F3FB5C104D3}" type="slidenum">
              <a:rPr lang="tr-TR" noProof="0" smtClean="0"/>
              <a:t>‹#›</a:t>
            </a:fld>
            <a:endParaRPr lang="tr-TR" noProof="0" dirty="0"/>
          </a:p>
        </p:txBody>
      </p:sp>
    </p:spTree>
    <p:extLst>
      <p:ext uri="{BB962C8B-B14F-4D97-AF65-F5344CB8AC3E}">
        <p14:creationId xmlns:p14="http://schemas.microsoft.com/office/powerpoint/2010/main" val="35180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Resim Yazılı Resim">
    <p:spTree>
      <p:nvGrpSpPr>
        <p:cNvPr id="1" name=""/>
        <p:cNvGrpSpPr/>
        <p:nvPr/>
      </p:nvGrpSpPr>
      <p:grpSpPr>
        <a:xfrm>
          <a:off x="0" y="0"/>
          <a:ext cx="0" cy="0"/>
          <a:chOff x="0" y="0"/>
          <a:chExt cx="0" cy="0"/>
        </a:xfrm>
      </p:grpSpPr>
      <p:sp>
        <p:nvSpPr>
          <p:cNvPr id="11" name="Dikdörtgen 10"/>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sp>
        <p:nvSpPr>
          <p:cNvPr id="8" name="Dikdörtgen 7"/>
          <p:cNvSpPr/>
          <p:nvPr/>
        </p:nvSpPr>
        <p:spPr bwMode="black">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sp>
        <p:nvSpPr>
          <p:cNvPr id="9" name="Dikdörtgen 8"/>
          <p:cNvSpPr/>
          <p:nvPr/>
        </p:nvSpPr>
        <p:spPr bwMode="ltGray">
          <a:xfrm>
            <a:off x="4875530" y="0"/>
            <a:ext cx="7017034"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sp>
        <p:nvSpPr>
          <p:cNvPr id="2" name="Başlık 1"/>
          <p:cNvSpPr>
            <a:spLocks noGrp="1"/>
          </p:cNvSpPr>
          <p:nvPr>
            <p:ph type="title"/>
          </p:nvPr>
        </p:nvSpPr>
        <p:spPr>
          <a:xfrm>
            <a:off x="1074240" y="381000"/>
            <a:ext cx="3293422" cy="1371600"/>
          </a:xfrm>
        </p:spPr>
        <p:txBody>
          <a:bodyPr rtlCol="0" anchor="b">
            <a:normAutofit/>
          </a:bodyPr>
          <a:lstStyle>
            <a:lvl1pPr algn="l">
              <a:defRPr sz="2800" b="0" cap="all" baseline="0">
                <a:solidFill>
                  <a:schemeClr val="tx1">
                    <a:lumMod val="75000"/>
                  </a:schemeClr>
                </a:solidFill>
              </a:defRPr>
            </a:lvl1pPr>
          </a:lstStyle>
          <a:p>
            <a:pPr rtl="0"/>
            <a:r>
              <a:rPr lang="tr-TR" noProof="0"/>
              <a:t>Asıl başlık stili için tıklatın</a:t>
            </a:r>
            <a:endParaRPr lang="tr-TR" noProof="0" dirty="0"/>
          </a:p>
        </p:txBody>
      </p:sp>
      <p:sp>
        <p:nvSpPr>
          <p:cNvPr id="3" name="Resim Yer Tutucusu 2" descr="Resim eklemek için boş yer tutucu. Yer tutucuya tıklayın ve eklemek istediğiniz resmi seçin"/>
          <p:cNvSpPr>
            <a:spLocks noGrp="1"/>
          </p:cNvSpPr>
          <p:nvPr>
            <p:ph type="pic" idx="1"/>
          </p:nvPr>
        </p:nvSpPr>
        <p:spPr bwMode="auto">
          <a:xfrm>
            <a:off x="5180251" y="482600"/>
            <a:ext cx="6195986" cy="5689600"/>
          </a:xfrm>
          <a:ln w="19050">
            <a:solidFill>
              <a:schemeClr val="bg1"/>
            </a:solidFill>
          </a:ln>
        </p:spPr>
        <p:txBody>
          <a:bodyPr rtlCol="0">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a:t>Resim eklemek için simgeyi tıklatın</a:t>
            </a:r>
            <a:endParaRPr lang="tr-TR" noProof="0" dirty="0"/>
          </a:p>
        </p:txBody>
      </p:sp>
      <p:sp>
        <p:nvSpPr>
          <p:cNvPr id="4" name="Metin Yer Tutucusu 3"/>
          <p:cNvSpPr>
            <a:spLocks noGrp="1"/>
          </p:cNvSpPr>
          <p:nvPr>
            <p:ph type="body" sz="half" idx="2"/>
          </p:nvPr>
        </p:nvSpPr>
        <p:spPr>
          <a:xfrm>
            <a:off x="1074240" y="1828800"/>
            <a:ext cx="3293422" cy="4343400"/>
          </a:xfrm>
        </p:spPr>
        <p:txBody>
          <a:bodyPr rtlCol="0">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a:t>Asıl metin stillerini düzenle</a:t>
            </a:r>
          </a:p>
        </p:txBody>
      </p:sp>
      <p:sp>
        <p:nvSpPr>
          <p:cNvPr id="5" name="Tarih Yer Tutucusu 4"/>
          <p:cNvSpPr>
            <a:spLocks noGrp="1"/>
          </p:cNvSpPr>
          <p:nvPr>
            <p:ph type="dt" sz="half" idx="10"/>
          </p:nvPr>
        </p:nvSpPr>
        <p:spPr/>
        <p:txBody>
          <a:bodyPr rtlCol="0"/>
          <a:lstStyle>
            <a:lvl1pPr>
              <a:defRPr baseline="0">
                <a:solidFill>
                  <a:schemeClr val="tx2"/>
                </a:solidFill>
              </a:defRPr>
            </a:lvl1pPr>
          </a:lstStyle>
          <a:p>
            <a:pPr rtl="0"/>
            <a:fld id="{6231EB16-D6AF-437B-9FAC-495389101250}" type="datetime1">
              <a:rPr lang="tr-TR" noProof="0" smtClean="0"/>
              <a:t>10.11.2023</a:t>
            </a:fld>
            <a:endParaRPr lang="tr-TR" noProof="0" dirty="0"/>
          </a:p>
        </p:txBody>
      </p:sp>
      <p:sp>
        <p:nvSpPr>
          <p:cNvPr id="6" name="Alt Bilgi Yer Tutucusu 5"/>
          <p:cNvSpPr>
            <a:spLocks noGrp="1"/>
          </p:cNvSpPr>
          <p:nvPr>
            <p:ph type="ftr" sz="quarter" idx="11"/>
          </p:nvPr>
        </p:nvSpPr>
        <p:spPr/>
        <p:txBody>
          <a:bodyPr rtlCol="0"/>
          <a:lstStyle>
            <a:lvl1pPr>
              <a:defRPr baseline="0">
                <a:solidFill>
                  <a:schemeClr val="tx2"/>
                </a:solidFill>
              </a:defRPr>
            </a:lvl1pPr>
          </a:lstStyle>
          <a:p>
            <a:pPr rtl="0"/>
            <a:r>
              <a:rPr lang="en-US" noProof="0"/>
              <a:t>Spiegel, M. R., &amp; Stephens, L. J. (1999). Schaum's outline of theory and problems of statistics. Erlangga.</a:t>
            </a:r>
            <a:endParaRPr lang="tr-TR" noProof="0" dirty="0"/>
          </a:p>
        </p:txBody>
      </p:sp>
      <p:sp>
        <p:nvSpPr>
          <p:cNvPr id="7" name="Slayt Numarası Yer Tutucusu 6"/>
          <p:cNvSpPr>
            <a:spLocks noGrp="1"/>
          </p:cNvSpPr>
          <p:nvPr>
            <p:ph type="sldNum" sz="quarter" idx="12"/>
          </p:nvPr>
        </p:nvSpPr>
        <p:spPr/>
        <p:txBody>
          <a:bodyPr rtlCol="0"/>
          <a:lstStyle>
            <a:lvl1pPr>
              <a:defRPr baseline="0">
                <a:solidFill>
                  <a:schemeClr val="tx2"/>
                </a:solidFill>
              </a:defRPr>
            </a:lvl1pPr>
          </a:lstStyle>
          <a:p>
            <a:pPr rtl="0"/>
            <a:fld id="{7DC1BBB0-96F0-4077-A278-0F3FB5C104D3}" type="slidenum">
              <a:rPr lang="tr-TR" noProof="0" smtClean="0"/>
              <a:pPr/>
              <a:t>‹#›</a:t>
            </a:fld>
            <a:endParaRPr lang="tr-TR" noProof="0" dirty="0"/>
          </a:p>
        </p:txBody>
      </p:sp>
      <p:cxnSp>
        <p:nvCxnSpPr>
          <p:cNvPr id="10" name="Düz Bağlayıcı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ikdörtgen 6"/>
          <p:cNvSpPr/>
          <p:nvPr/>
        </p:nvSpPr>
        <p:spPr bwMode="gray">
          <a:xfrm>
            <a:off x="11847880" y="-2540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sp>
        <p:nvSpPr>
          <p:cNvPr id="8" name="Dikdörtgen 7"/>
          <p:cNvSpPr/>
          <p:nvPr/>
        </p:nvSpPr>
        <p:spPr bwMode="ltGray">
          <a:xfrm>
            <a:off x="580919" y="-2540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9" name="Dikdörtgen 8"/>
          <p:cNvSpPr/>
          <p:nvPr/>
        </p:nvSpPr>
        <p:spPr bwMode="gray">
          <a:xfrm>
            <a:off x="-36224" y="-2540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13" name="Dikdörtgen 12"/>
          <p:cNvSpPr/>
          <p:nvPr/>
        </p:nvSpPr>
        <p:spPr bwMode="black">
          <a:xfrm>
            <a:off x="580919" y="7108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cxnSp>
        <p:nvCxnSpPr>
          <p:cNvPr id="14" name="Düz Bağlayıcı 13"/>
          <p:cNvCxnSpPr/>
          <p:nvPr/>
        </p:nvCxnSpPr>
        <p:spPr bwMode="white">
          <a:xfrm>
            <a:off x="580919" y="710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bwMode="white">
          <a:xfrm>
            <a:off x="580919" y="13204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İşareti"/>
          <p:cNvSpPr>
            <a:spLocks/>
          </p:cNvSpPr>
          <p:nvPr/>
        </p:nvSpPr>
        <p:spPr bwMode="white">
          <a:xfrm>
            <a:off x="719871" y="8727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tr-TR" noProof="0" dirty="0"/>
          </a:p>
        </p:txBody>
      </p:sp>
      <p:cxnSp>
        <p:nvCxnSpPr>
          <p:cNvPr id="16" name="Düz Bağlayıcı 15"/>
          <p:cNvCxnSpPr/>
          <p:nvPr/>
        </p:nvCxnSpPr>
        <p:spPr bwMode="white">
          <a:xfrm>
            <a:off x="580919" y="-2540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Başlık Yer Tutucusu 1"/>
          <p:cNvSpPr>
            <a:spLocks noGrp="1"/>
          </p:cNvSpPr>
          <p:nvPr>
            <p:ph type="title"/>
          </p:nvPr>
        </p:nvSpPr>
        <p:spPr>
          <a:xfrm>
            <a:off x="1557212" y="152400"/>
            <a:ext cx="9782801" cy="1239837"/>
          </a:xfrm>
          <a:prstGeom prst="rect">
            <a:avLst/>
          </a:prstGeom>
        </p:spPr>
        <p:txBody>
          <a:bodyPr vert="horz" lIns="91440" tIns="45720" rIns="91440" bIns="45720" rtlCol="0" anchor="b">
            <a:normAutofit/>
          </a:bodyPr>
          <a:lstStyle/>
          <a:p>
            <a:pPr rtl="0"/>
            <a:r>
              <a:rPr lang="tr-TR" noProof="0" dirty="0"/>
              <a:t>Asıl başlık stilini düzenlemek için tıklayın</a:t>
            </a:r>
          </a:p>
        </p:txBody>
      </p:sp>
      <p:sp>
        <p:nvSpPr>
          <p:cNvPr id="3" name="Metin Yer Tutucusu 2"/>
          <p:cNvSpPr>
            <a:spLocks noGrp="1"/>
          </p:cNvSpPr>
          <p:nvPr>
            <p:ph type="body" idx="1"/>
          </p:nvPr>
        </p:nvSpPr>
        <p:spPr>
          <a:xfrm>
            <a:off x="1557212" y="1574800"/>
            <a:ext cx="9782801" cy="4572000"/>
          </a:xfrm>
          <a:prstGeom prst="rect">
            <a:avLst/>
          </a:prstGeom>
        </p:spPr>
        <p:txBody>
          <a:bodyPr vert="horz" lIns="91440" tIns="45720" rIns="91440" bIns="45720" rtlCol="0">
            <a:normAutofit/>
          </a:body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4" name="Tarih Yer Tutucusu 3"/>
          <p:cNvSpPr>
            <a:spLocks noGrp="1"/>
          </p:cNvSpPr>
          <p:nvPr>
            <p:ph type="dt" sz="half" idx="2"/>
          </p:nvPr>
        </p:nvSpPr>
        <p:spPr>
          <a:xfrm>
            <a:off x="5144026" y="6330951"/>
            <a:ext cx="1218883" cy="365125"/>
          </a:xfrm>
          <a:prstGeom prst="rect">
            <a:avLst/>
          </a:prstGeom>
        </p:spPr>
        <p:txBody>
          <a:bodyPr vert="horz" lIns="91440" tIns="45720" rIns="91440" bIns="45720" rtlCol="0" anchor="ctr"/>
          <a:lstStyle>
            <a:lvl1pPr algn="l">
              <a:defRPr sz="1200" cap="all" baseline="0">
                <a:solidFill>
                  <a:schemeClr val="tx1"/>
                </a:solidFill>
              </a:defRPr>
            </a:lvl1pPr>
          </a:lstStyle>
          <a:p>
            <a:pPr rtl="0"/>
            <a:fld id="{3E626AAD-6D3E-4DD3-BE5C-39396D22791B}" type="datetime1">
              <a:rPr lang="tr-TR" noProof="0" smtClean="0"/>
              <a:t>10.11.2023</a:t>
            </a:fld>
            <a:endParaRPr lang="tr-TR" noProof="0" dirty="0"/>
          </a:p>
        </p:txBody>
      </p:sp>
      <p:sp>
        <p:nvSpPr>
          <p:cNvPr id="5" name="Alt Bilgi Yer Tutucusu 4"/>
          <p:cNvSpPr>
            <a:spLocks noGrp="1"/>
          </p:cNvSpPr>
          <p:nvPr>
            <p:ph type="ftr" sz="quarter" idx="3"/>
          </p:nvPr>
        </p:nvSpPr>
        <p:spPr>
          <a:xfrm>
            <a:off x="6559709" y="6330951"/>
            <a:ext cx="3974065" cy="365125"/>
          </a:xfrm>
          <a:prstGeom prst="rect">
            <a:avLst/>
          </a:prstGeom>
        </p:spPr>
        <p:txBody>
          <a:bodyPr vert="horz" lIns="91440" tIns="45720" rIns="91440" bIns="45720" rtlCol="0" anchor="ctr"/>
          <a:lstStyle>
            <a:lvl1pPr algn="ctr">
              <a:defRPr sz="1200" cap="all" baseline="0">
                <a:solidFill>
                  <a:schemeClr val="tx1"/>
                </a:solidFill>
              </a:defRPr>
            </a:lvl1pPr>
          </a:lstStyle>
          <a:p>
            <a:pPr rtl="0"/>
            <a:r>
              <a:rPr lang="en-US" noProof="0"/>
              <a:t>Spiegel, M. R., &amp; Stephens, L. J. (1999). Schaum's outline of theory and problems of statistics. Erlangga.</a:t>
            </a:r>
            <a:endParaRPr lang="tr-TR" noProof="0" dirty="0"/>
          </a:p>
        </p:txBody>
      </p:sp>
      <p:sp>
        <p:nvSpPr>
          <p:cNvPr id="6" name="Slayt Numarası Yer Tutucusu 5"/>
          <p:cNvSpPr>
            <a:spLocks noGrp="1"/>
          </p:cNvSpPr>
          <p:nvPr>
            <p:ph type="sldNum" sz="quarter" idx="4"/>
          </p:nvPr>
        </p:nvSpPr>
        <p:spPr>
          <a:xfrm>
            <a:off x="10730572" y="6330951"/>
            <a:ext cx="609441" cy="365125"/>
          </a:xfrm>
          <a:prstGeom prst="rect">
            <a:avLst/>
          </a:prstGeom>
        </p:spPr>
        <p:txBody>
          <a:bodyPr vert="horz" lIns="91440" tIns="45720" rIns="91440" bIns="45720" rtlCol="0" anchor="ctr"/>
          <a:lstStyle>
            <a:lvl1pPr algn="r">
              <a:defRPr sz="1200" cap="all" baseline="0">
                <a:solidFill>
                  <a:schemeClr val="tx1"/>
                </a:solidFill>
              </a:defRPr>
            </a:lvl1pPr>
          </a:lstStyle>
          <a:p>
            <a:pPr rtl="0"/>
            <a:fld id="{7DC1BBB0-96F0-4077-A278-0F3FB5C104D3}" type="slidenum">
              <a:rPr lang="tr-TR" noProof="0" smtClean="0"/>
              <a:pPr/>
              <a:t>‹#›</a:t>
            </a:fld>
            <a:endParaRPr lang="tr-TR" noProof="0" dirty="0"/>
          </a:p>
        </p:txBody>
      </p:sp>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gitimsayfam.com/test-sayfasi/bpc.html" TargetMode="External"/><Relationship Id="rId2" Type="http://schemas.openxmlformats.org/officeDocument/2006/relationships/hyperlink" Target="https://sinavtime.com/olcme-sonuclari-uzerinde-istatistiki-islemler-cikmis-sorular-271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428669" y="1628800"/>
            <a:ext cx="8329031" cy="1036712"/>
          </a:xfrm>
        </p:spPr>
        <p:txBody>
          <a:bodyPr rtlCol="0"/>
          <a:lstStyle/>
          <a:p>
            <a:pPr rtl="0"/>
            <a:r>
              <a:rPr lang="tr-TR" dirty="0"/>
              <a:t>İSTATİSTİĞE GİRİŞ</a:t>
            </a:r>
            <a:br>
              <a:rPr lang="tr-TR" dirty="0"/>
            </a:br>
            <a:endParaRPr lang="tr-TR" dirty="0"/>
          </a:p>
        </p:txBody>
      </p:sp>
      <p:sp>
        <p:nvSpPr>
          <p:cNvPr id="3" name="Alt Başlık 2"/>
          <p:cNvSpPr>
            <a:spLocks noGrp="1"/>
          </p:cNvSpPr>
          <p:nvPr>
            <p:ph type="subTitle" idx="1"/>
          </p:nvPr>
        </p:nvSpPr>
        <p:spPr>
          <a:xfrm>
            <a:off x="2428668" y="4732509"/>
            <a:ext cx="9354375" cy="728491"/>
          </a:xfrm>
        </p:spPr>
        <p:txBody>
          <a:bodyPr rtlCol="0">
            <a:normAutofit/>
          </a:bodyPr>
          <a:lstStyle/>
          <a:p>
            <a:pPr algn="r" rtl="0"/>
            <a:r>
              <a:rPr lang="tr-TR" sz="2000" dirty="0"/>
              <a:t>Prof. Dr. Nilüfer Kahraman</a:t>
            </a:r>
          </a:p>
          <a:p>
            <a:pPr algn="r" rtl="0"/>
            <a:r>
              <a:rPr lang="tr-TR" sz="2000" dirty="0"/>
              <a:t>Gazi Eğitim Fakültesi</a:t>
            </a:r>
          </a:p>
        </p:txBody>
      </p:sp>
      <p:sp>
        <p:nvSpPr>
          <p:cNvPr id="4" name="Alt Başlık 2"/>
          <p:cNvSpPr txBox="1">
            <a:spLocks/>
          </p:cNvSpPr>
          <p:nvPr/>
        </p:nvSpPr>
        <p:spPr>
          <a:xfrm>
            <a:off x="2428668" y="3140968"/>
            <a:ext cx="8562287" cy="111608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Euphemia" pitchFamily="34" charset="0"/>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Euphemia"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Euphemia"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9pPr>
          </a:lstStyle>
          <a:p>
            <a:r>
              <a:rPr lang="tr-TR" dirty="0"/>
              <a:t>Genel Tekrar</a:t>
            </a:r>
          </a:p>
        </p:txBody>
      </p:sp>
      <p:sp>
        <p:nvSpPr>
          <p:cNvPr id="5" name="Altbilgi Yer Tutucusu 4"/>
          <p:cNvSpPr>
            <a:spLocks noGrp="1"/>
          </p:cNvSpPr>
          <p:nvPr>
            <p:ph type="ftr" sz="quarter" idx="11"/>
          </p:nvPr>
        </p:nvSpPr>
        <p:spPr>
          <a:xfrm>
            <a:off x="2436937" y="3789040"/>
            <a:ext cx="5112568" cy="574811"/>
          </a:xfrm>
        </p:spPr>
        <p:txBody>
          <a:bodyPr/>
          <a:lstStyle/>
          <a:p>
            <a:pPr algn="l" rtl="0"/>
            <a:r>
              <a:rPr lang="tr-TR" b="1" noProof="0" dirty="0"/>
              <a:t>Ana Kaynak: </a:t>
            </a:r>
            <a:r>
              <a:rPr lang="en-US" cap="none" noProof="0" dirty="0"/>
              <a:t>Spiegel, M. R., &amp; Stephens, L. J. (1999). </a:t>
            </a:r>
            <a:r>
              <a:rPr lang="en-US" cap="none" noProof="0" dirty="0" err="1"/>
              <a:t>Schaum's</a:t>
            </a:r>
            <a:r>
              <a:rPr lang="tr-TR" cap="none" dirty="0"/>
              <a:t> </a:t>
            </a:r>
            <a:r>
              <a:rPr lang="en-US" cap="none" noProof="0" dirty="0"/>
              <a:t>Outline Of Theory And Problems Of Statistics.</a:t>
            </a:r>
            <a:endParaRPr lang="tr-TR" noProof="0" dirty="0"/>
          </a:p>
        </p:txBody>
      </p:sp>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2337BC-65F0-90E7-3608-27A9776202F3}"/>
              </a:ext>
            </a:extLst>
          </p:cNvPr>
          <p:cNvSpPr>
            <a:spLocks noGrp="1"/>
          </p:cNvSpPr>
          <p:nvPr>
            <p:ph type="title"/>
          </p:nvPr>
        </p:nvSpPr>
        <p:spPr/>
        <p:txBody>
          <a:bodyPr/>
          <a:lstStyle/>
          <a:p>
            <a:r>
              <a:rPr lang="tr-TR" dirty="0"/>
              <a:t>KPSS 2020 A Grubu ÖAB (İstatistik) s25</a:t>
            </a:r>
          </a:p>
        </p:txBody>
      </p:sp>
      <p:sp>
        <p:nvSpPr>
          <p:cNvPr id="3" name="İçerik Yer Tutucusu 2">
            <a:extLst>
              <a:ext uri="{FF2B5EF4-FFF2-40B4-BE49-F238E27FC236}">
                <a16:creationId xmlns:a16="http://schemas.microsoft.com/office/drawing/2014/main" id="{2AC535F9-5E5A-1299-182D-015757AB1554}"/>
              </a:ext>
            </a:extLst>
          </p:cNvPr>
          <p:cNvSpPr>
            <a:spLocks noGrp="1"/>
          </p:cNvSpPr>
          <p:nvPr>
            <p:ph idx="1"/>
          </p:nvPr>
        </p:nvSpPr>
        <p:spPr/>
        <p:txBody>
          <a:bodyPr>
            <a:normAutofit/>
          </a:bodyPr>
          <a:lstStyle/>
          <a:p>
            <a:pPr marL="0" indent="0">
              <a:buNone/>
            </a:pPr>
            <a:r>
              <a:rPr lang="tr-TR" sz="1600" b="1" dirty="0"/>
              <a:t>Soru 25. </a:t>
            </a:r>
            <a:r>
              <a:rPr lang="tr-TR" sz="1600" dirty="0"/>
              <a:t>X rastgele değişkenine ilişkin gözlem değerleri </a:t>
            </a:r>
          </a:p>
          <a:p>
            <a:pPr marL="0" indent="0">
              <a:buNone/>
            </a:pPr>
            <a:r>
              <a:rPr lang="tr-TR" sz="1600" dirty="0"/>
              <a:t>8, 4, 4, 4, 5 </a:t>
            </a:r>
          </a:p>
          <a:p>
            <a:pPr marL="0" indent="0">
              <a:buNone/>
            </a:pPr>
            <a:r>
              <a:rPr lang="tr-TR" sz="1600" dirty="0"/>
              <a:t>olarak verilmiştir.  </a:t>
            </a:r>
          </a:p>
          <a:p>
            <a:pPr marL="0" indent="0">
              <a:buNone/>
            </a:pPr>
            <a:r>
              <a:rPr lang="tr-TR" sz="1600" b="1" dirty="0"/>
              <a:t>Buna göre, bu veri için hesaplanacak aritmetik ortalama, mod (tepe değeri) ve medyan (ortanca) değerleri arasında aşağıda verilen ilişkilerden hangisi doğrudur? </a:t>
            </a:r>
          </a:p>
          <a:p>
            <a:pPr marL="0" indent="0">
              <a:buNone/>
            </a:pPr>
            <a:endParaRPr lang="tr-TR" sz="1600" dirty="0"/>
          </a:p>
          <a:p>
            <a:pPr marL="342900" indent="-342900">
              <a:buFont typeface="+mj-lt"/>
              <a:buAutoNum type="alphaLcParenR"/>
            </a:pPr>
            <a:r>
              <a:rPr lang="tr-TR" sz="1600" dirty="0"/>
              <a:t>Aritmetik ortalama = Medyan &gt; Mod </a:t>
            </a:r>
          </a:p>
          <a:p>
            <a:pPr marL="342900" indent="-342900">
              <a:buFont typeface="+mj-lt"/>
              <a:buAutoNum type="alphaLcParenR"/>
            </a:pPr>
            <a:r>
              <a:rPr lang="tr-TR" sz="1600" dirty="0"/>
              <a:t>Aritmetik ortalama &gt; Medyan &gt; Mod </a:t>
            </a:r>
          </a:p>
          <a:p>
            <a:pPr marL="342900" indent="-342900">
              <a:buFont typeface="+mj-lt"/>
              <a:buAutoNum type="alphaLcParenR"/>
            </a:pPr>
            <a:r>
              <a:rPr lang="tr-TR" sz="1600" dirty="0"/>
              <a:t>Aritmetik ortalama &lt; Medyan &lt; Mod </a:t>
            </a:r>
          </a:p>
          <a:p>
            <a:pPr marL="342900" indent="-342900">
              <a:buFont typeface="+mj-lt"/>
              <a:buAutoNum type="alphaLcParenR"/>
            </a:pPr>
            <a:r>
              <a:rPr lang="tr-TR" sz="1600" dirty="0"/>
              <a:t>Aritmetik ortalama &gt; Medyan = Mod </a:t>
            </a:r>
          </a:p>
          <a:p>
            <a:pPr marL="342900" indent="-342900">
              <a:buFont typeface="+mj-lt"/>
              <a:buAutoNum type="alphaLcParenR"/>
            </a:pPr>
            <a:r>
              <a:rPr lang="tr-TR" sz="1600" dirty="0"/>
              <a:t>Aritmetik ortalama = Medyan = Mod	</a:t>
            </a:r>
          </a:p>
          <a:p>
            <a:pPr marL="0" indent="0">
              <a:buNone/>
            </a:pPr>
            <a:r>
              <a:rPr lang="tr-TR" sz="1600" dirty="0"/>
              <a:t>Cevap D</a:t>
            </a:r>
            <a:endParaRPr lang="tr-TR" sz="1200" dirty="0"/>
          </a:p>
        </p:txBody>
      </p:sp>
    </p:spTree>
    <p:extLst>
      <p:ext uri="{BB962C8B-B14F-4D97-AF65-F5344CB8AC3E}">
        <p14:creationId xmlns:p14="http://schemas.microsoft.com/office/powerpoint/2010/main" val="396945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fade">
                                      <p:cBhvr>
                                        <p:cTn id="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2337BC-65F0-90E7-3608-27A9776202F3}"/>
              </a:ext>
            </a:extLst>
          </p:cNvPr>
          <p:cNvSpPr>
            <a:spLocks noGrp="1"/>
          </p:cNvSpPr>
          <p:nvPr>
            <p:ph type="title"/>
          </p:nvPr>
        </p:nvSpPr>
        <p:spPr/>
        <p:txBody>
          <a:bodyPr/>
          <a:lstStyle/>
          <a:p>
            <a:r>
              <a:rPr lang="tr-TR" dirty="0"/>
              <a:t>KPSS 2019 Lisans (Eğitim Bilimleri) s44</a:t>
            </a:r>
          </a:p>
        </p:txBody>
      </p:sp>
      <p:sp>
        <p:nvSpPr>
          <p:cNvPr id="3" name="İçerik Yer Tutucusu 2">
            <a:extLst>
              <a:ext uri="{FF2B5EF4-FFF2-40B4-BE49-F238E27FC236}">
                <a16:creationId xmlns:a16="http://schemas.microsoft.com/office/drawing/2014/main" id="{2AC535F9-5E5A-1299-182D-015757AB1554}"/>
              </a:ext>
            </a:extLst>
          </p:cNvPr>
          <p:cNvSpPr>
            <a:spLocks noGrp="1"/>
          </p:cNvSpPr>
          <p:nvPr>
            <p:ph idx="1"/>
          </p:nvPr>
        </p:nvSpPr>
        <p:spPr/>
        <p:txBody>
          <a:bodyPr>
            <a:normAutofit fontScale="92500" lnSpcReduction="10000"/>
          </a:bodyPr>
          <a:lstStyle/>
          <a:p>
            <a:pPr marL="0" indent="0">
              <a:buNone/>
            </a:pPr>
            <a:r>
              <a:rPr lang="tr-TR" sz="1600" b="1" u="heavy" dirty="0"/>
              <a:t>44. - 45. soruları aşağıdaki bilgilere göre birbirinden bağımsız olarak cevaplayınız. </a:t>
            </a:r>
          </a:p>
          <a:p>
            <a:pPr marL="0" indent="0">
              <a:buNone/>
            </a:pPr>
            <a:r>
              <a:rPr lang="tr-TR" sz="1600" b="1" dirty="0"/>
              <a:t>Soru 44.</a:t>
            </a:r>
            <a:r>
              <a:rPr lang="tr-TR" sz="1600" dirty="0"/>
              <a:t> Bir okuldaki beş şubenin matematik sınavları ortak yapılmıştır. Aşağıdaki tabloda beş şubenin matematik sınavı puanlarının aritmetik ortalaması, standart sapması ile sınavdan alınan en yüksek ve en düşük puanlar verilmiştir.</a:t>
            </a:r>
          </a:p>
          <a:p>
            <a:pPr marL="0" indent="0">
              <a:buNone/>
            </a:pPr>
            <a:endParaRPr lang="tr-TR" sz="1600" dirty="0"/>
          </a:p>
          <a:p>
            <a:pPr marL="0" indent="0">
              <a:buNone/>
            </a:pPr>
            <a:endParaRPr lang="tr-TR" sz="1600" dirty="0"/>
          </a:p>
          <a:p>
            <a:pPr marL="0" indent="0">
              <a:buNone/>
            </a:pPr>
            <a:endParaRPr lang="tr-TR" sz="1600" dirty="0"/>
          </a:p>
          <a:p>
            <a:pPr marL="0" indent="0">
              <a:buNone/>
            </a:pPr>
            <a:endParaRPr lang="tr-TR" sz="1600" dirty="0"/>
          </a:p>
          <a:p>
            <a:pPr marL="0" indent="0">
              <a:buNone/>
            </a:pPr>
            <a:endParaRPr lang="tr-TR" sz="1600" dirty="0"/>
          </a:p>
          <a:p>
            <a:pPr marL="0" indent="0">
              <a:buNone/>
            </a:pPr>
            <a:r>
              <a:rPr lang="tr-TR" sz="1600" b="1" dirty="0"/>
              <a:t>Sınavdan 60 puan alan bir öğrencinin, bağıl değerlendirmeye göre en başarılı olacağı şube aşağıdakilerden hangisidir?</a:t>
            </a:r>
          </a:p>
          <a:p>
            <a:pPr marL="0" indent="0">
              <a:buNone/>
            </a:pPr>
            <a:endParaRPr lang="tr-TR" sz="1600" dirty="0"/>
          </a:p>
          <a:p>
            <a:pPr marL="342900" indent="-342900">
              <a:buAutoNum type="alphaLcParenR"/>
            </a:pPr>
            <a:r>
              <a:rPr lang="tr-TR" sz="1600" dirty="0"/>
              <a:t>A		b) B		c) C		d) D		e) E		</a:t>
            </a:r>
          </a:p>
          <a:p>
            <a:pPr marL="0" indent="0">
              <a:buNone/>
            </a:pPr>
            <a:r>
              <a:rPr lang="tr-TR" sz="1600" dirty="0"/>
              <a:t>Cevap D</a:t>
            </a:r>
            <a:endParaRPr lang="tr-TR" sz="1200" dirty="0"/>
          </a:p>
        </p:txBody>
      </p:sp>
      <p:graphicFrame>
        <p:nvGraphicFramePr>
          <p:cNvPr id="4" name="Tablo 3">
            <a:extLst>
              <a:ext uri="{FF2B5EF4-FFF2-40B4-BE49-F238E27FC236}">
                <a16:creationId xmlns:a16="http://schemas.microsoft.com/office/drawing/2014/main" id="{DAFCFEE0-EC1E-588F-D639-911BED1A99D7}"/>
              </a:ext>
            </a:extLst>
          </p:cNvPr>
          <p:cNvGraphicFramePr>
            <a:graphicFrameLocks noGrp="1"/>
          </p:cNvGraphicFramePr>
          <p:nvPr>
            <p:extLst>
              <p:ext uri="{D42A27DB-BD31-4B8C-83A1-F6EECF244321}">
                <p14:modId xmlns:p14="http://schemas.microsoft.com/office/powerpoint/2010/main" val="3419221398"/>
              </p:ext>
            </p:extLst>
          </p:nvPr>
        </p:nvGraphicFramePr>
        <p:xfrm>
          <a:off x="4330412" y="2564904"/>
          <a:ext cx="3528000" cy="1800000"/>
        </p:xfrm>
        <a:graphic>
          <a:graphicData uri="http://schemas.openxmlformats.org/drawingml/2006/table">
            <a:tbl>
              <a:tblPr firstRow="1" bandRow="1">
                <a:tableStyleId>{5940675A-B579-460E-94D1-54222C63F5DA}</a:tableStyleId>
              </a:tblPr>
              <a:tblGrid>
                <a:gridCol w="1368000">
                  <a:extLst>
                    <a:ext uri="{9D8B030D-6E8A-4147-A177-3AD203B41FA5}">
                      <a16:colId xmlns:a16="http://schemas.microsoft.com/office/drawing/2014/main" val="1490693351"/>
                    </a:ext>
                  </a:extLst>
                </a:gridCol>
                <a:gridCol w="432000">
                  <a:extLst>
                    <a:ext uri="{9D8B030D-6E8A-4147-A177-3AD203B41FA5}">
                      <a16:colId xmlns:a16="http://schemas.microsoft.com/office/drawing/2014/main" val="920179067"/>
                    </a:ext>
                  </a:extLst>
                </a:gridCol>
                <a:gridCol w="432000">
                  <a:extLst>
                    <a:ext uri="{9D8B030D-6E8A-4147-A177-3AD203B41FA5}">
                      <a16:colId xmlns:a16="http://schemas.microsoft.com/office/drawing/2014/main" val="716851930"/>
                    </a:ext>
                  </a:extLst>
                </a:gridCol>
                <a:gridCol w="432000">
                  <a:extLst>
                    <a:ext uri="{9D8B030D-6E8A-4147-A177-3AD203B41FA5}">
                      <a16:colId xmlns:a16="http://schemas.microsoft.com/office/drawing/2014/main" val="2049817508"/>
                    </a:ext>
                  </a:extLst>
                </a:gridCol>
                <a:gridCol w="432000">
                  <a:extLst>
                    <a:ext uri="{9D8B030D-6E8A-4147-A177-3AD203B41FA5}">
                      <a16:colId xmlns:a16="http://schemas.microsoft.com/office/drawing/2014/main" val="2155905524"/>
                    </a:ext>
                  </a:extLst>
                </a:gridCol>
                <a:gridCol w="432000">
                  <a:extLst>
                    <a:ext uri="{9D8B030D-6E8A-4147-A177-3AD203B41FA5}">
                      <a16:colId xmlns:a16="http://schemas.microsoft.com/office/drawing/2014/main" val="3253360984"/>
                    </a:ext>
                  </a:extLst>
                </a:gridCol>
              </a:tblGrid>
              <a:tr h="300000">
                <a:tc>
                  <a:txBody>
                    <a:bodyPr/>
                    <a:lstStyle/>
                    <a:p>
                      <a:endParaRPr lang="tr-TR" sz="1050" dirty="0"/>
                    </a:p>
                  </a:txBody>
                  <a:tcPr anchor="ctr"/>
                </a:tc>
                <a:tc gridSpan="5">
                  <a:txBody>
                    <a:bodyPr/>
                    <a:lstStyle/>
                    <a:p>
                      <a:pPr algn="ctr"/>
                      <a:r>
                        <a:rPr lang="tr-TR" sz="1050" dirty="0"/>
                        <a:t>Şubeler</a:t>
                      </a:r>
                    </a:p>
                  </a:txBody>
                  <a:tcPr anchor="ctr"/>
                </a:tc>
                <a:tc hMerge="1">
                  <a:txBody>
                    <a:bodyPr/>
                    <a:lstStyle/>
                    <a:p>
                      <a:pPr algn="ctr"/>
                      <a:endParaRPr lang="tr-TR" sz="1050" dirty="0"/>
                    </a:p>
                  </a:txBody>
                  <a:tcPr/>
                </a:tc>
                <a:tc hMerge="1">
                  <a:txBody>
                    <a:bodyPr/>
                    <a:lstStyle/>
                    <a:p>
                      <a:pPr algn="ctr"/>
                      <a:endParaRPr lang="tr-TR" sz="1050" dirty="0"/>
                    </a:p>
                  </a:txBody>
                  <a:tcPr/>
                </a:tc>
                <a:tc hMerge="1">
                  <a:txBody>
                    <a:bodyPr/>
                    <a:lstStyle/>
                    <a:p>
                      <a:pPr algn="ctr"/>
                      <a:endParaRPr lang="tr-TR" sz="1050" dirty="0"/>
                    </a:p>
                  </a:txBody>
                  <a:tcPr/>
                </a:tc>
                <a:tc hMerge="1">
                  <a:txBody>
                    <a:bodyPr/>
                    <a:lstStyle/>
                    <a:p>
                      <a:pPr algn="ctr"/>
                      <a:endParaRPr lang="tr-TR" sz="1050" dirty="0"/>
                    </a:p>
                  </a:txBody>
                  <a:tcPr/>
                </a:tc>
                <a:extLst>
                  <a:ext uri="{0D108BD9-81ED-4DB2-BD59-A6C34878D82A}">
                    <a16:rowId xmlns:a16="http://schemas.microsoft.com/office/drawing/2014/main" val="3782940985"/>
                  </a:ext>
                </a:extLst>
              </a:tr>
              <a:tr h="300000">
                <a:tc>
                  <a:txBody>
                    <a:bodyPr/>
                    <a:lstStyle/>
                    <a:p>
                      <a:endParaRPr lang="tr-TR" sz="1050" dirty="0"/>
                    </a:p>
                  </a:txBody>
                  <a:tcPr anchor="ctr"/>
                </a:tc>
                <a:tc>
                  <a:txBody>
                    <a:bodyPr/>
                    <a:lstStyle/>
                    <a:p>
                      <a:pPr algn="ctr"/>
                      <a:r>
                        <a:rPr lang="tr-TR" sz="1050" dirty="0"/>
                        <a:t>A</a:t>
                      </a:r>
                    </a:p>
                  </a:txBody>
                  <a:tcPr anchor="ctr"/>
                </a:tc>
                <a:tc>
                  <a:txBody>
                    <a:bodyPr/>
                    <a:lstStyle/>
                    <a:p>
                      <a:pPr algn="ctr"/>
                      <a:r>
                        <a:rPr lang="tr-TR" sz="1050" dirty="0"/>
                        <a:t>B</a:t>
                      </a:r>
                    </a:p>
                  </a:txBody>
                  <a:tcPr anchor="ctr"/>
                </a:tc>
                <a:tc>
                  <a:txBody>
                    <a:bodyPr/>
                    <a:lstStyle/>
                    <a:p>
                      <a:pPr algn="ctr"/>
                      <a:r>
                        <a:rPr lang="tr-TR" sz="1050" dirty="0"/>
                        <a:t>C</a:t>
                      </a:r>
                    </a:p>
                  </a:txBody>
                  <a:tcPr anchor="ctr"/>
                </a:tc>
                <a:tc>
                  <a:txBody>
                    <a:bodyPr/>
                    <a:lstStyle/>
                    <a:p>
                      <a:pPr algn="ctr"/>
                      <a:r>
                        <a:rPr lang="tr-TR" sz="1050" dirty="0"/>
                        <a:t>D</a:t>
                      </a:r>
                    </a:p>
                  </a:txBody>
                  <a:tcPr anchor="ctr"/>
                </a:tc>
                <a:tc>
                  <a:txBody>
                    <a:bodyPr/>
                    <a:lstStyle/>
                    <a:p>
                      <a:pPr algn="ctr"/>
                      <a:r>
                        <a:rPr lang="tr-TR" sz="1050" dirty="0"/>
                        <a:t>E</a:t>
                      </a:r>
                    </a:p>
                  </a:txBody>
                  <a:tcPr anchor="ctr"/>
                </a:tc>
                <a:extLst>
                  <a:ext uri="{0D108BD9-81ED-4DB2-BD59-A6C34878D82A}">
                    <a16:rowId xmlns:a16="http://schemas.microsoft.com/office/drawing/2014/main" val="2264892028"/>
                  </a:ext>
                </a:extLst>
              </a:tr>
              <a:tr h="300000">
                <a:tc>
                  <a:txBody>
                    <a:bodyPr/>
                    <a:lstStyle/>
                    <a:p>
                      <a:r>
                        <a:rPr lang="tr-TR" sz="1050" dirty="0"/>
                        <a:t>Aritmetik ortalama</a:t>
                      </a:r>
                    </a:p>
                  </a:txBody>
                  <a:tcPr anchor="ctr"/>
                </a:tc>
                <a:tc>
                  <a:txBody>
                    <a:bodyPr/>
                    <a:lstStyle/>
                    <a:p>
                      <a:pPr algn="ctr"/>
                      <a:r>
                        <a:rPr lang="tr-TR" sz="1050" dirty="0"/>
                        <a:t>60</a:t>
                      </a:r>
                    </a:p>
                  </a:txBody>
                  <a:tcPr anchor="ctr"/>
                </a:tc>
                <a:tc>
                  <a:txBody>
                    <a:bodyPr/>
                    <a:lstStyle/>
                    <a:p>
                      <a:pPr algn="ctr"/>
                      <a:r>
                        <a:rPr lang="tr-TR" sz="1050" dirty="0"/>
                        <a:t>50</a:t>
                      </a:r>
                    </a:p>
                  </a:txBody>
                  <a:tcPr anchor="ctr"/>
                </a:tc>
                <a:tc>
                  <a:txBody>
                    <a:bodyPr/>
                    <a:lstStyle/>
                    <a:p>
                      <a:pPr algn="ctr"/>
                      <a:r>
                        <a:rPr lang="tr-TR" sz="1050" dirty="0"/>
                        <a:t>70</a:t>
                      </a:r>
                    </a:p>
                  </a:txBody>
                  <a:tcPr anchor="ctr"/>
                </a:tc>
                <a:tc>
                  <a:txBody>
                    <a:bodyPr/>
                    <a:lstStyle/>
                    <a:p>
                      <a:pPr algn="ctr"/>
                      <a:r>
                        <a:rPr lang="tr-TR" sz="1050" dirty="0"/>
                        <a:t>50</a:t>
                      </a:r>
                    </a:p>
                  </a:txBody>
                  <a:tcPr anchor="ctr"/>
                </a:tc>
                <a:tc>
                  <a:txBody>
                    <a:bodyPr/>
                    <a:lstStyle/>
                    <a:p>
                      <a:pPr algn="ctr"/>
                      <a:r>
                        <a:rPr lang="tr-TR" sz="1050" dirty="0"/>
                        <a:t>80</a:t>
                      </a:r>
                    </a:p>
                  </a:txBody>
                  <a:tcPr anchor="ctr"/>
                </a:tc>
                <a:extLst>
                  <a:ext uri="{0D108BD9-81ED-4DB2-BD59-A6C34878D82A}">
                    <a16:rowId xmlns:a16="http://schemas.microsoft.com/office/drawing/2014/main" val="942105007"/>
                  </a:ext>
                </a:extLst>
              </a:tr>
              <a:tr h="300000">
                <a:tc>
                  <a:txBody>
                    <a:bodyPr/>
                    <a:lstStyle/>
                    <a:p>
                      <a:r>
                        <a:rPr lang="tr-TR" sz="1050" dirty="0"/>
                        <a:t>Standart sapma</a:t>
                      </a:r>
                    </a:p>
                  </a:txBody>
                  <a:tcPr anchor="ctr"/>
                </a:tc>
                <a:tc>
                  <a:txBody>
                    <a:bodyPr/>
                    <a:lstStyle/>
                    <a:p>
                      <a:pPr algn="ctr"/>
                      <a:r>
                        <a:rPr lang="tr-TR" sz="1050" dirty="0"/>
                        <a:t>4</a:t>
                      </a:r>
                    </a:p>
                  </a:txBody>
                  <a:tcPr anchor="ctr"/>
                </a:tc>
                <a:tc>
                  <a:txBody>
                    <a:bodyPr/>
                    <a:lstStyle/>
                    <a:p>
                      <a:pPr algn="ctr"/>
                      <a:r>
                        <a:rPr lang="tr-TR" sz="1050" dirty="0"/>
                        <a:t>4</a:t>
                      </a:r>
                    </a:p>
                  </a:txBody>
                  <a:tcPr anchor="ctr"/>
                </a:tc>
                <a:tc>
                  <a:txBody>
                    <a:bodyPr/>
                    <a:lstStyle/>
                    <a:p>
                      <a:pPr algn="ctr"/>
                      <a:r>
                        <a:rPr lang="tr-TR" sz="1050" dirty="0"/>
                        <a:t>2</a:t>
                      </a:r>
                    </a:p>
                  </a:txBody>
                  <a:tcPr anchor="ctr"/>
                </a:tc>
                <a:tc>
                  <a:txBody>
                    <a:bodyPr/>
                    <a:lstStyle/>
                    <a:p>
                      <a:pPr algn="ctr"/>
                      <a:r>
                        <a:rPr lang="tr-TR" sz="1050" dirty="0"/>
                        <a:t>3</a:t>
                      </a:r>
                    </a:p>
                  </a:txBody>
                  <a:tcPr anchor="ctr"/>
                </a:tc>
                <a:tc>
                  <a:txBody>
                    <a:bodyPr/>
                    <a:lstStyle/>
                    <a:p>
                      <a:pPr algn="ctr"/>
                      <a:r>
                        <a:rPr lang="tr-TR" sz="1050" dirty="0"/>
                        <a:t>3</a:t>
                      </a:r>
                    </a:p>
                  </a:txBody>
                  <a:tcPr anchor="ctr"/>
                </a:tc>
                <a:extLst>
                  <a:ext uri="{0D108BD9-81ED-4DB2-BD59-A6C34878D82A}">
                    <a16:rowId xmlns:a16="http://schemas.microsoft.com/office/drawing/2014/main" val="3241995323"/>
                  </a:ext>
                </a:extLst>
              </a:tr>
              <a:tr h="300000">
                <a:tc>
                  <a:txBody>
                    <a:bodyPr/>
                    <a:lstStyle/>
                    <a:p>
                      <a:r>
                        <a:rPr lang="tr-TR" sz="1050" dirty="0"/>
                        <a:t>En yüksek puan</a:t>
                      </a:r>
                    </a:p>
                  </a:txBody>
                  <a:tcPr anchor="ctr"/>
                </a:tc>
                <a:tc>
                  <a:txBody>
                    <a:bodyPr/>
                    <a:lstStyle/>
                    <a:p>
                      <a:pPr algn="ctr"/>
                      <a:r>
                        <a:rPr lang="tr-TR" sz="1050" dirty="0"/>
                        <a:t>70</a:t>
                      </a:r>
                    </a:p>
                  </a:txBody>
                  <a:tcPr anchor="ctr"/>
                </a:tc>
                <a:tc>
                  <a:txBody>
                    <a:bodyPr/>
                    <a:lstStyle/>
                    <a:p>
                      <a:pPr algn="ctr"/>
                      <a:r>
                        <a:rPr lang="tr-TR" sz="1050" dirty="0"/>
                        <a:t>70</a:t>
                      </a:r>
                    </a:p>
                  </a:txBody>
                  <a:tcPr anchor="ctr"/>
                </a:tc>
                <a:tc>
                  <a:txBody>
                    <a:bodyPr/>
                    <a:lstStyle/>
                    <a:p>
                      <a:pPr algn="ctr"/>
                      <a:r>
                        <a:rPr lang="tr-TR" sz="1050" dirty="0"/>
                        <a:t>80</a:t>
                      </a:r>
                    </a:p>
                  </a:txBody>
                  <a:tcPr anchor="ctr"/>
                </a:tc>
                <a:tc>
                  <a:txBody>
                    <a:bodyPr/>
                    <a:lstStyle/>
                    <a:p>
                      <a:pPr algn="ctr"/>
                      <a:r>
                        <a:rPr lang="tr-TR" sz="1050" dirty="0"/>
                        <a:t>60</a:t>
                      </a:r>
                    </a:p>
                  </a:txBody>
                  <a:tcPr anchor="ctr"/>
                </a:tc>
                <a:tc>
                  <a:txBody>
                    <a:bodyPr/>
                    <a:lstStyle/>
                    <a:p>
                      <a:pPr algn="ctr"/>
                      <a:r>
                        <a:rPr lang="tr-TR" sz="1050" dirty="0"/>
                        <a:t>90</a:t>
                      </a:r>
                    </a:p>
                  </a:txBody>
                  <a:tcPr anchor="ctr"/>
                </a:tc>
                <a:extLst>
                  <a:ext uri="{0D108BD9-81ED-4DB2-BD59-A6C34878D82A}">
                    <a16:rowId xmlns:a16="http://schemas.microsoft.com/office/drawing/2014/main" val="1784935929"/>
                  </a:ext>
                </a:extLst>
              </a:tr>
              <a:tr h="300000">
                <a:tc>
                  <a:txBody>
                    <a:bodyPr/>
                    <a:lstStyle/>
                    <a:p>
                      <a:r>
                        <a:rPr lang="tr-TR" sz="1050" dirty="0"/>
                        <a:t>En düşük puan</a:t>
                      </a:r>
                    </a:p>
                  </a:txBody>
                  <a:tcPr anchor="ctr"/>
                </a:tc>
                <a:tc>
                  <a:txBody>
                    <a:bodyPr/>
                    <a:lstStyle/>
                    <a:p>
                      <a:pPr algn="ctr"/>
                      <a:r>
                        <a:rPr lang="tr-TR" sz="1050" dirty="0"/>
                        <a:t>40</a:t>
                      </a:r>
                    </a:p>
                  </a:txBody>
                  <a:tcPr anchor="ctr"/>
                </a:tc>
                <a:tc>
                  <a:txBody>
                    <a:bodyPr/>
                    <a:lstStyle/>
                    <a:p>
                      <a:pPr algn="ctr"/>
                      <a:r>
                        <a:rPr lang="tr-TR" sz="1050" dirty="0"/>
                        <a:t>30</a:t>
                      </a:r>
                    </a:p>
                  </a:txBody>
                  <a:tcPr anchor="ctr"/>
                </a:tc>
                <a:tc>
                  <a:txBody>
                    <a:bodyPr/>
                    <a:lstStyle/>
                    <a:p>
                      <a:pPr algn="ctr"/>
                      <a:r>
                        <a:rPr lang="tr-TR" sz="1050" dirty="0"/>
                        <a:t>60</a:t>
                      </a:r>
                    </a:p>
                  </a:txBody>
                  <a:tcPr anchor="ctr"/>
                </a:tc>
                <a:tc>
                  <a:txBody>
                    <a:bodyPr/>
                    <a:lstStyle/>
                    <a:p>
                      <a:pPr algn="ctr"/>
                      <a:r>
                        <a:rPr lang="tr-TR" sz="1050" dirty="0"/>
                        <a:t>35</a:t>
                      </a:r>
                    </a:p>
                  </a:txBody>
                  <a:tcPr anchor="ctr"/>
                </a:tc>
                <a:tc>
                  <a:txBody>
                    <a:bodyPr/>
                    <a:lstStyle/>
                    <a:p>
                      <a:pPr algn="ctr"/>
                      <a:r>
                        <a:rPr lang="tr-TR" sz="1050" dirty="0"/>
                        <a:t>70</a:t>
                      </a:r>
                    </a:p>
                  </a:txBody>
                  <a:tcPr anchor="ctr"/>
                </a:tc>
                <a:extLst>
                  <a:ext uri="{0D108BD9-81ED-4DB2-BD59-A6C34878D82A}">
                    <a16:rowId xmlns:a16="http://schemas.microsoft.com/office/drawing/2014/main" val="3382299070"/>
                  </a:ext>
                </a:extLst>
              </a:tr>
            </a:tbl>
          </a:graphicData>
        </a:graphic>
      </p:graphicFrame>
    </p:spTree>
    <p:extLst>
      <p:ext uri="{BB962C8B-B14F-4D97-AF65-F5344CB8AC3E}">
        <p14:creationId xmlns:p14="http://schemas.microsoft.com/office/powerpoint/2010/main" val="47501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fade">
                                      <p:cBhvr>
                                        <p:cTn id="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2337BC-65F0-90E7-3608-27A9776202F3}"/>
              </a:ext>
            </a:extLst>
          </p:cNvPr>
          <p:cNvSpPr>
            <a:spLocks noGrp="1"/>
          </p:cNvSpPr>
          <p:nvPr>
            <p:ph type="title"/>
          </p:nvPr>
        </p:nvSpPr>
        <p:spPr/>
        <p:txBody>
          <a:bodyPr/>
          <a:lstStyle/>
          <a:p>
            <a:r>
              <a:rPr lang="tr-TR" dirty="0"/>
              <a:t>KPSS 2019 Lisans (Eğitim Bilimleri) s45</a:t>
            </a:r>
          </a:p>
        </p:txBody>
      </p:sp>
      <p:sp>
        <p:nvSpPr>
          <p:cNvPr id="3" name="İçerik Yer Tutucusu 2">
            <a:extLst>
              <a:ext uri="{FF2B5EF4-FFF2-40B4-BE49-F238E27FC236}">
                <a16:creationId xmlns:a16="http://schemas.microsoft.com/office/drawing/2014/main" id="{2AC535F9-5E5A-1299-182D-015757AB1554}"/>
              </a:ext>
            </a:extLst>
          </p:cNvPr>
          <p:cNvSpPr>
            <a:spLocks noGrp="1"/>
          </p:cNvSpPr>
          <p:nvPr>
            <p:ph idx="1"/>
          </p:nvPr>
        </p:nvSpPr>
        <p:spPr>
          <a:xfrm>
            <a:off x="1557212" y="1574800"/>
            <a:ext cx="9782801" cy="4950544"/>
          </a:xfrm>
        </p:spPr>
        <p:txBody>
          <a:bodyPr>
            <a:normAutofit lnSpcReduction="10000"/>
          </a:bodyPr>
          <a:lstStyle/>
          <a:p>
            <a:pPr marL="0" indent="0">
              <a:buNone/>
            </a:pPr>
            <a:endParaRPr lang="tr-TR" sz="1600" dirty="0"/>
          </a:p>
          <a:p>
            <a:pPr marL="0" indent="0">
              <a:buNone/>
            </a:pPr>
            <a:endParaRPr lang="tr-TR" sz="1600" dirty="0"/>
          </a:p>
          <a:p>
            <a:pPr marL="0" indent="0">
              <a:buNone/>
            </a:pPr>
            <a:endParaRPr lang="tr-TR" sz="1600" dirty="0"/>
          </a:p>
          <a:p>
            <a:pPr marL="0" indent="0">
              <a:buNone/>
            </a:pPr>
            <a:endParaRPr lang="tr-TR" sz="1600" dirty="0"/>
          </a:p>
          <a:p>
            <a:pPr marL="0" indent="0">
              <a:buNone/>
            </a:pPr>
            <a:endParaRPr lang="tr-TR" sz="1600" dirty="0"/>
          </a:p>
          <a:p>
            <a:pPr marL="0" indent="0">
              <a:buNone/>
            </a:pPr>
            <a:r>
              <a:rPr lang="tr-TR" sz="1600" b="1" dirty="0"/>
              <a:t>Soru 45. Tabloda verilen bilgilere göre, </a:t>
            </a:r>
          </a:p>
          <a:p>
            <a:pPr marL="0" indent="0">
              <a:buNone/>
            </a:pPr>
            <a:r>
              <a:rPr lang="tr-TR" sz="1600" b="1" dirty="0"/>
              <a:t>I.</a:t>
            </a:r>
            <a:r>
              <a:rPr lang="tr-TR" sz="1600" dirty="0"/>
              <a:t> C şubesindeki öğrencilerin matematik başarı seviyeleri birbirine en yakındır. </a:t>
            </a:r>
          </a:p>
          <a:p>
            <a:pPr marL="0" indent="0">
              <a:buNone/>
            </a:pPr>
            <a:r>
              <a:rPr lang="tr-TR" sz="1600" b="1" dirty="0"/>
              <a:t>II.</a:t>
            </a:r>
            <a:r>
              <a:rPr lang="tr-TR" sz="1600" dirty="0"/>
              <a:t> Ranjı en büyük olan şube B'dir. </a:t>
            </a:r>
          </a:p>
          <a:p>
            <a:pPr marL="0" indent="0">
              <a:buNone/>
            </a:pPr>
            <a:r>
              <a:rPr lang="tr-TR" sz="1600" b="1" dirty="0"/>
              <a:t>III.</a:t>
            </a:r>
            <a:r>
              <a:rPr lang="tr-TR" sz="1600" dirty="0"/>
              <a:t> D şubesinin puanları simetrik bir dağılıma sahiptir. </a:t>
            </a:r>
          </a:p>
          <a:p>
            <a:pPr marL="0" indent="0">
              <a:buNone/>
            </a:pPr>
            <a:r>
              <a:rPr lang="tr-TR" sz="1600" b="1" dirty="0"/>
              <a:t>ifadelerinden hangileri kesinlikle doğrudur? </a:t>
            </a:r>
          </a:p>
          <a:p>
            <a:pPr marL="0" indent="0">
              <a:buNone/>
            </a:pPr>
            <a:endParaRPr lang="tr-TR" sz="1600" dirty="0"/>
          </a:p>
          <a:p>
            <a:pPr marL="342900" indent="-342900">
              <a:buAutoNum type="alphaLcParenR"/>
            </a:pPr>
            <a:r>
              <a:rPr lang="tr-TR" sz="1600" dirty="0"/>
              <a:t>Yalnız I	b) Yalnız III 	c) I ve II 		d) I ve III 		e) I, II ve III	</a:t>
            </a:r>
          </a:p>
          <a:p>
            <a:pPr marL="0" indent="0">
              <a:buNone/>
            </a:pPr>
            <a:r>
              <a:rPr lang="tr-TR" sz="1600" dirty="0"/>
              <a:t>Cevap C</a:t>
            </a:r>
            <a:endParaRPr lang="tr-TR" sz="1200" dirty="0"/>
          </a:p>
          <a:p>
            <a:pPr marL="342900" indent="-342900">
              <a:buAutoNum type="alphaLcParenR"/>
            </a:pPr>
            <a:endParaRPr lang="tr-TR" sz="1600" dirty="0"/>
          </a:p>
        </p:txBody>
      </p:sp>
      <p:pic>
        <p:nvPicPr>
          <p:cNvPr id="5" name="Resim 4">
            <a:extLst>
              <a:ext uri="{FF2B5EF4-FFF2-40B4-BE49-F238E27FC236}">
                <a16:creationId xmlns:a16="http://schemas.microsoft.com/office/drawing/2014/main" id="{B832BB48-1ED7-1315-012A-1C6E75338534}"/>
              </a:ext>
            </a:extLst>
          </p:cNvPr>
          <p:cNvPicPr>
            <a:picLocks noChangeAspect="1"/>
          </p:cNvPicPr>
          <p:nvPr/>
        </p:nvPicPr>
        <p:blipFill>
          <a:blip r:embed="rId2"/>
          <a:stretch>
            <a:fillRect/>
          </a:stretch>
        </p:blipFill>
        <p:spPr>
          <a:xfrm>
            <a:off x="4366220" y="1569126"/>
            <a:ext cx="3554276" cy="1822862"/>
          </a:xfrm>
          <a:prstGeom prst="rect">
            <a:avLst/>
          </a:prstGeom>
        </p:spPr>
      </p:pic>
    </p:spTree>
    <p:extLst>
      <p:ext uri="{BB962C8B-B14F-4D97-AF65-F5344CB8AC3E}">
        <p14:creationId xmlns:p14="http://schemas.microsoft.com/office/powerpoint/2010/main" val="22377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animEffect transition="in" filter="fade">
                                      <p:cBhvr>
                                        <p:cTn id="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2337BC-65F0-90E7-3608-27A9776202F3}"/>
              </a:ext>
            </a:extLst>
          </p:cNvPr>
          <p:cNvSpPr>
            <a:spLocks noGrp="1"/>
          </p:cNvSpPr>
          <p:nvPr>
            <p:ph type="title"/>
          </p:nvPr>
        </p:nvSpPr>
        <p:spPr/>
        <p:txBody>
          <a:bodyPr/>
          <a:lstStyle/>
          <a:p>
            <a:r>
              <a:rPr lang="tr-TR" dirty="0"/>
              <a:t>KPSS 2019 Lisans (Eğitim Bilimleri) s46</a:t>
            </a:r>
          </a:p>
        </p:txBody>
      </p:sp>
      <p:sp>
        <p:nvSpPr>
          <p:cNvPr id="3" name="İçerik Yer Tutucusu 2">
            <a:extLst>
              <a:ext uri="{FF2B5EF4-FFF2-40B4-BE49-F238E27FC236}">
                <a16:creationId xmlns:a16="http://schemas.microsoft.com/office/drawing/2014/main" id="{2AC535F9-5E5A-1299-182D-015757AB1554}"/>
              </a:ext>
            </a:extLst>
          </p:cNvPr>
          <p:cNvSpPr>
            <a:spLocks noGrp="1"/>
          </p:cNvSpPr>
          <p:nvPr>
            <p:ph idx="1"/>
          </p:nvPr>
        </p:nvSpPr>
        <p:spPr/>
        <p:txBody>
          <a:bodyPr>
            <a:normAutofit/>
          </a:bodyPr>
          <a:lstStyle/>
          <a:p>
            <a:pPr marL="0" indent="0">
              <a:buNone/>
            </a:pPr>
            <a:r>
              <a:rPr lang="tr-TR" sz="1600" b="1" dirty="0"/>
              <a:t>Soru 46. </a:t>
            </a:r>
            <a:r>
              <a:rPr lang="tr-TR" sz="1600" dirty="0"/>
              <a:t>Sinema filmlerinin değerlendirildiği bir İnternet sitesinde, bir filme verilen oyların puan dağılımını inceleyen araştırmacı şu açıklamayı yapmıştır: </a:t>
            </a:r>
          </a:p>
          <a:p>
            <a:pPr marL="0" indent="0">
              <a:buNone/>
            </a:pPr>
            <a:r>
              <a:rPr lang="tr-TR" sz="1600" dirty="0"/>
              <a:t>“Bu film herkesin zevkine hitap etmeyebiliyor. Bazı insanlar bu filme bayılırken bazıları hiç mi hiç hoşlanmıyor.” </a:t>
            </a:r>
          </a:p>
          <a:p>
            <a:pPr marL="0" indent="0">
              <a:buNone/>
            </a:pPr>
            <a:r>
              <a:rPr lang="tr-TR" sz="1600" b="1" dirty="0"/>
              <a:t>Buna göre, filme verilen oyların puan dağılımının aşağıdakilerden hangisine benzer olması beklenir?</a:t>
            </a:r>
          </a:p>
          <a:p>
            <a:pPr marL="0" indent="0">
              <a:buNone/>
            </a:pPr>
            <a:endParaRPr lang="tr-TR" sz="1600" b="1" dirty="0"/>
          </a:p>
          <a:p>
            <a:pPr marL="0" indent="0">
              <a:buNone/>
            </a:pPr>
            <a:endParaRPr lang="tr-TR" sz="1600" b="1" dirty="0"/>
          </a:p>
          <a:p>
            <a:pPr marL="0" indent="0">
              <a:buNone/>
            </a:pPr>
            <a:endParaRPr lang="tr-TR" sz="1600" b="1" dirty="0"/>
          </a:p>
          <a:p>
            <a:pPr marL="0" indent="0">
              <a:buNone/>
            </a:pPr>
            <a:endParaRPr lang="tr-TR" sz="1600" b="1" dirty="0"/>
          </a:p>
          <a:p>
            <a:pPr marL="0" indent="0">
              <a:buNone/>
            </a:pPr>
            <a:endParaRPr lang="tr-TR" sz="1600" b="1" dirty="0"/>
          </a:p>
          <a:p>
            <a:pPr marL="0" indent="0">
              <a:buNone/>
            </a:pPr>
            <a:endParaRPr lang="tr-TR" sz="1600" b="1" dirty="0"/>
          </a:p>
          <a:p>
            <a:pPr marL="0" indent="0">
              <a:buNone/>
            </a:pPr>
            <a:r>
              <a:rPr lang="tr-TR" sz="1600" dirty="0"/>
              <a:t>Cevap A</a:t>
            </a:r>
            <a:endParaRPr lang="tr-TR" sz="1200" dirty="0"/>
          </a:p>
          <a:p>
            <a:pPr marL="0" indent="0">
              <a:buNone/>
            </a:pPr>
            <a:endParaRPr lang="tr-TR" sz="1600" b="1" dirty="0"/>
          </a:p>
        </p:txBody>
      </p:sp>
      <p:pic>
        <p:nvPicPr>
          <p:cNvPr id="5" name="Resim 4">
            <a:extLst>
              <a:ext uri="{FF2B5EF4-FFF2-40B4-BE49-F238E27FC236}">
                <a16:creationId xmlns:a16="http://schemas.microsoft.com/office/drawing/2014/main" id="{58466BC7-352C-2E60-4524-74053F200F4A}"/>
              </a:ext>
            </a:extLst>
          </p:cNvPr>
          <p:cNvPicPr>
            <a:picLocks noChangeAspect="1"/>
          </p:cNvPicPr>
          <p:nvPr/>
        </p:nvPicPr>
        <p:blipFill rotWithShape="1">
          <a:blip r:embed="rId2"/>
          <a:srcRect l="24006" t="30045" r="64769" b="52881"/>
          <a:stretch/>
        </p:blipFill>
        <p:spPr>
          <a:xfrm>
            <a:off x="1557212" y="3325189"/>
            <a:ext cx="2019552" cy="1728000"/>
          </a:xfrm>
          <a:prstGeom prst="rect">
            <a:avLst/>
          </a:prstGeom>
        </p:spPr>
      </p:pic>
      <p:pic>
        <p:nvPicPr>
          <p:cNvPr id="6" name="Resim 5">
            <a:extLst>
              <a:ext uri="{FF2B5EF4-FFF2-40B4-BE49-F238E27FC236}">
                <a16:creationId xmlns:a16="http://schemas.microsoft.com/office/drawing/2014/main" id="{781F2883-789A-14B5-65F6-A653FA46E207}"/>
              </a:ext>
            </a:extLst>
          </p:cNvPr>
          <p:cNvPicPr>
            <a:picLocks noChangeAspect="1"/>
          </p:cNvPicPr>
          <p:nvPr/>
        </p:nvPicPr>
        <p:blipFill rotWithShape="1">
          <a:blip r:embed="rId2"/>
          <a:srcRect l="35841" t="30045" r="52954" b="52112"/>
          <a:stretch/>
        </p:blipFill>
        <p:spPr>
          <a:xfrm>
            <a:off x="3568977" y="3325189"/>
            <a:ext cx="1929168" cy="1728000"/>
          </a:xfrm>
          <a:prstGeom prst="rect">
            <a:avLst/>
          </a:prstGeom>
        </p:spPr>
      </p:pic>
      <p:pic>
        <p:nvPicPr>
          <p:cNvPr id="7" name="Resim 6">
            <a:extLst>
              <a:ext uri="{FF2B5EF4-FFF2-40B4-BE49-F238E27FC236}">
                <a16:creationId xmlns:a16="http://schemas.microsoft.com/office/drawing/2014/main" id="{A185E2AC-6F24-9240-05A9-3927EA869B36}"/>
              </a:ext>
            </a:extLst>
          </p:cNvPr>
          <p:cNvPicPr>
            <a:picLocks noChangeAspect="1"/>
          </p:cNvPicPr>
          <p:nvPr/>
        </p:nvPicPr>
        <p:blipFill rotWithShape="1">
          <a:blip r:embed="rId2"/>
          <a:srcRect l="24006" t="47899" r="64178" b="34257"/>
          <a:stretch/>
        </p:blipFill>
        <p:spPr>
          <a:xfrm>
            <a:off x="5482824" y="3325189"/>
            <a:ext cx="2034288" cy="1728000"/>
          </a:xfrm>
          <a:prstGeom prst="rect">
            <a:avLst/>
          </a:prstGeom>
        </p:spPr>
      </p:pic>
      <p:pic>
        <p:nvPicPr>
          <p:cNvPr id="8" name="Resim 7">
            <a:extLst>
              <a:ext uri="{FF2B5EF4-FFF2-40B4-BE49-F238E27FC236}">
                <a16:creationId xmlns:a16="http://schemas.microsoft.com/office/drawing/2014/main" id="{D38EA78A-E448-B158-48FA-F7F77C1D0184}"/>
              </a:ext>
            </a:extLst>
          </p:cNvPr>
          <p:cNvPicPr>
            <a:picLocks noChangeAspect="1"/>
          </p:cNvPicPr>
          <p:nvPr/>
        </p:nvPicPr>
        <p:blipFill rotWithShape="1">
          <a:blip r:embed="rId2"/>
          <a:srcRect l="35231" t="48296" r="52954" b="33850"/>
          <a:stretch/>
        </p:blipFill>
        <p:spPr>
          <a:xfrm>
            <a:off x="7510551" y="3325189"/>
            <a:ext cx="2032944" cy="1728000"/>
          </a:xfrm>
          <a:prstGeom prst="rect">
            <a:avLst/>
          </a:prstGeom>
        </p:spPr>
      </p:pic>
      <p:pic>
        <p:nvPicPr>
          <p:cNvPr id="9" name="Resim 8">
            <a:extLst>
              <a:ext uri="{FF2B5EF4-FFF2-40B4-BE49-F238E27FC236}">
                <a16:creationId xmlns:a16="http://schemas.microsoft.com/office/drawing/2014/main" id="{A5DE67D0-6640-A601-3B5F-DC35BC74260B}"/>
              </a:ext>
            </a:extLst>
          </p:cNvPr>
          <p:cNvPicPr>
            <a:picLocks noChangeAspect="1"/>
          </p:cNvPicPr>
          <p:nvPr/>
        </p:nvPicPr>
        <p:blipFill rotWithShape="1">
          <a:blip r:embed="rId2"/>
          <a:srcRect l="30505" t="65523" r="58271" b="15341"/>
          <a:stretch/>
        </p:blipFill>
        <p:spPr>
          <a:xfrm>
            <a:off x="9536821" y="3325189"/>
            <a:ext cx="1801968" cy="1728000"/>
          </a:xfrm>
          <a:prstGeom prst="rect">
            <a:avLst/>
          </a:prstGeom>
        </p:spPr>
      </p:pic>
    </p:spTree>
    <p:extLst>
      <p:ext uri="{BB962C8B-B14F-4D97-AF65-F5344CB8AC3E}">
        <p14:creationId xmlns:p14="http://schemas.microsoft.com/office/powerpoint/2010/main" val="9812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2337BC-65F0-90E7-3608-27A9776202F3}"/>
              </a:ext>
            </a:extLst>
          </p:cNvPr>
          <p:cNvSpPr>
            <a:spLocks noGrp="1"/>
          </p:cNvSpPr>
          <p:nvPr>
            <p:ph type="title"/>
          </p:nvPr>
        </p:nvSpPr>
        <p:spPr/>
        <p:txBody>
          <a:bodyPr/>
          <a:lstStyle/>
          <a:p>
            <a:r>
              <a:rPr lang="tr-TR" dirty="0"/>
              <a:t>KPSS 2019 Lisans (Eğitim Bilimleri) s47</a:t>
            </a:r>
          </a:p>
        </p:txBody>
      </p:sp>
      <p:sp>
        <p:nvSpPr>
          <p:cNvPr id="3" name="İçerik Yer Tutucusu 2">
            <a:extLst>
              <a:ext uri="{FF2B5EF4-FFF2-40B4-BE49-F238E27FC236}">
                <a16:creationId xmlns:a16="http://schemas.microsoft.com/office/drawing/2014/main" id="{2AC535F9-5E5A-1299-182D-015757AB1554}"/>
              </a:ext>
            </a:extLst>
          </p:cNvPr>
          <p:cNvSpPr>
            <a:spLocks noGrp="1"/>
          </p:cNvSpPr>
          <p:nvPr>
            <p:ph idx="1"/>
          </p:nvPr>
        </p:nvSpPr>
        <p:spPr/>
        <p:txBody>
          <a:bodyPr>
            <a:normAutofit/>
          </a:bodyPr>
          <a:lstStyle/>
          <a:p>
            <a:pPr marL="0" indent="0">
              <a:buNone/>
            </a:pPr>
            <a:r>
              <a:rPr lang="tr-TR" sz="1600" b="1" dirty="0"/>
              <a:t>Soru 47.</a:t>
            </a:r>
            <a:r>
              <a:rPr lang="tr-TR" sz="1600" dirty="0"/>
              <a:t> İrem; bağıl değerlendirmenin yapıldığı matematik, fen bilimleri, sosyal bilgiler ve Türkçe sınavlarına girmiştir. Bu sınavların ham puan ortalamaları eşit ancak ham puanların standart sapmaları testten teste farklıdır. </a:t>
            </a:r>
          </a:p>
          <a:p>
            <a:pPr marL="0" indent="0">
              <a:buNone/>
            </a:pPr>
            <a:r>
              <a:rPr lang="tr-TR" sz="1600" b="1" dirty="0"/>
              <a:t>İrem’in ham puanı, bütün testler için eşit ve ortalamanın üstünde olduğuna göre aşağıdakilerden hangisi kesinlikle doğrudur? </a:t>
            </a:r>
          </a:p>
          <a:p>
            <a:pPr marL="0" indent="0">
              <a:buNone/>
            </a:pPr>
            <a:endParaRPr lang="tr-TR" sz="1600" dirty="0"/>
          </a:p>
          <a:p>
            <a:pPr marL="342900" indent="-342900">
              <a:buFont typeface="+mj-lt"/>
              <a:buAutoNum type="alphaLcParenR"/>
            </a:pPr>
            <a:r>
              <a:rPr lang="tr-TR" sz="1600" dirty="0"/>
              <a:t>En başarılı olduğu sınavın standart sapması en düşüktür. </a:t>
            </a:r>
          </a:p>
          <a:p>
            <a:pPr marL="342900" indent="-342900">
              <a:buFont typeface="+mj-lt"/>
              <a:buAutoNum type="alphaLcParenR"/>
            </a:pPr>
            <a:r>
              <a:rPr lang="tr-TR" sz="1600" dirty="0"/>
              <a:t>Bu dört sınavda da eşit başarı göstermiştir. </a:t>
            </a:r>
          </a:p>
          <a:p>
            <a:pPr marL="342900" indent="-342900">
              <a:buFont typeface="+mj-lt"/>
              <a:buAutoNum type="alphaLcParenR"/>
            </a:pPr>
            <a:r>
              <a:rPr lang="tr-TR" sz="1600" dirty="0"/>
              <a:t>Soruların %50’sinden fazlasına doğru cevap vermiştir. </a:t>
            </a:r>
          </a:p>
          <a:p>
            <a:pPr marL="342900" indent="-342900">
              <a:buFont typeface="+mj-lt"/>
              <a:buAutoNum type="alphaLcParenR"/>
            </a:pPr>
            <a:r>
              <a:rPr lang="tr-TR" sz="1600" dirty="0"/>
              <a:t>Derslerde grubun %50’sinden daha başarılı olmuştur. </a:t>
            </a:r>
          </a:p>
          <a:p>
            <a:pPr marL="342900" indent="-342900">
              <a:buFont typeface="+mj-lt"/>
              <a:buAutoNum type="alphaLcParenR"/>
            </a:pPr>
            <a:r>
              <a:rPr lang="tr-TR" sz="1600" dirty="0"/>
              <a:t>Standart sapmanın en yüksek olduğu sınavda dağılımın modundan yüksek puan almıştır. 	</a:t>
            </a:r>
          </a:p>
          <a:p>
            <a:pPr marL="0" indent="0">
              <a:buNone/>
            </a:pPr>
            <a:r>
              <a:rPr lang="tr-TR" sz="1600" dirty="0"/>
              <a:t>Cevap A</a:t>
            </a:r>
            <a:endParaRPr lang="tr-TR" sz="1200" dirty="0"/>
          </a:p>
        </p:txBody>
      </p:sp>
    </p:spTree>
    <p:extLst>
      <p:ext uri="{BB962C8B-B14F-4D97-AF65-F5344CB8AC3E}">
        <p14:creationId xmlns:p14="http://schemas.microsoft.com/office/powerpoint/2010/main" val="3512115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2337BC-65F0-90E7-3608-27A9776202F3}"/>
              </a:ext>
            </a:extLst>
          </p:cNvPr>
          <p:cNvSpPr>
            <a:spLocks noGrp="1"/>
          </p:cNvSpPr>
          <p:nvPr>
            <p:ph type="title"/>
          </p:nvPr>
        </p:nvSpPr>
        <p:spPr/>
        <p:txBody>
          <a:bodyPr/>
          <a:lstStyle/>
          <a:p>
            <a:r>
              <a:rPr lang="tr-TR" dirty="0"/>
              <a:t>KPSS 2018 Lisans (Eğitim Bilimleri) s44</a:t>
            </a:r>
          </a:p>
        </p:txBody>
      </p:sp>
      <p:sp>
        <p:nvSpPr>
          <p:cNvPr id="3" name="İçerik Yer Tutucusu 2">
            <a:extLst>
              <a:ext uri="{FF2B5EF4-FFF2-40B4-BE49-F238E27FC236}">
                <a16:creationId xmlns:a16="http://schemas.microsoft.com/office/drawing/2014/main" id="{2AC535F9-5E5A-1299-182D-015757AB1554}"/>
              </a:ext>
            </a:extLst>
          </p:cNvPr>
          <p:cNvSpPr>
            <a:spLocks noGrp="1"/>
          </p:cNvSpPr>
          <p:nvPr>
            <p:ph idx="1"/>
          </p:nvPr>
        </p:nvSpPr>
        <p:spPr/>
        <p:txBody>
          <a:bodyPr>
            <a:normAutofit/>
          </a:bodyPr>
          <a:lstStyle/>
          <a:p>
            <a:pPr marL="0" indent="0">
              <a:buNone/>
            </a:pPr>
            <a:r>
              <a:rPr lang="tr-TR" sz="1600" b="1" dirty="0"/>
              <a:t>Soru 44. </a:t>
            </a:r>
            <a:r>
              <a:rPr lang="tr-TR" sz="1600" dirty="0"/>
              <a:t>Tülay matematik dersinden 75, Türkçe dersinde ise 60 ham puan almıştır ve her iki ders için elde edilen puanlar normal dağılıma sahiptir.</a:t>
            </a:r>
          </a:p>
          <a:p>
            <a:pPr marL="0" indent="0">
              <a:buNone/>
            </a:pPr>
            <a:r>
              <a:rPr lang="tr-TR" sz="1600" b="1" dirty="0"/>
              <a:t>Buna göre, Tülay’ın iki dersteki başarısını grup içindeki durumu bakımından karşılaştırabilmek için, testten alınan ham puanlara ait;</a:t>
            </a:r>
          </a:p>
          <a:p>
            <a:pPr marL="0" indent="0">
              <a:buNone/>
            </a:pPr>
            <a:r>
              <a:rPr lang="tr-TR" sz="1600" b="1" dirty="0"/>
              <a:t>I.</a:t>
            </a:r>
            <a:r>
              <a:rPr lang="tr-TR" sz="1600" dirty="0"/>
              <a:t> ortalama,</a:t>
            </a:r>
          </a:p>
          <a:p>
            <a:pPr marL="0" indent="0">
              <a:buNone/>
            </a:pPr>
            <a:r>
              <a:rPr lang="tr-TR" sz="1600" b="1" dirty="0"/>
              <a:t>II. </a:t>
            </a:r>
            <a:r>
              <a:rPr lang="tr-TR" sz="1600" dirty="0"/>
              <a:t>standart sapma</a:t>
            </a:r>
          </a:p>
          <a:p>
            <a:pPr marL="0" indent="0">
              <a:buNone/>
            </a:pPr>
            <a:r>
              <a:rPr lang="tr-TR" sz="1600" b="1" dirty="0"/>
              <a:t>III.</a:t>
            </a:r>
            <a:r>
              <a:rPr lang="tr-TR" sz="1600" dirty="0"/>
              <a:t> ranj</a:t>
            </a:r>
          </a:p>
          <a:p>
            <a:pPr marL="0" indent="0">
              <a:buNone/>
            </a:pPr>
            <a:r>
              <a:rPr lang="tr-TR" sz="1600" b="1" dirty="0"/>
              <a:t>değerlerinden hangilerine ihtiyaç vardır?</a:t>
            </a:r>
          </a:p>
          <a:p>
            <a:pPr marL="0" indent="0">
              <a:buNone/>
            </a:pPr>
            <a:endParaRPr lang="tr-TR" sz="1600" dirty="0"/>
          </a:p>
          <a:p>
            <a:pPr marL="342900" indent="-342900">
              <a:buAutoNum type="alphaLcParenR"/>
            </a:pPr>
            <a:r>
              <a:rPr lang="tr-TR" sz="1600" dirty="0"/>
              <a:t>Yalnız I	b) Yalnız II	c) I ve II		d) II ve III		e) I, II ve III	</a:t>
            </a:r>
          </a:p>
          <a:p>
            <a:pPr marL="0" indent="0">
              <a:buNone/>
            </a:pPr>
            <a:r>
              <a:rPr lang="tr-TR" sz="1600" dirty="0"/>
              <a:t>Cevap C</a:t>
            </a:r>
            <a:endParaRPr lang="tr-TR" sz="1200" dirty="0"/>
          </a:p>
        </p:txBody>
      </p:sp>
    </p:spTree>
    <p:extLst>
      <p:ext uri="{BB962C8B-B14F-4D97-AF65-F5344CB8AC3E}">
        <p14:creationId xmlns:p14="http://schemas.microsoft.com/office/powerpoint/2010/main" val="10882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2337BC-65F0-90E7-3608-27A9776202F3}"/>
              </a:ext>
            </a:extLst>
          </p:cNvPr>
          <p:cNvSpPr>
            <a:spLocks noGrp="1"/>
          </p:cNvSpPr>
          <p:nvPr>
            <p:ph type="title"/>
          </p:nvPr>
        </p:nvSpPr>
        <p:spPr/>
        <p:txBody>
          <a:bodyPr/>
          <a:lstStyle/>
          <a:p>
            <a:r>
              <a:rPr lang="tr-TR" dirty="0"/>
              <a:t>KPSS 2018 Lisans (Eğitim Bilimleri) s45</a:t>
            </a:r>
          </a:p>
        </p:txBody>
      </p:sp>
      <p:sp>
        <p:nvSpPr>
          <p:cNvPr id="3" name="İçerik Yer Tutucusu 2">
            <a:extLst>
              <a:ext uri="{FF2B5EF4-FFF2-40B4-BE49-F238E27FC236}">
                <a16:creationId xmlns:a16="http://schemas.microsoft.com/office/drawing/2014/main" id="{2AC535F9-5E5A-1299-182D-015757AB1554}"/>
              </a:ext>
            </a:extLst>
          </p:cNvPr>
          <p:cNvSpPr>
            <a:spLocks noGrp="1"/>
          </p:cNvSpPr>
          <p:nvPr>
            <p:ph idx="1"/>
          </p:nvPr>
        </p:nvSpPr>
        <p:spPr/>
        <p:txBody>
          <a:bodyPr>
            <a:normAutofit/>
          </a:bodyPr>
          <a:lstStyle/>
          <a:p>
            <a:pPr marL="0" indent="0">
              <a:buNone/>
            </a:pPr>
            <a:r>
              <a:rPr lang="tr-TR" sz="1600" b="1" dirty="0"/>
              <a:t>Soru 45.</a:t>
            </a:r>
            <a:r>
              <a:rPr lang="tr-TR" sz="1600" dirty="0"/>
              <a:t> Bir sınava giren 20 öğrencinin her biri 80 puan aldığına göre, bu puan dağılımıyla ilgili olarak aşağıdakilerden hangisi doğrudur?</a:t>
            </a:r>
          </a:p>
          <a:p>
            <a:pPr marL="0" indent="0">
              <a:buNone/>
            </a:pPr>
            <a:endParaRPr lang="tr-TR" sz="1600" dirty="0"/>
          </a:p>
          <a:p>
            <a:pPr marL="342900" indent="-342900">
              <a:buFont typeface="+mj-lt"/>
              <a:buAutoNum type="alphaLcParenR"/>
            </a:pPr>
            <a:r>
              <a:rPr lang="tr-TR" sz="1600" dirty="0"/>
              <a:t>Aritmetik ortalaması 60’tır.</a:t>
            </a:r>
          </a:p>
          <a:p>
            <a:pPr marL="342900" indent="-342900">
              <a:buFont typeface="+mj-lt"/>
              <a:buAutoNum type="alphaLcParenR"/>
            </a:pPr>
            <a:r>
              <a:rPr lang="tr-TR" sz="1600" dirty="0"/>
              <a:t>Modu 20’dir.</a:t>
            </a:r>
          </a:p>
          <a:p>
            <a:pPr marL="342900" indent="-342900">
              <a:buFont typeface="+mj-lt"/>
              <a:buAutoNum type="alphaLcParenR"/>
            </a:pPr>
            <a:r>
              <a:rPr lang="tr-TR" sz="1600" dirty="0"/>
              <a:t>Ranjı 80’dir.</a:t>
            </a:r>
          </a:p>
          <a:p>
            <a:pPr marL="342900" indent="-342900">
              <a:buFont typeface="+mj-lt"/>
              <a:buAutoNum type="alphaLcParenR"/>
            </a:pPr>
            <a:r>
              <a:rPr lang="tr-TR" sz="1600" dirty="0"/>
              <a:t>Ortancası 40’tır.</a:t>
            </a:r>
          </a:p>
          <a:p>
            <a:pPr marL="342900" indent="-342900">
              <a:buFont typeface="+mj-lt"/>
              <a:buAutoNum type="alphaLcParenR"/>
            </a:pPr>
            <a:r>
              <a:rPr lang="tr-TR" sz="1600" dirty="0"/>
              <a:t>Standart sapması 0’dır.							</a:t>
            </a:r>
          </a:p>
          <a:p>
            <a:pPr marL="0" indent="0">
              <a:buNone/>
            </a:pPr>
            <a:r>
              <a:rPr lang="tr-TR" sz="1600" dirty="0"/>
              <a:t>Cevap E</a:t>
            </a:r>
            <a:endParaRPr lang="tr-TR" sz="1200" dirty="0"/>
          </a:p>
        </p:txBody>
      </p:sp>
    </p:spTree>
    <p:extLst>
      <p:ext uri="{BB962C8B-B14F-4D97-AF65-F5344CB8AC3E}">
        <p14:creationId xmlns:p14="http://schemas.microsoft.com/office/powerpoint/2010/main" val="377172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2337BC-65F0-90E7-3608-27A9776202F3}"/>
              </a:ext>
            </a:extLst>
          </p:cNvPr>
          <p:cNvSpPr>
            <a:spLocks noGrp="1"/>
          </p:cNvSpPr>
          <p:nvPr>
            <p:ph type="title"/>
          </p:nvPr>
        </p:nvSpPr>
        <p:spPr/>
        <p:txBody>
          <a:bodyPr/>
          <a:lstStyle/>
          <a:p>
            <a:r>
              <a:rPr lang="tr-TR" dirty="0"/>
              <a:t>KPSS 2018 A Grubu ÖAB (İstatistik) s21</a:t>
            </a:r>
          </a:p>
        </p:txBody>
      </p:sp>
      <p:sp>
        <p:nvSpPr>
          <p:cNvPr id="3" name="İçerik Yer Tutucusu 2">
            <a:extLst>
              <a:ext uri="{FF2B5EF4-FFF2-40B4-BE49-F238E27FC236}">
                <a16:creationId xmlns:a16="http://schemas.microsoft.com/office/drawing/2014/main" id="{2AC535F9-5E5A-1299-182D-015757AB1554}"/>
              </a:ext>
            </a:extLst>
          </p:cNvPr>
          <p:cNvSpPr>
            <a:spLocks noGrp="1"/>
          </p:cNvSpPr>
          <p:nvPr>
            <p:ph idx="1"/>
          </p:nvPr>
        </p:nvSpPr>
        <p:spPr/>
        <p:txBody>
          <a:bodyPr>
            <a:normAutofit/>
          </a:bodyPr>
          <a:lstStyle/>
          <a:p>
            <a:pPr marL="0" indent="0">
              <a:buNone/>
            </a:pPr>
            <a:r>
              <a:rPr lang="tr-TR" sz="1600" b="1" dirty="0"/>
              <a:t>Soru 21.</a:t>
            </a:r>
            <a:r>
              <a:rPr lang="tr-TR" sz="1600" dirty="0"/>
              <a:t> Bir yaz okuluna katılan öğrencilerin %26’sı Alman, %35’i Türk, %19’u Kanadalı ve %20’si </a:t>
            </a:r>
            <a:r>
              <a:rPr lang="tr-TR" sz="1600" dirty="0" err="1"/>
              <a:t>İsviçreli’dir</a:t>
            </a:r>
            <a:r>
              <a:rPr lang="tr-TR" sz="1600" dirty="0"/>
              <a:t>.</a:t>
            </a:r>
          </a:p>
          <a:p>
            <a:pPr marL="0" indent="0">
              <a:buNone/>
            </a:pPr>
            <a:r>
              <a:rPr lang="tr-TR" sz="1600" b="1" dirty="0"/>
              <a:t>Yaz okuluna katılan öğrencilerin yüzdelik dağılımlarını görmek için pasta grafiği çizilirse, İsviçreli öğrencilerin yüzdelik dilimine karşılık gelen açı kaç derece olacaktır?</a:t>
            </a:r>
          </a:p>
          <a:p>
            <a:pPr marL="0" indent="0">
              <a:buNone/>
            </a:pPr>
            <a:endParaRPr lang="tr-TR" sz="1600" dirty="0"/>
          </a:p>
          <a:p>
            <a:pPr marL="342900" indent="-342900">
              <a:buFont typeface="+mj-lt"/>
              <a:buAutoNum type="alphaLcParenR"/>
            </a:pPr>
            <a:r>
              <a:rPr lang="tr-TR" sz="1600" dirty="0"/>
              <a:t>20</a:t>
            </a:r>
          </a:p>
          <a:p>
            <a:pPr marL="342900" indent="-342900">
              <a:buFont typeface="+mj-lt"/>
              <a:buAutoNum type="alphaLcParenR"/>
            </a:pPr>
            <a:r>
              <a:rPr lang="tr-TR" sz="1600" dirty="0"/>
              <a:t>50</a:t>
            </a:r>
          </a:p>
          <a:p>
            <a:pPr marL="342900" indent="-342900">
              <a:buFont typeface="+mj-lt"/>
              <a:buAutoNum type="alphaLcParenR"/>
            </a:pPr>
            <a:r>
              <a:rPr lang="tr-TR" sz="1600" dirty="0"/>
              <a:t>72</a:t>
            </a:r>
          </a:p>
          <a:p>
            <a:pPr marL="342900" indent="-342900">
              <a:buFont typeface="+mj-lt"/>
              <a:buAutoNum type="alphaLcParenR"/>
            </a:pPr>
            <a:r>
              <a:rPr lang="tr-TR" sz="1600" dirty="0"/>
              <a:t>90</a:t>
            </a:r>
          </a:p>
          <a:p>
            <a:pPr marL="342900" indent="-342900">
              <a:buFont typeface="+mj-lt"/>
              <a:buAutoNum type="alphaLcParenR"/>
            </a:pPr>
            <a:r>
              <a:rPr lang="tr-TR" sz="1600" dirty="0"/>
              <a:t>180										</a:t>
            </a:r>
          </a:p>
          <a:p>
            <a:pPr marL="0" indent="0">
              <a:buNone/>
            </a:pPr>
            <a:r>
              <a:rPr lang="tr-TR" sz="1600" dirty="0"/>
              <a:t>Cevap C</a:t>
            </a:r>
            <a:endParaRPr lang="tr-TR" sz="1200" dirty="0"/>
          </a:p>
        </p:txBody>
      </p:sp>
    </p:spTree>
    <p:extLst>
      <p:ext uri="{BB962C8B-B14F-4D97-AF65-F5344CB8AC3E}">
        <p14:creationId xmlns:p14="http://schemas.microsoft.com/office/powerpoint/2010/main" val="205354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2337BC-65F0-90E7-3608-27A9776202F3}"/>
              </a:ext>
            </a:extLst>
          </p:cNvPr>
          <p:cNvSpPr>
            <a:spLocks noGrp="1"/>
          </p:cNvSpPr>
          <p:nvPr>
            <p:ph type="title"/>
          </p:nvPr>
        </p:nvSpPr>
        <p:spPr/>
        <p:txBody>
          <a:bodyPr/>
          <a:lstStyle/>
          <a:p>
            <a:r>
              <a:rPr lang="tr-TR" dirty="0"/>
              <a:t>KPSS 2018 A Grubu ÖAB (İstatistik) s24</a:t>
            </a:r>
          </a:p>
        </p:txBody>
      </p:sp>
      <p:sp>
        <p:nvSpPr>
          <p:cNvPr id="3" name="İçerik Yer Tutucusu 2">
            <a:extLst>
              <a:ext uri="{FF2B5EF4-FFF2-40B4-BE49-F238E27FC236}">
                <a16:creationId xmlns:a16="http://schemas.microsoft.com/office/drawing/2014/main" id="{2AC535F9-5E5A-1299-182D-015757AB1554}"/>
              </a:ext>
            </a:extLst>
          </p:cNvPr>
          <p:cNvSpPr>
            <a:spLocks noGrp="1"/>
          </p:cNvSpPr>
          <p:nvPr>
            <p:ph idx="1"/>
          </p:nvPr>
        </p:nvSpPr>
        <p:spPr/>
        <p:txBody>
          <a:bodyPr>
            <a:normAutofit/>
          </a:bodyPr>
          <a:lstStyle/>
          <a:p>
            <a:pPr marL="0" indent="0">
              <a:buNone/>
            </a:pPr>
            <a:r>
              <a:rPr lang="tr-TR" sz="1600" b="1" dirty="0"/>
              <a:t>Soru 24. </a:t>
            </a:r>
            <a:r>
              <a:rPr lang="tr-TR" sz="1600" dirty="0"/>
              <a:t>Bir X değişkeninin gözlem değerlerine ait varyans    olsun.</a:t>
            </a:r>
          </a:p>
          <a:p>
            <a:pPr marL="0" indent="0">
              <a:buNone/>
            </a:pPr>
            <a:r>
              <a:rPr lang="tr-TR" sz="1600" b="1" dirty="0" err="1"/>
              <a:t>X’in</a:t>
            </a:r>
            <a:r>
              <a:rPr lang="tr-TR" sz="1600" b="1" dirty="0"/>
              <a:t> tüm gözlem değerlerinin a gibi bir sabit sayı ile çarpılmasıyla oluşturulan Y değişkeninin gözlem değerlerine ait varyans aşağıdakilerden hangisidir?</a:t>
            </a:r>
          </a:p>
          <a:p>
            <a:pPr marL="0" indent="0">
              <a:buNone/>
            </a:pPr>
            <a:endParaRPr lang="tr-TR" sz="1600" dirty="0"/>
          </a:p>
          <a:p>
            <a:pPr marL="0" indent="0">
              <a:buNone/>
            </a:pPr>
            <a:r>
              <a:rPr lang="tr-TR" sz="1600" dirty="0"/>
              <a:t>a)		b)		c)		d)		e)</a:t>
            </a:r>
          </a:p>
          <a:p>
            <a:pPr marL="0" indent="0">
              <a:buNone/>
            </a:pPr>
            <a:endParaRPr lang="tr-TR" sz="1600" dirty="0"/>
          </a:p>
          <a:p>
            <a:pPr marL="0" indent="0">
              <a:buNone/>
            </a:pPr>
            <a:endParaRPr lang="tr-TR" sz="1600" dirty="0"/>
          </a:p>
          <a:p>
            <a:pPr marL="0" indent="0">
              <a:buNone/>
            </a:pPr>
            <a:endParaRPr lang="tr-TR" sz="1600" dirty="0"/>
          </a:p>
          <a:p>
            <a:pPr marL="0" indent="0">
              <a:buNone/>
            </a:pPr>
            <a:endParaRPr lang="tr-TR" sz="1600" dirty="0"/>
          </a:p>
          <a:p>
            <a:pPr marL="0" indent="0">
              <a:buNone/>
            </a:pPr>
            <a:r>
              <a:rPr lang="tr-TR" sz="1600" dirty="0"/>
              <a:t>Cevap B</a:t>
            </a:r>
            <a:endParaRPr lang="tr-TR" sz="1200" dirty="0"/>
          </a:p>
        </p:txBody>
      </p:sp>
      <mc:AlternateContent xmlns:mc="http://schemas.openxmlformats.org/markup-compatibility/2006" xmlns:a14="http://schemas.microsoft.com/office/drawing/2010/main">
        <mc:Choice Requires="a14">
          <p:sp>
            <p:nvSpPr>
              <p:cNvPr id="7" name="Metin kutusu 6">
                <a:extLst>
                  <a:ext uri="{FF2B5EF4-FFF2-40B4-BE49-F238E27FC236}">
                    <a16:creationId xmlns:a16="http://schemas.microsoft.com/office/drawing/2014/main" id="{94251749-2142-70EB-5A0A-90C96C3735D1}"/>
                  </a:ext>
                </a:extLst>
              </p:cNvPr>
              <p:cNvSpPr txBox="1"/>
              <p:nvPr/>
            </p:nvSpPr>
            <p:spPr>
              <a:xfrm>
                <a:off x="4158600" y="1556792"/>
                <a:ext cx="6112276" cy="34413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tr-TR" sz="1600" i="1" smtClean="0">
                              <a:solidFill>
                                <a:srgbClr val="836967"/>
                              </a:solidFill>
                              <a:latin typeface="Cambria Math" panose="02040503050406030204" pitchFamily="18" charset="0"/>
                            </a:rPr>
                          </m:ctrlPr>
                        </m:sSubSupPr>
                        <m:e>
                          <m:r>
                            <a:rPr lang="tr-TR" sz="1600" i="1">
                              <a:latin typeface="Cambria Math" panose="02040503050406030204" pitchFamily="18" charset="0"/>
                            </a:rPr>
                            <m:t>𝑆</m:t>
                          </m:r>
                        </m:e>
                        <m:sub>
                          <m:r>
                            <a:rPr lang="tr-TR" sz="1600" i="1">
                              <a:latin typeface="Cambria Math" panose="02040503050406030204" pitchFamily="18" charset="0"/>
                            </a:rPr>
                            <m:t>𝑥</m:t>
                          </m:r>
                        </m:sub>
                        <m:sup>
                          <m:r>
                            <a:rPr lang="tr-TR" sz="1600" i="0">
                              <a:latin typeface="Cambria Math" panose="02040503050406030204" pitchFamily="18" charset="0"/>
                            </a:rPr>
                            <m:t>2</m:t>
                          </m:r>
                        </m:sup>
                      </m:sSubSup>
                    </m:oMath>
                  </m:oMathPara>
                </a14:m>
                <a:endParaRPr lang="tr-TR" sz="1600" dirty="0">
                  <a:latin typeface="+mj-lt"/>
                </a:endParaRPr>
              </a:p>
            </p:txBody>
          </p:sp>
        </mc:Choice>
        <mc:Fallback xmlns="">
          <p:sp>
            <p:nvSpPr>
              <p:cNvPr id="7" name="Metin kutusu 6">
                <a:extLst>
                  <a:ext uri="{FF2B5EF4-FFF2-40B4-BE49-F238E27FC236}">
                    <a16:creationId xmlns:a16="http://schemas.microsoft.com/office/drawing/2014/main" id="{94251749-2142-70EB-5A0A-90C96C3735D1}"/>
                  </a:ext>
                </a:extLst>
              </p:cNvPr>
              <p:cNvSpPr txBox="1">
                <a:spLocks noRot="1" noChangeAspect="1" noMove="1" noResize="1" noEditPoints="1" noAdjustHandles="1" noChangeArrowheads="1" noChangeShapeType="1" noTextEdit="1"/>
              </p:cNvSpPr>
              <p:nvPr/>
            </p:nvSpPr>
            <p:spPr>
              <a:xfrm>
                <a:off x="4158600" y="1556792"/>
                <a:ext cx="6112276" cy="344133"/>
              </a:xfrm>
              <a:prstGeom prst="rect">
                <a:avLst/>
              </a:prstGeom>
              <a:blipFill>
                <a:blip r:embed="rId2"/>
                <a:stretch>
                  <a:fillRect/>
                </a:stretch>
              </a:blipFill>
            </p:spPr>
            <p:txBody>
              <a:bodyPr/>
              <a:lstStyle/>
              <a:p>
                <a:r>
                  <a:rPr lang="tr-TR">
                    <a:noFill/>
                  </a:rPr>
                  <a:t> </a:t>
                </a:r>
              </a:p>
            </p:txBody>
          </p:sp>
        </mc:Fallback>
      </mc:AlternateContent>
      <p:pic>
        <p:nvPicPr>
          <p:cNvPr id="13" name="Resim 12">
            <a:extLst>
              <a:ext uri="{FF2B5EF4-FFF2-40B4-BE49-F238E27FC236}">
                <a16:creationId xmlns:a16="http://schemas.microsoft.com/office/drawing/2014/main" id="{01A748AA-F72A-727D-C9E6-894DC7636B50}"/>
              </a:ext>
            </a:extLst>
          </p:cNvPr>
          <p:cNvPicPr>
            <a:picLocks noChangeAspect="1"/>
          </p:cNvPicPr>
          <p:nvPr/>
        </p:nvPicPr>
        <p:blipFill rotWithShape="1">
          <a:blip r:embed="rId3"/>
          <a:srcRect l="47637" t="62396" r="48818" b="32584"/>
          <a:stretch/>
        </p:blipFill>
        <p:spPr>
          <a:xfrm>
            <a:off x="3656021" y="2852936"/>
            <a:ext cx="677955" cy="540000"/>
          </a:xfrm>
          <a:prstGeom prst="rect">
            <a:avLst/>
          </a:prstGeom>
        </p:spPr>
      </p:pic>
      <p:pic>
        <p:nvPicPr>
          <p:cNvPr id="15" name="Resim 14">
            <a:extLst>
              <a:ext uri="{FF2B5EF4-FFF2-40B4-BE49-F238E27FC236}">
                <a16:creationId xmlns:a16="http://schemas.microsoft.com/office/drawing/2014/main" id="{6504EA50-174B-4AEA-D2D4-7E60D1FFD109}"/>
              </a:ext>
            </a:extLst>
          </p:cNvPr>
          <p:cNvPicPr>
            <a:picLocks noChangeAspect="1"/>
          </p:cNvPicPr>
          <p:nvPr/>
        </p:nvPicPr>
        <p:blipFill rotWithShape="1">
          <a:blip r:embed="rId4"/>
          <a:srcRect l="47637" t="62603" r="48819" b="32377"/>
          <a:stretch/>
        </p:blipFill>
        <p:spPr>
          <a:xfrm>
            <a:off x="1845245" y="2852936"/>
            <a:ext cx="677955" cy="540000"/>
          </a:xfrm>
          <a:prstGeom prst="rect">
            <a:avLst/>
          </a:prstGeom>
        </p:spPr>
      </p:pic>
      <p:pic>
        <p:nvPicPr>
          <p:cNvPr id="17" name="Resim 16">
            <a:extLst>
              <a:ext uri="{FF2B5EF4-FFF2-40B4-BE49-F238E27FC236}">
                <a16:creationId xmlns:a16="http://schemas.microsoft.com/office/drawing/2014/main" id="{8E8A979C-A5B2-05C0-D808-E8C4A1B33616}"/>
              </a:ext>
            </a:extLst>
          </p:cNvPr>
          <p:cNvPicPr>
            <a:picLocks noChangeAspect="1"/>
          </p:cNvPicPr>
          <p:nvPr/>
        </p:nvPicPr>
        <p:blipFill rotWithShape="1">
          <a:blip r:embed="rId5"/>
          <a:srcRect l="48228" t="63886" r="49409" b="31095"/>
          <a:stretch/>
        </p:blipFill>
        <p:spPr>
          <a:xfrm>
            <a:off x="5554868" y="2852936"/>
            <a:ext cx="451967" cy="540000"/>
          </a:xfrm>
          <a:prstGeom prst="rect">
            <a:avLst/>
          </a:prstGeom>
        </p:spPr>
      </p:pic>
      <p:pic>
        <p:nvPicPr>
          <p:cNvPr id="19" name="Resim 18">
            <a:extLst>
              <a:ext uri="{FF2B5EF4-FFF2-40B4-BE49-F238E27FC236}">
                <a16:creationId xmlns:a16="http://schemas.microsoft.com/office/drawing/2014/main" id="{FBA4E3C1-E94C-CA4C-CD42-C77E106C13CE}"/>
              </a:ext>
            </a:extLst>
          </p:cNvPr>
          <p:cNvPicPr>
            <a:picLocks noChangeAspect="1"/>
          </p:cNvPicPr>
          <p:nvPr/>
        </p:nvPicPr>
        <p:blipFill rotWithShape="1">
          <a:blip r:embed="rId6"/>
          <a:srcRect l="48228" t="63886" r="49409" b="31095"/>
          <a:stretch/>
        </p:blipFill>
        <p:spPr>
          <a:xfrm>
            <a:off x="7365643" y="2852936"/>
            <a:ext cx="451968" cy="540000"/>
          </a:xfrm>
          <a:prstGeom prst="rect">
            <a:avLst/>
          </a:prstGeom>
        </p:spPr>
      </p:pic>
      <p:pic>
        <p:nvPicPr>
          <p:cNvPr id="21" name="Resim 20">
            <a:extLst>
              <a:ext uri="{FF2B5EF4-FFF2-40B4-BE49-F238E27FC236}">
                <a16:creationId xmlns:a16="http://schemas.microsoft.com/office/drawing/2014/main" id="{D7B706FC-6D69-C037-4173-D35BC5503737}"/>
              </a:ext>
            </a:extLst>
          </p:cNvPr>
          <p:cNvPicPr>
            <a:picLocks noChangeAspect="1"/>
          </p:cNvPicPr>
          <p:nvPr/>
        </p:nvPicPr>
        <p:blipFill rotWithShape="1">
          <a:blip r:embed="rId7"/>
          <a:srcRect l="48818" t="63653" r="49854" b="31328"/>
          <a:stretch/>
        </p:blipFill>
        <p:spPr>
          <a:xfrm>
            <a:off x="9186167" y="2852936"/>
            <a:ext cx="254020" cy="540000"/>
          </a:xfrm>
          <a:prstGeom prst="rect">
            <a:avLst/>
          </a:prstGeom>
        </p:spPr>
      </p:pic>
    </p:spTree>
    <p:extLst>
      <p:ext uri="{BB962C8B-B14F-4D97-AF65-F5344CB8AC3E}">
        <p14:creationId xmlns:p14="http://schemas.microsoft.com/office/powerpoint/2010/main" val="173438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2337BC-65F0-90E7-3608-27A9776202F3}"/>
              </a:ext>
            </a:extLst>
          </p:cNvPr>
          <p:cNvSpPr>
            <a:spLocks noGrp="1"/>
          </p:cNvSpPr>
          <p:nvPr>
            <p:ph type="title"/>
          </p:nvPr>
        </p:nvSpPr>
        <p:spPr/>
        <p:txBody>
          <a:bodyPr/>
          <a:lstStyle/>
          <a:p>
            <a:r>
              <a:rPr lang="tr-TR" dirty="0"/>
              <a:t>KPSS 2018 A Grubu ÖAB (İstatistik) s25</a:t>
            </a:r>
          </a:p>
        </p:txBody>
      </p:sp>
      <p:sp>
        <p:nvSpPr>
          <p:cNvPr id="3" name="İçerik Yer Tutucusu 2">
            <a:extLst>
              <a:ext uri="{FF2B5EF4-FFF2-40B4-BE49-F238E27FC236}">
                <a16:creationId xmlns:a16="http://schemas.microsoft.com/office/drawing/2014/main" id="{2AC535F9-5E5A-1299-182D-015757AB1554}"/>
              </a:ext>
            </a:extLst>
          </p:cNvPr>
          <p:cNvSpPr>
            <a:spLocks noGrp="1"/>
          </p:cNvSpPr>
          <p:nvPr>
            <p:ph idx="1"/>
          </p:nvPr>
        </p:nvSpPr>
        <p:spPr/>
        <p:txBody>
          <a:bodyPr>
            <a:normAutofit/>
          </a:bodyPr>
          <a:lstStyle/>
          <a:p>
            <a:pPr marL="0" indent="0">
              <a:buNone/>
            </a:pPr>
            <a:r>
              <a:rPr lang="tr-TR" sz="1600" b="1" dirty="0"/>
              <a:t>Soru 25.</a:t>
            </a:r>
            <a:r>
              <a:rPr lang="tr-TR" sz="1600" dirty="0"/>
              <a:t> Üç veri kümesi için aşağıdaki değerler hesaplanmıştır.</a:t>
            </a:r>
          </a:p>
          <a:p>
            <a:pPr marL="0" indent="0">
              <a:buNone/>
            </a:pPr>
            <a:endParaRPr lang="tr-TR" sz="1600" dirty="0"/>
          </a:p>
          <a:p>
            <a:pPr marL="0" indent="0">
              <a:buNone/>
            </a:pPr>
            <a:endParaRPr lang="tr-TR" sz="1600" dirty="0"/>
          </a:p>
          <a:p>
            <a:pPr marL="0" indent="0">
              <a:buNone/>
            </a:pPr>
            <a:endParaRPr lang="tr-TR" sz="1600" dirty="0"/>
          </a:p>
          <a:p>
            <a:pPr marL="0" indent="0">
              <a:buNone/>
            </a:pPr>
            <a:r>
              <a:rPr lang="tr-TR" sz="1600" b="1" dirty="0"/>
              <a:t>Buna göre tüm verilerin ortalaması kaçtır?</a:t>
            </a:r>
          </a:p>
          <a:p>
            <a:pPr marL="0" indent="0">
              <a:buNone/>
            </a:pPr>
            <a:endParaRPr lang="tr-TR" sz="1600" dirty="0"/>
          </a:p>
          <a:p>
            <a:pPr marL="342900" indent="-342900">
              <a:buAutoNum type="alphaLcParenR"/>
            </a:pPr>
            <a:r>
              <a:rPr lang="tr-TR" sz="1600" dirty="0"/>
              <a:t>11,5		b) 14,3		c) 14,7		d) 16,2		e) 16,8		</a:t>
            </a:r>
          </a:p>
          <a:p>
            <a:pPr marL="0" indent="0">
              <a:buNone/>
            </a:pPr>
            <a:r>
              <a:rPr lang="tr-TR" sz="1600" dirty="0"/>
              <a:t>Cevap D</a:t>
            </a:r>
          </a:p>
          <a:p>
            <a:pPr marL="0" indent="0">
              <a:buNone/>
            </a:pPr>
            <a:endParaRPr lang="tr-TR" sz="1800" kern="100" dirty="0">
              <a:effectLst/>
              <a:latin typeface="Calibri" panose="020F0502020204030204" pitchFamily="34" charset="0"/>
              <a:ea typeface="Malgun Gothic" panose="020B0503020000020004" pitchFamily="34" charset="-127"/>
              <a:cs typeface="Times New Roman" panose="02020603050405020304" pitchFamily="18" charset="0"/>
            </a:endParaRPr>
          </a:p>
        </p:txBody>
      </p:sp>
      <p:pic>
        <p:nvPicPr>
          <p:cNvPr id="5" name="Resim 4">
            <a:extLst>
              <a:ext uri="{FF2B5EF4-FFF2-40B4-BE49-F238E27FC236}">
                <a16:creationId xmlns:a16="http://schemas.microsoft.com/office/drawing/2014/main" id="{3841A816-03FD-FBD0-D357-D96A65C308C1}"/>
              </a:ext>
            </a:extLst>
          </p:cNvPr>
          <p:cNvPicPr>
            <a:picLocks noChangeAspect="1"/>
          </p:cNvPicPr>
          <p:nvPr/>
        </p:nvPicPr>
        <p:blipFill rotWithShape="1">
          <a:blip r:embed="rId2"/>
          <a:srcRect l="46455" t="37397" r="47637" b="51050"/>
          <a:stretch/>
        </p:blipFill>
        <p:spPr>
          <a:xfrm>
            <a:off x="1591863" y="2060848"/>
            <a:ext cx="1008000" cy="1108799"/>
          </a:xfrm>
          <a:prstGeom prst="rect">
            <a:avLst/>
          </a:prstGeom>
        </p:spPr>
      </p:pic>
      <p:pic>
        <p:nvPicPr>
          <p:cNvPr id="6" name="Resim 5">
            <a:extLst>
              <a:ext uri="{FF2B5EF4-FFF2-40B4-BE49-F238E27FC236}">
                <a16:creationId xmlns:a16="http://schemas.microsoft.com/office/drawing/2014/main" id="{671AE570-F7AC-F5A8-3984-804518BE5537}"/>
              </a:ext>
            </a:extLst>
          </p:cNvPr>
          <p:cNvPicPr>
            <a:picLocks noChangeAspect="1"/>
          </p:cNvPicPr>
          <p:nvPr/>
        </p:nvPicPr>
        <p:blipFill rotWithShape="1">
          <a:blip r:embed="rId2"/>
          <a:srcRect l="46455" t="47899" r="47637" b="41598"/>
          <a:stretch/>
        </p:blipFill>
        <p:spPr>
          <a:xfrm>
            <a:off x="2494011" y="2060848"/>
            <a:ext cx="1044000" cy="1044000"/>
          </a:xfrm>
          <a:prstGeom prst="rect">
            <a:avLst/>
          </a:prstGeom>
        </p:spPr>
      </p:pic>
    </p:spTree>
    <p:extLst>
      <p:ext uri="{BB962C8B-B14F-4D97-AF65-F5344CB8AC3E}">
        <p14:creationId xmlns:p14="http://schemas.microsoft.com/office/powerpoint/2010/main" val="330556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2337BC-65F0-90E7-3608-27A9776202F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2AC535F9-5E5A-1299-182D-015757AB1554}"/>
              </a:ext>
            </a:extLst>
          </p:cNvPr>
          <p:cNvSpPr>
            <a:spLocks noGrp="1"/>
          </p:cNvSpPr>
          <p:nvPr>
            <p:ph idx="1"/>
          </p:nvPr>
        </p:nvSpPr>
        <p:spPr/>
        <p:txBody>
          <a:bodyPr/>
          <a:lstStyle/>
          <a:p>
            <a:r>
              <a:rPr lang="tr-TR" dirty="0">
                <a:hlinkClick r:id="rId2"/>
              </a:rPr>
              <a:t>https://sinavtime.com/olcme-sonuclari-uzerinde-istatistiki-islemler-cikmis-sorular-2710</a:t>
            </a:r>
            <a:endParaRPr lang="tr-TR" dirty="0"/>
          </a:p>
          <a:p>
            <a:r>
              <a:rPr lang="tr-TR" dirty="0">
                <a:hlinkClick r:id="rId3"/>
              </a:rPr>
              <a:t>https://egitimsayfam.com/test-sayfasi/bpc.html</a:t>
            </a:r>
            <a:endParaRPr lang="tr-TR" dirty="0"/>
          </a:p>
          <a:p>
            <a:r>
              <a:rPr lang="tr-TR" dirty="0" err="1"/>
              <a:t>chrome-extension</a:t>
            </a:r>
            <a:r>
              <a:rPr lang="tr-TR" dirty="0"/>
              <a:t>://</a:t>
            </a:r>
            <a:r>
              <a:rPr lang="tr-TR" dirty="0" err="1"/>
              <a:t>efaidnbmnnnibpcajpcglclefindmkaj</a:t>
            </a:r>
            <a:r>
              <a:rPr lang="tr-TR"/>
              <a:t>/https://www.uzmankariyer.com/dosyalar/Olcme.pdf</a:t>
            </a:r>
          </a:p>
          <a:p>
            <a:endParaRPr lang="tr-TR"/>
          </a:p>
        </p:txBody>
      </p:sp>
    </p:spTree>
    <p:extLst>
      <p:ext uri="{BB962C8B-B14F-4D97-AF65-F5344CB8AC3E}">
        <p14:creationId xmlns:p14="http://schemas.microsoft.com/office/powerpoint/2010/main" val="122348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2337BC-65F0-90E7-3608-27A9776202F3}"/>
              </a:ext>
            </a:extLst>
          </p:cNvPr>
          <p:cNvSpPr>
            <a:spLocks noGrp="1"/>
          </p:cNvSpPr>
          <p:nvPr>
            <p:ph type="title"/>
          </p:nvPr>
        </p:nvSpPr>
        <p:spPr/>
        <p:txBody>
          <a:bodyPr/>
          <a:lstStyle/>
          <a:p>
            <a:r>
              <a:rPr lang="tr-TR" dirty="0"/>
              <a:t>KPSS 2018 A Grubu ÖAB (İstatistik) s26</a:t>
            </a:r>
          </a:p>
        </p:txBody>
      </p:sp>
      <p:sp>
        <p:nvSpPr>
          <p:cNvPr id="3" name="İçerik Yer Tutucusu 2">
            <a:extLst>
              <a:ext uri="{FF2B5EF4-FFF2-40B4-BE49-F238E27FC236}">
                <a16:creationId xmlns:a16="http://schemas.microsoft.com/office/drawing/2014/main" id="{2AC535F9-5E5A-1299-182D-015757AB1554}"/>
              </a:ext>
            </a:extLst>
          </p:cNvPr>
          <p:cNvSpPr>
            <a:spLocks noGrp="1"/>
          </p:cNvSpPr>
          <p:nvPr>
            <p:ph idx="1"/>
          </p:nvPr>
        </p:nvSpPr>
        <p:spPr/>
        <p:txBody>
          <a:bodyPr>
            <a:normAutofit/>
          </a:bodyPr>
          <a:lstStyle/>
          <a:p>
            <a:pPr marL="0" indent="0">
              <a:buNone/>
            </a:pPr>
            <a:r>
              <a:rPr lang="tr-TR" sz="1600" b="1" dirty="0"/>
              <a:t>Soru 26. </a:t>
            </a:r>
            <a:r>
              <a:rPr lang="tr-TR" sz="1600" dirty="0"/>
              <a:t>Olasılık dersini alan öğrencilerin bu ders için ayırdıkları haftalık çalışma saatlerinin frekans (sıklık) dağılımı aşağıdaki gibidir.</a:t>
            </a:r>
          </a:p>
          <a:p>
            <a:pPr marL="0" indent="0">
              <a:buNone/>
            </a:pPr>
            <a:endParaRPr lang="tr-TR" sz="1600" dirty="0"/>
          </a:p>
          <a:p>
            <a:pPr marL="0" indent="0">
              <a:buNone/>
            </a:pPr>
            <a:endParaRPr lang="tr-TR" sz="1600" dirty="0"/>
          </a:p>
          <a:p>
            <a:pPr marL="0" indent="0">
              <a:buNone/>
            </a:pPr>
            <a:r>
              <a:rPr lang="tr-TR" sz="1600" b="1" dirty="0"/>
              <a:t>Buna göre, dağılımın şekli için aşağıdakilerden hangisi doğrudur?</a:t>
            </a:r>
          </a:p>
          <a:p>
            <a:pPr marL="0" indent="0">
              <a:buNone/>
            </a:pPr>
            <a:endParaRPr lang="tr-TR" sz="1600" dirty="0"/>
          </a:p>
          <a:p>
            <a:pPr marL="342900" indent="-342900">
              <a:buFont typeface="+mj-lt"/>
              <a:buAutoNum type="alphaLcParenR"/>
            </a:pPr>
            <a:r>
              <a:rPr lang="tr-TR" sz="1600" dirty="0"/>
              <a:t>Aritmetik Ortalama ˂ Medyan ˂ Tepe Değer olduğundan sağa çarpık bir dağılım</a:t>
            </a:r>
          </a:p>
          <a:p>
            <a:pPr marL="342900" indent="-342900">
              <a:buFont typeface="+mj-lt"/>
              <a:buAutoNum type="alphaLcParenR"/>
            </a:pPr>
            <a:r>
              <a:rPr lang="tr-TR" sz="1600" dirty="0"/>
              <a:t>Aritmetik Ortalama ˂ Medyan ˂ Tepe Değer olduğundan sola çarpık bir dağılım</a:t>
            </a:r>
          </a:p>
          <a:p>
            <a:pPr marL="342900" indent="-342900">
              <a:buFont typeface="+mj-lt"/>
              <a:buAutoNum type="alphaLcParenR"/>
            </a:pPr>
            <a:r>
              <a:rPr lang="tr-TR" sz="1600" dirty="0"/>
              <a:t>Aritmetik Ortalama ˃ Medyan ˃ Tepe Değer olduğundan sağa çarpık bir dağılım</a:t>
            </a:r>
          </a:p>
          <a:p>
            <a:pPr marL="342900" indent="-342900">
              <a:buFont typeface="+mj-lt"/>
              <a:buAutoNum type="alphaLcParenR"/>
            </a:pPr>
            <a:r>
              <a:rPr lang="tr-TR" sz="1600" dirty="0"/>
              <a:t>Aritmetik Ortalama ˃ Medyan ˃ Tepe Değer olduğundan sola çarpık bir dağılım</a:t>
            </a:r>
          </a:p>
          <a:p>
            <a:pPr marL="342900" indent="-342900">
              <a:buFont typeface="+mj-lt"/>
              <a:buAutoNum type="alphaLcParenR"/>
            </a:pPr>
            <a:r>
              <a:rPr lang="tr-TR" sz="1600" dirty="0"/>
              <a:t>Aritmetik Ortalama = Medyan = Tepe Değer olduğundan simetrik bir dağılım			</a:t>
            </a:r>
          </a:p>
          <a:p>
            <a:pPr marL="0" indent="0">
              <a:buNone/>
            </a:pPr>
            <a:r>
              <a:rPr lang="tr-TR" sz="1600" dirty="0"/>
              <a:t>Cevap C</a:t>
            </a:r>
          </a:p>
          <a:p>
            <a:pPr marL="0" indent="0">
              <a:buNone/>
            </a:pPr>
            <a:endParaRPr lang="tr-TR" sz="1600" dirty="0"/>
          </a:p>
        </p:txBody>
      </p:sp>
      <p:graphicFrame>
        <p:nvGraphicFramePr>
          <p:cNvPr id="4" name="Tablo 3">
            <a:extLst>
              <a:ext uri="{FF2B5EF4-FFF2-40B4-BE49-F238E27FC236}">
                <a16:creationId xmlns:a16="http://schemas.microsoft.com/office/drawing/2014/main" id="{FC833A20-FB5A-E488-DC2F-2EB10B0F7858}"/>
              </a:ext>
            </a:extLst>
          </p:cNvPr>
          <p:cNvGraphicFramePr>
            <a:graphicFrameLocks noGrp="1"/>
          </p:cNvGraphicFramePr>
          <p:nvPr>
            <p:extLst>
              <p:ext uri="{D42A27DB-BD31-4B8C-83A1-F6EECF244321}">
                <p14:modId xmlns:p14="http://schemas.microsoft.com/office/powerpoint/2010/main" val="3797185418"/>
              </p:ext>
            </p:extLst>
          </p:nvPr>
        </p:nvGraphicFramePr>
        <p:xfrm>
          <a:off x="3970412" y="2132856"/>
          <a:ext cx="4248000" cy="741680"/>
        </p:xfrm>
        <a:graphic>
          <a:graphicData uri="http://schemas.openxmlformats.org/drawingml/2006/table">
            <a:tbl>
              <a:tblPr firstRow="1" bandRow="1">
                <a:tableStyleId>{5940675A-B579-460E-94D1-54222C63F5DA}</a:tableStyleId>
              </a:tblPr>
              <a:tblGrid>
                <a:gridCol w="1224000">
                  <a:extLst>
                    <a:ext uri="{9D8B030D-6E8A-4147-A177-3AD203B41FA5}">
                      <a16:colId xmlns:a16="http://schemas.microsoft.com/office/drawing/2014/main" val="3995891150"/>
                    </a:ext>
                  </a:extLst>
                </a:gridCol>
                <a:gridCol w="432000">
                  <a:extLst>
                    <a:ext uri="{9D8B030D-6E8A-4147-A177-3AD203B41FA5}">
                      <a16:colId xmlns:a16="http://schemas.microsoft.com/office/drawing/2014/main" val="761263926"/>
                    </a:ext>
                  </a:extLst>
                </a:gridCol>
                <a:gridCol w="432000">
                  <a:extLst>
                    <a:ext uri="{9D8B030D-6E8A-4147-A177-3AD203B41FA5}">
                      <a16:colId xmlns:a16="http://schemas.microsoft.com/office/drawing/2014/main" val="2338525579"/>
                    </a:ext>
                  </a:extLst>
                </a:gridCol>
                <a:gridCol w="432000">
                  <a:extLst>
                    <a:ext uri="{9D8B030D-6E8A-4147-A177-3AD203B41FA5}">
                      <a16:colId xmlns:a16="http://schemas.microsoft.com/office/drawing/2014/main" val="1766393803"/>
                    </a:ext>
                  </a:extLst>
                </a:gridCol>
                <a:gridCol w="432000">
                  <a:extLst>
                    <a:ext uri="{9D8B030D-6E8A-4147-A177-3AD203B41FA5}">
                      <a16:colId xmlns:a16="http://schemas.microsoft.com/office/drawing/2014/main" val="4130035188"/>
                    </a:ext>
                  </a:extLst>
                </a:gridCol>
                <a:gridCol w="432000">
                  <a:extLst>
                    <a:ext uri="{9D8B030D-6E8A-4147-A177-3AD203B41FA5}">
                      <a16:colId xmlns:a16="http://schemas.microsoft.com/office/drawing/2014/main" val="301770034"/>
                    </a:ext>
                  </a:extLst>
                </a:gridCol>
                <a:gridCol w="432000">
                  <a:extLst>
                    <a:ext uri="{9D8B030D-6E8A-4147-A177-3AD203B41FA5}">
                      <a16:colId xmlns:a16="http://schemas.microsoft.com/office/drawing/2014/main" val="1492225149"/>
                    </a:ext>
                  </a:extLst>
                </a:gridCol>
                <a:gridCol w="432000">
                  <a:extLst>
                    <a:ext uri="{9D8B030D-6E8A-4147-A177-3AD203B41FA5}">
                      <a16:colId xmlns:a16="http://schemas.microsoft.com/office/drawing/2014/main" val="4292966514"/>
                    </a:ext>
                  </a:extLst>
                </a:gridCol>
              </a:tblGrid>
              <a:tr h="370840">
                <a:tc>
                  <a:txBody>
                    <a:bodyPr/>
                    <a:lstStyle/>
                    <a:p>
                      <a:pPr algn="l"/>
                      <a:r>
                        <a:rPr lang="tr-TR" sz="1600" dirty="0"/>
                        <a:t>Sınıf Değeri</a:t>
                      </a:r>
                    </a:p>
                  </a:txBody>
                  <a:tcPr anchor="ctr"/>
                </a:tc>
                <a:tc>
                  <a:txBody>
                    <a:bodyPr/>
                    <a:lstStyle/>
                    <a:p>
                      <a:pPr algn="ctr"/>
                      <a:r>
                        <a:rPr lang="tr-TR" sz="1600" dirty="0"/>
                        <a:t>2</a:t>
                      </a:r>
                    </a:p>
                  </a:txBody>
                  <a:tcPr anchor="ctr"/>
                </a:tc>
                <a:tc>
                  <a:txBody>
                    <a:bodyPr/>
                    <a:lstStyle/>
                    <a:p>
                      <a:pPr algn="ctr"/>
                      <a:r>
                        <a:rPr lang="tr-TR" sz="1600" dirty="0"/>
                        <a:t>4</a:t>
                      </a:r>
                    </a:p>
                  </a:txBody>
                  <a:tcPr anchor="ctr"/>
                </a:tc>
                <a:tc>
                  <a:txBody>
                    <a:bodyPr/>
                    <a:lstStyle/>
                    <a:p>
                      <a:pPr algn="ctr"/>
                      <a:r>
                        <a:rPr lang="tr-TR" sz="1600" dirty="0"/>
                        <a:t>6</a:t>
                      </a:r>
                    </a:p>
                  </a:txBody>
                  <a:tcPr anchor="ctr"/>
                </a:tc>
                <a:tc>
                  <a:txBody>
                    <a:bodyPr/>
                    <a:lstStyle/>
                    <a:p>
                      <a:pPr algn="ctr"/>
                      <a:r>
                        <a:rPr lang="tr-TR" sz="1600" dirty="0"/>
                        <a:t>8</a:t>
                      </a:r>
                    </a:p>
                  </a:txBody>
                  <a:tcPr anchor="ctr"/>
                </a:tc>
                <a:tc>
                  <a:txBody>
                    <a:bodyPr/>
                    <a:lstStyle/>
                    <a:p>
                      <a:pPr algn="ctr"/>
                      <a:r>
                        <a:rPr lang="tr-TR" sz="1600" dirty="0"/>
                        <a:t>10</a:t>
                      </a:r>
                    </a:p>
                  </a:txBody>
                  <a:tcPr anchor="ctr"/>
                </a:tc>
                <a:tc>
                  <a:txBody>
                    <a:bodyPr/>
                    <a:lstStyle/>
                    <a:p>
                      <a:pPr algn="ctr"/>
                      <a:r>
                        <a:rPr lang="tr-TR" sz="1600" dirty="0"/>
                        <a:t>12</a:t>
                      </a:r>
                    </a:p>
                  </a:txBody>
                  <a:tcPr anchor="ctr"/>
                </a:tc>
                <a:tc>
                  <a:txBody>
                    <a:bodyPr/>
                    <a:lstStyle/>
                    <a:p>
                      <a:pPr algn="ctr"/>
                      <a:r>
                        <a:rPr lang="tr-TR" sz="1600" dirty="0"/>
                        <a:t>14</a:t>
                      </a:r>
                    </a:p>
                  </a:txBody>
                  <a:tcPr anchor="ctr"/>
                </a:tc>
                <a:extLst>
                  <a:ext uri="{0D108BD9-81ED-4DB2-BD59-A6C34878D82A}">
                    <a16:rowId xmlns:a16="http://schemas.microsoft.com/office/drawing/2014/main" val="2632330770"/>
                  </a:ext>
                </a:extLst>
              </a:tr>
              <a:tr h="370840">
                <a:tc>
                  <a:txBody>
                    <a:bodyPr/>
                    <a:lstStyle/>
                    <a:p>
                      <a:pPr algn="l"/>
                      <a:r>
                        <a:rPr lang="tr-TR" sz="1600" dirty="0"/>
                        <a:t>Frekans</a:t>
                      </a:r>
                    </a:p>
                  </a:txBody>
                  <a:tcPr anchor="ctr"/>
                </a:tc>
                <a:tc>
                  <a:txBody>
                    <a:bodyPr/>
                    <a:lstStyle/>
                    <a:p>
                      <a:pPr algn="ctr"/>
                      <a:r>
                        <a:rPr lang="tr-TR" sz="1600" dirty="0"/>
                        <a:t>1</a:t>
                      </a:r>
                    </a:p>
                  </a:txBody>
                  <a:tcPr anchor="ctr"/>
                </a:tc>
                <a:tc>
                  <a:txBody>
                    <a:bodyPr/>
                    <a:lstStyle/>
                    <a:p>
                      <a:pPr algn="ctr"/>
                      <a:r>
                        <a:rPr lang="tr-TR" sz="1600" dirty="0"/>
                        <a:t>3</a:t>
                      </a:r>
                    </a:p>
                  </a:txBody>
                  <a:tcPr anchor="ctr"/>
                </a:tc>
                <a:tc>
                  <a:txBody>
                    <a:bodyPr/>
                    <a:lstStyle/>
                    <a:p>
                      <a:pPr algn="ctr"/>
                      <a:r>
                        <a:rPr lang="tr-TR" sz="1600" dirty="0"/>
                        <a:t>12</a:t>
                      </a:r>
                    </a:p>
                  </a:txBody>
                  <a:tcPr anchor="ctr"/>
                </a:tc>
                <a:tc>
                  <a:txBody>
                    <a:bodyPr/>
                    <a:lstStyle/>
                    <a:p>
                      <a:pPr algn="ctr"/>
                      <a:r>
                        <a:rPr lang="tr-TR" sz="1600" dirty="0"/>
                        <a:t>9</a:t>
                      </a:r>
                    </a:p>
                  </a:txBody>
                  <a:tcPr anchor="ctr"/>
                </a:tc>
                <a:tc>
                  <a:txBody>
                    <a:bodyPr/>
                    <a:lstStyle/>
                    <a:p>
                      <a:pPr algn="ctr"/>
                      <a:r>
                        <a:rPr lang="tr-TR" sz="1600" dirty="0"/>
                        <a:t>7</a:t>
                      </a:r>
                    </a:p>
                  </a:txBody>
                  <a:tcPr anchor="ctr"/>
                </a:tc>
                <a:tc>
                  <a:txBody>
                    <a:bodyPr/>
                    <a:lstStyle/>
                    <a:p>
                      <a:pPr algn="ctr"/>
                      <a:r>
                        <a:rPr lang="tr-TR" sz="1600" dirty="0"/>
                        <a:t>5</a:t>
                      </a:r>
                    </a:p>
                  </a:txBody>
                  <a:tcPr anchor="ctr"/>
                </a:tc>
                <a:tc>
                  <a:txBody>
                    <a:bodyPr/>
                    <a:lstStyle/>
                    <a:p>
                      <a:pPr algn="ctr"/>
                      <a:r>
                        <a:rPr lang="tr-TR" sz="1600" dirty="0"/>
                        <a:t>4</a:t>
                      </a:r>
                    </a:p>
                  </a:txBody>
                  <a:tcPr anchor="ctr"/>
                </a:tc>
                <a:extLst>
                  <a:ext uri="{0D108BD9-81ED-4DB2-BD59-A6C34878D82A}">
                    <a16:rowId xmlns:a16="http://schemas.microsoft.com/office/drawing/2014/main" val="2588658301"/>
                  </a:ext>
                </a:extLst>
              </a:tr>
            </a:tbl>
          </a:graphicData>
        </a:graphic>
      </p:graphicFrame>
    </p:spTree>
    <p:extLst>
      <p:ext uri="{BB962C8B-B14F-4D97-AF65-F5344CB8AC3E}">
        <p14:creationId xmlns:p14="http://schemas.microsoft.com/office/powerpoint/2010/main" val="167452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fade">
                                      <p:cBhvr>
                                        <p:cTn id="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2337BC-65F0-90E7-3608-27A9776202F3}"/>
              </a:ext>
            </a:extLst>
          </p:cNvPr>
          <p:cNvSpPr>
            <a:spLocks noGrp="1"/>
          </p:cNvSpPr>
          <p:nvPr>
            <p:ph type="title"/>
          </p:nvPr>
        </p:nvSpPr>
        <p:spPr/>
        <p:txBody>
          <a:bodyPr/>
          <a:lstStyle/>
          <a:p>
            <a:r>
              <a:rPr lang="tr-TR" dirty="0"/>
              <a:t>KPSS 2021 Lisans (Eğitim Bilimleri) s41</a:t>
            </a:r>
          </a:p>
        </p:txBody>
      </p:sp>
      <p:sp>
        <p:nvSpPr>
          <p:cNvPr id="3" name="İçerik Yer Tutucusu 2">
            <a:extLst>
              <a:ext uri="{FF2B5EF4-FFF2-40B4-BE49-F238E27FC236}">
                <a16:creationId xmlns:a16="http://schemas.microsoft.com/office/drawing/2014/main" id="{2AC535F9-5E5A-1299-182D-015757AB1554}"/>
              </a:ext>
            </a:extLst>
          </p:cNvPr>
          <p:cNvSpPr>
            <a:spLocks noGrp="1"/>
          </p:cNvSpPr>
          <p:nvPr>
            <p:ph idx="1"/>
          </p:nvPr>
        </p:nvSpPr>
        <p:spPr/>
        <p:txBody>
          <a:bodyPr>
            <a:normAutofit/>
          </a:bodyPr>
          <a:lstStyle/>
          <a:p>
            <a:pPr marL="0" indent="0">
              <a:buNone/>
            </a:pPr>
            <a:r>
              <a:rPr lang="tr-TR" sz="1600" b="1" dirty="0"/>
              <a:t>Soru 41.</a:t>
            </a:r>
            <a:r>
              <a:rPr lang="tr-TR" sz="1600" dirty="0"/>
              <a:t> Bir okulda matematik dersindeki ödevler, okuldaki tüm matematik öğretmenleri tarafından birlikte hazırlanmakta ve ayrı ayrı puanlanmaktadır. Puanlama sonucunda öğretmenlerin bazı ödevlere birbirinden çok farklı puanlar verdiği görülmüştür. </a:t>
            </a:r>
          </a:p>
          <a:p>
            <a:pPr marL="0" indent="0">
              <a:buNone/>
            </a:pPr>
            <a:r>
              <a:rPr lang="tr-TR" sz="1600" b="1" dirty="0"/>
              <a:t>Öğretmenlerin aynı ödevlere verdikleri puanlar arasındaki farklılığı azaltmak için aşağıdakilerden hangisini yapmaları beklenir? </a:t>
            </a:r>
          </a:p>
          <a:p>
            <a:pPr marL="0" indent="0">
              <a:buNone/>
            </a:pPr>
            <a:endParaRPr lang="tr-TR" sz="1600" b="1" dirty="0"/>
          </a:p>
          <a:p>
            <a:pPr marL="457200" indent="-457200">
              <a:buFont typeface="+mj-lt"/>
              <a:buAutoNum type="alphaLcParenR"/>
            </a:pPr>
            <a:r>
              <a:rPr lang="tr-TR" sz="1600" dirty="0"/>
              <a:t>Dereceli puanlama anahtarı kullanmaları </a:t>
            </a:r>
          </a:p>
          <a:p>
            <a:pPr marL="457200" indent="-457200">
              <a:buFont typeface="+mj-lt"/>
              <a:buAutoNum type="alphaLcParenR"/>
            </a:pPr>
            <a:r>
              <a:rPr lang="tr-TR" sz="1600" dirty="0"/>
              <a:t>En iyi ödevi ölçüt olarak kullanmaları </a:t>
            </a:r>
          </a:p>
          <a:p>
            <a:pPr marL="457200" indent="-457200">
              <a:buFont typeface="+mj-lt"/>
              <a:buAutoNum type="alphaLcParenR"/>
            </a:pPr>
            <a:r>
              <a:rPr lang="tr-TR" sz="1600" dirty="0"/>
              <a:t>Puanlama yaparken bir arada bulunmaları </a:t>
            </a:r>
          </a:p>
          <a:p>
            <a:pPr marL="457200" indent="-457200">
              <a:buFont typeface="+mj-lt"/>
              <a:buAutoNum type="alphaLcParenR"/>
            </a:pPr>
            <a:r>
              <a:rPr lang="tr-TR" sz="1600" dirty="0"/>
              <a:t>Ödev konularını sınıftaki etkinliklere benzer seçmeleri </a:t>
            </a:r>
          </a:p>
          <a:p>
            <a:pPr marL="457200" indent="-457200">
              <a:buFont typeface="+mj-lt"/>
              <a:buAutoNum type="alphaLcParenR"/>
            </a:pPr>
            <a:r>
              <a:rPr lang="tr-TR" sz="1600" dirty="0"/>
              <a:t>Ödevden beklentilerini öğrencilere açıklamaları</a:t>
            </a:r>
          </a:p>
          <a:p>
            <a:pPr marL="0" indent="0">
              <a:buNone/>
            </a:pPr>
            <a:r>
              <a:rPr lang="tr-TR" sz="1600" dirty="0"/>
              <a:t>Cevap A</a:t>
            </a:r>
            <a:endParaRPr lang="tr-TR" sz="1200" dirty="0"/>
          </a:p>
        </p:txBody>
      </p:sp>
    </p:spTree>
    <p:extLst>
      <p:ext uri="{BB962C8B-B14F-4D97-AF65-F5344CB8AC3E}">
        <p14:creationId xmlns:p14="http://schemas.microsoft.com/office/powerpoint/2010/main" val="495615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2337BC-65F0-90E7-3608-27A9776202F3}"/>
              </a:ext>
            </a:extLst>
          </p:cNvPr>
          <p:cNvSpPr>
            <a:spLocks noGrp="1"/>
          </p:cNvSpPr>
          <p:nvPr>
            <p:ph type="title"/>
          </p:nvPr>
        </p:nvSpPr>
        <p:spPr/>
        <p:txBody>
          <a:bodyPr/>
          <a:lstStyle/>
          <a:p>
            <a:r>
              <a:rPr lang="tr-TR" dirty="0"/>
              <a:t>KPSS 2021 Lisans (Eğitim Bilimleri) s46</a:t>
            </a:r>
          </a:p>
        </p:txBody>
      </p:sp>
      <p:sp>
        <p:nvSpPr>
          <p:cNvPr id="3" name="İçerik Yer Tutucusu 2">
            <a:extLst>
              <a:ext uri="{FF2B5EF4-FFF2-40B4-BE49-F238E27FC236}">
                <a16:creationId xmlns:a16="http://schemas.microsoft.com/office/drawing/2014/main" id="{2AC535F9-5E5A-1299-182D-015757AB1554}"/>
              </a:ext>
            </a:extLst>
          </p:cNvPr>
          <p:cNvSpPr>
            <a:spLocks noGrp="1"/>
          </p:cNvSpPr>
          <p:nvPr>
            <p:ph idx="1"/>
          </p:nvPr>
        </p:nvSpPr>
        <p:spPr>
          <a:xfrm>
            <a:off x="1557212" y="1574800"/>
            <a:ext cx="9782801" cy="5283200"/>
          </a:xfrm>
        </p:spPr>
        <p:txBody>
          <a:bodyPr>
            <a:normAutofit lnSpcReduction="10000"/>
          </a:bodyPr>
          <a:lstStyle/>
          <a:p>
            <a:pPr marL="0" indent="0">
              <a:buNone/>
            </a:pPr>
            <a:r>
              <a:rPr lang="tr-TR" sz="1600" b="1" dirty="0"/>
              <a:t>Soru 46. </a:t>
            </a:r>
            <a:r>
              <a:rPr lang="tr-TR" sz="1600" dirty="0"/>
              <a:t>Çoktan seçmeli bir test maddesinin madde analiz bilgileri aşağıdaki tabloda verilmiştir:</a:t>
            </a:r>
          </a:p>
          <a:p>
            <a:pPr marL="0" indent="0">
              <a:buNone/>
            </a:pPr>
            <a:endParaRPr lang="tr-TR" sz="1600" dirty="0"/>
          </a:p>
          <a:p>
            <a:pPr marL="0" indent="0">
              <a:buNone/>
            </a:pPr>
            <a:endParaRPr lang="tr-TR" sz="1600" dirty="0"/>
          </a:p>
          <a:p>
            <a:pPr marL="0" indent="0">
              <a:buNone/>
            </a:pPr>
            <a:endParaRPr lang="tr-TR" sz="1600" dirty="0"/>
          </a:p>
          <a:p>
            <a:pPr marL="0" indent="0">
              <a:buNone/>
            </a:pPr>
            <a:endParaRPr lang="tr-TR" sz="1600" dirty="0"/>
          </a:p>
          <a:p>
            <a:pPr marL="0" indent="0">
              <a:buNone/>
            </a:pPr>
            <a:endParaRPr lang="tr-TR" sz="1600" dirty="0"/>
          </a:p>
          <a:p>
            <a:pPr marL="0" indent="0">
              <a:buNone/>
            </a:pPr>
            <a:r>
              <a:rPr lang="tr-TR" sz="1600" dirty="0"/>
              <a:t> </a:t>
            </a:r>
            <a:r>
              <a:rPr lang="tr-TR" sz="1600" b="1" dirty="0"/>
              <a:t>Buna göre aşağıdakilerden hangisi kesinlikle </a:t>
            </a:r>
            <a:r>
              <a:rPr lang="tr-TR" sz="1600" b="1" u="sng" dirty="0"/>
              <a:t>yanlıştır?</a:t>
            </a:r>
          </a:p>
          <a:p>
            <a:pPr marL="0" indent="0">
              <a:buNone/>
            </a:pPr>
            <a:endParaRPr lang="tr-TR" sz="1600" b="1" dirty="0"/>
          </a:p>
          <a:p>
            <a:pPr marL="342900" indent="-342900">
              <a:buFont typeface="+mj-lt"/>
              <a:buAutoNum type="alphaLcParenR"/>
            </a:pPr>
            <a:r>
              <a:rPr lang="tr-TR" sz="1600" dirty="0"/>
              <a:t>Matematik testi puanları, sağa çarpık bir dağılım göstermektedir. </a:t>
            </a:r>
          </a:p>
          <a:p>
            <a:pPr marL="342900" indent="-342900">
              <a:buFont typeface="+mj-lt"/>
              <a:buAutoNum type="alphaLcParenR"/>
            </a:pPr>
            <a:r>
              <a:rPr lang="tr-TR" sz="1600" dirty="0"/>
              <a:t>Kimya testi puanları, yüksek puanların çoğunlukta olduğunu gösteren bir dağılıma sahiptir. </a:t>
            </a:r>
          </a:p>
          <a:p>
            <a:pPr marL="342900" indent="-342900">
              <a:buFont typeface="+mj-lt"/>
              <a:buAutoNum type="alphaLcParenR"/>
            </a:pPr>
            <a:r>
              <a:rPr lang="tr-TR" sz="1600" dirty="0"/>
              <a:t>Biyoloji testi puanlarının oluşturduğu dağılım sağa çarpıktır. </a:t>
            </a:r>
          </a:p>
          <a:p>
            <a:pPr marL="342900" indent="-342900">
              <a:buFont typeface="+mj-lt"/>
              <a:buAutoNum type="alphaLcParenR"/>
            </a:pPr>
            <a:r>
              <a:rPr lang="tr-TR" sz="1600" dirty="0"/>
              <a:t>Fizik testi puanlarının oluşturduğu dağılım sola çarpıktır. </a:t>
            </a:r>
          </a:p>
          <a:p>
            <a:pPr marL="342900" indent="-342900">
              <a:buFont typeface="+mj-lt"/>
              <a:buAutoNum type="alphaLcParenR"/>
            </a:pPr>
            <a:r>
              <a:rPr lang="tr-TR" sz="1600" dirty="0"/>
              <a:t>Türkçe testi puanları, düşük puanların çoğunlukta olduğunu gösteren bir dağılıma sahiptir. </a:t>
            </a:r>
          </a:p>
          <a:p>
            <a:pPr marL="0" indent="0">
              <a:buNone/>
            </a:pPr>
            <a:r>
              <a:rPr lang="tr-TR" sz="1600" dirty="0"/>
              <a:t>Cevap D</a:t>
            </a:r>
            <a:endParaRPr lang="tr-TR" sz="1200" dirty="0"/>
          </a:p>
        </p:txBody>
      </p:sp>
      <p:graphicFrame>
        <p:nvGraphicFramePr>
          <p:cNvPr id="5" name="Tablo 4">
            <a:extLst>
              <a:ext uri="{FF2B5EF4-FFF2-40B4-BE49-F238E27FC236}">
                <a16:creationId xmlns:a16="http://schemas.microsoft.com/office/drawing/2014/main" id="{9A7BE0BA-AECE-C354-3945-E22820CD4E7E}"/>
              </a:ext>
            </a:extLst>
          </p:cNvPr>
          <p:cNvGraphicFramePr>
            <a:graphicFrameLocks noGrp="1"/>
          </p:cNvGraphicFramePr>
          <p:nvPr>
            <p:extLst>
              <p:ext uri="{D42A27DB-BD31-4B8C-83A1-F6EECF244321}">
                <p14:modId xmlns:p14="http://schemas.microsoft.com/office/powerpoint/2010/main" val="2075838531"/>
              </p:ext>
            </p:extLst>
          </p:nvPr>
        </p:nvGraphicFramePr>
        <p:xfrm>
          <a:off x="3826412" y="1916832"/>
          <a:ext cx="4176000" cy="1828800"/>
        </p:xfrm>
        <a:graphic>
          <a:graphicData uri="http://schemas.openxmlformats.org/drawingml/2006/table">
            <a:tbl>
              <a:tblPr firstRow="1" bandRow="1">
                <a:tableStyleId>{5940675A-B579-460E-94D1-54222C63F5DA}</a:tableStyleId>
              </a:tblPr>
              <a:tblGrid>
                <a:gridCol w="1044000">
                  <a:extLst>
                    <a:ext uri="{9D8B030D-6E8A-4147-A177-3AD203B41FA5}">
                      <a16:colId xmlns:a16="http://schemas.microsoft.com/office/drawing/2014/main" val="1923105506"/>
                    </a:ext>
                  </a:extLst>
                </a:gridCol>
                <a:gridCol w="1044000">
                  <a:extLst>
                    <a:ext uri="{9D8B030D-6E8A-4147-A177-3AD203B41FA5}">
                      <a16:colId xmlns:a16="http://schemas.microsoft.com/office/drawing/2014/main" val="1018697971"/>
                    </a:ext>
                  </a:extLst>
                </a:gridCol>
                <a:gridCol w="1044000">
                  <a:extLst>
                    <a:ext uri="{9D8B030D-6E8A-4147-A177-3AD203B41FA5}">
                      <a16:colId xmlns:a16="http://schemas.microsoft.com/office/drawing/2014/main" val="3020123840"/>
                    </a:ext>
                  </a:extLst>
                </a:gridCol>
                <a:gridCol w="1044000">
                  <a:extLst>
                    <a:ext uri="{9D8B030D-6E8A-4147-A177-3AD203B41FA5}">
                      <a16:colId xmlns:a16="http://schemas.microsoft.com/office/drawing/2014/main" val="2956555192"/>
                    </a:ext>
                  </a:extLst>
                </a:gridCol>
              </a:tblGrid>
              <a:tr h="288000">
                <a:tc>
                  <a:txBody>
                    <a:bodyPr/>
                    <a:lstStyle/>
                    <a:p>
                      <a:pPr algn="ctr"/>
                      <a:r>
                        <a:rPr lang="tr-TR" sz="1400" dirty="0"/>
                        <a:t>Test</a:t>
                      </a:r>
                    </a:p>
                  </a:txBody>
                  <a:tcPr/>
                </a:tc>
                <a:tc>
                  <a:txBody>
                    <a:bodyPr/>
                    <a:lstStyle/>
                    <a:p>
                      <a:pPr algn="ctr"/>
                      <a:r>
                        <a:rPr lang="tr-TR" sz="1400" dirty="0"/>
                        <a:t>Mod</a:t>
                      </a:r>
                    </a:p>
                  </a:txBody>
                  <a:tcPr/>
                </a:tc>
                <a:tc>
                  <a:txBody>
                    <a:bodyPr/>
                    <a:lstStyle/>
                    <a:p>
                      <a:pPr algn="ctr"/>
                      <a:r>
                        <a:rPr lang="tr-TR" sz="1400" dirty="0"/>
                        <a:t>Medyan</a:t>
                      </a:r>
                    </a:p>
                  </a:txBody>
                  <a:tcPr/>
                </a:tc>
                <a:tc>
                  <a:txBody>
                    <a:bodyPr/>
                    <a:lstStyle/>
                    <a:p>
                      <a:pPr algn="ctr"/>
                      <a:r>
                        <a:rPr lang="tr-TR" sz="1400" dirty="0"/>
                        <a:t>Ortalama</a:t>
                      </a:r>
                    </a:p>
                  </a:txBody>
                  <a:tcPr/>
                </a:tc>
                <a:extLst>
                  <a:ext uri="{0D108BD9-81ED-4DB2-BD59-A6C34878D82A}">
                    <a16:rowId xmlns:a16="http://schemas.microsoft.com/office/drawing/2014/main" val="1397266845"/>
                  </a:ext>
                </a:extLst>
              </a:tr>
              <a:tr h="288000">
                <a:tc>
                  <a:txBody>
                    <a:bodyPr/>
                    <a:lstStyle/>
                    <a:p>
                      <a:pPr algn="ctr"/>
                      <a:r>
                        <a:rPr lang="tr-TR" sz="1400" dirty="0"/>
                        <a:t>Matematik</a:t>
                      </a:r>
                    </a:p>
                  </a:txBody>
                  <a:tcPr/>
                </a:tc>
                <a:tc>
                  <a:txBody>
                    <a:bodyPr/>
                    <a:lstStyle/>
                    <a:p>
                      <a:pPr algn="ctr"/>
                      <a:r>
                        <a:rPr lang="tr-TR" sz="1400" dirty="0"/>
                        <a:t>65</a:t>
                      </a:r>
                    </a:p>
                  </a:txBody>
                  <a:tcPr/>
                </a:tc>
                <a:tc>
                  <a:txBody>
                    <a:bodyPr/>
                    <a:lstStyle/>
                    <a:p>
                      <a:pPr algn="ctr"/>
                      <a:r>
                        <a:rPr lang="tr-TR" sz="1400" dirty="0"/>
                        <a:t>68</a:t>
                      </a:r>
                    </a:p>
                  </a:txBody>
                  <a:tcPr/>
                </a:tc>
                <a:tc>
                  <a:txBody>
                    <a:bodyPr/>
                    <a:lstStyle/>
                    <a:p>
                      <a:pPr algn="ctr"/>
                      <a:r>
                        <a:rPr lang="tr-TR" sz="1400" dirty="0"/>
                        <a:t>70</a:t>
                      </a:r>
                    </a:p>
                  </a:txBody>
                  <a:tcPr/>
                </a:tc>
                <a:extLst>
                  <a:ext uri="{0D108BD9-81ED-4DB2-BD59-A6C34878D82A}">
                    <a16:rowId xmlns:a16="http://schemas.microsoft.com/office/drawing/2014/main" val="109008114"/>
                  </a:ext>
                </a:extLst>
              </a:tr>
              <a:tr h="288000">
                <a:tc>
                  <a:txBody>
                    <a:bodyPr/>
                    <a:lstStyle/>
                    <a:p>
                      <a:pPr algn="ctr"/>
                      <a:r>
                        <a:rPr lang="tr-TR" sz="1400" dirty="0"/>
                        <a:t>Türkçe</a:t>
                      </a:r>
                    </a:p>
                  </a:txBody>
                  <a:tcPr/>
                </a:tc>
                <a:tc>
                  <a:txBody>
                    <a:bodyPr/>
                    <a:lstStyle/>
                    <a:p>
                      <a:pPr algn="ctr"/>
                      <a:r>
                        <a:rPr lang="tr-TR" sz="1400" dirty="0"/>
                        <a:t>55</a:t>
                      </a:r>
                    </a:p>
                  </a:txBody>
                  <a:tcPr/>
                </a:tc>
                <a:tc>
                  <a:txBody>
                    <a:bodyPr/>
                    <a:lstStyle/>
                    <a:p>
                      <a:pPr algn="ctr"/>
                      <a:r>
                        <a:rPr lang="tr-TR" sz="1400" dirty="0"/>
                        <a:t>63</a:t>
                      </a:r>
                    </a:p>
                  </a:txBody>
                  <a:tcPr/>
                </a:tc>
                <a:tc>
                  <a:txBody>
                    <a:bodyPr/>
                    <a:lstStyle/>
                    <a:p>
                      <a:pPr algn="ctr"/>
                      <a:r>
                        <a:rPr lang="tr-TR" sz="1400" dirty="0"/>
                        <a:t>65</a:t>
                      </a:r>
                    </a:p>
                  </a:txBody>
                  <a:tcPr/>
                </a:tc>
                <a:extLst>
                  <a:ext uri="{0D108BD9-81ED-4DB2-BD59-A6C34878D82A}">
                    <a16:rowId xmlns:a16="http://schemas.microsoft.com/office/drawing/2014/main" val="26857126"/>
                  </a:ext>
                </a:extLst>
              </a:tr>
              <a:tr h="288000">
                <a:tc>
                  <a:txBody>
                    <a:bodyPr/>
                    <a:lstStyle/>
                    <a:p>
                      <a:pPr algn="ctr"/>
                      <a:r>
                        <a:rPr lang="tr-TR" sz="1400" dirty="0"/>
                        <a:t>Fizik</a:t>
                      </a:r>
                    </a:p>
                  </a:txBody>
                  <a:tcPr/>
                </a:tc>
                <a:tc>
                  <a:txBody>
                    <a:bodyPr/>
                    <a:lstStyle/>
                    <a:p>
                      <a:pPr algn="ctr"/>
                      <a:r>
                        <a:rPr lang="tr-TR" sz="1400" dirty="0"/>
                        <a:t>80</a:t>
                      </a:r>
                    </a:p>
                  </a:txBody>
                  <a:tcPr/>
                </a:tc>
                <a:tc>
                  <a:txBody>
                    <a:bodyPr/>
                    <a:lstStyle/>
                    <a:p>
                      <a:pPr algn="ctr"/>
                      <a:r>
                        <a:rPr lang="tr-TR" sz="1400" dirty="0"/>
                        <a:t>82</a:t>
                      </a:r>
                    </a:p>
                  </a:txBody>
                  <a:tcPr/>
                </a:tc>
                <a:tc>
                  <a:txBody>
                    <a:bodyPr/>
                    <a:lstStyle/>
                    <a:p>
                      <a:pPr algn="ctr"/>
                      <a:r>
                        <a:rPr lang="tr-TR" sz="1400" dirty="0"/>
                        <a:t>84</a:t>
                      </a:r>
                    </a:p>
                  </a:txBody>
                  <a:tcPr/>
                </a:tc>
                <a:extLst>
                  <a:ext uri="{0D108BD9-81ED-4DB2-BD59-A6C34878D82A}">
                    <a16:rowId xmlns:a16="http://schemas.microsoft.com/office/drawing/2014/main" val="47120495"/>
                  </a:ext>
                </a:extLst>
              </a:tr>
              <a:tr h="288000">
                <a:tc>
                  <a:txBody>
                    <a:bodyPr/>
                    <a:lstStyle/>
                    <a:p>
                      <a:pPr algn="ctr"/>
                      <a:r>
                        <a:rPr lang="tr-TR" sz="1400" dirty="0"/>
                        <a:t>Kimya</a:t>
                      </a:r>
                    </a:p>
                  </a:txBody>
                  <a:tcPr/>
                </a:tc>
                <a:tc>
                  <a:txBody>
                    <a:bodyPr/>
                    <a:lstStyle/>
                    <a:p>
                      <a:pPr algn="ctr"/>
                      <a:r>
                        <a:rPr lang="tr-TR" sz="1400" dirty="0"/>
                        <a:t>85</a:t>
                      </a:r>
                    </a:p>
                  </a:txBody>
                  <a:tcPr/>
                </a:tc>
                <a:tc>
                  <a:txBody>
                    <a:bodyPr/>
                    <a:lstStyle/>
                    <a:p>
                      <a:pPr algn="ctr"/>
                      <a:r>
                        <a:rPr lang="tr-TR" sz="1400" dirty="0"/>
                        <a:t>80</a:t>
                      </a:r>
                    </a:p>
                  </a:txBody>
                  <a:tcPr/>
                </a:tc>
                <a:tc>
                  <a:txBody>
                    <a:bodyPr/>
                    <a:lstStyle/>
                    <a:p>
                      <a:pPr algn="ctr"/>
                      <a:r>
                        <a:rPr lang="tr-TR" sz="1400" dirty="0"/>
                        <a:t>75</a:t>
                      </a:r>
                    </a:p>
                  </a:txBody>
                  <a:tcPr/>
                </a:tc>
                <a:extLst>
                  <a:ext uri="{0D108BD9-81ED-4DB2-BD59-A6C34878D82A}">
                    <a16:rowId xmlns:a16="http://schemas.microsoft.com/office/drawing/2014/main" val="3659142756"/>
                  </a:ext>
                </a:extLst>
              </a:tr>
              <a:tr h="288000">
                <a:tc>
                  <a:txBody>
                    <a:bodyPr/>
                    <a:lstStyle/>
                    <a:p>
                      <a:pPr algn="ctr"/>
                      <a:r>
                        <a:rPr lang="tr-TR" sz="1400" dirty="0"/>
                        <a:t>Biyoloji</a:t>
                      </a:r>
                    </a:p>
                  </a:txBody>
                  <a:tcPr/>
                </a:tc>
                <a:tc>
                  <a:txBody>
                    <a:bodyPr/>
                    <a:lstStyle/>
                    <a:p>
                      <a:pPr algn="ctr"/>
                      <a:r>
                        <a:rPr lang="tr-TR" sz="1400" dirty="0"/>
                        <a:t>82</a:t>
                      </a:r>
                    </a:p>
                  </a:txBody>
                  <a:tcPr/>
                </a:tc>
                <a:tc>
                  <a:txBody>
                    <a:bodyPr/>
                    <a:lstStyle/>
                    <a:p>
                      <a:pPr algn="ctr"/>
                      <a:r>
                        <a:rPr lang="tr-TR" sz="1400" dirty="0"/>
                        <a:t>85</a:t>
                      </a:r>
                    </a:p>
                  </a:txBody>
                  <a:tcPr/>
                </a:tc>
                <a:tc>
                  <a:txBody>
                    <a:bodyPr/>
                    <a:lstStyle/>
                    <a:p>
                      <a:pPr algn="ctr"/>
                      <a:r>
                        <a:rPr lang="tr-TR" sz="1400" dirty="0"/>
                        <a:t>87</a:t>
                      </a:r>
                    </a:p>
                  </a:txBody>
                  <a:tcPr/>
                </a:tc>
                <a:extLst>
                  <a:ext uri="{0D108BD9-81ED-4DB2-BD59-A6C34878D82A}">
                    <a16:rowId xmlns:a16="http://schemas.microsoft.com/office/drawing/2014/main" val="3990132046"/>
                  </a:ext>
                </a:extLst>
              </a:tr>
            </a:tbl>
          </a:graphicData>
        </a:graphic>
      </p:graphicFrame>
    </p:spTree>
    <p:extLst>
      <p:ext uri="{BB962C8B-B14F-4D97-AF65-F5344CB8AC3E}">
        <p14:creationId xmlns:p14="http://schemas.microsoft.com/office/powerpoint/2010/main" val="144075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animEffect transition="in" filter="fade">
                                      <p:cBhvr>
                                        <p:cTn id="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2337BC-65F0-90E7-3608-27A9776202F3}"/>
              </a:ext>
            </a:extLst>
          </p:cNvPr>
          <p:cNvSpPr>
            <a:spLocks noGrp="1"/>
          </p:cNvSpPr>
          <p:nvPr>
            <p:ph type="title"/>
          </p:nvPr>
        </p:nvSpPr>
        <p:spPr/>
        <p:txBody>
          <a:bodyPr/>
          <a:lstStyle/>
          <a:p>
            <a:r>
              <a:rPr lang="tr-TR" dirty="0"/>
              <a:t>KPSS 2021 Lisans (Eğitim Bilimleri) s47</a:t>
            </a:r>
          </a:p>
        </p:txBody>
      </p:sp>
      <p:sp>
        <p:nvSpPr>
          <p:cNvPr id="3" name="İçerik Yer Tutucusu 2">
            <a:extLst>
              <a:ext uri="{FF2B5EF4-FFF2-40B4-BE49-F238E27FC236}">
                <a16:creationId xmlns:a16="http://schemas.microsoft.com/office/drawing/2014/main" id="{2AC535F9-5E5A-1299-182D-015757AB1554}"/>
              </a:ext>
            </a:extLst>
          </p:cNvPr>
          <p:cNvSpPr>
            <a:spLocks noGrp="1"/>
          </p:cNvSpPr>
          <p:nvPr>
            <p:ph idx="1"/>
          </p:nvPr>
        </p:nvSpPr>
        <p:spPr/>
        <p:txBody>
          <a:bodyPr>
            <a:normAutofit/>
          </a:bodyPr>
          <a:lstStyle/>
          <a:p>
            <a:pPr marL="0" indent="0">
              <a:buNone/>
            </a:pPr>
            <a:r>
              <a:rPr lang="tr-TR" sz="1600" b="1" dirty="0"/>
              <a:t>Soru 47. Standart puanlarla ilgili aşağıdakilerden hangisi </a:t>
            </a:r>
            <a:r>
              <a:rPr lang="tr-TR" sz="1600" b="1" u="sng" dirty="0"/>
              <a:t>yanlıştır? </a:t>
            </a:r>
          </a:p>
          <a:p>
            <a:pPr marL="0" indent="0">
              <a:buNone/>
            </a:pPr>
            <a:endParaRPr lang="tr-TR" sz="1600" dirty="0"/>
          </a:p>
          <a:p>
            <a:pPr marL="342900" indent="-342900">
              <a:buFont typeface="+mj-lt"/>
              <a:buAutoNum type="alphaLcParenR"/>
            </a:pPr>
            <a:r>
              <a:rPr lang="tr-TR" sz="1600" dirty="0"/>
              <a:t>Negatif z puanı, puanın sınıf ortalamasının altında olduğunu gösterir. </a:t>
            </a:r>
          </a:p>
          <a:p>
            <a:pPr marL="342900" indent="-342900">
              <a:buFont typeface="+mj-lt"/>
              <a:buAutoNum type="alphaLcParenR"/>
            </a:pPr>
            <a:r>
              <a:rPr lang="tr-TR" sz="1600" dirty="0"/>
              <a:t>T puanı, z puanından daha güvenilirdir. </a:t>
            </a:r>
          </a:p>
          <a:p>
            <a:pPr marL="342900" indent="-342900">
              <a:buFont typeface="+mj-lt"/>
              <a:buAutoNum type="alphaLcParenR"/>
            </a:pPr>
            <a:r>
              <a:rPr lang="tr-TR" sz="1600" dirty="0"/>
              <a:t>Standart puanlar ortalamaya bağlı olarak hesaplanır. </a:t>
            </a:r>
          </a:p>
          <a:p>
            <a:pPr marL="342900" indent="-342900">
              <a:buFont typeface="+mj-lt"/>
              <a:buAutoNum type="alphaLcParenR"/>
            </a:pPr>
            <a:r>
              <a:rPr lang="tr-TR" sz="1600" dirty="0"/>
              <a:t>z puanı 2 olan bir bireyin puanı, ortalamanın 2 standart sapma üzerindedir. </a:t>
            </a:r>
          </a:p>
          <a:p>
            <a:pPr marL="342900" indent="-342900">
              <a:buFont typeface="+mj-lt"/>
              <a:buAutoNum type="alphaLcParenR"/>
            </a:pPr>
            <a:r>
              <a:rPr lang="tr-TR" sz="1600" dirty="0"/>
              <a:t>T puanına göre yapılan sıralama ile z puanına göre yapılan sıralama aynıdır.</a:t>
            </a:r>
          </a:p>
          <a:p>
            <a:pPr marL="0" indent="0">
              <a:buNone/>
            </a:pPr>
            <a:r>
              <a:rPr lang="tr-TR" sz="1600" dirty="0"/>
              <a:t>Cevap B</a:t>
            </a:r>
            <a:endParaRPr lang="tr-TR" sz="1200" dirty="0"/>
          </a:p>
        </p:txBody>
      </p:sp>
    </p:spTree>
    <p:extLst>
      <p:ext uri="{BB962C8B-B14F-4D97-AF65-F5344CB8AC3E}">
        <p14:creationId xmlns:p14="http://schemas.microsoft.com/office/powerpoint/2010/main" val="142405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descr="çizgi, taslak, öykü gelişim çizgisi; kumpas; grafiğini çıkarma içeren bir resim&#10;&#10;Açıklama otomatik olarak oluşturuldu">
            <a:extLst>
              <a:ext uri="{FF2B5EF4-FFF2-40B4-BE49-F238E27FC236}">
                <a16:creationId xmlns:a16="http://schemas.microsoft.com/office/drawing/2014/main" id="{ED531454-EDEF-4230-BC9A-9D0401DF9C7C}"/>
              </a:ext>
            </a:extLst>
          </p:cNvPr>
          <p:cNvPicPr>
            <a:picLocks noGrp="1" noChangeAspect="1"/>
          </p:cNvPicPr>
          <p:nvPr>
            <p:ph idx="1"/>
          </p:nvPr>
        </p:nvPicPr>
        <p:blipFill>
          <a:blip r:embed="rId2"/>
          <a:stretch>
            <a:fillRect/>
          </a:stretch>
        </p:blipFill>
        <p:spPr>
          <a:xfrm>
            <a:off x="3934171" y="1944408"/>
            <a:ext cx="5096703" cy="2132664"/>
          </a:xfrm>
        </p:spPr>
      </p:pic>
      <p:sp>
        <p:nvSpPr>
          <p:cNvPr id="10" name="İçerik Yer Tutucusu 2">
            <a:extLst>
              <a:ext uri="{FF2B5EF4-FFF2-40B4-BE49-F238E27FC236}">
                <a16:creationId xmlns:a16="http://schemas.microsoft.com/office/drawing/2014/main" id="{CD23B0CC-C67E-CE75-E0B5-42FFDB4BA13F}"/>
              </a:ext>
            </a:extLst>
          </p:cNvPr>
          <p:cNvSpPr txBox="1">
            <a:spLocks/>
          </p:cNvSpPr>
          <p:nvPr/>
        </p:nvSpPr>
        <p:spPr>
          <a:xfrm>
            <a:off x="1557212" y="1574800"/>
            <a:ext cx="9782801" cy="4878536"/>
          </a:xfrm>
          <a:prstGeom prst="rect">
            <a:avLst/>
          </a:prstGeom>
        </p:spPr>
        <p:txBody>
          <a:bodyPr vert="horz" lIns="91440" tIns="45720" rIns="91440" bIns="45720" rtlCol="0">
            <a:normAutofit fontScale="925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None/>
            </a:pPr>
            <a:r>
              <a:rPr lang="tr-TR" sz="1800" b="1" dirty="0"/>
              <a:t>Soru 22. </a:t>
            </a:r>
            <a:r>
              <a:rPr lang="tr-TR" sz="1700" dirty="0"/>
              <a:t>Ortalamaları aynı olan üç farklı normal dağılımın olasılık yoğunluk fonksiyonlarına ait grafikler aşağıdaki gibidir: </a:t>
            </a:r>
          </a:p>
          <a:p>
            <a:pPr marL="0" indent="0">
              <a:buFont typeface="Euphemia" pitchFamily="34" charset="0"/>
              <a:buNone/>
            </a:pPr>
            <a:endParaRPr lang="tr-TR" sz="1700" dirty="0"/>
          </a:p>
          <a:p>
            <a:pPr marL="0" indent="0">
              <a:buFont typeface="Euphemia" pitchFamily="34" charset="0"/>
              <a:buNone/>
            </a:pPr>
            <a:endParaRPr lang="tr-TR" sz="1700" dirty="0"/>
          </a:p>
          <a:p>
            <a:pPr marL="0" indent="0">
              <a:buFont typeface="Euphemia" pitchFamily="34" charset="0"/>
              <a:buNone/>
            </a:pPr>
            <a:endParaRPr lang="tr-TR" sz="1700" dirty="0"/>
          </a:p>
          <a:p>
            <a:pPr marL="0" indent="0">
              <a:buFont typeface="Euphemia" pitchFamily="34" charset="0"/>
              <a:buNone/>
            </a:pPr>
            <a:endParaRPr lang="tr-TR" sz="1700" dirty="0"/>
          </a:p>
          <a:p>
            <a:pPr marL="0" indent="0">
              <a:buFont typeface="Euphemia" pitchFamily="34" charset="0"/>
              <a:buNone/>
            </a:pPr>
            <a:endParaRPr lang="tr-TR" sz="1700" dirty="0"/>
          </a:p>
          <a:p>
            <a:pPr marL="0" indent="0">
              <a:buNone/>
            </a:pPr>
            <a:r>
              <a:rPr lang="tr-TR" sz="1700" dirty="0"/>
              <a:t>Buna göre, aşağıda verilen sıralamalardan hangisi doğrudur? </a:t>
            </a:r>
          </a:p>
          <a:p>
            <a:pPr marL="342900" indent="-342900">
              <a:buFont typeface="+mj-lt"/>
              <a:buAutoNum type="alphaLcParenR"/>
            </a:pPr>
            <a:r>
              <a:rPr lang="vi-VN" sz="1700" dirty="0">
                <a:latin typeface="Times New Roman" panose="02020603050405020304" pitchFamily="18" charset="0"/>
                <a:cs typeface="Times New Roman" panose="02020603050405020304" pitchFamily="18" charset="0"/>
              </a:rPr>
              <a:t>Ơ</a:t>
            </a:r>
            <a:r>
              <a:rPr lang="tr-TR" sz="1700" dirty="0">
                <a:latin typeface="Times New Roman" panose="02020603050405020304" pitchFamily="18" charset="0"/>
                <a:cs typeface="Times New Roman" panose="02020603050405020304" pitchFamily="18" charset="0"/>
              </a:rPr>
              <a:t>1 ˂ </a:t>
            </a:r>
            <a:r>
              <a:rPr lang="vi-VN" sz="1700" dirty="0">
                <a:latin typeface="Times New Roman" panose="02020603050405020304" pitchFamily="18" charset="0"/>
                <a:cs typeface="Times New Roman" panose="02020603050405020304" pitchFamily="18" charset="0"/>
              </a:rPr>
              <a:t>Ơ</a:t>
            </a:r>
            <a:r>
              <a:rPr lang="tr-TR" sz="1700" dirty="0">
                <a:latin typeface="Times New Roman" panose="02020603050405020304" pitchFamily="18" charset="0"/>
                <a:cs typeface="Times New Roman" panose="02020603050405020304" pitchFamily="18" charset="0"/>
              </a:rPr>
              <a:t>2 ˂</a:t>
            </a:r>
            <a:r>
              <a:rPr lang="vi-VN" sz="1700" dirty="0">
                <a:latin typeface="Times New Roman" panose="02020603050405020304" pitchFamily="18" charset="0"/>
                <a:cs typeface="Times New Roman" panose="02020603050405020304" pitchFamily="18" charset="0"/>
              </a:rPr>
              <a:t> Ơ</a:t>
            </a:r>
            <a:r>
              <a:rPr lang="tr-TR" sz="1700" dirty="0">
                <a:latin typeface="Times New Roman" panose="02020603050405020304" pitchFamily="18" charset="0"/>
                <a:cs typeface="Times New Roman" panose="02020603050405020304" pitchFamily="18" charset="0"/>
              </a:rPr>
              <a:t>3</a:t>
            </a:r>
          </a:p>
          <a:p>
            <a:pPr marL="342900" indent="-342900">
              <a:buFont typeface="+mj-lt"/>
              <a:buAutoNum type="alphaLcParenR"/>
            </a:pPr>
            <a:r>
              <a:rPr lang="vi-VN" sz="1700" dirty="0">
                <a:latin typeface="Times New Roman" panose="02020603050405020304" pitchFamily="18" charset="0"/>
                <a:cs typeface="Times New Roman" panose="02020603050405020304" pitchFamily="18" charset="0"/>
              </a:rPr>
              <a:t>Ơ</a:t>
            </a:r>
            <a:r>
              <a:rPr lang="tr-TR" sz="1700" dirty="0">
                <a:latin typeface="Times New Roman" panose="02020603050405020304" pitchFamily="18" charset="0"/>
                <a:cs typeface="Times New Roman" panose="02020603050405020304" pitchFamily="18" charset="0"/>
              </a:rPr>
              <a:t>3 ˂ </a:t>
            </a:r>
            <a:r>
              <a:rPr lang="vi-VN" sz="1700" dirty="0">
                <a:latin typeface="Times New Roman" panose="02020603050405020304" pitchFamily="18" charset="0"/>
                <a:cs typeface="Times New Roman" panose="02020603050405020304" pitchFamily="18" charset="0"/>
              </a:rPr>
              <a:t>Ơ</a:t>
            </a:r>
            <a:r>
              <a:rPr lang="tr-TR" sz="1700" dirty="0">
                <a:latin typeface="Times New Roman" panose="02020603050405020304" pitchFamily="18" charset="0"/>
                <a:cs typeface="Times New Roman" panose="02020603050405020304" pitchFamily="18" charset="0"/>
              </a:rPr>
              <a:t>2 ˂</a:t>
            </a:r>
            <a:r>
              <a:rPr lang="vi-VN" sz="1700" dirty="0">
                <a:latin typeface="Times New Roman" panose="02020603050405020304" pitchFamily="18" charset="0"/>
                <a:cs typeface="Times New Roman" panose="02020603050405020304" pitchFamily="18" charset="0"/>
              </a:rPr>
              <a:t> Ơ</a:t>
            </a:r>
            <a:r>
              <a:rPr lang="tr-TR" sz="1700" dirty="0">
                <a:latin typeface="Times New Roman" panose="02020603050405020304" pitchFamily="18" charset="0"/>
                <a:cs typeface="Times New Roman" panose="02020603050405020304" pitchFamily="18" charset="0"/>
              </a:rPr>
              <a:t>1</a:t>
            </a:r>
            <a:endParaRPr lang="tr-TR" sz="1700" dirty="0"/>
          </a:p>
          <a:p>
            <a:pPr marL="342900" indent="-342900">
              <a:buFont typeface="+mj-lt"/>
              <a:buAutoNum type="alphaLcParenR"/>
            </a:pPr>
            <a:r>
              <a:rPr lang="vi-VN" sz="1700" dirty="0">
                <a:latin typeface="Times New Roman" panose="02020603050405020304" pitchFamily="18" charset="0"/>
                <a:cs typeface="Times New Roman" panose="02020603050405020304" pitchFamily="18" charset="0"/>
              </a:rPr>
              <a:t>Ơ</a:t>
            </a:r>
            <a:r>
              <a:rPr lang="tr-TR" sz="1700" dirty="0">
                <a:latin typeface="Times New Roman" panose="02020603050405020304" pitchFamily="18" charset="0"/>
                <a:cs typeface="Times New Roman" panose="02020603050405020304" pitchFamily="18" charset="0"/>
              </a:rPr>
              <a:t>1 ˂ </a:t>
            </a:r>
            <a:r>
              <a:rPr lang="vi-VN" sz="1700" dirty="0">
                <a:latin typeface="Times New Roman" panose="02020603050405020304" pitchFamily="18" charset="0"/>
                <a:cs typeface="Times New Roman" panose="02020603050405020304" pitchFamily="18" charset="0"/>
              </a:rPr>
              <a:t>Ơ</a:t>
            </a:r>
            <a:r>
              <a:rPr lang="tr-TR" sz="1700" dirty="0">
                <a:latin typeface="Times New Roman" panose="02020603050405020304" pitchFamily="18" charset="0"/>
                <a:cs typeface="Times New Roman" panose="02020603050405020304" pitchFamily="18" charset="0"/>
              </a:rPr>
              <a:t>3 ˂</a:t>
            </a:r>
            <a:r>
              <a:rPr lang="vi-VN" sz="1700" dirty="0">
                <a:latin typeface="Times New Roman" panose="02020603050405020304" pitchFamily="18" charset="0"/>
                <a:cs typeface="Times New Roman" panose="02020603050405020304" pitchFamily="18" charset="0"/>
              </a:rPr>
              <a:t> Ơ</a:t>
            </a:r>
            <a:r>
              <a:rPr lang="tr-TR" sz="1700" dirty="0">
                <a:latin typeface="Times New Roman" panose="02020603050405020304" pitchFamily="18" charset="0"/>
                <a:cs typeface="Times New Roman" panose="02020603050405020304" pitchFamily="18" charset="0"/>
              </a:rPr>
              <a:t>2</a:t>
            </a:r>
            <a:endParaRPr lang="tr-TR" sz="1700" dirty="0"/>
          </a:p>
          <a:p>
            <a:pPr marL="342900" indent="-342900">
              <a:buFont typeface="+mj-lt"/>
              <a:buAutoNum type="alphaLcParenR"/>
            </a:pPr>
            <a:r>
              <a:rPr lang="vi-VN" sz="1700" dirty="0">
                <a:latin typeface="Times New Roman" panose="02020603050405020304" pitchFamily="18" charset="0"/>
                <a:cs typeface="Times New Roman" panose="02020603050405020304" pitchFamily="18" charset="0"/>
              </a:rPr>
              <a:t>Ơ</a:t>
            </a:r>
            <a:r>
              <a:rPr lang="tr-TR" sz="1700" dirty="0">
                <a:latin typeface="Times New Roman" panose="02020603050405020304" pitchFamily="18" charset="0"/>
                <a:cs typeface="Times New Roman" panose="02020603050405020304" pitchFamily="18" charset="0"/>
              </a:rPr>
              <a:t>2 ˂ </a:t>
            </a:r>
            <a:r>
              <a:rPr lang="vi-VN" sz="1700" dirty="0">
                <a:latin typeface="Times New Roman" panose="02020603050405020304" pitchFamily="18" charset="0"/>
                <a:cs typeface="Times New Roman" panose="02020603050405020304" pitchFamily="18" charset="0"/>
              </a:rPr>
              <a:t>Ơ</a:t>
            </a:r>
            <a:r>
              <a:rPr lang="tr-TR" sz="1700" dirty="0">
                <a:latin typeface="Times New Roman" panose="02020603050405020304" pitchFamily="18" charset="0"/>
                <a:cs typeface="Times New Roman" panose="02020603050405020304" pitchFamily="18" charset="0"/>
              </a:rPr>
              <a:t>3 ˂</a:t>
            </a:r>
            <a:r>
              <a:rPr lang="vi-VN" sz="1700" dirty="0">
                <a:latin typeface="Times New Roman" panose="02020603050405020304" pitchFamily="18" charset="0"/>
                <a:cs typeface="Times New Roman" panose="02020603050405020304" pitchFamily="18" charset="0"/>
              </a:rPr>
              <a:t> Ơ</a:t>
            </a:r>
            <a:r>
              <a:rPr lang="tr-TR" sz="1700" dirty="0">
                <a:latin typeface="Times New Roman" panose="02020603050405020304" pitchFamily="18" charset="0"/>
                <a:cs typeface="Times New Roman" panose="02020603050405020304" pitchFamily="18" charset="0"/>
              </a:rPr>
              <a:t>1</a:t>
            </a:r>
            <a:endParaRPr lang="tr-TR" sz="1700" dirty="0"/>
          </a:p>
          <a:p>
            <a:pPr marL="342900" indent="-342900">
              <a:buFont typeface="+mj-lt"/>
              <a:buAutoNum type="alphaLcParenR"/>
            </a:pPr>
            <a:r>
              <a:rPr lang="vi-VN" sz="1700" dirty="0">
                <a:latin typeface="Times New Roman" panose="02020603050405020304" pitchFamily="18" charset="0"/>
                <a:cs typeface="Times New Roman" panose="02020603050405020304" pitchFamily="18" charset="0"/>
              </a:rPr>
              <a:t>Ơ</a:t>
            </a:r>
            <a:r>
              <a:rPr lang="tr-TR" sz="1700" dirty="0">
                <a:latin typeface="Times New Roman" panose="02020603050405020304" pitchFamily="18" charset="0"/>
                <a:cs typeface="Times New Roman" panose="02020603050405020304" pitchFamily="18" charset="0"/>
              </a:rPr>
              <a:t>3 ˂ </a:t>
            </a:r>
            <a:r>
              <a:rPr lang="vi-VN" sz="1700" dirty="0">
                <a:latin typeface="Times New Roman" panose="02020603050405020304" pitchFamily="18" charset="0"/>
                <a:cs typeface="Times New Roman" panose="02020603050405020304" pitchFamily="18" charset="0"/>
              </a:rPr>
              <a:t>Ơ</a:t>
            </a:r>
            <a:r>
              <a:rPr lang="tr-TR" sz="1700" dirty="0">
                <a:latin typeface="Times New Roman" panose="02020603050405020304" pitchFamily="18" charset="0"/>
                <a:cs typeface="Times New Roman" panose="02020603050405020304" pitchFamily="18" charset="0"/>
              </a:rPr>
              <a:t>1 ˂</a:t>
            </a:r>
            <a:r>
              <a:rPr lang="vi-VN" sz="1700" dirty="0">
                <a:latin typeface="Times New Roman" panose="02020603050405020304" pitchFamily="18" charset="0"/>
                <a:cs typeface="Times New Roman" panose="02020603050405020304" pitchFamily="18" charset="0"/>
              </a:rPr>
              <a:t> Ơ</a:t>
            </a:r>
            <a:r>
              <a:rPr lang="tr-TR" sz="1700" dirty="0">
                <a:latin typeface="Times New Roman" panose="02020603050405020304" pitchFamily="18" charset="0"/>
                <a:cs typeface="Times New Roman" panose="02020603050405020304" pitchFamily="18" charset="0"/>
              </a:rPr>
              <a:t>2	</a:t>
            </a:r>
          </a:p>
          <a:p>
            <a:pPr marL="0" indent="0">
              <a:buNone/>
            </a:pPr>
            <a:r>
              <a:rPr lang="tr-TR" sz="1800" dirty="0"/>
              <a:t>Cevap A</a:t>
            </a:r>
            <a:endParaRPr lang="tr-TR" sz="1700" dirty="0"/>
          </a:p>
          <a:p>
            <a:pPr marL="0" indent="0">
              <a:buNone/>
            </a:pPr>
            <a:endParaRPr lang="tr-TR" sz="1600" dirty="0"/>
          </a:p>
        </p:txBody>
      </p:sp>
      <p:sp>
        <p:nvSpPr>
          <p:cNvPr id="2" name="Başlık 1">
            <a:extLst>
              <a:ext uri="{FF2B5EF4-FFF2-40B4-BE49-F238E27FC236}">
                <a16:creationId xmlns:a16="http://schemas.microsoft.com/office/drawing/2014/main" id="{132337BC-65F0-90E7-3608-27A9776202F3}"/>
              </a:ext>
            </a:extLst>
          </p:cNvPr>
          <p:cNvSpPr>
            <a:spLocks noGrp="1"/>
          </p:cNvSpPr>
          <p:nvPr>
            <p:ph type="title"/>
          </p:nvPr>
        </p:nvSpPr>
        <p:spPr/>
        <p:txBody>
          <a:bodyPr/>
          <a:lstStyle/>
          <a:p>
            <a:r>
              <a:rPr lang="tr-TR" dirty="0"/>
              <a:t>KPSS 2021 A Grubu ÖAB (İstatistik) s22</a:t>
            </a:r>
          </a:p>
        </p:txBody>
      </p:sp>
    </p:spTree>
    <p:extLst>
      <p:ext uri="{BB962C8B-B14F-4D97-AF65-F5344CB8AC3E}">
        <p14:creationId xmlns:p14="http://schemas.microsoft.com/office/powerpoint/2010/main" val="319173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2" end="12"/>
                                            </p:txEl>
                                          </p:spTgt>
                                        </p:tgtEl>
                                        <p:attrNameLst>
                                          <p:attrName>style.visibility</p:attrName>
                                        </p:attrNameLst>
                                      </p:cBhvr>
                                      <p:to>
                                        <p:strVal val="visible"/>
                                      </p:to>
                                    </p:set>
                                    <p:animEffect transition="in" filter="fade">
                                      <p:cBhvr>
                                        <p:cTn id="7" dur="500"/>
                                        <p:tgtEl>
                                          <p:spTgt spid="1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2337BC-65F0-90E7-3608-27A9776202F3}"/>
              </a:ext>
            </a:extLst>
          </p:cNvPr>
          <p:cNvSpPr>
            <a:spLocks noGrp="1"/>
          </p:cNvSpPr>
          <p:nvPr>
            <p:ph type="title"/>
          </p:nvPr>
        </p:nvSpPr>
        <p:spPr/>
        <p:txBody>
          <a:bodyPr/>
          <a:lstStyle/>
          <a:p>
            <a:r>
              <a:rPr lang="tr-TR" dirty="0"/>
              <a:t>KPSS 2020 Lisans (Eğitim Bilimleri) s45</a:t>
            </a:r>
          </a:p>
        </p:txBody>
      </p:sp>
      <p:sp>
        <p:nvSpPr>
          <p:cNvPr id="3" name="İçerik Yer Tutucusu 2">
            <a:extLst>
              <a:ext uri="{FF2B5EF4-FFF2-40B4-BE49-F238E27FC236}">
                <a16:creationId xmlns:a16="http://schemas.microsoft.com/office/drawing/2014/main" id="{2AC535F9-5E5A-1299-182D-015757AB1554}"/>
              </a:ext>
            </a:extLst>
          </p:cNvPr>
          <p:cNvSpPr>
            <a:spLocks noGrp="1"/>
          </p:cNvSpPr>
          <p:nvPr>
            <p:ph idx="1"/>
          </p:nvPr>
        </p:nvSpPr>
        <p:spPr/>
        <p:txBody>
          <a:bodyPr>
            <a:normAutofit/>
          </a:bodyPr>
          <a:lstStyle/>
          <a:p>
            <a:pPr marL="0" indent="0">
              <a:buNone/>
            </a:pPr>
            <a:r>
              <a:rPr lang="tr-TR" sz="1600" b="1" dirty="0"/>
              <a:t>Soru 45. </a:t>
            </a:r>
            <a:r>
              <a:rPr lang="tr-TR" sz="1600" dirty="0"/>
              <a:t>Bir coğrafya öğretmeni, her bir doğru cevabın 4 puan olduğu 25 maddelik bir testi öğrencilerine uygulamıştır. Test puanlarını incelediğinde ortalamasının 71, en çok tekrar eden puanın 80 olduğunu ve öğrencilerin yarısının bu testten 74 ve üzeri puan aldığını belirlemiştir. </a:t>
            </a:r>
          </a:p>
          <a:p>
            <a:pPr marL="0" indent="0">
              <a:buNone/>
            </a:pPr>
            <a:r>
              <a:rPr lang="tr-TR" sz="1600" b="1" dirty="0"/>
              <a:t>Öğretmen bu testten alınan puanların dağılımını bir grafikle betimlediğinde aşağıdaki dağılımlardan hangisi oluşur? </a:t>
            </a:r>
          </a:p>
          <a:p>
            <a:pPr marL="0" indent="0">
              <a:buNone/>
            </a:pPr>
            <a:endParaRPr lang="tr-TR" sz="1600" b="1" dirty="0"/>
          </a:p>
          <a:p>
            <a:pPr marL="342900" indent="-342900">
              <a:buFont typeface="+mj-lt"/>
              <a:buAutoNum type="alphaLcParenR"/>
            </a:pPr>
            <a:r>
              <a:rPr lang="tr-TR" sz="1600" dirty="0"/>
              <a:t>Tek modlu sağa çarpık dağılım </a:t>
            </a:r>
          </a:p>
          <a:p>
            <a:pPr marL="342900" indent="-342900">
              <a:buFont typeface="+mj-lt"/>
              <a:buAutoNum type="alphaLcParenR"/>
            </a:pPr>
            <a:r>
              <a:rPr lang="tr-TR" sz="1600" dirty="0"/>
              <a:t>Tek modlu sola çarpık dağılım </a:t>
            </a:r>
          </a:p>
          <a:p>
            <a:pPr marL="342900" indent="-342900">
              <a:buFont typeface="+mj-lt"/>
              <a:buAutoNum type="alphaLcParenR"/>
            </a:pPr>
            <a:r>
              <a:rPr lang="tr-TR" sz="1600" dirty="0"/>
              <a:t>Normal dağılım </a:t>
            </a:r>
          </a:p>
          <a:p>
            <a:pPr marL="342900" indent="-342900">
              <a:buFont typeface="+mj-lt"/>
              <a:buAutoNum type="alphaLcParenR"/>
            </a:pPr>
            <a:r>
              <a:rPr lang="tr-TR" sz="1600" dirty="0"/>
              <a:t>Çift modlu sağa çarpık dağılım </a:t>
            </a:r>
          </a:p>
          <a:p>
            <a:pPr marL="342900" indent="-342900">
              <a:buFont typeface="+mj-lt"/>
              <a:buAutoNum type="alphaLcParenR"/>
            </a:pPr>
            <a:r>
              <a:rPr lang="tr-TR" sz="1600" dirty="0"/>
              <a:t>Çift modlu sola çarpık dağılım </a:t>
            </a:r>
          </a:p>
          <a:p>
            <a:pPr marL="0" indent="0">
              <a:buNone/>
            </a:pPr>
            <a:r>
              <a:rPr lang="tr-TR" sz="1600" dirty="0"/>
              <a:t>Cevap B</a:t>
            </a:r>
            <a:endParaRPr lang="tr-TR" sz="1200" dirty="0"/>
          </a:p>
        </p:txBody>
      </p:sp>
    </p:spTree>
    <p:extLst>
      <p:ext uri="{BB962C8B-B14F-4D97-AF65-F5344CB8AC3E}">
        <p14:creationId xmlns:p14="http://schemas.microsoft.com/office/powerpoint/2010/main" val="192096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2337BC-65F0-90E7-3608-27A9776202F3}"/>
              </a:ext>
            </a:extLst>
          </p:cNvPr>
          <p:cNvSpPr>
            <a:spLocks noGrp="1"/>
          </p:cNvSpPr>
          <p:nvPr>
            <p:ph type="title"/>
          </p:nvPr>
        </p:nvSpPr>
        <p:spPr/>
        <p:txBody>
          <a:bodyPr/>
          <a:lstStyle/>
          <a:p>
            <a:r>
              <a:rPr lang="tr-TR" dirty="0"/>
              <a:t>KPSS 2020 Lisans (Eğitim Bilimleri) s46</a:t>
            </a:r>
          </a:p>
        </p:txBody>
      </p:sp>
      <p:sp>
        <p:nvSpPr>
          <p:cNvPr id="3" name="İçerik Yer Tutucusu 2">
            <a:extLst>
              <a:ext uri="{FF2B5EF4-FFF2-40B4-BE49-F238E27FC236}">
                <a16:creationId xmlns:a16="http://schemas.microsoft.com/office/drawing/2014/main" id="{2AC535F9-5E5A-1299-182D-015757AB1554}"/>
              </a:ext>
            </a:extLst>
          </p:cNvPr>
          <p:cNvSpPr>
            <a:spLocks noGrp="1"/>
          </p:cNvSpPr>
          <p:nvPr>
            <p:ph idx="1"/>
          </p:nvPr>
        </p:nvSpPr>
        <p:spPr/>
        <p:txBody>
          <a:bodyPr>
            <a:normAutofit/>
          </a:bodyPr>
          <a:lstStyle/>
          <a:p>
            <a:pPr marL="0" indent="0">
              <a:buNone/>
            </a:pPr>
            <a:r>
              <a:rPr lang="tr-TR" sz="1600" b="1" dirty="0"/>
              <a:t>Soru 46. </a:t>
            </a:r>
            <a:r>
              <a:rPr lang="tr-TR" sz="1600" dirty="0"/>
              <a:t>Gözde’nin tarih sınavından aldığı ham puan, T puanına çevrildiğinde 70 olarak bulunmuştur. </a:t>
            </a:r>
          </a:p>
          <a:p>
            <a:pPr marL="0" indent="0">
              <a:buNone/>
            </a:pPr>
            <a:r>
              <a:rPr lang="tr-TR" sz="1600" b="1" dirty="0"/>
              <a:t>Gözde’nin bu sınavdaki başarısıyla ilgili, </a:t>
            </a:r>
          </a:p>
          <a:p>
            <a:pPr marL="0" indent="0">
              <a:buNone/>
            </a:pPr>
            <a:r>
              <a:rPr lang="tr-TR" sz="1600" b="1" dirty="0"/>
              <a:t>I.</a:t>
            </a:r>
            <a:r>
              <a:rPr lang="tr-TR" sz="1600" dirty="0"/>
              <a:t> 100 üzerinden 70 almıştır. </a:t>
            </a:r>
          </a:p>
          <a:p>
            <a:pPr marL="0" indent="0">
              <a:buNone/>
            </a:pPr>
            <a:r>
              <a:rPr lang="tr-TR" sz="1600" b="1" dirty="0"/>
              <a:t>II.</a:t>
            </a:r>
            <a:r>
              <a:rPr lang="tr-TR" sz="1600" dirty="0"/>
              <a:t> Sınıf ortalamasının üzerinde bir puan almıştır. </a:t>
            </a:r>
          </a:p>
          <a:p>
            <a:pPr marL="0" indent="0">
              <a:buNone/>
            </a:pPr>
            <a:r>
              <a:rPr lang="tr-TR" sz="1600" b="1" dirty="0"/>
              <a:t>III.</a:t>
            </a:r>
            <a:r>
              <a:rPr lang="tr-TR" sz="1600" dirty="0"/>
              <a:t> Soruların %70’ini doğru cevaplamıştır. </a:t>
            </a:r>
          </a:p>
          <a:p>
            <a:pPr marL="0" indent="0">
              <a:buNone/>
            </a:pPr>
            <a:r>
              <a:rPr lang="tr-TR" sz="1600" b="1" dirty="0"/>
              <a:t>ifadelerinden hangileri </a:t>
            </a:r>
            <a:r>
              <a:rPr lang="tr-TR" sz="1600" b="1" u="heavy" dirty="0"/>
              <a:t>kesinlikle</a:t>
            </a:r>
            <a:r>
              <a:rPr lang="tr-TR" sz="1600" b="1" dirty="0"/>
              <a:t> doğrudur? </a:t>
            </a:r>
          </a:p>
          <a:p>
            <a:pPr marL="0" indent="0">
              <a:buNone/>
            </a:pPr>
            <a:endParaRPr lang="tr-TR" sz="1600" dirty="0"/>
          </a:p>
          <a:p>
            <a:pPr marL="342900" indent="-342900">
              <a:buAutoNum type="alphaLcParenR"/>
            </a:pPr>
            <a:r>
              <a:rPr lang="tr-TR" sz="1600" dirty="0"/>
              <a:t>Yalnız I 	b) Yalnız II 	c) I ve II 		d) I ve III 		e) II ve II</a:t>
            </a:r>
          </a:p>
          <a:p>
            <a:pPr marL="0" indent="0">
              <a:buNone/>
            </a:pPr>
            <a:r>
              <a:rPr lang="tr-TR" sz="1600" dirty="0"/>
              <a:t>Cevap B</a:t>
            </a:r>
            <a:endParaRPr lang="tr-TR" sz="1200" dirty="0"/>
          </a:p>
        </p:txBody>
      </p:sp>
    </p:spTree>
    <p:extLst>
      <p:ext uri="{BB962C8B-B14F-4D97-AF65-F5344CB8AC3E}">
        <p14:creationId xmlns:p14="http://schemas.microsoft.com/office/powerpoint/2010/main" val="245768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2337BC-65F0-90E7-3608-27A9776202F3}"/>
              </a:ext>
            </a:extLst>
          </p:cNvPr>
          <p:cNvSpPr>
            <a:spLocks noGrp="1"/>
          </p:cNvSpPr>
          <p:nvPr>
            <p:ph type="title"/>
          </p:nvPr>
        </p:nvSpPr>
        <p:spPr/>
        <p:txBody>
          <a:bodyPr/>
          <a:lstStyle/>
          <a:p>
            <a:r>
              <a:rPr lang="tr-TR" dirty="0"/>
              <a:t>KPSS 2020 Lisans (Eğitim Bilimleri) s47</a:t>
            </a:r>
          </a:p>
        </p:txBody>
      </p:sp>
      <p:sp>
        <p:nvSpPr>
          <p:cNvPr id="3" name="İçerik Yer Tutucusu 2">
            <a:extLst>
              <a:ext uri="{FF2B5EF4-FFF2-40B4-BE49-F238E27FC236}">
                <a16:creationId xmlns:a16="http://schemas.microsoft.com/office/drawing/2014/main" id="{2AC535F9-5E5A-1299-182D-015757AB1554}"/>
              </a:ext>
            </a:extLst>
          </p:cNvPr>
          <p:cNvSpPr>
            <a:spLocks noGrp="1"/>
          </p:cNvSpPr>
          <p:nvPr>
            <p:ph idx="1"/>
          </p:nvPr>
        </p:nvSpPr>
        <p:spPr>
          <a:xfrm>
            <a:off x="1557212" y="1574800"/>
            <a:ext cx="9782801" cy="5130800"/>
          </a:xfrm>
        </p:spPr>
        <p:txBody>
          <a:bodyPr>
            <a:normAutofit lnSpcReduction="10000"/>
          </a:bodyPr>
          <a:lstStyle/>
          <a:p>
            <a:pPr marL="0" indent="0">
              <a:buNone/>
            </a:pPr>
            <a:r>
              <a:rPr lang="tr-TR" sz="1600" b="1" dirty="0"/>
              <a:t>Soru 47. </a:t>
            </a:r>
            <a:r>
              <a:rPr lang="tr-TR" sz="1600" dirty="0"/>
              <a:t>Bağıl değerlendirmenin yapıldığı biyoloji ve kimya sınavlarından Ayşe’nin aldığı ham puanlar ile bu sınavların ortalamaları ve standart sapmaları aşağıdaki tabloda verilmiştir.</a:t>
            </a:r>
          </a:p>
          <a:p>
            <a:pPr marL="0" indent="0">
              <a:buNone/>
            </a:pPr>
            <a:endParaRPr lang="tr-TR" sz="1600" dirty="0"/>
          </a:p>
          <a:p>
            <a:pPr marL="0" indent="0">
              <a:buNone/>
            </a:pPr>
            <a:endParaRPr lang="tr-TR" sz="1600" dirty="0"/>
          </a:p>
          <a:p>
            <a:pPr marL="0" indent="0">
              <a:buNone/>
            </a:pPr>
            <a:endParaRPr lang="tr-TR" sz="1600" dirty="0"/>
          </a:p>
          <a:p>
            <a:pPr marL="0" indent="0">
              <a:buNone/>
            </a:pPr>
            <a:endParaRPr lang="tr-TR" sz="1600" dirty="0"/>
          </a:p>
          <a:p>
            <a:pPr marL="0" indent="0">
              <a:buNone/>
            </a:pPr>
            <a:r>
              <a:rPr lang="tr-TR" sz="1600" b="1" dirty="0"/>
              <a:t>Buna göre aşağıdakilerden hangisi </a:t>
            </a:r>
            <a:r>
              <a:rPr lang="tr-TR" sz="1600" b="1" u="heavy" dirty="0"/>
              <a:t>kesinlikle</a:t>
            </a:r>
            <a:r>
              <a:rPr lang="tr-TR" sz="1600" b="1" dirty="0"/>
              <a:t> doğrudur? </a:t>
            </a:r>
          </a:p>
          <a:p>
            <a:pPr marL="0" indent="0">
              <a:buNone/>
            </a:pPr>
            <a:endParaRPr lang="tr-TR" sz="1600" dirty="0"/>
          </a:p>
          <a:p>
            <a:pPr marL="342900" indent="-342900">
              <a:buFont typeface="+mj-lt"/>
              <a:buAutoNum type="alphaLcParenR"/>
            </a:pPr>
            <a:r>
              <a:rPr lang="tr-TR" sz="1600" dirty="0"/>
              <a:t>Ayşe kimya sınavında biyoloji sınavından daha başarılıdır. </a:t>
            </a:r>
          </a:p>
          <a:p>
            <a:pPr marL="342900" indent="-342900">
              <a:buFont typeface="+mj-lt"/>
              <a:buAutoNum type="alphaLcParenR"/>
            </a:pPr>
            <a:r>
              <a:rPr lang="tr-TR" sz="1600" dirty="0"/>
              <a:t>Kimya sınavında öğrencilerin puanları biyoloji sınavından daha homojendir. </a:t>
            </a:r>
          </a:p>
          <a:p>
            <a:pPr marL="342900" indent="-342900">
              <a:buFont typeface="+mj-lt"/>
              <a:buAutoNum type="alphaLcParenR"/>
            </a:pPr>
            <a:r>
              <a:rPr lang="tr-TR" sz="1600" dirty="0"/>
              <a:t>Ayşe’nin kimya sınavındaki T puanı 70’tir. </a:t>
            </a:r>
          </a:p>
          <a:p>
            <a:pPr marL="342900" indent="-342900">
              <a:buFont typeface="+mj-lt"/>
              <a:buAutoNum type="alphaLcParenR"/>
            </a:pPr>
            <a:r>
              <a:rPr lang="tr-TR" sz="1600" dirty="0"/>
              <a:t>İki sınavda da sınıftakilerin yarısından fazlası, Ayşe’den daha yüksek puan almıştır. </a:t>
            </a:r>
          </a:p>
          <a:p>
            <a:pPr marL="342900" indent="-342900">
              <a:buFont typeface="+mj-lt"/>
              <a:buAutoNum type="alphaLcParenR"/>
            </a:pPr>
            <a:r>
              <a:rPr lang="tr-TR" sz="1600" dirty="0"/>
              <a:t>Ayşe’nin biyoloji sınavındaki z puanı 1,5’tir.	</a:t>
            </a:r>
          </a:p>
          <a:p>
            <a:pPr marL="0" indent="0">
              <a:buNone/>
            </a:pPr>
            <a:r>
              <a:rPr lang="tr-TR" sz="1600" dirty="0"/>
              <a:t>Cevap A</a:t>
            </a:r>
          </a:p>
          <a:p>
            <a:pPr marL="0" indent="0">
              <a:buNone/>
            </a:pPr>
            <a:endParaRPr lang="tr-TR" sz="1600" dirty="0"/>
          </a:p>
        </p:txBody>
      </p:sp>
      <p:graphicFrame>
        <p:nvGraphicFramePr>
          <p:cNvPr id="4" name="Tablo 3">
            <a:extLst>
              <a:ext uri="{FF2B5EF4-FFF2-40B4-BE49-F238E27FC236}">
                <a16:creationId xmlns:a16="http://schemas.microsoft.com/office/drawing/2014/main" id="{25953C2F-8C30-9FCF-E855-F15C4645CEF9}"/>
              </a:ext>
            </a:extLst>
          </p:cNvPr>
          <p:cNvGraphicFramePr>
            <a:graphicFrameLocks noGrp="1"/>
          </p:cNvGraphicFramePr>
          <p:nvPr>
            <p:extLst>
              <p:ext uri="{D42A27DB-BD31-4B8C-83A1-F6EECF244321}">
                <p14:modId xmlns:p14="http://schemas.microsoft.com/office/powerpoint/2010/main" val="1140986968"/>
              </p:ext>
            </p:extLst>
          </p:nvPr>
        </p:nvGraphicFramePr>
        <p:xfrm>
          <a:off x="1629915" y="2060848"/>
          <a:ext cx="3708000" cy="1483360"/>
        </p:xfrm>
        <a:graphic>
          <a:graphicData uri="http://schemas.openxmlformats.org/drawingml/2006/table">
            <a:tbl>
              <a:tblPr firstRow="1" bandRow="1">
                <a:tableStyleId>{5940675A-B579-460E-94D1-54222C63F5DA}</a:tableStyleId>
              </a:tblPr>
              <a:tblGrid>
                <a:gridCol w="1980000">
                  <a:extLst>
                    <a:ext uri="{9D8B030D-6E8A-4147-A177-3AD203B41FA5}">
                      <a16:colId xmlns:a16="http://schemas.microsoft.com/office/drawing/2014/main" val="694047694"/>
                    </a:ext>
                  </a:extLst>
                </a:gridCol>
                <a:gridCol w="864000">
                  <a:extLst>
                    <a:ext uri="{9D8B030D-6E8A-4147-A177-3AD203B41FA5}">
                      <a16:colId xmlns:a16="http://schemas.microsoft.com/office/drawing/2014/main" val="430324391"/>
                    </a:ext>
                  </a:extLst>
                </a:gridCol>
                <a:gridCol w="864000">
                  <a:extLst>
                    <a:ext uri="{9D8B030D-6E8A-4147-A177-3AD203B41FA5}">
                      <a16:colId xmlns:a16="http://schemas.microsoft.com/office/drawing/2014/main" val="282763656"/>
                    </a:ext>
                  </a:extLst>
                </a:gridCol>
              </a:tblGrid>
              <a:tr h="370840">
                <a:tc>
                  <a:txBody>
                    <a:bodyPr/>
                    <a:lstStyle/>
                    <a:p>
                      <a:endParaRPr lang="tr-TR" sz="1600" dirty="0"/>
                    </a:p>
                  </a:txBody>
                  <a:tcPr/>
                </a:tc>
                <a:tc>
                  <a:txBody>
                    <a:bodyPr/>
                    <a:lstStyle/>
                    <a:p>
                      <a:pPr algn="ctr"/>
                      <a:r>
                        <a:rPr lang="tr-TR" sz="1600" dirty="0"/>
                        <a:t>Biyoloji</a:t>
                      </a:r>
                    </a:p>
                  </a:txBody>
                  <a:tcPr/>
                </a:tc>
                <a:tc>
                  <a:txBody>
                    <a:bodyPr/>
                    <a:lstStyle/>
                    <a:p>
                      <a:pPr algn="ctr"/>
                      <a:r>
                        <a:rPr lang="tr-TR" sz="1600" dirty="0"/>
                        <a:t>Kimya</a:t>
                      </a:r>
                    </a:p>
                  </a:txBody>
                  <a:tcPr/>
                </a:tc>
                <a:extLst>
                  <a:ext uri="{0D108BD9-81ED-4DB2-BD59-A6C34878D82A}">
                    <a16:rowId xmlns:a16="http://schemas.microsoft.com/office/drawing/2014/main" val="3847678473"/>
                  </a:ext>
                </a:extLst>
              </a:tr>
              <a:tr h="370840">
                <a:tc>
                  <a:txBody>
                    <a:bodyPr/>
                    <a:lstStyle/>
                    <a:p>
                      <a:r>
                        <a:rPr lang="tr-TR" sz="1600" dirty="0"/>
                        <a:t>Ayşe’nin ham puanı</a:t>
                      </a:r>
                    </a:p>
                  </a:txBody>
                  <a:tcPr/>
                </a:tc>
                <a:tc>
                  <a:txBody>
                    <a:bodyPr/>
                    <a:lstStyle/>
                    <a:p>
                      <a:pPr algn="ctr"/>
                      <a:r>
                        <a:rPr lang="tr-TR" sz="1600" dirty="0"/>
                        <a:t>64</a:t>
                      </a:r>
                    </a:p>
                  </a:txBody>
                  <a:tcPr/>
                </a:tc>
                <a:tc>
                  <a:txBody>
                    <a:bodyPr/>
                    <a:lstStyle/>
                    <a:p>
                      <a:pPr algn="ctr"/>
                      <a:r>
                        <a:rPr lang="tr-TR" sz="1600" dirty="0"/>
                        <a:t>82</a:t>
                      </a:r>
                    </a:p>
                  </a:txBody>
                  <a:tcPr/>
                </a:tc>
                <a:extLst>
                  <a:ext uri="{0D108BD9-81ED-4DB2-BD59-A6C34878D82A}">
                    <a16:rowId xmlns:a16="http://schemas.microsoft.com/office/drawing/2014/main" val="4412447"/>
                  </a:ext>
                </a:extLst>
              </a:tr>
              <a:tr h="370840">
                <a:tc>
                  <a:txBody>
                    <a:bodyPr/>
                    <a:lstStyle/>
                    <a:p>
                      <a:r>
                        <a:rPr lang="tr-TR" sz="1600" dirty="0"/>
                        <a:t>Ortalama</a:t>
                      </a:r>
                    </a:p>
                  </a:txBody>
                  <a:tcPr/>
                </a:tc>
                <a:tc>
                  <a:txBody>
                    <a:bodyPr/>
                    <a:lstStyle/>
                    <a:p>
                      <a:pPr algn="ctr"/>
                      <a:r>
                        <a:rPr lang="tr-TR" sz="1600" dirty="0"/>
                        <a:t>58</a:t>
                      </a:r>
                    </a:p>
                  </a:txBody>
                  <a:tcPr/>
                </a:tc>
                <a:tc>
                  <a:txBody>
                    <a:bodyPr/>
                    <a:lstStyle/>
                    <a:p>
                      <a:pPr algn="ctr"/>
                      <a:r>
                        <a:rPr lang="tr-TR" sz="1600" dirty="0"/>
                        <a:t>72</a:t>
                      </a:r>
                    </a:p>
                  </a:txBody>
                  <a:tcPr/>
                </a:tc>
                <a:extLst>
                  <a:ext uri="{0D108BD9-81ED-4DB2-BD59-A6C34878D82A}">
                    <a16:rowId xmlns:a16="http://schemas.microsoft.com/office/drawing/2014/main" val="443531087"/>
                  </a:ext>
                </a:extLst>
              </a:tr>
              <a:tr h="370840">
                <a:tc>
                  <a:txBody>
                    <a:bodyPr/>
                    <a:lstStyle/>
                    <a:p>
                      <a:r>
                        <a:rPr lang="tr-TR" sz="1600" dirty="0"/>
                        <a:t>Standart sapma</a:t>
                      </a:r>
                    </a:p>
                  </a:txBody>
                  <a:tcPr/>
                </a:tc>
                <a:tc>
                  <a:txBody>
                    <a:bodyPr/>
                    <a:lstStyle/>
                    <a:p>
                      <a:pPr algn="ctr"/>
                      <a:r>
                        <a:rPr lang="tr-TR" sz="1600" dirty="0"/>
                        <a:t>3</a:t>
                      </a:r>
                    </a:p>
                  </a:txBody>
                  <a:tcPr/>
                </a:tc>
                <a:tc>
                  <a:txBody>
                    <a:bodyPr/>
                    <a:lstStyle/>
                    <a:p>
                      <a:pPr algn="ctr"/>
                      <a:r>
                        <a:rPr lang="tr-TR" sz="1600" dirty="0"/>
                        <a:t>4</a:t>
                      </a:r>
                    </a:p>
                  </a:txBody>
                  <a:tcPr/>
                </a:tc>
                <a:extLst>
                  <a:ext uri="{0D108BD9-81ED-4DB2-BD59-A6C34878D82A}">
                    <a16:rowId xmlns:a16="http://schemas.microsoft.com/office/drawing/2014/main" val="2687691961"/>
                  </a:ext>
                </a:extLst>
              </a:tr>
            </a:tbl>
          </a:graphicData>
        </a:graphic>
      </p:graphicFrame>
    </p:spTree>
    <p:extLst>
      <p:ext uri="{BB962C8B-B14F-4D97-AF65-F5344CB8AC3E}">
        <p14:creationId xmlns:p14="http://schemas.microsoft.com/office/powerpoint/2010/main" val="139468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animEffect transition="in" filter="fade">
                                      <p:cBhvr>
                                        <p:cTn id="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tematik 16x9">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9089_TF02787947" id="{F76874F7-09BF-4919-8092-7DCFDBC47D09}" vid="{BD9753A5-59D8-407E-8B1D-F9314866C99E}"/>
    </a:ext>
  </a:extLst>
</a:theme>
</file>

<file path=ppt/theme/theme2.xml><?xml version="1.0" encoding="utf-8"?>
<a:theme xmlns:a="http://schemas.openxmlformats.org/drawingml/2006/main" name="Ofis Teması">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eması">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 işaretli matematik eğitimi sunusu (geniş ekran)</Template>
  <TotalTime>0</TotalTime>
  <Words>1658</Words>
  <Application>Microsoft Office PowerPoint</Application>
  <PresentationFormat>Özel</PresentationFormat>
  <Paragraphs>292</Paragraphs>
  <Slides>20</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20</vt:i4>
      </vt:variant>
    </vt:vector>
  </HeadingPairs>
  <TitlesOfParts>
    <vt:vector size="26" baseType="lpstr">
      <vt:lpstr>Arial</vt:lpstr>
      <vt:lpstr>Calibri</vt:lpstr>
      <vt:lpstr>Cambria Math</vt:lpstr>
      <vt:lpstr>Euphemia</vt:lpstr>
      <vt:lpstr>Times New Roman</vt:lpstr>
      <vt:lpstr>Matematik 16x9</vt:lpstr>
      <vt:lpstr>İSTATİSTİĞE GİRİŞ </vt:lpstr>
      <vt:lpstr>PowerPoint Sunusu</vt:lpstr>
      <vt:lpstr>KPSS 2021 Lisans (Eğitim Bilimleri) s41</vt:lpstr>
      <vt:lpstr>KPSS 2021 Lisans (Eğitim Bilimleri) s46</vt:lpstr>
      <vt:lpstr>KPSS 2021 Lisans (Eğitim Bilimleri) s47</vt:lpstr>
      <vt:lpstr>KPSS 2021 A Grubu ÖAB (İstatistik) s22</vt:lpstr>
      <vt:lpstr>KPSS 2020 Lisans (Eğitim Bilimleri) s45</vt:lpstr>
      <vt:lpstr>KPSS 2020 Lisans (Eğitim Bilimleri) s46</vt:lpstr>
      <vt:lpstr>KPSS 2020 Lisans (Eğitim Bilimleri) s47</vt:lpstr>
      <vt:lpstr>KPSS 2020 A Grubu ÖAB (İstatistik) s25</vt:lpstr>
      <vt:lpstr>KPSS 2019 Lisans (Eğitim Bilimleri) s44</vt:lpstr>
      <vt:lpstr>KPSS 2019 Lisans (Eğitim Bilimleri) s45</vt:lpstr>
      <vt:lpstr>KPSS 2019 Lisans (Eğitim Bilimleri) s46</vt:lpstr>
      <vt:lpstr>KPSS 2019 Lisans (Eğitim Bilimleri) s47</vt:lpstr>
      <vt:lpstr>KPSS 2018 Lisans (Eğitim Bilimleri) s44</vt:lpstr>
      <vt:lpstr>KPSS 2018 Lisans (Eğitim Bilimleri) s45</vt:lpstr>
      <vt:lpstr>KPSS 2018 A Grubu ÖAB (İstatistik) s21</vt:lpstr>
      <vt:lpstr>KPSS 2018 A Grubu ÖAB (İstatistik) s24</vt:lpstr>
      <vt:lpstr>KPSS 2018 A Grubu ÖAB (İstatistik) s25</vt:lpstr>
      <vt:lpstr>KPSS 2018 A Grubu ÖAB (İstatistik) s26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Başlık Düzeni</dc:title>
  <dc:creator>NİLÜFER</dc:creator>
  <cp:lastModifiedBy>Ahmet Haphap</cp:lastModifiedBy>
  <cp:revision>34</cp:revision>
  <dcterms:created xsi:type="dcterms:W3CDTF">2023-10-05T21:43:07Z</dcterms:created>
  <dcterms:modified xsi:type="dcterms:W3CDTF">2023-11-10T12:26:57Z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