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59" r:id="rId6"/>
    <p:sldId id="278" r:id="rId7"/>
    <p:sldId id="280" r:id="rId8"/>
    <p:sldId id="281" r:id="rId9"/>
    <p:sldId id="279" r:id="rId10"/>
    <p:sldId id="277" r:id="rId11"/>
    <p:sldId id="260" r:id="rId12"/>
    <p:sldId id="261" r:id="rId13"/>
    <p:sldId id="262" r:id="rId14"/>
    <p:sldId id="28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9DFC1E60-E002-498F-94A1-2013D902A5D3}">
          <p14:sldIdLst>
            <p14:sldId id="256"/>
            <p14:sldId id="257"/>
          </p14:sldIdLst>
        </p14:section>
        <p14:section name="Lojistik Regresyon Nedir?" id="{9BCB1553-58EA-44EE-98C1-266526D75F4B}">
          <p14:sldIdLst>
            <p14:sldId id="258"/>
            <p14:sldId id="282"/>
          </p14:sldIdLst>
        </p14:section>
        <p14:section name="Neden Lojistik Regresyon?" id="{3EF4D4C0-9621-4503-BE12-5CCE73EC05FE}">
          <p14:sldIdLst>
            <p14:sldId id="259"/>
            <p14:sldId id="278"/>
            <p14:sldId id="280"/>
          </p14:sldIdLst>
        </p14:section>
        <p14:section name="Lojistik Regresyonun Varsayımları" id="{13344870-6CE5-49F2-B513-1D46AC89B602}">
          <p14:sldIdLst>
            <p14:sldId id="281"/>
          </p14:sldIdLst>
        </p14:section>
        <p14:section name="Lojistik Regresyon Nasıl Çalışır?" id="{64CA8295-9920-4496-A148-6E7A2C5445CC}">
          <p14:sldIdLst>
            <p14:sldId id="279"/>
            <p14:sldId id="277"/>
          </p14:sldIdLst>
        </p14:section>
        <p14:section name="Olasılık, Odds ve Log-odds" id="{0389B9AB-231C-4122-9220-51CB9AAC7507}">
          <p14:sldIdLst>
            <p14:sldId id="260"/>
          </p14:sldIdLst>
        </p14:section>
        <p14:section name="Bir Örnek" id="{7C63897B-5A09-41BD-84CB-A57C492609B9}">
          <p14:sldIdLst>
            <p14:sldId id="261"/>
          </p14:sldIdLst>
        </p14:section>
        <p14:section name="Lojistik Regresyon Analizi Nasıl Yorumlanır?" id="{219F98D8-D6C5-46EF-B0E2-70EC1655D023}">
          <p14:sldIdLst>
            <p14:sldId id="26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30B751-A9D6-40CD-ABE2-78927E13D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1CCF5A9-E7B7-4BC5-88B1-1803890E8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DC3715-31F3-4C1E-826F-0E517A584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13E40EB-4475-4365-BC07-BD6C0A370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38A6B6B-7BB5-4AA5-8768-3C0D72F9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90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978920A-634E-4990-9773-73FB5DEB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5D1C660-97DB-49A0-88D8-DC0B0270E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1FE638-DC85-4240-AEEE-A3EB7366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02EB368-60E5-4E3C-9B75-47511B61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497BA4-D788-4A78-8B9A-D74253C0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79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0EFE6C6-6963-4690-8157-77B13722B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7EEABC-A2A8-486D-B5D4-33C4F53A7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A390AE-DB6C-47B3-A540-563799966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027679-8C40-4A0E-94E1-C043BD82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6C3D0D-DC7A-49BB-AFA1-A8EFAEEC7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71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17CE73-6330-4CC6-9293-A6CD95F4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4A905A-2A2F-4977-9DCC-0AED8008E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ADC90D2-65B4-4C0D-80CD-40EFE435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E83422-336E-4719-BAB0-64EB0373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C93090-989A-45E0-A5F4-989AB10D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46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F943BB-923F-45A8-93E6-D2EE4BEFA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9CE7400-10F4-4D0B-90C0-52C937613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C5070B2-981F-4C64-94B5-64EBCEBD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AC2394-D794-4805-B7AC-2071B414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C474B6-1610-4018-83D8-44F2EEE7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61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D4A755-7661-4C58-85B9-CF434B0B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2ED792-2EE0-4ECE-9EDE-5F1488044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996FE8A-C0E4-4506-88AC-1B4C82239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F240B1-F957-44C7-9DE8-4964B36C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EB56BC7-FAAC-4133-8983-6B668C0E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EB571AF-7A9C-4E96-989A-A88C820F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21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C5A830-7810-4C63-BF1A-ACEF941C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ACB9D7-B742-4AC0-8A46-EE82404EA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BB9EDD4-1C84-4A01-AACF-EE46989C2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49D7CD0-5786-4382-BD30-43750728E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6039116-23D8-44E5-A15E-D6A025CF8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30F2A61-40D1-452A-BE4E-BC68BBEE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7324BF3-1B48-497C-9E1B-F347CFBA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A303141-3DE1-4A9E-885B-F63C3B2E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43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840A8E-9834-4C79-867E-91249025B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DEF0AED-81B4-43D1-93C2-51C161A2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F08FBAE-66A6-48F3-A2D9-4D6547CF2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9A09686-57C1-4AD8-9741-756199F8F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24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E730344-DE04-4545-A633-5D0806B37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A56F153-5741-47A8-8FEB-8BD74B90B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883D8CF-7832-4399-B6E5-0682F5540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17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FF440C-59CC-42B1-876A-A83C3A7D5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426C0D-F21E-457C-8076-AE7EB75FF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9544C7C-B19C-4B7B-BCA6-B5F3A8DD7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368D451-AD18-42E3-80CB-12889A35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6D144C1-D624-44D0-A1DB-B4C44ADAC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A3271B-F7A2-4C79-B5FF-CF24CCF1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52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C96550-7242-4460-B82B-C88476F31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FF10123-3245-414D-AEF9-C7BB255A2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4EE86AC-3A5B-4272-B94D-D76859FA5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A0F7E1-848E-45E5-B809-78056932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CAF9784-02B8-497F-8CA2-C757862B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71FD3E9-A266-4800-A670-D6C29D97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3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07293BF-0A77-4411-ADA7-3110CA195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95E57B4-4179-4AF5-BB26-23C99A428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F54072-A908-4063-A1F9-25E825975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0D293-BD5F-4888-9C83-AFB192DA0A0C}" type="datetimeFigureOut">
              <a:rPr lang="tr-TR" smtClean="0"/>
              <a:t>27.10.2020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035E1C-43E1-480F-8D02-19B966CE0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FECC1F-318D-4CDF-8DBE-91CF5A8BF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9D74-FF7B-4554-8410-655F019DA5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54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7D6FD38-201F-4098-8324-B872539CA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Lojistik Regresyon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887AC0A-0BE3-43B5-BD5E-EEA47B1C0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Kuramları- II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198180410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Umur ÖÇ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Dijital Pazarlamada Analiz Araçları » Bilgiustam">
            <a:extLst>
              <a:ext uri="{FF2B5EF4-FFF2-40B4-BE49-F238E27FC236}">
                <a16:creationId xmlns:a16="http://schemas.microsoft.com/office/drawing/2014/main" id="{846B7BA0-A8A0-4114-A1BD-98AEA0E5C1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" r="36191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49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3F4656-D82B-429B-9C06-A0D896E1C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Lojistik Regresyon Nasıl Çalışır?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864A57-8100-4F9E-8D9D-A66CAC745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5"/>
            <a:ext cx="10515600" cy="494542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İlk aşamada </a:t>
            </a:r>
            <a:r>
              <a:rPr lang="tr-TR" sz="2600" dirty="0" err="1"/>
              <a:t>yordayıcı</a:t>
            </a:r>
            <a:r>
              <a:rPr lang="tr-TR" sz="2600" dirty="0"/>
              <a:t> değişkenlerle bağımlı değişken arasındaki ilişki modellenir.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Eğer ilk aşamadaki modellenen ilişki doğrulanırsa model sadeleştirilir. Model sadeleştirilirken bazı </a:t>
            </a:r>
            <a:r>
              <a:rPr lang="tr-TR" sz="2600" dirty="0" err="1"/>
              <a:t>yordayıcı</a:t>
            </a:r>
            <a:r>
              <a:rPr lang="tr-TR" sz="2600" dirty="0"/>
              <a:t> değişkenler modelden atılır. Değişkenler modelden atılırken yordama gücünün korunmasına dikkat edilir.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Yordama gücü korunacak şekilde sadeleştirilen model yeni bireyler için bağımlı değişkenin olasılık temelli olarak tahmin edilmesinde kullanılabilir. </a:t>
            </a:r>
          </a:p>
        </p:txBody>
      </p:sp>
    </p:spTree>
    <p:extLst>
      <p:ext uri="{BB962C8B-B14F-4D97-AF65-F5344CB8AC3E}">
        <p14:creationId xmlns:p14="http://schemas.microsoft.com/office/powerpoint/2010/main" val="3791867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A92A32-960E-4768-87C2-042D7BDB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Olasılık, </a:t>
            </a:r>
            <a:r>
              <a:rPr lang="tr-TR" b="1" dirty="0" err="1"/>
              <a:t>Odds</a:t>
            </a:r>
            <a:r>
              <a:rPr lang="tr-TR" b="1" dirty="0"/>
              <a:t> ve </a:t>
            </a:r>
            <a:r>
              <a:rPr lang="tr-TR" b="1" dirty="0" err="1"/>
              <a:t>Log-odds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86098B-64DB-4877-9F69-C2EA623B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tr-TR" dirty="0"/>
              <a:t>LR </a:t>
            </a:r>
            <a:r>
              <a:rPr lang="tr-TR" dirty="0" err="1"/>
              <a:t>Analizi’nde</a:t>
            </a:r>
            <a:r>
              <a:rPr lang="tr-TR" dirty="0"/>
              <a:t> bireyin hedef grupta olma (bir testten geçme veya kalma) olasılığı veya </a:t>
            </a:r>
            <a:r>
              <a:rPr lang="tr-TR" dirty="0" err="1"/>
              <a:t>oddsu</a:t>
            </a:r>
            <a:r>
              <a:rPr lang="tr-TR" dirty="0"/>
              <a:t> veya </a:t>
            </a:r>
            <a:r>
              <a:rPr lang="tr-TR" dirty="0" err="1"/>
              <a:t>log-oddsu</a:t>
            </a:r>
            <a:r>
              <a:rPr lang="tr-TR" dirty="0"/>
              <a:t> (</a:t>
            </a:r>
            <a:r>
              <a:rPr lang="tr-TR" dirty="0" err="1"/>
              <a:t>lojit</a:t>
            </a:r>
            <a:r>
              <a:rPr lang="tr-TR" dirty="0"/>
              <a:t>) </a:t>
            </a:r>
            <a:r>
              <a:rPr lang="tr-TR" dirty="0" err="1"/>
              <a:t>yordanır</a:t>
            </a:r>
            <a:r>
              <a:rPr lang="tr-TR" dirty="0"/>
              <a:t>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tr-TR" b="1" dirty="0"/>
              <a:t>Olasılık (</a:t>
            </a:r>
            <a:r>
              <a:rPr lang="tr-TR" b="1" i="1" dirty="0"/>
              <a:t>p</a:t>
            </a:r>
            <a:r>
              <a:rPr lang="tr-TR" b="1" dirty="0"/>
              <a:t>)</a:t>
            </a:r>
            <a:r>
              <a:rPr lang="tr-TR" dirty="0"/>
              <a:t>: Bir olayın meydana gelme şansıdır. 0 ile 1 arasında değer alır.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tr-TR" b="1" dirty="0" err="1"/>
              <a:t>Odds</a:t>
            </a:r>
            <a:r>
              <a:rPr lang="tr-TR" b="1" dirty="0"/>
              <a:t> (</a:t>
            </a:r>
            <a:r>
              <a:rPr lang="tr-TR" b="1" i="1" dirty="0"/>
              <a:t>p/1-p</a:t>
            </a:r>
            <a:r>
              <a:rPr lang="tr-TR" b="1" dirty="0"/>
              <a:t>) </a:t>
            </a:r>
            <a:r>
              <a:rPr lang="tr-TR" dirty="0"/>
              <a:t>: Bir olayın meydana gelme şansının (p) meydana gelmeme şansına (1-p) oranıdır. 0 ile artı sonsuz arasında değer alır. 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tr-TR" b="1" dirty="0" err="1"/>
              <a:t>Log-Odds</a:t>
            </a:r>
            <a:r>
              <a:rPr lang="tr-TR" b="1" dirty="0"/>
              <a:t> (</a:t>
            </a:r>
            <a:r>
              <a:rPr lang="tr-TR" b="1" i="1" dirty="0" err="1"/>
              <a:t>ln</a:t>
            </a:r>
            <a:r>
              <a:rPr lang="tr-TR" b="1" i="1" dirty="0"/>
              <a:t>[p/1-p]</a:t>
            </a:r>
            <a:r>
              <a:rPr lang="tr-TR" b="1" dirty="0"/>
              <a:t>): </a:t>
            </a:r>
            <a:r>
              <a:rPr lang="tr-TR" dirty="0" err="1"/>
              <a:t>Oddsun</a:t>
            </a:r>
            <a:r>
              <a:rPr lang="tr-TR" dirty="0"/>
              <a:t> doğal logaritmasıdır. Eksi sonsuz ile artı sonsuz arasında değer alır.</a:t>
            </a:r>
          </a:p>
        </p:txBody>
      </p:sp>
    </p:spTree>
    <p:extLst>
      <p:ext uri="{BB962C8B-B14F-4D97-AF65-F5344CB8AC3E}">
        <p14:creationId xmlns:p14="http://schemas.microsoft.com/office/powerpoint/2010/main" val="94383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A92A32-960E-4768-87C2-042D7BDB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Bir Örnek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86098B-64DB-4877-9F69-C2EA623B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5"/>
            <a:ext cx="10515600" cy="474205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Bir bölgeye kar yağma olasılığı 0,60 olsun.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Bu durumda bu bölgeye kar yağmama olasılığı 1 -0,60 = 0,40’tır. 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Kar yağma </a:t>
            </a:r>
            <a:r>
              <a:rPr lang="tr-TR" sz="2600" dirty="0" err="1"/>
              <a:t>oddsu</a:t>
            </a:r>
            <a:r>
              <a:rPr lang="tr-TR" sz="2600" dirty="0"/>
              <a:t> 0,60/(1-0,60) = 0,60/0,40 = 3/2’dir.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Bu durumda kar yağmama </a:t>
            </a:r>
            <a:r>
              <a:rPr lang="tr-TR" sz="2600" dirty="0" err="1"/>
              <a:t>oddsu</a:t>
            </a:r>
            <a:r>
              <a:rPr lang="tr-TR" sz="2600" dirty="0"/>
              <a:t> 0,40/(1-0,40) = 0,40/0,60 = 2/3’tür (3/2’nin tersidir).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Kar yağma </a:t>
            </a:r>
            <a:r>
              <a:rPr lang="tr-TR" sz="2600" dirty="0" err="1"/>
              <a:t>log-oddsu</a:t>
            </a:r>
            <a:r>
              <a:rPr lang="tr-TR" sz="2600" dirty="0"/>
              <a:t> 0,405’tir.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Kar yağmama </a:t>
            </a:r>
            <a:r>
              <a:rPr lang="tr-TR" sz="2600" dirty="0" err="1"/>
              <a:t>log-oddsu</a:t>
            </a:r>
            <a:r>
              <a:rPr lang="tr-TR" sz="2600" dirty="0"/>
              <a:t> -0,405’tir (kar yağma </a:t>
            </a:r>
            <a:r>
              <a:rPr lang="tr-TR" sz="2600" dirty="0" err="1"/>
              <a:t>log-oddsunun</a:t>
            </a:r>
            <a:r>
              <a:rPr lang="tr-TR" sz="2600" dirty="0"/>
              <a:t> negatif değeridir). </a:t>
            </a:r>
          </a:p>
        </p:txBody>
      </p:sp>
    </p:spTree>
    <p:extLst>
      <p:ext uri="{BB962C8B-B14F-4D97-AF65-F5344CB8AC3E}">
        <p14:creationId xmlns:p14="http://schemas.microsoft.com/office/powerpoint/2010/main" val="3863056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A92A32-960E-4768-87C2-042D7BDB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Lojistik Regresyon Analizi Nasıl Yorumlanır?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86098B-64DB-4877-9F69-C2EA623B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Kar yağıp yağmama durumuna göre şehirlerarası yolculuğa çıkıp çıkmama (Evet/Hayır gibi) kararı verilecek olursa;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“Eğer kar yağma olasılığı 0,50’nin üzerindeyse, yola çıkmayacağım”.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“Eğer kar yağma </a:t>
            </a:r>
            <a:r>
              <a:rPr lang="tr-TR" sz="2600" dirty="0" err="1"/>
              <a:t>oddsu</a:t>
            </a:r>
            <a:r>
              <a:rPr lang="tr-TR" sz="2600" dirty="0"/>
              <a:t> (p/1-p) 1’in üzerindeyse, yolculuğa çıkmayacağım”.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“Eğer kar yağma </a:t>
            </a:r>
            <a:r>
              <a:rPr lang="tr-TR" sz="2600" dirty="0" err="1"/>
              <a:t>log-oddsu</a:t>
            </a:r>
            <a:r>
              <a:rPr lang="tr-TR" sz="2600" dirty="0"/>
              <a:t> (</a:t>
            </a:r>
            <a:r>
              <a:rPr lang="tr-TR" sz="2600" dirty="0" err="1"/>
              <a:t>ln</a:t>
            </a:r>
            <a:r>
              <a:rPr lang="tr-TR" sz="2600" dirty="0"/>
              <a:t>[p/1-p]) 0’dan büyük bir değerse, yolculuğa çıkmayacağım”.</a:t>
            </a:r>
          </a:p>
        </p:txBody>
      </p:sp>
    </p:spTree>
    <p:extLst>
      <p:ext uri="{BB962C8B-B14F-4D97-AF65-F5344CB8AC3E}">
        <p14:creationId xmlns:p14="http://schemas.microsoft.com/office/powerpoint/2010/main" val="130886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397472-97FB-45F4-A467-26D37751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350128-176C-4374-9D34-0FBB5292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dirty="0">
                <a:solidFill>
                  <a:srgbClr val="FF0000"/>
                </a:solidFill>
              </a:rPr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317122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A92A32-960E-4768-87C2-042D7BDB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Sunum Planı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86098B-64DB-4877-9F69-C2EA623B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 action="ppaction://hlinksldjump"/>
              </a:rPr>
              <a:t>Lojistik Regresyon Nedir?</a:t>
            </a:r>
            <a:endParaRPr lang="tr-TR" dirty="0"/>
          </a:p>
          <a:p>
            <a:r>
              <a:rPr lang="tr-TR" dirty="0">
                <a:hlinkClick r:id="rId3" action="ppaction://hlinksldjump"/>
              </a:rPr>
              <a:t>Neden lojistik regresyon?</a:t>
            </a:r>
            <a:endParaRPr lang="tr-TR" dirty="0"/>
          </a:p>
          <a:p>
            <a:r>
              <a:rPr lang="tr-TR" dirty="0">
                <a:hlinkClick r:id="rId4" action="ppaction://hlinksldjump"/>
              </a:rPr>
              <a:t>Lojistik Regresyonun Varsayımları</a:t>
            </a:r>
            <a:endParaRPr lang="tr-TR" dirty="0"/>
          </a:p>
          <a:p>
            <a:r>
              <a:rPr lang="tr-TR" dirty="0">
                <a:hlinkClick r:id="rId5" action="ppaction://hlinksldjump"/>
              </a:rPr>
              <a:t>Lojistik Regresyon Nasıl Çalışır?</a:t>
            </a:r>
            <a:endParaRPr lang="tr-TR" dirty="0"/>
          </a:p>
          <a:p>
            <a:r>
              <a:rPr lang="tr-TR" dirty="0">
                <a:hlinkClick r:id="rId6" action="ppaction://hlinksldjump"/>
              </a:rPr>
              <a:t>Olasılık, </a:t>
            </a:r>
            <a:r>
              <a:rPr lang="tr-TR" dirty="0" err="1">
                <a:hlinkClick r:id="rId6" action="ppaction://hlinksldjump"/>
              </a:rPr>
              <a:t>Odds</a:t>
            </a:r>
            <a:r>
              <a:rPr lang="tr-TR" dirty="0">
                <a:hlinkClick r:id="rId6" action="ppaction://hlinksldjump"/>
              </a:rPr>
              <a:t> ve </a:t>
            </a:r>
            <a:r>
              <a:rPr lang="tr-TR" dirty="0" err="1">
                <a:hlinkClick r:id="rId6" action="ppaction://hlinksldjump"/>
              </a:rPr>
              <a:t>Log-odds</a:t>
            </a:r>
            <a:endParaRPr lang="tr-TR" dirty="0"/>
          </a:p>
          <a:p>
            <a:r>
              <a:rPr lang="tr-TR" dirty="0">
                <a:hlinkClick r:id="rId7" action="ppaction://hlinksldjump"/>
              </a:rPr>
              <a:t>Bir Örnek</a:t>
            </a:r>
            <a:endParaRPr lang="tr-TR" dirty="0"/>
          </a:p>
          <a:p>
            <a:r>
              <a:rPr lang="tr-TR" dirty="0">
                <a:hlinkClick r:id="rId8" action="ppaction://hlinksldjump"/>
              </a:rPr>
              <a:t>Lojistik Regresyon Analizi Nasıl Yorumlanır?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501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A92A32-960E-4768-87C2-042D7BDB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Lojistik Regresyon Nedir?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86098B-64DB-4877-9F69-C2EA623B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Bir veya birden fazla bağımsız değişkeni bulunan ve bir sonucu belirlemek için kullanılan istatistik yöntemidir. 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LR analizi, bağımlı değişkenin iki ya da daha fazla kategorili olduğunda, bağımsız değişkenlerle bağımlı değişken arasındaki ilişkiyi ortaya çıkarmak için kullanılır.</a:t>
            </a:r>
          </a:p>
        </p:txBody>
      </p:sp>
    </p:spTree>
    <p:extLst>
      <p:ext uri="{BB962C8B-B14F-4D97-AF65-F5344CB8AC3E}">
        <p14:creationId xmlns:p14="http://schemas.microsoft.com/office/powerpoint/2010/main" val="842262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831A7A-E155-4725-AA1F-48D9B5BF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Lojistik Regresyon Nedir?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48D41EEF-3B08-4684-BA9E-68A9FF775A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sz="2600" dirty="0">
                    <a:ea typeface="Tahoma" panose="020B0604030504040204" pitchFamily="34" charset="0"/>
                    <a:cs typeface="Tahoma" panose="020B0604030504040204" pitchFamily="34" charset="0"/>
                  </a:rPr>
                  <a:t>X bağımsız değişkeni ile modellenen basit bir lojistik regresyon eşitliği;</a:t>
                </a:r>
              </a:p>
              <a:p>
                <a:endParaRPr lang="tr-TR" sz="2600" dirty="0"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tr-TR" sz="2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 sz="26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tr-TR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sz="2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6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tr-TR" sz="2600" i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tr-TR" sz="26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tr-TR" sz="26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tr-TR" sz="2600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tr-TR" sz="26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tr-TR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600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tr-TR" sz="2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6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tr-TR" sz="2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sz="2600" dirty="0"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marL="0" indent="0">
                  <a:buNone/>
                </a:pPr>
                <a:r>
                  <a:rPr lang="tr-TR" sz="2600" dirty="0">
                    <a:ea typeface="Tahoma" panose="020B0604030504040204" pitchFamily="34" charset="0"/>
                    <a:cs typeface="Tahoma" panose="020B0604030504040204" pitchFamily="34" charset="0"/>
                  </a:rPr>
                  <a:t>şeklindedir.</a:t>
                </a:r>
              </a:p>
              <a:p>
                <a:pPr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tr-TR" sz="2600" dirty="0">
                    <a:ea typeface="Tahoma" panose="020B0604030504040204" pitchFamily="34" charset="0"/>
                    <a:cs typeface="Times New Roman" panose="02020603050405020304" pitchFamily="18" charset="0"/>
                  </a:rPr>
                  <a:t>Eşitlikte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600" i="1" dirty="0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tr-TR" sz="260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2600" dirty="0">
                    <a:cs typeface="Times New Roman" panose="02020603050405020304" pitchFamily="18" charset="0"/>
                  </a:rPr>
                  <a:t>evrende X değerindeki bir birimlik değişiklikle ilişkilendirilen beklenen </a:t>
                </a:r>
                <a:r>
                  <a:rPr lang="tr-TR" sz="2600" dirty="0" err="1">
                    <a:cs typeface="Times New Roman" panose="02020603050405020304" pitchFamily="18" charset="0"/>
                  </a:rPr>
                  <a:t>lojit</a:t>
                </a:r>
                <a:r>
                  <a:rPr lang="tr-TR" sz="2600" dirty="0">
                    <a:cs typeface="Times New Roman" panose="02020603050405020304" pitchFamily="18" charset="0"/>
                  </a:rPr>
                  <a:t> değişikliği olarak yorumlanırken p ise i bireyi için grup üyeliğinin olasılığıdır.</a:t>
                </a:r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48D41EEF-3B08-4684-BA9E-68A9FF775A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 r="-98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87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A92A32-960E-4768-87C2-042D7BDB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Neden Lojistik Regresyon?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86098B-64DB-4877-9F69-C2EA623B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LR </a:t>
            </a:r>
            <a:r>
              <a:rPr lang="tr-TR" dirty="0" err="1"/>
              <a:t>Analizi’nin</a:t>
            </a:r>
            <a:r>
              <a:rPr lang="tr-TR" dirty="0"/>
              <a:t> kullanım amacı, istatistikte kullanılan modellerle aynıdır. LR Analizinin amacı en az değişkenle bağımlı ve bağımsız değişkenler arasındaki en iyi uyumu sağlayan uyumlu modeli kurmaktır.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5747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D675A0-403D-4BD8-821D-FE385AEB4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Neden Lojistik Regresyon?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D23628-B4A2-4102-A95C-1E0392534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LR, çoklu regresyon ve </a:t>
            </a:r>
            <a:r>
              <a:rPr lang="tr-TR" sz="2600" dirty="0" err="1"/>
              <a:t>diskriminant</a:t>
            </a:r>
            <a:r>
              <a:rPr lang="tr-TR" sz="2600" dirty="0"/>
              <a:t> analizlerinden farklı olarak bağımsız değişkenlerin dağılımına ilişkin </a:t>
            </a:r>
            <a:r>
              <a:rPr lang="tr-TR" sz="2600" dirty="0" err="1"/>
              <a:t>sayıltılar</a:t>
            </a:r>
            <a:r>
              <a:rPr lang="tr-TR" sz="2600" dirty="0"/>
              <a:t> gerektirmez. Yani LR, değişkenlerin (bağımsız) normal dağılım, </a:t>
            </a:r>
            <a:r>
              <a:rPr lang="tr-TR" sz="2600" dirty="0" err="1"/>
              <a:t>doğrusallık</a:t>
            </a:r>
            <a:r>
              <a:rPr lang="tr-TR" sz="2600" dirty="0"/>
              <a:t> ve varyans-kovaryans matrislerinin eşitliği gibi </a:t>
            </a:r>
            <a:r>
              <a:rPr lang="tr-TR" sz="2600" dirty="0" err="1"/>
              <a:t>sayıltıların</a:t>
            </a:r>
            <a:r>
              <a:rPr lang="tr-TR" sz="2600" dirty="0"/>
              <a:t> sağlanmasını gerektirmez. Dolayısıyla da </a:t>
            </a:r>
            <a:r>
              <a:rPr lang="tr-TR" sz="2600" dirty="0" err="1"/>
              <a:t>LR’nin</a:t>
            </a:r>
            <a:r>
              <a:rPr lang="tr-TR" sz="2600" dirty="0"/>
              <a:t> diğer iki teknikten çok daha esnek olduğu ifade edilebilir.</a:t>
            </a:r>
          </a:p>
        </p:txBody>
      </p:sp>
    </p:spTree>
    <p:extLst>
      <p:ext uri="{BB962C8B-B14F-4D97-AF65-F5344CB8AC3E}">
        <p14:creationId xmlns:p14="http://schemas.microsoft.com/office/powerpoint/2010/main" val="114915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A5A036-9216-41D5-BF58-0999961FB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Neden Lojistik Regresyon?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3CB6D8-6420-4211-869F-B9B3410BA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Ayrıca lojistik regresyon analizi ile yapılan çalışmadan elde edilen matematiksel modelin yorumlanması diğer analizlere göre daha kolaydır.</a:t>
            </a:r>
          </a:p>
        </p:txBody>
      </p:sp>
    </p:spTree>
    <p:extLst>
      <p:ext uri="{BB962C8B-B14F-4D97-AF65-F5344CB8AC3E}">
        <p14:creationId xmlns:p14="http://schemas.microsoft.com/office/powerpoint/2010/main" val="26817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939A74-3785-44C8-96D2-5F82CA632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Lojistik Regresyonun Varsayımları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5B66E6-9410-43C4-9266-34C6066D0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600" b="1" dirty="0"/>
              <a:t>1. </a:t>
            </a:r>
            <a:r>
              <a:rPr lang="tr-TR" sz="2600" dirty="0"/>
              <a:t>Veri setinde önemli uçdeğerler yoktur.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600" b="1" dirty="0"/>
              <a:t>2. </a:t>
            </a:r>
            <a:r>
              <a:rPr lang="tr-TR" sz="2600" dirty="0"/>
              <a:t>Bağımsız değişkenler arasında güçlü çoklu </a:t>
            </a:r>
            <a:r>
              <a:rPr lang="tr-TR" sz="2600" dirty="0" err="1"/>
              <a:t>doğrusallık</a:t>
            </a:r>
            <a:r>
              <a:rPr lang="tr-TR" sz="2600" dirty="0"/>
              <a:t> (</a:t>
            </a:r>
            <a:r>
              <a:rPr lang="tr-TR" sz="2600" dirty="0" err="1"/>
              <a:t>multicollinearity</a:t>
            </a:r>
            <a:r>
              <a:rPr lang="tr-TR" sz="2600" dirty="0"/>
              <a:t>) yoktur.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600" b="1" dirty="0"/>
              <a:t>3. a. </a:t>
            </a:r>
            <a:r>
              <a:rPr lang="tr-TR" sz="2600" dirty="0"/>
              <a:t>Bağımlı değişken (</a:t>
            </a:r>
            <a:r>
              <a:rPr lang="tr-TR" sz="2600" dirty="0" err="1"/>
              <a:t>yordanan</a:t>
            </a:r>
            <a:r>
              <a:rPr lang="tr-TR" sz="2600" dirty="0"/>
              <a:t>) iki kategorili nominal bir değişkendir (ikili lojistik regresyon).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600" b="1" dirty="0"/>
              <a:t>3. b. </a:t>
            </a:r>
            <a:r>
              <a:rPr lang="tr-TR" sz="2600" dirty="0"/>
              <a:t>Bağımlı değişken çok kategorili (en az 3) nominal bir değişkendir (çoklu lojistik regresyon).</a:t>
            </a:r>
          </a:p>
        </p:txBody>
      </p:sp>
    </p:spTree>
    <p:extLst>
      <p:ext uri="{BB962C8B-B14F-4D97-AF65-F5344CB8AC3E}">
        <p14:creationId xmlns:p14="http://schemas.microsoft.com/office/powerpoint/2010/main" val="3491380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3CA1F4-BFD5-4628-BC99-A5960DC9B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Lojistik Regresyon Nasıl Çalışır?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2BE6FD-7503-4FD8-B3CC-A9FE47A7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 err="1"/>
              <a:t>LR’nin</a:t>
            </a:r>
            <a:r>
              <a:rPr lang="tr-TR" sz="2600" dirty="0"/>
              <a:t> en uygun modeli ortaya koyabilmesi için büyük örneklemler gerekmektedir.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tr-TR" sz="2600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sz="2600" dirty="0"/>
              <a:t>Eğer bağımlı değişken ikiden fazla kategori içeriyorsa uygun bir hipotez testi için her bağımsız değişkende en az 50 kişilik gruba ihtiyaç vardır.</a:t>
            </a:r>
          </a:p>
        </p:txBody>
      </p:sp>
    </p:spTree>
    <p:extLst>
      <p:ext uri="{BB962C8B-B14F-4D97-AF65-F5344CB8AC3E}">
        <p14:creationId xmlns:p14="http://schemas.microsoft.com/office/powerpoint/2010/main" val="1627586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570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Tahoma</vt:lpstr>
      <vt:lpstr>Times New Roman</vt:lpstr>
      <vt:lpstr>Office Teması</vt:lpstr>
      <vt:lpstr>Lojistik Regresyon</vt:lpstr>
      <vt:lpstr>Sunum Planı</vt:lpstr>
      <vt:lpstr>Lojistik Regresyon Nedir?</vt:lpstr>
      <vt:lpstr>Lojistik Regresyon Nedir?</vt:lpstr>
      <vt:lpstr>Neden Lojistik Regresyon?</vt:lpstr>
      <vt:lpstr>Neden Lojistik Regresyon?</vt:lpstr>
      <vt:lpstr>Neden Lojistik Regresyon?</vt:lpstr>
      <vt:lpstr>Lojistik Regresyonun Varsayımları</vt:lpstr>
      <vt:lpstr>Lojistik Regresyon Nasıl Çalışır?</vt:lpstr>
      <vt:lpstr>Lojistik Regresyon Nasıl Çalışır?</vt:lpstr>
      <vt:lpstr>Olasılık, Odds ve Log-odds</vt:lpstr>
      <vt:lpstr>Bir Örnek</vt:lpstr>
      <vt:lpstr>Lojistik Regresyon Analizi Nasıl Yorumlanır?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Lojistik Regresyon</dc:title>
  <dc:creator>umur umur</dc:creator>
  <cp:lastModifiedBy>PC</cp:lastModifiedBy>
  <cp:revision>34</cp:revision>
  <dcterms:created xsi:type="dcterms:W3CDTF">2020-10-23T18:44:04Z</dcterms:created>
  <dcterms:modified xsi:type="dcterms:W3CDTF">2020-10-27T09:46:57Z</dcterms:modified>
</cp:coreProperties>
</file>