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61" r:id="rId3"/>
    <p:sldId id="284" r:id="rId4"/>
    <p:sldId id="293" r:id="rId5"/>
    <p:sldId id="294" r:id="rId6"/>
    <p:sldId id="304" r:id="rId7"/>
    <p:sldId id="270" r:id="rId8"/>
    <p:sldId id="310" r:id="rId9"/>
    <p:sldId id="295" r:id="rId10"/>
    <p:sldId id="296" r:id="rId11"/>
    <p:sldId id="311" r:id="rId12"/>
    <p:sldId id="297" r:id="rId13"/>
    <p:sldId id="312" r:id="rId14"/>
    <p:sldId id="298" r:id="rId15"/>
    <p:sldId id="300" r:id="rId16"/>
    <p:sldId id="301" r:id="rId17"/>
    <p:sldId id="303" r:id="rId18"/>
    <p:sldId id="313" r:id="rId19"/>
    <p:sldId id="302" r:id="rId20"/>
    <p:sldId id="314" r:id="rId21"/>
    <p:sldId id="315" r:id="rId22"/>
    <p:sldId id="316" r:id="rId23"/>
    <p:sldId id="317" r:id="rId24"/>
    <p:sldId id="318" r:id="rId25"/>
    <p:sldId id="319" r:id="rId26"/>
    <p:sldId id="326" r:id="rId27"/>
    <p:sldId id="327" r:id="rId28"/>
    <p:sldId id="328" r:id="rId29"/>
    <p:sldId id="324" r:id="rId30"/>
    <p:sldId id="321" r:id="rId31"/>
    <p:sldId id="322" r:id="rId32"/>
    <p:sldId id="323" r:id="rId33"/>
    <p:sldId id="325" r:id="rId34"/>
    <p:sldId id="329" r:id="rId35"/>
    <p:sldId id="330" r:id="rId36"/>
    <p:sldId id="331" r:id="rId37"/>
    <p:sldId id="332" r:id="rId38"/>
    <p:sldId id="333" r:id="rId39"/>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howGuides="1">
      <p:cViewPr varScale="1">
        <p:scale>
          <a:sx n="86" d="100"/>
          <a:sy n="86" d="100"/>
        </p:scale>
        <p:origin x="470" y="6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5" d="100"/>
          <a:sy n="85"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6CF3DC6-2E6B-46D2-88B7-5E4FA9F2456C}" type="datetime1">
              <a:rPr lang="tr-TR" smtClean="0"/>
              <a:t>4.01.2024</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tr-TR" smtClean="0"/>
              <a:t>‹#›</a:t>
            </a:fld>
            <a:endParaRPr lang="tr-T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C862C37A-C02D-4B55-998D-02E3C9E4AAAD}" type="datetime1">
              <a:rPr lang="tr-TR" noProof="0" smtClean="0"/>
              <a:t>4.01.2024</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tr-TR" noProof="0" smtClean="0"/>
              <a:pPr/>
              <a:t>‹#›</a:t>
            </a:fld>
            <a:endParaRPr lang="tr-TR"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41221E5-7225-48EB-A4EE-420E7BFCF705}" type="slidenum">
              <a:rPr lang="tr-TR" smtClean="0"/>
              <a:pPr rtl="0"/>
              <a:t>1</a:t>
            </a:fld>
            <a:endParaRPr lang="tr-TR" dirty="0"/>
          </a:p>
        </p:txBody>
      </p:sp>
    </p:spTree>
    <p:extLst>
      <p:ext uri="{BB962C8B-B14F-4D97-AF65-F5344CB8AC3E}">
        <p14:creationId xmlns:p14="http://schemas.microsoft.com/office/powerpoint/2010/main" val="152856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Dikdörtgen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0" name="Dikdörtgen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1" name="Dikdörtgen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2" name="Dikdörtgen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13" name="Düz Bağlayıcı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ikdörtgen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15" name="Düz Bağlayıcı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İşaret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tr-TR" noProof="0" dirty="0"/>
          </a:p>
        </p:txBody>
      </p:sp>
      <p:sp>
        <p:nvSpPr>
          <p:cNvPr id="2" name="Başlık 1"/>
          <p:cNvSpPr>
            <a:spLocks noGrp="1"/>
          </p:cNvSpPr>
          <p:nvPr>
            <p:ph type="ctrTitle"/>
          </p:nvPr>
        </p:nvSpPr>
        <p:spPr>
          <a:xfrm>
            <a:off x="2428669" y="1600200"/>
            <a:ext cx="8329031" cy="2680127"/>
          </a:xfrm>
        </p:spPr>
        <p:txBody>
          <a:bodyPr rtlCol="0">
            <a:noAutofit/>
          </a:bodyPr>
          <a:lstStyle>
            <a:lvl1pPr>
              <a:defRPr sz="5400"/>
            </a:lvl1pPr>
          </a:lstStyle>
          <a:p>
            <a:pPr rtl="0"/>
            <a:r>
              <a:rPr lang="tr-TR" noProof="0"/>
              <a:t>Asıl başlık stili için tıklatın</a:t>
            </a:r>
            <a:endParaRPr lang="tr-TR" noProof="0" dirty="0"/>
          </a:p>
        </p:txBody>
      </p:sp>
      <p:sp>
        <p:nvSpPr>
          <p:cNvPr id="3" name="Alt Başlık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lvl1pPr>
              <a:defRPr baseline="0">
                <a:solidFill>
                  <a:schemeClr val="tx2"/>
                </a:solidFill>
              </a:defRPr>
            </a:lvl1pPr>
          </a:lstStyle>
          <a:p>
            <a:pPr rtl="0"/>
            <a:fld id="{0FC558C3-BEF5-466A-98CB-26AD73198530}" type="datetime1">
              <a:rPr lang="tr-TR" noProof="0" smtClean="0"/>
              <a:t>4.01.2024</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11CDB454-E7F6-4D2B-85FA-5C47D9EAE6DC}" type="datetime1">
              <a:rPr lang="tr-TR" noProof="0" smtClean="0"/>
              <a:t>4.01.2024</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0" name="Dikdörtgen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cxnSp>
        <p:nvCxnSpPr>
          <p:cNvPr id="11" name="Düz Bağlayıcı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İşaret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cxnSp>
        <p:nvCxnSpPr>
          <p:cNvPr id="14" name="Düz Bağlayıcı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ikey Başlık 1"/>
          <p:cNvSpPr>
            <a:spLocks noGrp="1"/>
          </p:cNvSpPr>
          <p:nvPr>
            <p:ph type="title" orient="vert"/>
          </p:nvPr>
        </p:nvSpPr>
        <p:spPr>
          <a:xfrm>
            <a:off x="9599612" y="685800"/>
            <a:ext cx="1787526" cy="5486400"/>
          </a:xfrm>
        </p:spPr>
        <p:txBody>
          <a:bodyPr vert="eaVert" rtlCol="0"/>
          <a:lstStyle/>
          <a:p>
            <a:pPr rtl="0"/>
            <a:r>
              <a:rPr lang="tr-TR" noProof="0"/>
              <a:t>Asıl başlık stili için tıklatın</a:t>
            </a:r>
            <a:endParaRPr lang="tr-TR" noProof="0" dirty="0"/>
          </a:p>
        </p:txBody>
      </p:sp>
      <p:sp>
        <p:nvSpPr>
          <p:cNvPr id="3" name="Dikey Metin Yer Tutucusu 2"/>
          <p:cNvSpPr>
            <a:spLocks noGrp="1"/>
          </p:cNvSpPr>
          <p:nvPr>
            <p:ph type="body" orient="vert" idx="1"/>
          </p:nvPr>
        </p:nvSpPr>
        <p:spPr>
          <a:xfrm>
            <a:off x="1598613" y="685800"/>
            <a:ext cx="7848599" cy="5486400"/>
          </a:xfrm>
        </p:spPr>
        <p:txBody>
          <a:bodyPr vert="eaVert" rtlCol="0"/>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603FC701-C238-42B0-849B-859FA0BF1673}" type="datetime1">
              <a:rPr lang="tr-TR" noProof="0" smtClean="0"/>
              <a:t>4.01.2024</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idx="1"/>
          </p:nvPr>
        </p:nvSpPr>
        <p:spPr/>
        <p:txBody>
          <a:bodyPr rtlCol="0"/>
          <a:lstStyle>
            <a:lvl5pPr>
              <a:defRPr/>
            </a:lvl5pPr>
            <a:lvl6pPr>
              <a:defRPr/>
            </a:lvl6pPr>
            <a:lvl7pPr>
              <a:defRPr/>
            </a:lvl7pPr>
            <a:lvl8pPr>
              <a:defRPr/>
            </a:lvl8pPr>
            <a:lvl9pPr>
              <a:defRPr/>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p>
            <a:pPr rtl="0"/>
            <a:fld id="{103FAE0B-3BBA-4D14-A6DD-56101D085B00}" type="datetime1">
              <a:rPr lang="tr-TR" noProof="0" smtClean="0"/>
              <a:t>4.01.2024</a:t>
            </a:fld>
            <a:endParaRPr lang="tr-TR" noProof="0" dirty="0"/>
          </a:p>
        </p:txBody>
      </p:sp>
      <p:sp>
        <p:nvSpPr>
          <p:cNvPr id="5" name="Alt Bilgi Yer Tutucusu 4"/>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19" name="Dikdörtgen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0" name="Dikdörtgen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4" name="Dikdörtgen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1" name="Dikdörtgen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22" name="Düz Bağlayıcı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8" name="Pi İşaret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tr-TR" noProof="0" dirty="0"/>
          </a:p>
        </p:txBody>
      </p:sp>
      <p:cxnSp>
        <p:nvCxnSpPr>
          <p:cNvPr id="23" name="Düz Bağlayıcı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Dikdörtgen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7" name="Dikdörtgen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8" name="Dikdörtgen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9" name="Dikdörtgen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30" name="Dikdörtgen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31" name="Düz Bağlayıcı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Dikdörtgen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cxnSp>
        <p:nvCxnSpPr>
          <p:cNvPr id="33" name="Düz Bağlayıcı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a:t>
            </a:r>
          </a:p>
        </p:txBody>
      </p:sp>
      <p:sp>
        <p:nvSpPr>
          <p:cNvPr id="4" name="Tarih Yer Tutucusu 3"/>
          <p:cNvSpPr>
            <a:spLocks noGrp="1"/>
          </p:cNvSpPr>
          <p:nvPr>
            <p:ph type="dt" sz="half" idx="10"/>
          </p:nvPr>
        </p:nvSpPr>
        <p:spPr/>
        <p:txBody>
          <a:bodyPr rtlCol="0"/>
          <a:lstStyle>
            <a:lvl1pPr>
              <a:defRPr baseline="0">
                <a:solidFill>
                  <a:schemeClr val="tx2"/>
                </a:solidFill>
              </a:defRPr>
            </a:lvl1pPr>
          </a:lstStyle>
          <a:p>
            <a:pPr rtl="0"/>
            <a:fld id="{609D2394-5AA6-4453-92C8-265B301C3502}" type="datetime1">
              <a:rPr lang="tr-TR" noProof="0" smtClean="0"/>
              <a:t>4.01.2024</a:t>
            </a:fld>
            <a:endParaRPr lang="tr-TR" noProof="0" dirty="0"/>
          </a:p>
        </p:txBody>
      </p:sp>
      <p:sp>
        <p:nvSpPr>
          <p:cNvPr id="5" name="Alt Bilgi Yer Tutucusu 4"/>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İçerik Yer Tutucusu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p>
            <a:pPr rtl="0"/>
            <a:fld id="{DECCF963-9169-4455-A816-A6B1F163D619}" type="datetime1">
              <a:rPr lang="tr-TR" noProof="0" smtClean="0"/>
              <a:t>4.01.2024</a:t>
            </a:fld>
            <a:endParaRPr lang="tr-TR" noProof="0" dirty="0"/>
          </a:p>
        </p:txBody>
      </p:sp>
      <p:sp>
        <p:nvSpPr>
          <p:cNvPr id="6" name="Alt Bilgi Yer Tutucusu 5"/>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defRPr/>
            </a:lvl1pPr>
          </a:lstStyle>
          <a:p>
            <a:pPr rtl="0"/>
            <a:r>
              <a:rPr lang="tr-TR" noProof="0"/>
              <a:t>Asıl başlık stili için tıklatın</a:t>
            </a:r>
            <a:endParaRPr lang="tr-TR" noProof="0" dirty="0"/>
          </a:p>
        </p:txBody>
      </p:sp>
      <p:sp>
        <p:nvSpPr>
          <p:cNvPr id="3" name="Metin Yer Tutucusu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4" name="İçerik Yer Tutucusu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6" name="İçerik Yer Tutucusu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p>
            <a:pPr rtl="0"/>
            <a:fld id="{6FD335D3-3557-47F0-923A-E4162E2F8760}" type="datetime1">
              <a:rPr lang="tr-TR" noProof="0" smtClean="0"/>
              <a:t>4.01.2024</a:t>
            </a:fld>
            <a:endParaRPr lang="tr-TR" noProof="0" dirty="0"/>
          </a:p>
        </p:txBody>
      </p:sp>
      <p:sp>
        <p:nvSpPr>
          <p:cNvPr id="8" name="Alt Bilgi Yer Tutucusu 7"/>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9" name="Slayt Numarası Yer Tutucusu 8"/>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A1279A1A-BC42-45A8-A5AE-E169A6B983D6}" type="datetime1">
              <a:rPr lang="tr-TR" noProof="0" smtClean="0"/>
              <a:t>4.01.2024</a:t>
            </a:fld>
            <a:endParaRPr lang="tr-TR" noProof="0" dirty="0"/>
          </a:p>
        </p:txBody>
      </p:sp>
      <p:sp>
        <p:nvSpPr>
          <p:cNvPr id="4" name="Alt Bilgi Yer Tutucusu 3"/>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5" name="Slayt Numarası Yer Tutucusu 4"/>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6" name="Dikdörtgen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cxnSp>
        <p:nvCxnSpPr>
          <p:cNvPr id="7" name="Düz Bağlayıcı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Tarih Yer Tutucusu 1"/>
          <p:cNvSpPr>
            <a:spLocks noGrp="1"/>
          </p:cNvSpPr>
          <p:nvPr>
            <p:ph type="dt" sz="half" idx="10"/>
          </p:nvPr>
        </p:nvSpPr>
        <p:spPr/>
        <p:txBody>
          <a:bodyPr rtlCol="0"/>
          <a:lstStyle/>
          <a:p>
            <a:pPr rtl="0"/>
            <a:fld id="{801036B0-EFEA-4B97-9118-A578CA3D77E7}" type="datetime1">
              <a:rPr lang="tr-TR" noProof="0" smtClean="0"/>
              <a:t>4.01.2024</a:t>
            </a:fld>
            <a:endParaRPr lang="tr-TR" noProof="0" dirty="0"/>
          </a:p>
        </p:txBody>
      </p:sp>
      <p:sp>
        <p:nvSpPr>
          <p:cNvPr id="3" name="Alt Bilgi Yer Tutucusu 2"/>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4" name="Slayt Numarası Yer Tutucusu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cxnSp>
        <p:nvCxnSpPr>
          <p:cNvPr id="10" name="Düz Bağlayıcı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Başlık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tr-TR" noProof="0"/>
              <a:t>Asıl başlık stili için tıklatın</a:t>
            </a:r>
            <a:endParaRPr lang="tr-TR" noProof="0" dirty="0"/>
          </a:p>
        </p:txBody>
      </p:sp>
      <p:sp>
        <p:nvSpPr>
          <p:cNvPr id="3" name="İçerik Yer Tutucusu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p>
            <a:pPr rtl="0"/>
            <a:fld id="{FBAFDAEA-592E-4A46-BDC1-4B61A0080256}" type="datetime1">
              <a:rPr lang="tr-TR" noProof="0" smtClean="0"/>
              <a:t>4.01.2024</a:t>
            </a:fld>
            <a:endParaRPr lang="tr-TR" noProof="0" dirty="0"/>
          </a:p>
        </p:txBody>
      </p:sp>
      <p:sp>
        <p:nvSpPr>
          <p:cNvPr id="6" name="Alt Bilgi Yer Tutucusu 5"/>
          <p:cNvSpPr>
            <a:spLocks noGrp="1"/>
          </p:cNvSpPr>
          <p:nvPr>
            <p:ph type="ftr" sz="quarter" idx="11"/>
          </p:nvPr>
        </p:nvSpPr>
        <p:spPr/>
        <p:txBody>
          <a:bodyPr rtlCol="0"/>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p>
            <a:pPr rtl="0"/>
            <a:fld id="{7DC1BBB0-96F0-4077-A278-0F3FB5C104D3}" type="slidenum">
              <a:rPr lang="tr-TR" noProof="0" smtClean="0"/>
              <a:t>‹#›</a:t>
            </a:fld>
            <a:endParaRPr lang="tr-TR" noProof="0"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11" name="Dikdörtgen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9" name="Dikdörtgen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2" name="Başlık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tr-TR" noProof="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simgeyi tıklatın</a:t>
            </a:r>
            <a:endParaRPr lang="tr-TR" noProof="0" dirty="0"/>
          </a:p>
        </p:txBody>
      </p:sp>
      <p:sp>
        <p:nvSpPr>
          <p:cNvPr id="4" name="Metin Yer Tutucusu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5" name="Tarih Yer Tutucusu 4"/>
          <p:cNvSpPr>
            <a:spLocks noGrp="1"/>
          </p:cNvSpPr>
          <p:nvPr>
            <p:ph type="dt" sz="half" idx="10"/>
          </p:nvPr>
        </p:nvSpPr>
        <p:spPr/>
        <p:txBody>
          <a:bodyPr rtlCol="0"/>
          <a:lstStyle>
            <a:lvl1pPr>
              <a:defRPr baseline="0">
                <a:solidFill>
                  <a:schemeClr val="tx2"/>
                </a:solidFill>
              </a:defRPr>
            </a:lvl1pPr>
          </a:lstStyle>
          <a:p>
            <a:pPr rtl="0"/>
            <a:fld id="{6231EB16-D6AF-437B-9FAC-495389101250}" type="datetime1">
              <a:rPr lang="tr-TR" noProof="0" smtClean="0"/>
              <a:t>4.01.2024</a:t>
            </a:fld>
            <a:endParaRPr lang="tr-TR" noProof="0" dirty="0"/>
          </a:p>
        </p:txBody>
      </p:sp>
      <p:sp>
        <p:nvSpPr>
          <p:cNvPr id="6" name="Alt Bilgi Yer Tutucusu 5"/>
          <p:cNvSpPr>
            <a:spLocks noGrp="1"/>
          </p:cNvSpPr>
          <p:nvPr>
            <p:ph type="ftr" sz="quarter" idx="11"/>
          </p:nvPr>
        </p:nvSpPr>
        <p:spPr/>
        <p:txBody>
          <a:bodyPr rtlCol="0"/>
          <a:lstStyle>
            <a:lvl1pPr>
              <a:defRPr baseline="0">
                <a:solidFill>
                  <a:schemeClr val="tx2"/>
                </a:solidFill>
              </a:defRPr>
            </a:lvl1pPr>
          </a:lstStyle>
          <a:p>
            <a:pPr rtl="0"/>
            <a:r>
              <a:rPr lang="en-US" noProof="0"/>
              <a:t>Spiegel, M. R., &amp; Stephens, L. J. (1999). Schaum's outline of theory and problems of statistics. Erlangga.</a:t>
            </a:r>
            <a:endParaRPr lang="tr-TR" noProof="0" dirty="0"/>
          </a:p>
        </p:txBody>
      </p:sp>
      <p:sp>
        <p:nvSpPr>
          <p:cNvPr id="7" name="Slayt Numarası Yer Tutucusu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tr-TR" noProof="0" smtClean="0"/>
              <a:pPr/>
              <a:t>‹#›</a:t>
            </a:fld>
            <a:endParaRPr lang="tr-TR" noProof="0" dirty="0"/>
          </a:p>
        </p:txBody>
      </p:sp>
      <p:cxnSp>
        <p:nvCxnSpPr>
          <p:cNvPr id="10" name="Düz Bağlayıcı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bwMode="gray">
          <a:xfrm>
            <a:off x="11847880" y="-2540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tr-TR" noProof="0" dirty="0"/>
          </a:p>
        </p:txBody>
      </p:sp>
      <p:sp>
        <p:nvSpPr>
          <p:cNvPr id="8" name="Dikdörtgen 7"/>
          <p:cNvSpPr/>
          <p:nvPr/>
        </p:nvSpPr>
        <p:spPr bwMode="ltGray">
          <a:xfrm>
            <a:off x="580919" y="-2540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9" name="Dikdörtgen 8"/>
          <p:cNvSpPr/>
          <p:nvPr/>
        </p:nvSpPr>
        <p:spPr bwMode="gray">
          <a:xfrm>
            <a:off x="-36224" y="-2540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13" name="Dikdörtgen 12"/>
          <p:cNvSpPr/>
          <p:nvPr/>
        </p:nvSpPr>
        <p:spPr bwMode="black">
          <a:xfrm>
            <a:off x="580919" y="7108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dirty="0"/>
          </a:p>
        </p:txBody>
      </p:sp>
      <p:cxnSp>
        <p:nvCxnSpPr>
          <p:cNvPr id="14" name="Düz Bağlayıcı 13"/>
          <p:cNvCxnSpPr/>
          <p:nvPr/>
        </p:nvCxnSpPr>
        <p:spPr bwMode="white">
          <a:xfrm>
            <a:off x="580919" y="710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bwMode="white">
          <a:xfrm>
            <a:off x="580919" y="13204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İşareti"/>
          <p:cNvSpPr>
            <a:spLocks/>
          </p:cNvSpPr>
          <p:nvPr/>
        </p:nvSpPr>
        <p:spPr bwMode="white">
          <a:xfrm>
            <a:off x="719871" y="8727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tr-TR" noProof="0" dirty="0"/>
          </a:p>
        </p:txBody>
      </p:sp>
      <p:cxnSp>
        <p:nvCxnSpPr>
          <p:cNvPr id="16" name="Düz Bağlayıcı 15"/>
          <p:cNvCxnSpPr/>
          <p:nvPr/>
        </p:nvCxnSpPr>
        <p:spPr bwMode="white">
          <a:xfrm>
            <a:off x="580919" y="-2540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Başlık Yer Tutucusu 1"/>
          <p:cNvSpPr>
            <a:spLocks noGrp="1"/>
          </p:cNvSpPr>
          <p:nvPr>
            <p:ph type="title"/>
          </p:nvPr>
        </p:nvSpPr>
        <p:spPr>
          <a:xfrm>
            <a:off x="1557212" y="152400"/>
            <a:ext cx="9782801" cy="1239837"/>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3" name="Metin Yer Tutucusu 2"/>
          <p:cNvSpPr>
            <a:spLocks noGrp="1"/>
          </p:cNvSpPr>
          <p:nvPr>
            <p:ph type="body" idx="1"/>
          </p:nvPr>
        </p:nvSpPr>
        <p:spPr>
          <a:xfrm>
            <a:off x="1557212" y="1574800"/>
            <a:ext cx="9782801" cy="4572000"/>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5144026" y="63309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3E626AAD-6D3E-4DD3-BE5C-39396D22791B}" type="datetime1">
              <a:rPr lang="tr-TR" noProof="0" smtClean="0"/>
              <a:t>4.01.2024</a:t>
            </a:fld>
            <a:endParaRPr lang="tr-TR" noProof="0" dirty="0"/>
          </a:p>
        </p:txBody>
      </p:sp>
      <p:sp>
        <p:nvSpPr>
          <p:cNvPr id="5" name="Alt Bilgi Yer Tutucusu 4"/>
          <p:cNvSpPr>
            <a:spLocks noGrp="1"/>
          </p:cNvSpPr>
          <p:nvPr>
            <p:ph type="ftr" sz="quarter" idx="3"/>
          </p:nvPr>
        </p:nvSpPr>
        <p:spPr>
          <a:xfrm>
            <a:off x="6559709" y="63309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n-US" noProof="0"/>
              <a:t>Spiegel, M. R., &amp; Stephens, L. J. (1999). Schaum's outline of theory and problems of statistics. Erlangga.</a:t>
            </a:r>
            <a:endParaRPr lang="tr-TR" noProof="0" dirty="0"/>
          </a:p>
        </p:txBody>
      </p:sp>
      <p:sp>
        <p:nvSpPr>
          <p:cNvPr id="6" name="Slayt Numarası Yer Tutucusu 5"/>
          <p:cNvSpPr>
            <a:spLocks noGrp="1"/>
          </p:cNvSpPr>
          <p:nvPr>
            <p:ph type="sldNum" sz="quarter" idx="4"/>
          </p:nvPr>
        </p:nvSpPr>
        <p:spPr>
          <a:xfrm>
            <a:off x="10730572" y="63309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tr-TR" noProof="0" smtClean="0"/>
              <a:pPr/>
              <a:t>‹#›</a:t>
            </a:fld>
            <a:endParaRPr lang="tr-TR" noProof="0"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28669" y="1628800"/>
            <a:ext cx="8329031" cy="1036712"/>
          </a:xfrm>
        </p:spPr>
        <p:txBody>
          <a:bodyPr rtlCol="0"/>
          <a:lstStyle/>
          <a:p>
            <a:pPr rtl="0"/>
            <a:r>
              <a:rPr lang="tr-TR" dirty="0"/>
              <a:t>İSTATİSTİĞE GİRİŞ</a:t>
            </a:r>
            <a:br>
              <a:rPr lang="tr-TR" dirty="0"/>
            </a:br>
            <a:endParaRPr lang="tr-TR" dirty="0"/>
          </a:p>
        </p:txBody>
      </p:sp>
      <p:sp>
        <p:nvSpPr>
          <p:cNvPr id="3" name="Alt Başlık 2"/>
          <p:cNvSpPr>
            <a:spLocks noGrp="1"/>
          </p:cNvSpPr>
          <p:nvPr>
            <p:ph type="subTitle" idx="1"/>
          </p:nvPr>
        </p:nvSpPr>
        <p:spPr>
          <a:xfrm>
            <a:off x="2428668" y="4732509"/>
            <a:ext cx="9354375" cy="728491"/>
          </a:xfrm>
        </p:spPr>
        <p:txBody>
          <a:bodyPr rtlCol="0">
            <a:normAutofit/>
          </a:bodyPr>
          <a:lstStyle/>
          <a:p>
            <a:pPr algn="r" rtl="0"/>
            <a:r>
              <a:rPr lang="tr-TR" sz="2000" dirty="0"/>
              <a:t>Prof. Dr. Nilüfer Kahraman</a:t>
            </a:r>
          </a:p>
          <a:p>
            <a:pPr algn="r" rtl="0"/>
            <a:r>
              <a:rPr lang="tr-TR" sz="2000" dirty="0"/>
              <a:t>Gazi Eğitim Fakültesi</a:t>
            </a:r>
          </a:p>
        </p:txBody>
      </p:sp>
      <p:sp>
        <p:nvSpPr>
          <p:cNvPr id="4" name="Alt Başlık 2"/>
          <p:cNvSpPr txBox="1">
            <a:spLocks/>
          </p:cNvSpPr>
          <p:nvPr/>
        </p:nvSpPr>
        <p:spPr>
          <a:xfrm>
            <a:off x="2428668" y="3140968"/>
            <a:ext cx="8562287" cy="11160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Euphemia"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Euphemia"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Euphemia" pitchFamily="34" charset="0"/>
              <a:buNone/>
              <a:defRPr sz="1800" kern="1200" baseline="0">
                <a:solidFill>
                  <a:schemeClr val="tx1">
                    <a:tint val="75000"/>
                  </a:schemeClr>
                </a:solidFill>
                <a:latin typeface="+mn-lt"/>
                <a:ea typeface="+mn-ea"/>
                <a:cs typeface="+mn-cs"/>
              </a:defRPr>
            </a:lvl9pPr>
          </a:lstStyle>
          <a:p>
            <a:r>
              <a:rPr lang="tr-TR" dirty="0"/>
              <a:t>Hipotez Testleri ve Anlamlılık</a:t>
            </a:r>
          </a:p>
        </p:txBody>
      </p:sp>
      <p:sp>
        <p:nvSpPr>
          <p:cNvPr id="5" name="Altbilgi Yer Tutucusu 4"/>
          <p:cNvSpPr>
            <a:spLocks noGrp="1"/>
          </p:cNvSpPr>
          <p:nvPr>
            <p:ph type="ftr" sz="quarter" idx="11"/>
          </p:nvPr>
        </p:nvSpPr>
        <p:spPr>
          <a:xfrm>
            <a:off x="2436937" y="3789040"/>
            <a:ext cx="5112568" cy="574811"/>
          </a:xfrm>
        </p:spPr>
        <p:txBody>
          <a:bodyPr/>
          <a:lstStyle/>
          <a:p>
            <a:pPr algn="l" rtl="0"/>
            <a:r>
              <a:rPr lang="tr-TR" b="1" noProof="0" dirty="0"/>
              <a:t>Ana Kaynak: </a:t>
            </a:r>
            <a:r>
              <a:rPr lang="en-US" cap="none" noProof="0" dirty="0"/>
              <a:t>Spiegel, M. R., &amp; Stephens, L. J. (1999). </a:t>
            </a:r>
            <a:r>
              <a:rPr lang="en-US" cap="none" noProof="0" dirty="0" err="1"/>
              <a:t>Schaum's</a:t>
            </a:r>
            <a:r>
              <a:rPr lang="tr-TR" cap="none" dirty="0"/>
              <a:t> </a:t>
            </a:r>
            <a:r>
              <a:rPr lang="en-US" cap="none" noProof="0" dirty="0"/>
              <a:t>Outline Of Theory And Problems Of Statistics.</a:t>
            </a:r>
            <a:endParaRPr lang="tr-TR" noProof="0"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Örneği</a:t>
            </a:r>
          </a:p>
        </p:txBody>
      </p:sp>
      <p:sp>
        <p:nvSpPr>
          <p:cNvPr id="5" name="İçerik Yer Tutucusu 4">
            <a:extLst>
              <a:ext uri="{FF2B5EF4-FFF2-40B4-BE49-F238E27FC236}">
                <a16:creationId xmlns:a16="http://schemas.microsoft.com/office/drawing/2014/main" id="{E8DF2E9E-D8C1-DADD-9C8A-3DD7D8367A73}"/>
              </a:ext>
            </a:extLst>
          </p:cNvPr>
          <p:cNvSpPr>
            <a:spLocks noGrp="1"/>
          </p:cNvSpPr>
          <p:nvPr>
            <p:ph idx="1"/>
          </p:nvPr>
        </p:nvSpPr>
        <p:spPr/>
        <p:txBody>
          <a:bodyPr>
            <a:normAutofit lnSpcReduction="10000"/>
          </a:bodyPr>
          <a:lstStyle/>
          <a:p>
            <a:r>
              <a:rPr lang="tr-TR" sz="2400" dirty="0"/>
              <a:t>New York’ta otelde gecelik konaklama fiyatının 168 $ olduğu söylenmektedir. Bunu araştırmak isteyen bir gazeteci, şehirde bulunan 15 otelden topladığı konaklama fiyatlarına </a:t>
            </a:r>
            <a:r>
              <a:rPr lang="tr-TR" sz="2400" dirty="0" err="1"/>
              <a:t>ilişkin</a:t>
            </a:r>
            <a:r>
              <a:rPr lang="tr-TR" sz="2400" dirty="0" err="1">
                <a:sym typeface="Symbol" panose="05050102010706020507" pitchFamily="18" charset="2"/>
              </a:rPr>
              <a:t></a:t>
            </a:r>
            <a:r>
              <a:rPr lang="tr-TR" sz="2400" dirty="0" err="1"/>
              <a:t>x</a:t>
            </a:r>
            <a:r>
              <a:rPr lang="tr-TR" sz="2400" dirty="0"/>
              <a:t>=174 $ ve s=15 $ istatistiklerine ulaşmıştır. </a:t>
            </a:r>
          </a:p>
          <a:p>
            <a:r>
              <a:rPr lang="tr-TR" sz="2400" dirty="0"/>
              <a:t>Verilen bilgilere göre, </a:t>
            </a:r>
            <a:r>
              <a:rPr lang="tr-TR" sz="2400" dirty="0">
                <a:sym typeface="Symbol" panose="05050102010706020507" pitchFamily="18" charset="2"/>
              </a:rPr>
              <a:t>=0,05 anlamlılık düzeyinde bu hipotezi test ediniz. (Popülasyonun normal dağıldığı varsayılmaktadır.)</a:t>
            </a:r>
          </a:p>
          <a:p>
            <a:r>
              <a:rPr lang="tr-TR" sz="1800" b="1" dirty="0"/>
              <a:t>1-Hipotezler</a:t>
            </a:r>
          </a:p>
          <a:p>
            <a:r>
              <a:rPr lang="tr-TR" sz="1800" b="1" dirty="0"/>
              <a:t>2-Anlamlılık düzeyi</a:t>
            </a:r>
          </a:p>
          <a:p>
            <a:r>
              <a:rPr lang="tr-TR" sz="1800" b="1" dirty="0"/>
              <a:t>3-Test istatistiği</a:t>
            </a:r>
          </a:p>
          <a:p>
            <a:r>
              <a:rPr lang="tr-TR" sz="1800" b="1" dirty="0"/>
              <a:t>4-Kritik değerler</a:t>
            </a:r>
          </a:p>
          <a:p>
            <a:r>
              <a:rPr lang="tr-TR" sz="1800" b="1" dirty="0"/>
              <a:t>5-Hesaplama</a:t>
            </a:r>
          </a:p>
          <a:p>
            <a:r>
              <a:rPr lang="tr-TR" sz="1800" b="1" dirty="0"/>
              <a:t>6-Karar</a:t>
            </a:r>
          </a:p>
          <a:p>
            <a:endParaRPr lang="tr-TR" sz="2400" dirty="0"/>
          </a:p>
        </p:txBody>
      </p:sp>
    </p:spTree>
    <p:extLst>
      <p:ext uri="{BB962C8B-B14F-4D97-AF65-F5344CB8AC3E}">
        <p14:creationId xmlns:p14="http://schemas.microsoft.com/office/powerpoint/2010/main" val="252434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a:bodyPr>
              <a:lstStyle/>
              <a:p>
                <a:endParaRPr lang="tr-TR" sz="2400" dirty="0"/>
              </a:p>
              <a:p>
                <a:endParaRPr lang="tr-TR" sz="2400" dirty="0"/>
              </a:p>
              <a:p>
                <a:r>
                  <a:rPr lang="tr-TR" sz="2400" dirty="0"/>
                  <a:t>1) H0: µ</a:t>
                </a:r>
                <a:r>
                  <a:rPr lang="tr-TR" sz="2400" dirty="0">
                    <a:latin typeface="Times New Roman" panose="02020603050405020304" pitchFamily="18" charset="0"/>
                    <a:cs typeface="Times New Roman" panose="02020603050405020304" pitchFamily="18" charset="0"/>
                  </a:rPr>
                  <a:t>=168$</a:t>
                </a:r>
                <a:r>
                  <a:rPr lang="tr-TR" sz="2400" dirty="0"/>
                  <a:t>, H1: µ</a:t>
                </a:r>
                <a:r>
                  <a:rPr lang="tr-TR" sz="2400" dirty="0">
                    <a:latin typeface="Times New Roman" panose="02020603050405020304" pitchFamily="18" charset="0"/>
                    <a:cs typeface="Times New Roman" panose="02020603050405020304" pitchFamily="18" charset="0"/>
                  </a:rPr>
                  <a:t>≠168$</a:t>
                </a:r>
                <a:endParaRPr lang="tr-TR" sz="2400" dirty="0"/>
              </a:p>
              <a:p>
                <a:r>
                  <a:rPr lang="tr-TR" sz="2400" dirty="0"/>
                  <a:t>2) </a:t>
                </a:r>
                <a:r>
                  <a:rPr lang="tr-TR" sz="2400" dirty="0">
                    <a:sym typeface="Symbol" panose="05050102010706020507" pitchFamily="18" charset="2"/>
                  </a:rPr>
                  <a:t>= </a:t>
                </a:r>
                <a:r>
                  <a:rPr lang="tr-TR" sz="2400" dirty="0"/>
                  <a:t>0.05</a:t>
                </a:r>
              </a:p>
              <a:p>
                <a:r>
                  <a:rPr lang="tr-TR" sz="2400" dirty="0"/>
                  <a:t>3) t testi (n</a:t>
                </a:r>
                <a:r>
                  <a:rPr lang="tr-TR" sz="2400" dirty="0">
                    <a:latin typeface="Times New Roman" panose="02020603050405020304" pitchFamily="18" charset="0"/>
                    <a:cs typeface="Times New Roman" panose="02020603050405020304" pitchFamily="18" charset="0"/>
                  </a:rPr>
                  <a:t>˂30)</a:t>
                </a:r>
                <a:endParaRPr lang="tr-TR" sz="2400" dirty="0"/>
              </a:p>
              <a:p>
                <a:r>
                  <a:rPr lang="tr-TR" sz="2400" dirty="0"/>
                  <a:t>4) </a:t>
                </a:r>
                <a:r>
                  <a:rPr lang="tr-TR" sz="2400" dirty="0" err="1"/>
                  <a:t>tkritik</a:t>
                </a:r>
                <a:r>
                  <a:rPr lang="tr-TR" sz="2400" dirty="0"/>
                  <a:t> = (-2.14 ve 2.14)</a:t>
                </a:r>
              </a:p>
              <a:p>
                <a:r>
                  <a:rPr lang="tr-TR" sz="2400" dirty="0"/>
                  <a:t>5) </a:t>
                </a:r>
                <a14:m>
                  <m:oMath xmlns:m="http://schemas.openxmlformats.org/officeDocument/2006/math">
                    <m:f>
                      <m:fPr>
                        <m:ctrlPr>
                          <a:rPr lang="tr-TR" i="1" smtClean="0">
                            <a:latin typeface="Cambria Math" panose="02040503050406030204" pitchFamily="18" charset="0"/>
                          </a:rPr>
                        </m:ctrlPr>
                      </m:fPr>
                      <m:num>
                        <m:r>
                          <a:rPr lang="tr-TR" b="0" i="0" smtClean="0">
                            <a:latin typeface="Cambria Math" panose="02040503050406030204" pitchFamily="18" charset="0"/>
                          </a:rPr>
                          <m:t>174−168</m:t>
                        </m:r>
                      </m:num>
                      <m:den>
                        <m:f>
                          <m:fPr>
                            <m:ctrlPr>
                              <a:rPr lang="tr-TR" i="1" smtClean="0">
                                <a:latin typeface="Cambria Math" panose="02040503050406030204" pitchFamily="18" charset="0"/>
                              </a:rPr>
                            </m:ctrlPr>
                          </m:fPr>
                          <m:num>
                            <m:r>
                              <a:rPr lang="tr-TR" b="0" i="0" smtClean="0">
                                <a:latin typeface="Cambria Math" panose="02040503050406030204" pitchFamily="18" charset="0"/>
                              </a:rPr>
                              <m:t>15</m:t>
                            </m:r>
                          </m:num>
                          <m:den>
                            <m:rad>
                              <m:radPr>
                                <m:degHide m:val="on"/>
                                <m:ctrlPr>
                                  <a:rPr lang="tr-TR" i="1" smtClean="0">
                                    <a:latin typeface="Cambria Math" panose="02040503050406030204" pitchFamily="18" charset="0"/>
                                  </a:rPr>
                                </m:ctrlPr>
                              </m:radPr>
                              <m:deg/>
                              <m:e>
                                <m:r>
                                  <a:rPr lang="tr-TR" b="0" i="0" smtClean="0">
                                    <a:latin typeface="Cambria Math" panose="02040503050406030204" pitchFamily="18" charset="0"/>
                                  </a:rPr>
                                  <m:t>1</m:t>
                                </m:r>
                                <m:r>
                                  <a:rPr lang="tr-TR" b="0" i="0" smtClean="0">
                                    <a:latin typeface="Cambria Math" panose="02040503050406030204" pitchFamily="18" charset="0"/>
                                  </a:rPr>
                                  <m:t>5</m:t>
                                </m:r>
                              </m:e>
                            </m:rad>
                          </m:den>
                        </m:f>
                      </m:den>
                    </m:f>
                  </m:oMath>
                </a14:m>
                <a:r>
                  <a:rPr lang="tr-TR" sz="2400" dirty="0">
                    <a:latin typeface="+mj-lt"/>
                  </a:rPr>
                  <a:t> = 1,54</a:t>
                </a:r>
              </a:p>
              <a:p>
                <a:r>
                  <a:rPr lang="tr-TR" sz="2400" dirty="0">
                    <a:latin typeface="+mj-lt"/>
                  </a:rPr>
                  <a:t>6) t(1.54)</a:t>
                </a:r>
                <a:r>
                  <a:rPr lang="tr-TR" sz="2400" dirty="0">
                    <a:latin typeface="Times New Roman" panose="02020603050405020304" pitchFamily="18" charset="0"/>
                    <a:cs typeface="Times New Roman" panose="02020603050405020304" pitchFamily="18" charset="0"/>
                  </a:rPr>
                  <a:t> ˂ </a:t>
                </a:r>
                <a:r>
                  <a:rPr lang="tr-TR" sz="2400" dirty="0" err="1">
                    <a:latin typeface="+mj-lt"/>
                  </a:rPr>
                  <a:t>tkritik</a:t>
                </a:r>
                <a:r>
                  <a:rPr lang="tr-TR" sz="2400" dirty="0">
                    <a:latin typeface="+mj-lt"/>
                  </a:rPr>
                  <a:t>(2.14) </a:t>
                </a:r>
              </a:p>
              <a:p>
                <a:r>
                  <a:rPr lang="tr-TR" sz="2400" dirty="0">
                    <a:latin typeface="+mj-lt"/>
                  </a:rPr>
                  <a:t>H0 kabul</a:t>
                </a:r>
              </a:p>
            </p:txBody>
          </p:sp>
        </mc:Choice>
        <mc:Fallback>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2" name="Resim 1">
            <a:extLst>
              <a:ext uri="{FF2B5EF4-FFF2-40B4-BE49-F238E27FC236}">
                <a16:creationId xmlns:a16="http://schemas.microsoft.com/office/drawing/2014/main" id="{B32BDAF6-051F-162D-BF14-D8356243874A}"/>
              </a:ext>
            </a:extLst>
          </p:cNvPr>
          <p:cNvPicPr>
            <a:picLocks noChangeAspect="1"/>
          </p:cNvPicPr>
          <p:nvPr/>
        </p:nvPicPr>
        <p:blipFill rotWithShape="1">
          <a:blip r:embed="rId3"/>
          <a:srcRect l="28118" t="35711" r="65075" b="52737"/>
          <a:stretch/>
        </p:blipFill>
        <p:spPr>
          <a:xfrm>
            <a:off x="6238428" y="2414877"/>
            <a:ext cx="1728192" cy="1649701"/>
          </a:xfrm>
          <a:prstGeom prst="rect">
            <a:avLst/>
          </a:prstGeom>
        </p:spPr>
      </p:pic>
    </p:spTree>
    <p:extLst>
      <p:ext uri="{BB962C8B-B14F-4D97-AF65-F5344CB8AC3E}">
        <p14:creationId xmlns:p14="http://schemas.microsoft.com/office/powerpoint/2010/main" val="36751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Örneği</a:t>
            </a:r>
          </a:p>
        </p:txBody>
      </p:sp>
      <p:sp>
        <p:nvSpPr>
          <p:cNvPr id="5" name="İçerik Yer Tutucusu 4">
            <a:extLst>
              <a:ext uri="{FF2B5EF4-FFF2-40B4-BE49-F238E27FC236}">
                <a16:creationId xmlns:a16="http://schemas.microsoft.com/office/drawing/2014/main" id="{E8DF2E9E-D8C1-DADD-9C8A-3DD7D8367A73}"/>
              </a:ext>
            </a:extLst>
          </p:cNvPr>
          <p:cNvSpPr>
            <a:spLocks noGrp="1"/>
          </p:cNvSpPr>
          <p:nvPr>
            <p:ph idx="1"/>
          </p:nvPr>
        </p:nvSpPr>
        <p:spPr/>
        <p:txBody>
          <a:bodyPr>
            <a:normAutofit fontScale="92500" lnSpcReduction="20000"/>
          </a:bodyPr>
          <a:lstStyle/>
          <a:p>
            <a:r>
              <a:rPr lang="tr-TR" sz="2400" dirty="0"/>
              <a:t>Bir bölümde okuyan öğrencilerin not ortalamasının en az 70 olduğu bölüm yöneticileri tarafından iddia edilmektedir. Bu iddiayı araştırmak üzere, bölüm öğrencileri arasından rastgele 26 öğrenci seçiyorsunuz. Seçtiğiniz öğrencilerin not ortalamasının 67, varyansın ise 64 olduğuna ulaşıyorsunuz.</a:t>
            </a:r>
          </a:p>
          <a:p>
            <a:r>
              <a:rPr lang="tr-TR" sz="2400" dirty="0"/>
              <a:t>Verilen bilgilere göre, </a:t>
            </a:r>
            <a:r>
              <a:rPr lang="tr-TR" sz="2400" dirty="0">
                <a:sym typeface="Symbol" panose="05050102010706020507" pitchFamily="18" charset="2"/>
              </a:rPr>
              <a:t>=0,01 anlamlılık düzeyinde sözü edilen bölüm öğrencilerinin not ortalamalarının 70’den az olduğunu söylenebilir mi? (Popülasyonun normal dağıldığı varsayılmaktadır.)</a:t>
            </a:r>
          </a:p>
          <a:p>
            <a:r>
              <a:rPr lang="tr-TR" sz="1800" b="1" dirty="0"/>
              <a:t>1-Hipotezler</a:t>
            </a:r>
          </a:p>
          <a:p>
            <a:r>
              <a:rPr lang="tr-TR" sz="1800" b="1" dirty="0"/>
              <a:t>2-Anlamlılık düzeyi</a:t>
            </a:r>
          </a:p>
          <a:p>
            <a:r>
              <a:rPr lang="tr-TR" sz="1800" b="1" dirty="0"/>
              <a:t>3-Test istatistiği</a:t>
            </a:r>
          </a:p>
          <a:p>
            <a:r>
              <a:rPr lang="tr-TR" sz="1800" b="1" dirty="0"/>
              <a:t>4-Kritik değerler</a:t>
            </a:r>
          </a:p>
          <a:p>
            <a:r>
              <a:rPr lang="tr-TR" sz="1800" b="1" dirty="0"/>
              <a:t>5-Hesaplama</a:t>
            </a:r>
          </a:p>
          <a:p>
            <a:r>
              <a:rPr lang="tr-TR" sz="1800" b="1" dirty="0"/>
              <a:t>6-Karar</a:t>
            </a:r>
          </a:p>
          <a:p>
            <a:endParaRPr lang="tr-TR" sz="2400" dirty="0"/>
          </a:p>
        </p:txBody>
      </p:sp>
    </p:spTree>
    <p:extLst>
      <p:ext uri="{BB962C8B-B14F-4D97-AF65-F5344CB8AC3E}">
        <p14:creationId xmlns:p14="http://schemas.microsoft.com/office/powerpoint/2010/main" val="100839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a:bodyPr>
              <a:lstStyle/>
              <a:p>
                <a:endParaRPr lang="tr-TR" sz="2400" dirty="0"/>
              </a:p>
              <a:p>
                <a:endParaRPr lang="tr-TR" sz="2400" dirty="0"/>
              </a:p>
              <a:p>
                <a:r>
                  <a:rPr lang="tr-TR" sz="2400" dirty="0"/>
                  <a:t>1) H0: µ</a:t>
                </a:r>
                <a:r>
                  <a:rPr lang="tr-TR" sz="2400" dirty="0">
                    <a:latin typeface="Times New Roman" panose="02020603050405020304" pitchFamily="18" charset="0"/>
                    <a:cs typeface="Times New Roman" panose="02020603050405020304" pitchFamily="18" charset="0"/>
                  </a:rPr>
                  <a:t>≥70, </a:t>
                </a:r>
                <a:r>
                  <a:rPr lang="tr-TR" sz="2400" dirty="0"/>
                  <a:t>H1: µ</a:t>
                </a:r>
                <a:r>
                  <a:rPr lang="tr-TR" sz="2400" dirty="0">
                    <a:latin typeface="Times New Roman" panose="02020603050405020304" pitchFamily="18" charset="0"/>
                    <a:cs typeface="Times New Roman" panose="02020603050405020304" pitchFamily="18" charset="0"/>
                  </a:rPr>
                  <a:t>˂70</a:t>
                </a:r>
                <a:endParaRPr lang="tr-TR" sz="2400" dirty="0"/>
              </a:p>
              <a:p>
                <a:r>
                  <a:rPr lang="tr-TR" sz="2400" dirty="0"/>
                  <a:t>2) </a:t>
                </a:r>
                <a:r>
                  <a:rPr lang="tr-TR" sz="2400" dirty="0">
                    <a:sym typeface="Symbol" panose="05050102010706020507" pitchFamily="18" charset="2"/>
                  </a:rPr>
                  <a:t>= </a:t>
                </a:r>
                <a:r>
                  <a:rPr lang="tr-TR" sz="2400" dirty="0"/>
                  <a:t>0.01</a:t>
                </a:r>
              </a:p>
              <a:p>
                <a:r>
                  <a:rPr lang="tr-TR" sz="2400" dirty="0"/>
                  <a:t>3) t testi (n</a:t>
                </a:r>
                <a:r>
                  <a:rPr lang="tr-TR" sz="2400" dirty="0">
                    <a:latin typeface="Times New Roman" panose="02020603050405020304" pitchFamily="18" charset="0"/>
                    <a:cs typeface="Times New Roman" panose="02020603050405020304" pitchFamily="18" charset="0"/>
                  </a:rPr>
                  <a:t>˂30)</a:t>
                </a:r>
                <a:endParaRPr lang="tr-TR" sz="2400" dirty="0"/>
              </a:p>
              <a:p>
                <a:r>
                  <a:rPr lang="tr-TR" sz="2400" dirty="0"/>
                  <a:t>4) </a:t>
                </a:r>
                <a:r>
                  <a:rPr lang="tr-TR" sz="2400" dirty="0" err="1"/>
                  <a:t>tkritik</a:t>
                </a:r>
                <a:r>
                  <a:rPr lang="tr-TR" sz="2400" dirty="0"/>
                  <a:t> = (-2.48 veya 2.48)</a:t>
                </a:r>
              </a:p>
              <a:p>
                <a:r>
                  <a:rPr lang="tr-TR" sz="2400" dirty="0"/>
                  <a:t>5) </a:t>
                </a:r>
                <a14:m>
                  <m:oMath xmlns:m="http://schemas.openxmlformats.org/officeDocument/2006/math">
                    <m:f>
                      <m:fPr>
                        <m:ctrlPr>
                          <a:rPr lang="tr-TR" i="1" smtClean="0">
                            <a:latin typeface="Cambria Math" panose="02040503050406030204" pitchFamily="18" charset="0"/>
                          </a:rPr>
                        </m:ctrlPr>
                      </m:fPr>
                      <m:num>
                        <m:r>
                          <a:rPr lang="tr-TR" b="0" i="0" smtClean="0">
                            <a:latin typeface="Cambria Math" panose="02040503050406030204" pitchFamily="18" charset="0"/>
                          </a:rPr>
                          <m:t>67−70</m:t>
                        </m:r>
                      </m:num>
                      <m:den>
                        <m:f>
                          <m:fPr>
                            <m:ctrlPr>
                              <a:rPr lang="tr-TR" i="1" smtClean="0">
                                <a:latin typeface="Cambria Math" panose="02040503050406030204" pitchFamily="18" charset="0"/>
                              </a:rPr>
                            </m:ctrlPr>
                          </m:fPr>
                          <m:num>
                            <m:r>
                              <a:rPr lang="tr-TR" b="0" i="0" smtClean="0">
                                <a:latin typeface="Cambria Math" panose="02040503050406030204" pitchFamily="18" charset="0"/>
                              </a:rPr>
                              <m:t>8</m:t>
                            </m:r>
                          </m:num>
                          <m:den>
                            <m:rad>
                              <m:radPr>
                                <m:degHide m:val="on"/>
                                <m:ctrlPr>
                                  <a:rPr lang="tr-TR" i="1" smtClean="0">
                                    <a:latin typeface="Cambria Math" panose="02040503050406030204" pitchFamily="18" charset="0"/>
                                  </a:rPr>
                                </m:ctrlPr>
                              </m:radPr>
                              <m:deg/>
                              <m:e>
                                <m:r>
                                  <a:rPr lang="tr-TR" b="0" i="0" smtClean="0">
                                    <a:latin typeface="Cambria Math" panose="02040503050406030204" pitchFamily="18" charset="0"/>
                                  </a:rPr>
                                  <m:t>26</m:t>
                                </m:r>
                              </m:e>
                            </m:rad>
                          </m:den>
                        </m:f>
                      </m:den>
                    </m:f>
                  </m:oMath>
                </a14:m>
                <a:r>
                  <a:rPr lang="tr-TR" sz="2400" dirty="0">
                    <a:latin typeface="+mj-lt"/>
                  </a:rPr>
                  <a:t> = -1,91</a:t>
                </a:r>
              </a:p>
              <a:p>
                <a:r>
                  <a:rPr lang="tr-TR" sz="2400" dirty="0">
                    <a:latin typeface="+mj-lt"/>
                  </a:rPr>
                  <a:t>6) t(-1.91)</a:t>
                </a:r>
                <a:r>
                  <a:rPr lang="tr-TR" sz="2400" dirty="0">
                    <a:latin typeface="Times New Roman" panose="02020603050405020304" pitchFamily="18" charset="0"/>
                    <a:cs typeface="Times New Roman" panose="02020603050405020304" pitchFamily="18" charset="0"/>
                  </a:rPr>
                  <a:t> ˃ </a:t>
                </a:r>
                <a:r>
                  <a:rPr lang="tr-TR" sz="2400" dirty="0" err="1">
                    <a:latin typeface="+mj-lt"/>
                  </a:rPr>
                  <a:t>tkritik</a:t>
                </a:r>
                <a:r>
                  <a:rPr lang="tr-TR" sz="2400" dirty="0">
                    <a:latin typeface="+mj-lt"/>
                  </a:rPr>
                  <a:t>(-2.48) </a:t>
                </a:r>
              </a:p>
              <a:p>
                <a:r>
                  <a:rPr lang="tr-TR" sz="2400" dirty="0">
                    <a:latin typeface="+mj-lt"/>
                  </a:rPr>
                  <a:t>H0 kabul</a:t>
                </a:r>
              </a:p>
            </p:txBody>
          </p:sp>
        </mc:Choice>
        <mc:Fallback>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2" name="Resim 1">
            <a:extLst>
              <a:ext uri="{FF2B5EF4-FFF2-40B4-BE49-F238E27FC236}">
                <a16:creationId xmlns:a16="http://schemas.microsoft.com/office/drawing/2014/main" id="{B32BDAF6-051F-162D-BF14-D8356243874A}"/>
              </a:ext>
            </a:extLst>
          </p:cNvPr>
          <p:cNvPicPr>
            <a:picLocks noChangeAspect="1"/>
          </p:cNvPicPr>
          <p:nvPr/>
        </p:nvPicPr>
        <p:blipFill rotWithShape="1">
          <a:blip r:embed="rId3"/>
          <a:srcRect l="28118" t="35711" r="65075" b="52737"/>
          <a:stretch/>
        </p:blipFill>
        <p:spPr>
          <a:xfrm>
            <a:off x="6238428" y="2414877"/>
            <a:ext cx="1728192" cy="1649701"/>
          </a:xfrm>
          <a:prstGeom prst="rect">
            <a:avLst/>
          </a:prstGeom>
        </p:spPr>
      </p:pic>
    </p:spTree>
    <p:extLst>
      <p:ext uri="{BB962C8B-B14F-4D97-AF65-F5344CB8AC3E}">
        <p14:creationId xmlns:p14="http://schemas.microsoft.com/office/powerpoint/2010/main" val="137478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C46365-0C50-DF5D-E1F1-8EF45E1BDD52}"/>
              </a:ext>
            </a:extLst>
          </p:cNvPr>
          <p:cNvSpPr>
            <a:spLocks noGrp="1"/>
          </p:cNvSpPr>
          <p:nvPr>
            <p:ph type="title"/>
          </p:nvPr>
        </p:nvSpPr>
        <p:spPr/>
        <p:txBody>
          <a:bodyPr/>
          <a:lstStyle/>
          <a:p>
            <a:r>
              <a:rPr lang="tr-TR" dirty="0"/>
              <a:t>Test İstatistiğinin Belirlenmesi</a:t>
            </a:r>
          </a:p>
        </p:txBody>
      </p:sp>
      <p:sp>
        <p:nvSpPr>
          <p:cNvPr id="3" name="İçerik Yer Tutucusu 2">
            <a:extLst>
              <a:ext uri="{FF2B5EF4-FFF2-40B4-BE49-F238E27FC236}">
                <a16:creationId xmlns:a16="http://schemas.microsoft.com/office/drawing/2014/main" id="{7561DDC6-973B-6DDD-6631-5C145D92169C}"/>
              </a:ext>
            </a:extLst>
          </p:cNvPr>
          <p:cNvSpPr>
            <a:spLocks noGrp="1"/>
          </p:cNvSpPr>
          <p:nvPr>
            <p:ph idx="1"/>
          </p:nvPr>
        </p:nvSpPr>
        <p:spPr/>
        <p:txBody>
          <a:bodyPr/>
          <a:lstStyle/>
          <a:p>
            <a:endParaRPr lang="tr-TR"/>
          </a:p>
        </p:txBody>
      </p:sp>
      <p:pic>
        <p:nvPicPr>
          <p:cNvPr id="6" name="Resim 5">
            <a:extLst>
              <a:ext uri="{FF2B5EF4-FFF2-40B4-BE49-F238E27FC236}">
                <a16:creationId xmlns:a16="http://schemas.microsoft.com/office/drawing/2014/main" id="{18F9164B-24C7-9868-2ACC-062F2189D181}"/>
              </a:ext>
            </a:extLst>
          </p:cNvPr>
          <p:cNvPicPr>
            <a:picLocks noChangeAspect="1"/>
          </p:cNvPicPr>
          <p:nvPr/>
        </p:nvPicPr>
        <p:blipFill rotWithShape="1">
          <a:blip r:embed="rId2"/>
          <a:srcRect l="7464" t="43698" r="58271" b="31095"/>
          <a:stretch/>
        </p:blipFill>
        <p:spPr>
          <a:xfrm>
            <a:off x="1489062" y="1607591"/>
            <a:ext cx="9919099" cy="4104456"/>
          </a:xfrm>
          <a:prstGeom prst="rect">
            <a:avLst/>
          </a:prstGeom>
        </p:spPr>
      </p:pic>
      <p:sp>
        <p:nvSpPr>
          <p:cNvPr id="7" name="Alt Bilgi Yer Tutucusu 3">
            <a:extLst>
              <a:ext uri="{FF2B5EF4-FFF2-40B4-BE49-F238E27FC236}">
                <a16:creationId xmlns:a16="http://schemas.microsoft.com/office/drawing/2014/main" id="{197B78AC-8126-F831-A807-F7D9F5BBBD8E}"/>
              </a:ext>
            </a:extLst>
          </p:cNvPr>
          <p:cNvSpPr>
            <a:spLocks noGrp="1"/>
          </p:cNvSpPr>
          <p:nvPr>
            <p:ph type="ftr" sz="quarter" idx="11"/>
          </p:nvPr>
        </p:nvSpPr>
        <p:spPr>
          <a:xfrm>
            <a:off x="2998068" y="6340475"/>
            <a:ext cx="8902578" cy="365125"/>
          </a:xfrm>
        </p:spPr>
        <p:txBody>
          <a:bodyPr/>
          <a:lstStyle/>
          <a:p>
            <a:pPr rtl="0"/>
            <a:r>
              <a:rPr lang="tr-TR" b="0" i="0" cap="none" dirty="0">
                <a:solidFill>
                  <a:schemeClr val="tx2"/>
                </a:solidFill>
                <a:effectLst/>
                <a:latin typeface="arial" panose="020B0604020202020204" pitchFamily="34" charset="0"/>
              </a:rPr>
              <a:t>https://avesis.gazi.edu.tr/resume/downloadfile/cercioglu?key=565f287d-c209-46f7-a60f-bbfcd1d1a52c&amp;isfromsearch=true</a:t>
            </a:r>
            <a:endParaRPr lang="tr-TR" cap="none" noProof="0" dirty="0">
              <a:solidFill>
                <a:schemeClr val="tx2"/>
              </a:solidFill>
            </a:endParaRPr>
          </a:p>
        </p:txBody>
      </p:sp>
    </p:spTree>
    <p:extLst>
      <p:ext uri="{BB962C8B-B14F-4D97-AF65-F5344CB8AC3E}">
        <p14:creationId xmlns:p14="http://schemas.microsoft.com/office/powerpoint/2010/main" val="24111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C40846-CFC5-AD0D-6D1D-E90BB02AC30E}"/>
              </a:ext>
            </a:extLst>
          </p:cNvPr>
          <p:cNvSpPr>
            <a:spLocks noGrp="1"/>
          </p:cNvSpPr>
          <p:nvPr>
            <p:ph type="title"/>
          </p:nvPr>
        </p:nvSpPr>
        <p:spPr/>
        <p:txBody>
          <a:bodyPr/>
          <a:lstStyle/>
          <a:p>
            <a:r>
              <a:rPr lang="tr-TR" dirty="0"/>
              <a:t>Oran için Hipotez Testi</a:t>
            </a:r>
          </a:p>
        </p:txBody>
      </p:sp>
      <p:sp>
        <p:nvSpPr>
          <p:cNvPr id="5" name="Metin kutusu 4">
            <a:extLst>
              <a:ext uri="{FF2B5EF4-FFF2-40B4-BE49-F238E27FC236}">
                <a16:creationId xmlns:a16="http://schemas.microsoft.com/office/drawing/2014/main" id="{E78ABAB1-57DC-3813-1E58-377B8D36BDA6}"/>
              </a:ext>
            </a:extLst>
          </p:cNvPr>
          <p:cNvSpPr txBox="1"/>
          <p:nvPr/>
        </p:nvSpPr>
        <p:spPr>
          <a:xfrm>
            <a:off x="4582244" y="2118265"/>
            <a:ext cx="2736304" cy="1077218"/>
          </a:xfrm>
          <a:prstGeom prst="rect">
            <a:avLst/>
          </a:prstGeom>
          <a:solidFill>
            <a:schemeClr val="accent1">
              <a:lumMod val="60000"/>
              <a:lumOff val="40000"/>
            </a:schemeClr>
          </a:solidFill>
        </p:spPr>
        <p:txBody>
          <a:bodyPr wrap="square" rtlCol="0">
            <a:spAutoFit/>
          </a:bodyPr>
          <a:lstStyle/>
          <a:p>
            <a:pPr algn="ctr"/>
            <a:r>
              <a:rPr lang="tr-TR" sz="3200" dirty="0"/>
              <a:t>p İçin Hipotez Testi</a:t>
            </a:r>
          </a:p>
        </p:txBody>
      </p:sp>
      <p:sp>
        <p:nvSpPr>
          <p:cNvPr id="4" name="Metin kutusu 3">
            <a:extLst>
              <a:ext uri="{FF2B5EF4-FFF2-40B4-BE49-F238E27FC236}">
                <a16:creationId xmlns:a16="http://schemas.microsoft.com/office/drawing/2014/main" id="{B9E51F77-6C07-7F3D-A2F9-678CE7951439}"/>
              </a:ext>
            </a:extLst>
          </p:cNvPr>
          <p:cNvSpPr txBox="1"/>
          <p:nvPr/>
        </p:nvSpPr>
        <p:spPr>
          <a:xfrm>
            <a:off x="4582244" y="4221088"/>
            <a:ext cx="2736304" cy="584775"/>
          </a:xfrm>
          <a:prstGeom prst="rect">
            <a:avLst/>
          </a:prstGeom>
          <a:solidFill>
            <a:schemeClr val="accent1">
              <a:lumMod val="60000"/>
              <a:lumOff val="40000"/>
            </a:schemeClr>
          </a:solidFill>
        </p:spPr>
        <p:txBody>
          <a:bodyPr wrap="square" rtlCol="0">
            <a:spAutoFit/>
          </a:bodyPr>
          <a:lstStyle/>
          <a:p>
            <a:pPr algn="ctr"/>
            <a:r>
              <a:rPr lang="tr-TR" sz="3200" dirty="0"/>
              <a:t>(z testi)</a:t>
            </a:r>
          </a:p>
        </p:txBody>
      </p:sp>
      <p:cxnSp>
        <p:nvCxnSpPr>
          <p:cNvPr id="12" name="Düz Ok Bağlayıcısı 11">
            <a:extLst>
              <a:ext uri="{FF2B5EF4-FFF2-40B4-BE49-F238E27FC236}">
                <a16:creationId xmlns:a16="http://schemas.microsoft.com/office/drawing/2014/main" id="{EF84D48C-B11E-998B-10F6-466ADA9C5C86}"/>
              </a:ext>
            </a:extLst>
          </p:cNvPr>
          <p:cNvCxnSpPr>
            <a:stCxn id="5" idx="2"/>
            <a:endCxn id="4" idx="0"/>
          </p:cNvCxnSpPr>
          <p:nvPr/>
        </p:nvCxnSpPr>
        <p:spPr>
          <a:xfrm>
            <a:off x="5950396" y="3195483"/>
            <a:ext cx="0" cy="1025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84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0AA639-B914-972A-AE86-70861B4641E8}"/>
              </a:ext>
            </a:extLst>
          </p:cNvPr>
          <p:cNvSpPr>
            <a:spLocks noGrp="1"/>
          </p:cNvSpPr>
          <p:nvPr>
            <p:ph type="title"/>
          </p:nvPr>
        </p:nvSpPr>
        <p:spPr/>
        <p:txBody>
          <a:bodyPr/>
          <a:lstStyle/>
          <a:p>
            <a:r>
              <a:rPr lang="tr-TR" dirty="0"/>
              <a:t>Oran için Hipotez Testi</a:t>
            </a:r>
          </a:p>
        </p:txBody>
      </p:sp>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E4DB0F00-FCF9-C58D-5096-696FB324156C}"/>
                  </a:ext>
                </a:extLst>
              </p:cNvPr>
              <p:cNvSpPr>
                <a:spLocks noGrp="1"/>
              </p:cNvSpPr>
              <p:nvPr>
                <p:ph idx="1"/>
              </p:nvPr>
            </p:nvSpPr>
            <p:spPr/>
            <p:txBody>
              <a:bodyPr/>
              <a:lstStyle/>
              <a:p>
                <a:r>
                  <a:rPr lang="tr-TR" dirty="0"/>
                  <a:t>Kategorik değişkenleri içerir.</a:t>
                </a:r>
              </a:p>
              <a:p>
                <a:r>
                  <a:rPr lang="tr-TR" dirty="0"/>
                  <a:t>Olası sonuçları; Özelliğe sahiptir ya da değildir.</a:t>
                </a:r>
              </a:p>
              <a:p>
                <a:r>
                  <a:rPr lang="tr-TR" dirty="0"/>
                  <a:t>Oran (p) ile gösterilir.</a:t>
                </a:r>
              </a:p>
              <a:p>
                <a:endParaRPr lang="tr-TR" dirty="0"/>
              </a:p>
              <a:p>
                <a14:m>
                  <m:oMath xmlns:m="http://schemas.openxmlformats.org/officeDocument/2006/math">
                    <m:r>
                      <a:rPr lang="tr-TR" b="0" i="1" smtClean="0">
                        <a:latin typeface="Cambria Math" panose="02040503050406030204" pitchFamily="18" charset="0"/>
                      </a:rPr>
                      <m:t>𝑝</m:t>
                    </m:r>
                    <m:r>
                      <a:rPr lang="tr-TR" b="0" i="1" smtClean="0">
                        <a:latin typeface="Cambria Math" panose="02040503050406030204" pitchFamily="18" charset="0"/>
                        <a:ea typeface="Cambria Math" panose="02040503050406030204" pitchFamily="18" charset="0"/>
                      </a:rPr>
                      <m:t>= </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𝑥</m:t>
                        </m:r>
                      </m:num>
                      <m:den>
                        <m:r>
                          <a:rPr lang="tr-TR" b="0" i="1" smtClean="0">
                            <a:latin typeface="Cambria Math" panose="02040503050406030204" pitchFamily="18" charset="0"/>
                            <a:ea typeface="Cambria Math" panose="02040503050406030204" pitchFamily="18" charset="0"/>
                          </a:rPr>
                          <m:t>𝑛</m:t>
                        </m:r>
                      </m:den>
                    </m:f>
                    <m:r>
                      <a:rPr lang="tr-TR" b="0" i="0" smtClean="0">
                        <a:latin typeface="Cambria Math" panose="02040503050406030204" pitchFamily="18" charset="0"/>
                        <a:ea typeface="Cambria Math" panose="02040503050406030204" pitchFamily="18" charset="0"/>
                      </a:rPr>
                      <m:t>= </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ö</m:t>
                        </m:r>
                        <m:r>
                          <a:rPr lang="tr-TR" b="0" i="1" smtClean="0">
                            <a:latin typeface="Cambria Math" panose="02040503050406030204" pitchFamily="18" charset="0"/>
                            <a:ea typeface="Cambria Math" panose="02040503050406030204" pitchFamily="18" charset="0"/>
                          </a:rPr>
                          <m:t>𝑧𝑒𝑙𝑙𝑖</m:t>
                        </m:r>
                        <m:r>
                          <a:rPr lang="tr-TR" b="0" i="1" smtClean="0">
                            <a:latin typeface="Cambria Math" panose="02040503050406030204" pitchFamily="18" charset="0"/>
                            <a:ea typeface="Cambria Math" panose="02040503050406030204" pitchFamily="18" charset="0"/>
                          </a:rPr>
                          <m:t>ğ</m:t>
                        </m:r>
                        <m:r>
                          <a:rPr lang="tr-TR" b="0" i="1" smtClean="0">
                            <a:latin typeface="Cambria Math" panose="02040503050406030204" pitchFamily="18" charset="0"/>
                            <a:ea typeface="Cambria Math" panose="02040503050406030204" pitchFamily="18" charset="0"/>
                          </a:rPr>
                          <m:t>𝑒</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𝑠𝑎h𝑖𝑝</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𝑜𝑙𝑎𝑛</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𝑦𝑎</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𝑑𝑎</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𝑜𝑙𝑚𝑎𝑦𝑎𝑛</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𝑒𝑙𝑒𝑚𝑎𝑛</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𝑠𝑎𝑦𝚤𝑠𝚤</m:t>
                        </m:r>
                      </m:num>
                      <m:den>
                        <m:r>
                          <a:rPr lang="tr-TR" b="0" i="1" smtClean="0">
                            <a:latin typeface="Cambria Math" panose="02040503050406030204" pitchFamily="18" charset="0"/>
                            <a:ea typeface="Cambria Math" panose="02040503050406030204" pitchFamily="18" charset="0"/>
                          </a:rPr>
                          <m:t>ö</m:t>
                        </m:r>
                        <m:r>
                          <a:rPr lang="tr-TR" b="0" i="1" smtClean="0">
                            <a:latin typeface="Cambria Math" panose="02040503050406030204" pitchFamily="18" charset="0"/>
                            <a:ea typeface="Cambria Math" panose="02040503050406030204" pitchFamily="18" charset="0"/>
                          </a:rPr>
                          <m:t>𝑟𝑛𝑒𝑘𝑡𝑒𝑘𝑖</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𝑡</m:t>
                        </m:r>
                        <m:r>
                          <a:rPr lang="tr-TR" b="0" i="1" smtClean="0">
                            <a:latin typeface="Cambria Math" panose="02040503050406030204" pitchFamily="18" charset="0"/>
                            <a:ea typeface="Cambria Math" panose="02040503050406030204" pitchFamily="18" charset="0"/>
                          </a:rPr>
                          <m:t>ü</m:t>
                        </m:r>
                        <m:r>
                          <a:rPr lang="tr-TR" b="0" i="1" smtClean="0">
                            <a:latin typeface="Cambria Math" panose="02040503050406030204" pitchFamily="18" charset="0"/>
                            <a:ea typeface="Cambria Math" panose="02040503050406030204" pitchFamily="18" charset="0"/>
                          </a:rPr>
                          <m:t>𝑚</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𝑒𝑙𝑒𝑚𝑎𝑛𝑙𝑎𝑟𝚤𝑛</m:t>
                        </m:r>
                        <m:r>
                          <a:rPr lang="tr-TR" b="0" i="1" smtClean="0">
                            <a:latin typeface="Cambria Math" panose="02040503050406030204" pitchFamily="18" charset="0"/>
                            <a:ea typeface="Cambria Math" panose="02040503050406030204" pitchFamily="18" charset="0"/>
                          </a:rPr>
                          <m:t> </m:t>
                        </m:r>
                        <m:r>
                          <a:rPr lang="tr-TR" b="0" i="1" smtClean="0">
                            <a:latin typeface="Cambria Math" panose="02040503050406030204" pitchFamily="18" charset="0"/>
                            <a:ea typeface="Cambria Math" panose="02040503050406030204" pitchFamily="18" charset="0"/>
                          </a:rPr>
                          <m:t>𝑠𝑎𝑦𝚤𝑠𝚤</m:t>
                        </m:r>
                      </m:den>
                    </m:f>
                  </m:oMath>
                </a14:m>
                <a:endParaRPr lang="tr-TR" dirty="0"/>
              </a:p>
            </p:txBody>
          </p:sp>
        </mc:Choice>
        <mc:Fallback>
          <p:sp>
            <p:nvSpPr>
              <p:cNvPr id="3" name="İçerik Yer Tutucusu 2">
                <a:extLst>
                  <a:ext uri="{FF2B5EF4-FFF2-40B4-BE49-F238E27FC236}">
                    <a16:creationId xmlns:a16="http://schemas.microsoft.com/office/drawing/2014/main" id="{E4DB0F00-FCF9-C58D-5096-696FB324156C}"/>
                  </a:ext>
                </a:extLst>
              </p:cNvPr>
              <p:cNvSpPr>
                <a:spLocks noGrp="1" noRot="1" noChangeAspect="1" noMove="1" noResize="1" noEditPoints="1" noAdjustHandles="1" noChangeArrowheads="1" noChangeShapeType="1" noTextEdit="1"/>
              </p:cNvSpPr>
              <p:nvPr>
                <p:ph idx="1"/>
              </p:nvPr>
            </p:nvSpPr>
            <p:spPr>
              <a:blipFill>
                <a:blip r:embed="rId2"/>
                <a:stretch>
                  <a:fillRect l="-1433" t="-3600"/>
                </a:stretch>
              </a:blipFill>
            </p:spPr>
            <p:txBody>
              <a:bodyPr/>
              <a:lstStyle/>
              <a:p>
                <a:r>
                  <a:rPr lang="tr-TR">
                    <a:noFill/>
                  </a:rPr>
                  <a:t> </a:t>
                </a:r>
              </a:p>
            </p:txBody>
          </p:sp>
        </mc:Fallback>
      </mc:AlternateContent>
      <p:pic>
        <p:nvPicPr>
          <p:cNvPr id="6" name="Resim 5">
            <a:extLst>
              <a:ext uri="{FF2B5EF4-FFF2-40B4-BE49-F238E27FC236}">
                <a16:creationId xmlns:a16="http://schemas.microsoft.com/office/drawing/2014/main" id="{82BB2818-22EF-C9EE-1561-B8EFE8CFAC16}"/>
              </a:ext>
            </a:extLst>
          </p:cNvPr>
          <p:cNvPicPr>
            <a:picLocks noChangeAspect="1"/>
          </p:cNvPicPr>
          <p:nvPr/>
        </p:nvPicPr>
        <p:blipFill rotWithShape="1">
          <a:blip r:embed="rId3"/>
          <a:srcRect l="28303" t="60311" r="65172" b="32384"/>
          <a:stretch/>
        </p:blipFill>
        <p:spPr>
          <a:xfrm>
            <a:off x="1917948" y="5080075"/>
            <a:ext cx="1944217" cy="1224136"/>
          </a:xfrm>
          <a:prstGeom prst="rect">
            <a:avLst/>
          </a:prstGeom>
        </p:spPr>
      </p:pic>
      <p:pic>
        <p:nvPicPr>
          <p:cNvPr id="5" name="Resim 4">
            <a:extLst>
              <a:ext uri="{FF2B5EF4-FFF2-40B4-BE49-F238E27FC236}">
                <a16:creationId xmlns:a16="http://schemas.microsoft.com/office/drawing/2014/main" id="{2C0888C1-F1AD-CB48-AB42-3241ABA32D8E}"/>
              </a:ext>
            </a:extLst>
          </p:cNvPr>
          <p:cNvPicPr>
            <a:picLocks noChangeAspect="1"/>
          </p:cNvPicPr>
          <p:nvPr/>
        </p:nvPicPr>
        <p:blipFill rotWithShape="1">
          <a:blip r:embed="rId4"/>
          <a:srcRect l="33459" t="61166" r="65422" b="36513"/>
          <a:stretch/>
        </p:blipFill>
        <p:spPr>
          <a:xfrm>
            <a:off x="1917947" y="3825043"/>
            <a:ext cx="216025" cy="252029"/>
          </a:xfrm>
          <a:prstGeom prst="rect">
            <a:avLst/>
          </a:prstGeom>
        </p:spPr>
      </p:pic>
    </p:spTree>
    <p:extLst>
      <p:ext uri="{BB962C8B-B14F-4D97-AF65-F5344CB8AC3E}">
        <p14:creationId xmlns:p14="http://schemas.microsoft.com/office/powerpoint/2010/main" val="419222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Örneği</a:t>
            </a:r>
          </a:p>
        </p:txBody>
      </p:sp>
      <p:sp>
        <p:nvSpPr>
          <p:cNvPr id="5" name="İçerik Yer Tutucusu 4">
            <a:extLst>
              <a:ext uri="{FF2B5EF4-FFF2-40B4-BE49-F238E27FC236}">
                <a16:creationId xmlns:a16="http://schemas.microsoft.com/office/drawing/2014/main" id="{E8DF2E9E-D8C1-DADD-9C8A-3DD7D8367A73}"/>
              </a:ext>
            </a:extLst>
          </p:cNvPr>
          <p:cNvSpPr>
            <a:spLocks noGrp="1"/>
          </p:cNvSpPr>
          <p:nvPr>
            <p:ph idx="1"/>
          </p:nvPr>
        </p:nvSpPr>
        <p:spPr/>
        <p:txBody>
          <a:bodyPr>
            <a:normAutofit lnSpcReduction="10000"/>
          </a:bodyPr>
          <a:lstStyle/>
          <a:p>
            <a:r>
              <a:rPr lang="tr-TR" sz="2400" dirty="0"/>
              <a:t>Bir süpermarket zinciri sahibi, müşterilerinin %95’inin market fiyatlarından memnun olduğunu söylemektedir. Tesadüfi olarak seçilen 200 müşteriden 184’ü fiyatlardan memnun olduğunu söylediğine göre;</a:t>
            </a:r>
          </a:p>
          <a:p>
            <a:r>
              <a:rPr lang="tr-TR" sz="2400" dirty="0"/>
              <a:t>%10 anlamlılık düzeyinde, marketteki fiyatlardan memnun olanların oranının %95’e eşit olmadığını söyleyebilir miyiz?</a:t>
            </a:r>
          </a:p>
          <a:p>
            <a:r>
              <a:rPr lang="tr-TR" sz="1800" b="1" dirty="0"/>
              <a:t>1-Hipotezler</a:t>
            </a:r>
          </a:p>
          <a:p>
            <a:r>
              <a:rPr lang="tr-TR" sz="1800" b="1" dirty="0"/>
              <a:t>2-Anlamlılık düzeyi</a:t>
            </a:r>
          </a:p>
          <a:p>
            <a:r>
              <a:rPr lang="tr-TR" sz="1800" b="1" dirty="0"/>
              <a:t>3-Test istatistiği</a:t>
            </a:r>
          </a:p>
          <a:p>
            <a:r>
              <a:rPr lang="tr-TR" sz="1800" b="1" dirty="0"/>
              <a:t>4-Kritik değerler</a:t>
            </a:r>
          </a:p>
          <a:p>
            <a:r>
              <a:rPr lang="tr-TR" sz="1800" b="1" dirty="0"/>
              <a:t>5-Hesaplama</a:t>
            </a:r>
          </a:p>
          <a:p>
            <a:r>
              <a:rPr lang="tr-TR" sz="1800" b="1" dirty="0"/>
              <a:t>6-Karar</a:t>
            </a:r>
          </a:p>
          <a:p>
            <a:endParaRPr lang="tr-TR" sz="2400" dirty="0"/>
          </a:p>
        </p:txBody>
      </p:sp>
    </p:spTree>
    <p:extLst>
      <p:ext uri="{BB962C8B-B14F-4D97-AF65-F5344CB8AC3E}">
        <p14:creationId xmlns:p14="http://schemas.microsoft.com/office/powerpoint/2010/main" val="16969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a:bodyPr>
              <a:lstStyle/>
              <a:p>
                <a:endParaRPr lang="tr-TR" sz="2400" dirty="0"/>
              </a:p>
              <a:p>
                <a:endParaRPr lang="tr-TR" sz="2400" dirty="0"/>
              </a:p>
              <a:p>
                <a:r>
                  <a:rPr lang="tr-TR" sz="2400" dirty="0"/>
                  <a:t>1) H0: p</a:t>
                </a:r>
                <a:r>
                  <a:rPr lang="tr-TR" sz="2400" dirty="0">
                    <a:latin typeface="Times New Roman" panose="02020603050405020304" pitchFamily="18" charset="0"/>
                    <a:cs typeface="Times New Roman" panose="02020603050405020304" pitchFamily="18" charset="0"/>
                  </a:rPr>
                  <a:t>=p0, </a:t>
                </a:r>
                <a:r>
                  <a:rPr lang="tr-TR" sz="2400" dirty="0"/>
                  <a:t>H1: p</a:t>
                </a:r>
                <a:r>
                  <a:rPr lang="tr-TR" sz="2400" dirty="0">
                    <a:latin typeface="Times New Roman" panose="02020603050405020304" pitchFamily="18" charset="0"/>
                    <a:cs typeface="Times New Roman" panose="02020603050405020304" pitchFamily="18" charset="0"/>
                  </a:rPr>
                  <a:t>≠p0</a:t>
                </a:r>
                <a:endParaRPr lang="tr-TR" sz="2400" dirty="0"/>
              </a:p>
              <a:p>
                <a:r>
                  <a:rPr lang="tr-TR" sz="2400" dirty="0"/>
                  <a:t>2) </a:t>
                </a:r>
                <a:r>
                  <a:rPr lang="tr-TR" sz="2400" dirty="0">
                    <a:sym typeface="Symbol" panose="05050102010706020507" pitchFamily="18" charset="2"/>
                  </a:rPr>
                  <a:t>= </a:t>
                </a:r>
                <a:r>
                  <a:rPr lang="tr-TR" sz="2400" dirty="0"/>
                  <a:t>0.1</a:t>
                </a:r>
              </a:p>
              <a:p>
                <a:r>
                  <a:rPr lang="tr-TR" sz="2400" dirty="0"/>
                  <a:t>3) z testi (oran</a:t>
                </a:r>
                <a:r>
                  <a:rPr lang="tr-TR" sz="2400" dirty="0">
                    <a:latin typeface="Times New Roman" panose="02020603050405020304" pitchFamily="18" charset="0"/>
                    <a:cs typeface="Times New Roman" panose="02020603050405020304" pitchFamily="18" charset="0"/>
                  </a:rPr>
                  <a:t>)</a:t>
                </a:r>
                <a:endParaRPr lang="tr-TR" sz="2400" dirty="0"/>
              </a:p>
              <a:p>
                <a:r>
                  <a:rPr lang="tr-TR" sz="2400" dirty="0"/>
                  <a:t>4) </a:t>
                </a:r>
                <a:r>
                  <a:rPr lang="tr-TR" sz="2400" dirty="0" err="1"/>
                  <a:t>zkritik</a:t>
                </a:r>
                <a:r>
                  <a:rPr lang="tr-TR" sz="2400" dirty="0"/>
                  <a:t> = (-1.645 ve 1.645)</a:t>
                </a:r>
              </a:p>
              <a:p>
                <a:r>
                  <a:rPr lang="tr-TR" sz="2400" dirty="0"/>
                  <a:t>5) </a:t>
                </a:r>
                <a14:m>
                  <m:oMath xmlns:m="http://schemas.openxmlformats.org/officeDocument/2006/math">
                    <m:f>
                      <m:fPr>
                        <m:ctrlPr>
                          <a:rPr lang="tr-TR" i="1" smtClean="0">
                            <a:latin typeface="Cambria Math" panose="02040503050406030204" pitchFamily="18" charset="0"/>
                          </a:rPr>
                        </m:ctrlPr>
                      </m:fPr>
                      <m:num>
                        <m:r>
                          <a:rPr lang="tr-TR" b="0" i="0" smtClean="0">
                            <a:latin typeface="Cambria Math" panose="02040503050406030204" pitchFamily="18" charset="0"/>
                          </a:rPr>
                          <m:t>(</m:t>
                        </m:r>
                        <m:f>
                          <m:fPr>
                            <m:ctrlPr>
                              <a:rPr lang="tr-TR" b="0" i="1" smtClean="0">
                                <a:latin typeface="Cambria Math" panose="02040503050406030204" pitchFamily="18" charset="0"/>
                              </a:rPr>
                            </m:ctrlPr>
                          </m:fPr>
                          <m:num>
                            <m:r>
                              <a:rPr lang="tr-TR" b="0" i="0" smtClean="0">
                                <a:latin typeface="Cambria Math" panose="02040503050406030204" pitchFamily="18" charset="0"/>
                              </a:rPr>
                              <m:t>184</m:t>
                            </m:r>
                          </m:num>
                          <m:den>
                            <m:r>
                              <a:rPr lang="tr-TR" b="0" i="0" smtClean="0">
                                <a:latin typeface="Cambria Math" panose="02040503050406030204" pitchFamily="18" charset="0"/>
                              </a:rPr>
                              <m:t>200</m:t>
                            </m:r>
                          </m:den>
                        </m:f>
                        <m:r>
                          <a:rPr lang="tr-TR" b="0" i="0" smtClean="0">
                            <a:latin typeface="Cambria Math" panose="02040503050406030204" pitchFamily="18" charset="0"/>
                          </a:rPr>
                          <m:t>)−0.95</m:t>
                        </m:r>
                      </m:num>
                      <m:den>
                        <m:rad>
                          <m:radPr>
                            <m:degHide m:val="on"/>
                            <m:ctrlPr>
                              <a:rPr lang="tr-TR" i="1" smtClean="0">
                                <a:latin typeface="Cambria Math" panose="02040503050406030204" pitchFamily="18" charset="0"/>
                              </a:rPr>
                            </m:ctrlPr>
                          </m:radPr>
                          <m:deg/>
                          <m:e>
                            <m:f>
                              <m:fPr>
                                <m:ctrlPr>
                                  <a:rPr lang="tr-TR" i="1" smtClean="0">
                                    <a:latin typeface="Cambria Math" panose="02040503050406030204" pitchFamily="18" charset="0"/>
                                  </a:rPr>
                                </m:ctrlPr>
                              </m:fPr>
                              <m:num>
                                <m:r>
                                  <a:rPr lang="tr-TR" b="0" i="1" smtClean="0">
                                    <a:latin typeface="Cambria Math" panose="02040503050406030204" pitchFamily="18" charset="0"/>
                                  </a:rPr>
                                  <m:t>0,95(1−0.95)</m:t>
                                </m:r>
                              </m:num>
                              <m:den>
                                <m:r>
                                  <a:rPr lang="tr-TR" b="0" i="1" smtClean="0">
                                    <a:latin typeface="Cambria Math" panose="02040503050406030204" pitchFamily="18" charset="0"/>
                                  </a:rPr>
                                  <m:t>200</m:t>
                                </m:r>
                              </m:den>
                            </m:f>
                          </m:e>
                        </m:rad>
                      </m:den>
                    </m:f>
                  </m:oMath>
                </a14:m>
                <a:r>
                  <a:rPr lang="tr-TR" sz="2400" dirty="0">
                    <a:latin typeface="+mj-lt"/>
                  </a:rPr>
                  <a:t> = -1,95</a:t>
                </a:r>
              </a:p>
              <a:p>
                <a:r>
                  <a:rPr lang="tr-TR" sz="2400" dirty="0">
                    <a:latin typeface="+mj-lt"/>
                  </a:rPr>
                  <a:t>6) z(-1.95)</a:t>
                </a:r>
                <a:r>
                  <a:rPr lang="tr-TR" sz="2400" dirty="0">
                    <a:latin typeface="Times New Roman" panose="02020603050405020304" pitchFamily="18" charset="0"/>
                    <a:cs typeface="Times New Roman" panose="02020603050405020304" pitchFamily="18" charset="0"/>
                  </a:rPr>
                  <a:t> ˂</a:t>
                </a:r>
                <a:r>
                  <a:rPr lang="tr-TR" sz="2400" dirty="0">
                    <a:latin typeface="+mj-lt"/>
                  </a:rPr>
                  <a:t> </a:t>
                </a:r>
                <a:r>
                  <a:rPr lang="tr-TR" sz="2400" dirty="0" err="1">
                    <a:latin typeface="+mj-lt"/>
                  </a:rPr>
                  <a:t>zkritik</a:t>
                </a:r>
                <a:r>
                  <a:rPr lang="tr-TR" sz="2400" dirty="0">
                    <a:latin typeface="+mj-lt"/>
                  </a:rPr>
                  <a:t>(-1.645) </a:t>
                </a:r>
              </a:p>
              <a:p>
                <a:r>
                  <a:rPr lang="tr-TR" sz="2400" dirty="0">
                    <a:latin typeface="+mj-lt"/>
                  </a:rPr>
                  <a:t>H0 </a:t>
                </a:r>
                <a:r>
                  <a:rPr lang="tr-TR" sz="2400" dirty="0" err="1">
                    <a:latin typeface="+mj-lt"/>
                  </a:rPr>
                  <a:t>red</a:t>
                </a:r>
                <a:endParaRPr lang="tr-TR" sz="2400" dirty="0">
                  <a:latin typeface="+mj-lt"/>
                </a:endParaRPr>
              </a:p>
            </p:txBody>
          </p:sp>
        </mc:Choice>
        <mc:Fallback>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4" name="Resim 3">
            <a:extLst>
              <a:ext uri="{FF2B5EF4-FFF2-40B4-BE49-F238E27FC236}">
                <a16:creationId xmlns:a16="http://schemas.microsoft.com/office/drawing/2014/main" id="{FCEAA186-1ED0-801B-F2E1-D1F532EC5B7F}"/>
              </a:ext>
            </a:extLst>
          </p:cNvPr>
          <p:cNvPicPr>
            <a:picLocks noChangeAspect="1"/>
          </p:cNvPicPr>
          <p:nvPr/>
        </p:nvPicPr>
        <p:blipFill rotWithShape="1">
          <a:blip r:embed="rId3"/>
          <a:srcRect l="28303" t="60311" r="65172" b="32384"/>
          <a:stretch/>
        </p:blipFill>
        <p:spPr>
          <a:xfrm>
            <a:off x="5950396" y="2816932"/>
            <a:ext cx="1944217" cy="1224136"/>
          </a:xfrm>
          <a:prstGeom prst="rect">
            <a:avLst/>
          </a:prstGeom>
        </p:spPr>
      </p:pic>
      <p:pic>
        <p:nvPicPr>
          <p:cNvPr id="2" name="Resim 1">
            <a:extLst>
              <a:ext uri="{FF2B5EF4-FFF2-40B4-BE49-F238E27FC236}">
                <a16:creationId xmlns:a16="http://schemas.microsoft.com/office/drawing/2014/main" id="{C501C5D6-80EC-7D79-F79C-8E68B0917214}"/>
              </a:ext>
            </a:extLst>
          </p:cNvPr>
          <p:cNvPicPr>
            <a:picLocks noChangeAspect="1"/>
          </p:cNvPicPr>
          <p:nvPr/>
        </p:nvPicPr>
        <p:blipFill rotWithShape="1">
          <a:blip r:embed="rId4"/>
          <a:srcRect l="33459" t="61166" r="65422" b="36513"/>
          <a:stretch/>
        </p:blipFill>
        <p:spPr>
          <a:xfrm>
            <a:off x="2782044" y="1196752"/>
            <a:ext cx="216025" cy="252029"/>
          </a:xfrm>
          <a:prstGeom prst="rect">
            <a:avLst/>
          </a:prstGeom>
        </p:spPr>
      </p:pic>
      <p:pic>
        <p:nvPicPr>
          <p:cNvPr id="5" name="Resim 4">
            <a:extLst>
              <a:ext uri="{FF2B5EF4-FFF2-40B4-BE49-F238E27FC236}">
                <a16:creationId xmlns:a16="http://schemas.microsoft.com/office/drawing/2014/main" id="{1B0EE464-ACC5-89F3-912E-1F64BFDB7BCF}"/>
              </a:ext>
            </a:extLst>
          </p:cNvPr>
          <p:cNvPicPr>
            <a:picLocks noChangeAspect="1"/>
          </p:cNvPicPr>
          <p:nvPr/>
        </p:nvPicPr>
        <p:blipFill rotWithShape="1">
          <a:blip r:embed="rId4"/>
          <a:srcRect l="33459" t="61166" r="65422" b="36513"/>
          <a:stretch/>
        </p:blipFill>
        <p:spPr>
          <a:xfrm>
            <a:off x="4114888" y="1213771"/>
            <a:ext cx="216025" cy="252029"/>
          </a:xfrm>
          <a:prstGeom prst="rect">
            <a:avLst/>
          </a:prstGeom>
        </p:spPr>
      </p:pic>
    </p:spTree>
    <p:extLst>
      <p:ext uri="{BB962C8B-B14F-4D97-AF65-F5344CB8AC3E}">
        <p14:creationId xmlns:p14="http://schemas.microsoft.com/office/powerpoint/2010/main" val="366457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Örneği</a:t>
            </a:r>
          </a:p>
        </p:txBody>
      </p:sp>
      <p:sp>
        <p:nvSpPr>
          <p:cNvPr id="5" name="İçerik Yer Tutucusu 4">
            <a:extLst>
              <a:ext uri="{FF2B5EF4-FFF2-40B4-BE49-F238E27FC236}">
                <a16:creationId xmlns:a16="http://schemas.microsoft.com/office/drawing/2014/main" id="{E8DF2E9E-D8C1-DADD-9C8A-3DD7D8367A73}"/>
              </a:ext>
            </a:extLst>
          </p:cNvPr>
          <p:cNvSpPr>
            <a:spLocks noGrp="1"/>
          </p:cNvSpPr>
          <p:nvPr>
            <p:ph idx="1"/>
          </p:nvPr>
        </p:nvSpPr>
        <p:spPr/>
        <p:txBody>
          <a:bodyPr>
            <a:normAutofit/>
          </a:bodyPr>
          <a:lstStyle/>
          <a:p>
            <a:r>
              <a:rPr lang="tr-TR" sz="2400" dirty="0"/>
              <a:t>Bir tedavi yönteminin etkinliğinin 0.8’den yüksek olduğu iddia edilmektedir. Tedavi yöntemi, 40 hasta üzerinde uygulanmış ve hastaların 30’u tedavi sonrasında iyileşmiştir. </a:t>
            </a:r>
          </a:p>
          <a:p>
            <a:r>
              <a:rPr lang="tr-TR" sz="2400" dirty="0"/>
              <a:t>Bu uygulama sonucuna göre %5 hata seviyesinde tedavi yönteminin etkinliğinin 0.8’den yüksek olduğu söylenebilir mi?</a:t>
            </a:r>
            <a:endParaRPr lang="tr-TR" sz="2400" dirty="0">
              <a:sym typeface="Symbol" panose="05050102010706020507" pitchFamily="18" charset="2"/>
            </a:endParaRPr>
          </a:p>
          <a:p>
            <a:r>
              <a:rPr lang="tr-TR" sz="1800" b="1" dirty="0"/>
              <a:t>1-Hipotezler</a:t>
            </a:r>
          </a:p>
          <a:p>
            <a:r>
              <a:rPr lang="tr-TR" sz="1800" b="1" dirty="0"/>
              <a:t>2-Anlamlılık düzeyi</a:t>
            </a:r>
          </a:p>
          <a:p>
            <a:r>
              <a:rPr lang="tr-TR" sz="1800" b="1" dirty="0"/>
              <a:t>3-Test istatistiği</a:t>
            </a:r>
          </a:p>
          <a:p>
            <a:r>
              <a:rPr lang="tr-TR" sz="1800" b="1" dirty="0"/>
              <a:t>4-Kritik değerler</a:t>
            </a:r>
          </a:p>
          <a:p>
            <a:r>
              <a:rPr lang="tr-TR" sz="1800" b="1" dirty="0"/>
              <a:t>5-Hesaplama</a:t>
            </a:r>
          </a:p>
          <a:p>
            <a:r>
              <a:rPr lang="tr-TR" sz="1800" b="1" dirty="0"/>
              <a:t>6-Karar</a:t>
            </a:r>
          </a:p>
          <a:p>
            <a:endParaRPr lang="tr-TR" sz="2400" dirty="0"/>
          </a:p>
        </p:txBody>
      </p:sp>
    </p:spTree>
    <p:extLst>
      <p:ext uri="{BB962C8B-B14F-4D97-AF65-F5344CB8AC3E}">
        <p14:creationId xmlns:p14="http://schemas.microsoft.com/office/powerpoint/2010/main" val="397965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Aşamaları</a:t>
            </a:r>
          </a:p>
        </p:txBody>
      </p:sp>
      <p:sp>
        <p:nvSpPr>
          <p:cNvPr id="5" name="İçerik Yer Tutucusu 4">
            <a:extLst>
              <a:ext uri="{FF2B5EF4-FFF2-40B4-BE49-F238E27FC236}">
                <a16:creationId xmlns:a16="http://schemas.microsoft.com/office/drawing/2014/main" id="{A5F49D42-3195-C607-7273-50B9AFAEF9FB}"/>
              </a:ext>
            </a:extLst>
          </p:cNvPr>
          <p:cNvSpPr>
            <a:spLocks noGrp="1"/>
          </p:cNvSpPr>
          <p:nvPr>
            <p:ph idx="1"/>
          </p:nvPr>
        </p:nvSpPr>
        <p:spPr/>
        <p:txBody>
          <a:bodyPr>
            <a:normAutofit/>
          </a:bodyPr>
          <a:lstStyle/>
          <a:p>
            <a:r>
              <a:rPr lang="tr-TR" sz="2400" dirty="0"/>
              <a:t>1) Hipotezlerin Belirlenmesi (H0 ve H1)</a:t>
            </a:r>
          </a:p>
          <a:p>
            <a:r>
              <a:rPr lang="tr-TR" sz="2400" dirty="0"/>
              <a:t>2) Anlamlılık Düzeyinin (</a:t>
            </a:r>
            <a:r>
              <a:rPr lang="tr-TR" sz="2400" dirty="0">
                <a:sym typeface="Symbol" panose="05050102010706020507" pitchFamily="18" charset="2"/>
              </a:rPr>
              <a:t>=.1 ya da .05 ya da .01) ve </a:t>
            </a:r>
            <a:r>
              <a:rPr lang="tr-TR" sz="2400" dirty="0" err="1">
                <a:sym typeface="Symbol" panose="05050102010706020507" pitchFamily="18" charset="2"/>
              </a:rPr>
              <a:t>n’in</a:t>
            </a:r>
            <a:r>
              <a:rPr lang="tr-TR" sz="2400" dirty="0">
                <a:sym typeface="Symbol" panose="05050102010706020507" pitchFamily="18" charset="2"/>
              </a:rPr>
              <a:t> </a:t>
            </a:r>
            <a:r>
              <a:rPr lang="tr-TR" sz="2400" dirty="0"/>
              <a:t>Belirlenmesi </a:t>
            </a:r>
          </a:p>
          <a:p>
            <a:r>
              <a:rPr lang="tr-TR" sz="2400" dirty="0"/>
              <a:t>3) Test İstatistiğinin Belirlenmesi (z testi ya da t testi)</a:t>
            </a:r>
          </a:p>
          <a:p>
            <a:r>
              <a:rPr lang="tr-TR" sz="2400" dirty="0"/>
              <a:t>4) Sıfır Hipotezinin Kabul/</a:t>
            </a:r>
            <a:r>
              <a:rPr lang="tr-TR" sz="2400" dirty="0" err="1"/>
              <a:t>Red</a:t>
            </a:r>
            <a:r>
              <a:rPr lang="tr-TR" sz="2400" dirty="0"/>
              <a:t> Koşullarının (Kritik Değerlerin) Belirlenmesi</a:t>
            </a:r>
          </a:p>
          <a:p>
            <a:r>
              <a:rPr lang="tr-TR" sz="2400" dirty="0"/>
              <a:t>5) Verilerin Toplanması ve Belirlenen Test İstatistiğinin Hesaplanması</a:t>
            </a:r>
          </a:p>
          <a:p>
            <a:r>
              <a:rPr lang="tr-TR" sz="2400" dirty="0"/>
              <a:t>6) İstatiksel Kararın Verilmesi</a:t>
            </a:r>
          </a:p>
        </p:txBody>
      </p:sp>
    </p:spTree>
    <p:extLst>
      <p:ext uri="{BB962C8B-B14F-4D97-AF65-F5344CB8AC3E}">
        <p14:creationId xmlns:p14="http://schemas.microsoft.com/office/powerpoint/2010/main" val="192096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a:bodyPr>
              <a:lstStyle/>
              <a:p>
                <a:endParaRPr lang="tr-TR" sz="2400" dirty="0"/>
              </a:p>
              <a:p>
                <a:endParaRPr lang="tr-TR" sz="2400" dirty="0"/>
              </a:p>
              <a:p>
                <a:r>
                  <a:rPr lang="tr-TR" sz="2400" dirty="0"/>
                  <a:t>1) H0: p</a:t>
                </a:r>
                <a:r>
                  <a:rPr lang="tr-TR" sz="2400" dirty="0">
                    <a:latin typeface="Times New Roman" panose="02020603050405020304" pitchFamily="18" charset="0"/>
                    <a:cs typeface="Times New Roman" panose="02020603050405020304" pitchFamily="18" charset="0"/>
                  </a:rPr>
                  <a:t>≥0.80, </a:t>
                </a:r>
                <a:r>
                  <a:rPr lang="tr-TR" sz="2400" dirty="0"/>
                  <a:t>H1: p</a:t>
                </a:r>
                <a:r>
                  <a:rPr lang="tr-TR" sz="2400" dirty="0">
                    <a:latin typeface="Times New Roman" panose="02020603050405020304" pitchFamily="18" charset="0"/>
                    <a:cs typeface="Times New Roman" panose="02020603050405020304" pitchFamily="18" charset="0"/>
                  </a:rPr>
                  <a:t>˂0.80</a:t>
                </a:r>
                <a:endParaRPr lang="tr-TR" sz="2400" dirty="0"/>
              </a:p>
              <a:p>
                <a:r>
                  <a:rPr lang="tr-TR" sz="2400" dirty="0"/>
                  <a:t>2) </a:t>
                </a:r>
                <a:r>
                  <a:rPr lang="tr-TR" sz="2400" dirty="0">
                    <a:sym typeface="Symbol" panose="05050102010706020507" pitchFamily="18" charset="2"/>
                  </a:rPr>
                  <a:t>= </a:t>
                </a:r>
                <a:r>
                  <a:rPr lang="tr-TR" sz="2400" dirty="0"/>
                  <a:t>0.05</a:t>
                </a:r>
              </a:p>
              <a:p>
                <a:r>
                  <a:rPr lang="tr-TR" sz="2400" dirty="0"/>
                  <a:t>3) z testi (oran</a:t>
                </a:r>
                <a:r>
                  <a:rPr lang="tr-TR" sz="2400" dirty="0">
                    <a:latin typeface="Times New Roman" panose="02020603050405020304" pitchFamily="18" charset="0"/>
                    <a:cs typeface="Times New Roman" panose="02020603050405020304" pitchFamily="18" charset="0"/>
                  </a:rPr>
                  <a:t>)</a:t>
                </a:r>
                <a:endParaRPr lang="tr-TR" sz="2400" dirty="0"/>
              </a:p>
              <a:p>
                <a:r>
                  <a:rPr lang="tr-TR" sz="2400" dirty="0"/>
                  <a:t>4) </a:t>
                </a:r>
                <a:r>
                  <a:rPr lang="tr-TR" sz="2400" dirty="0" err="1"/>
                  <a:t>zkritik</a:t>
                </a:r>
                <a:r>
                  <a:rPr lang="tr-TR" sz="2400" dirty="0"/>
                  <a:t> = (-1.645 veya 1.645)</a:t>
                </a:r>
              </a:p>
              <a:p>
                <a:r>
                  <a:rPr lang="tr-TR" sz="2400" dirty="0"/>
                  <a:t>5) </a:t>
                </a:r>
                <a14:m>
                  <m:oMath xmlns:m="http://schemas.openxmlformats.org/officeDocument/2006/math">
                    <m:f>
                      <m:fPr>
                        <m:ctrlPr>
                          <a:rPr lang="tr-TR" i="1" smtClean="0">
                            <a:latin typeface="Cambria Math" panose="02040503050406030204" pitchFamily="18" charset="0"/>
                          </a:rPr>
                        </m:ctrlPr>
                      </m:fPr>
                      <m:num>
                        <m:r>
                          <a:rPr lang="tr-TR" b="0" i="0" smtClean="0">
                            <a:latin typeface="Cambria Math" panose="02040503050406030204" pitchFamily="18" charset="0"/>
                          </a:rPr>
                          <m:t>(</m:t>
                        </m:r>
                        <m:f>
                          <m:fPr>
                            <m:ctrlPr>
                              <a:rPr lang="tr-TR" b="0" i="1" smtClean="0">
                                <a:latin typeface="Cambria Math" panose="02040503050406030204" pitchFamily="18" charset="0"/>
                              </a:rPr>
                            </m:ctrlPr>
                          </m:fPr>
                          <m:num>
                            <m:r>
                              <a:rPr lang="tr-TR" b="0" i="0" smtClean="0">
                                <a:latin typeface="Cambria Math" panose="02040503050406030204" pitchFamily="18" charset="0"/>
                              </a:rPr>
                              <m:t>30</m:t>
                            </m:r>
                          </m:num>
                          <m:den>
                            <m:r>
                              <a:rPr lang="tr-TR" b="0" i="0" smtClean="0">
                                <a:latin typeface="Cambria Math" panose="02040503050406030204" pitchFamily="18" charset="0"/>
                              </a:rPr>
                              <m:t>40</m:t>
                            </m:r>
                          </m:den>
                        </m:f>
                        <m:r>
                          <a:rPr lang="tr-TR" b="0" i="0" smtClean="0">
                            <a:latin typeface="Cambria Math" panose="02040503050406030204" pitchFamily="18" charset="0"/>
                          </a:rPr>
                          <m:t>)−0.80</m:t>
                        </m:r>
                      </m:num>
                      <m:den>
                        <m:rad>
                          <m:radPr>
                            <m:degHide m:val="on"/>
                            <m:ctrlPr>
                              <a:rPr lang="tr-TR" i="1" smtClean="0">
                                <a:latin typeface="Cambria Math" panose="02040503050406030204" pitchFamily="18" charset="0"/>
                              </a:rPr>
                            </m:ctrlPr>
                          </m:radPr>
                          <m:deg/>
                          <m:e>
                            <m:f>
                              <m:fPr>
                                <m:ctrlPr>
                                  <a:rPr lang="tr-TR" i="1" smtClean="0">
                                    <a:latin typeface="Cambria Math" panose="02040503050406030204" pitchFamily="18" charset="0"/>
                                  </a:rPr>
                                </m:ctrlPr>
                              </m:fPr>
                              <m:num>
                                <m:r>
                                  <a:rPr lang="tr-TR" b="0" i="1" smtClean="0">
                                    <a:latin typeface="Cambria Math" panose="02040503050406030204" pitchFamily="18" charset="0"/>
                                  </a:rPr>
                                  <m:t>0,80(1−0.80)</m:t>
                                </m:r>
                              </m:num>
                              <m:den>
                                <m:r>
                                  <a:rPr lang="tr-TR" b="0" i="1" smtClean="0">
                                    <a:latin typeface="Cambria Math" panose="02040503050406030204" pitchFamily="18" charset="0"/>
                                  </a:rPr>
                                  <m:t>40</m:t>
                                </m:r>
                              </m:den>
                            </m:f>
                          </m:e>
                        </m:rad>
                      </m:den>
                    </m:f>
                  </m:oMath>
                </a14:m>
                <a:r>
                  <a:rPr lang="tr-TR" sz="2400" dirty="0">
                    <a:latin typeface="+mj-lt"/>
                  </a:rPr>
                  <a:t> = -0,791</a:t>
                </a:r>
              </a:p>
              <a:p>
                <a:r>
                  <a:rPr lang="tr-TR" sz="2400" dirty="0">
                    <a:latin typeface="+mj-lt"/>
                  </a:rPr>
                  <a:t>6) z(-0.791)</a:t>
                </a:r>
                <a:r>
                  <a:rPr lang="tr-TR" sz="2400" dirty="0">
                    <a:latin typeface="Times New Roman" panose="02020603050405020304" pitchFamily="18" charset="0"/>
                    <a:cs typeface="Times New Roman" panose="02020603050405020304" pitchFamily="18" charset="0"/>
                  </a:rPr>
                  <a:t> ˃ </a:t>
                </a:r>
                <a:r>
                  <a:rPr lang="tr-TR" sz="2400" dirty="0" err="1">
                    <a:latin typeface="+mj-lt"/>
                  </a:rPr>
                  <a:t>zkritik</a:t>
                </a:r>
                <a:r>
                  <a:rPr lang="tr-TR" sz="2400" dirty="0">
                    <a:latin typeface="+mj-lt"/>
                  </a:rPr>
                  <a:t>(-1.645) </a:t>
                </a:r>
              </a:p>
              <a:p>
                <a:r>
                  <a:rPr lang="tr-TR" sz="2400" dirty="0">
                    <a:latin typeface="+mj-lt"/>
                  </a:rPr>
                  <a:t>H0 kabul</a:t>
                </a:r>
              </a:p>
            </p:txBody>
          </p:sp>
        </mc:Choice>
        <mc:Fallback>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4" name="Resim 3">
            <a:extLst>
              <a:ext uri="{FF2B5EF4-FFF2-40B4-BE49-F238E27FC236}">
                <a16:creationId xmlns:a16="http://schemas.microsoft.com/office/drawing/2014/main" id="{FCEAA186-1ED0-801B-F2E1-D1F532EC5B7F}"/>
              </a:ext>
            </a:extLst>
          </p:cNvPr>
          <p:cNvPicPr>
            <a:picLocks noChangeAspect="1"/>
          </p:cNvPicPr>
          <p:nvPr/>
        </p:nvPicPr>
        <p:blipFill rotWithShape="1">
          <a:blip r:embed="rId3"/>
          <a:srcRect l="28303" t="60311" r="65172" b="32384"/>
          <a:stretch/>
        </p:blipFill>
        <p:spPr>
          <a:xfrm>
            <a:off x="6448612" y="2816932"/>
            <a:ext cx="1944217" cy="1224136"/>
          </a:xfrm>
          <a:prstGeom prst="rect">
            <a:avLst/>
          </a:prstGeom>
        </p:spPr>
      </p:pic>
    </p:spTree>
    <p:extLst>
      <p:ext uri="{BB962C8B-B14F-4D97-AF65-F5344CB8AC3E}">
        <p14:creationId xmlns:p14="http://schemas.microsoft.com/office/powerpoint/2010/main" val="211383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C40846-CFC5-AD0D-6D1D-E90BB02AC30E}"/>
              </a:ext>
            </a:extLst>
          </p:cNvPr>
          <p:cNvSpPr>
            <a:spLocks noGrp="1"/>
          </p:cNvSpPr>
          <p:nvPr>
            <p:ph type="title"/>
          </p:nvPr>
        </p:nvSpPr>
        <p:spPr/>
        <p:txBody>
          <a:bodyPr/>
          <a:lstStyle/>
          <a:p>
            <a:r>
              <a:rPr lang="tr-TR" dirty="0"/>
              <a:t>Ortalamalar Farkı için Hipotez Testi</a:t>
            </a:r>
          </a:p>
        </p:txBody>
      </p:sp>
      <p:sp>
        <p:nvSpPr>
          <p:cNvPr id="4" name="İçerik Yer Tutucusu 2">
            <a:extLst>
              <a:ext uri="{FF2B5EF4-FFF2-40B4-BE49-F238E27FC236}">
                <a16:creationId xmlns:a16="http://schemas.microsoft.com/office/drawing/2014/main" id="{D7569D5E-3E7E-F140-C9AF-4E85EBF2EA79}"/>
              </a:ext>
            </a:extLst>
          </p:cNvPr>
          <p:cNvSpPr>
            <a:spLocks noGrp="1"/>
          </p:cNvSpPr>
          <p:nvPr>
            <p:ph idx="1"/>
          </p:nvPr>
        </p:nvSpPr>
        <p:spPr>
          <a:xfrm>
            <a:off x="1557212" y="1574800"/>
            <a:ext cx="9782801" cy="4572000"/>
          </a:xfrm>
        </p:spPr>
        <p:txBody>
          <a:bodyPr/>
          <a:lstStyle/>
          <a:p>
            <a:r>
              <a:rPr lang="tr-TR" dirty="0"/>
              <a:t>2 örneklem (bağımlı ya da bağımsız) </a:t>
            </a:r>
          </a:p>
          <a:p>
            <a:r>
              <a:rPr lang="tr-TR" dirty="0"/>
              <a:t>(µ1-µ2, </a:t>
            </a:r>
            <a:r>
              <a:rPr lang="tr-TR" dirty="0">
                <a:sym typeface="Symbol" panose="05050102010706020507" pitchFamily="18" charset="2"/>
              </a:rPr>
              <a:t>1-2, n1-n2) (bilinen\bilinmeyen 1 ve 2)</a:t>
            </a:r>
          </a:p>
          <a:p>
            <a:endParaRPr lang="tr-TR" dirty="0"/>
          </a:p>
        </p:txBody>
      </p:sp>
      <p:sp>
        <p:nvSpPr>
          <p:cNvPr id="8" name="Metin kutusu 7">
            <a:extLst>
              <a:ext uri="{FF2B5EF4-FFF2-40B4-BE49-F238E27FC236}">
                <a16:creationId xmlns:a16="http://schemas.microsoft.com/office/drawing/2014/main" id="{8FAC0E20-8816-E784-101F-87236B8F37AF}"/>
              </a:ext>
            </a:extLst>
          </p:cNvPr>
          <p:cNvSpPr txBox="1"/>
          <p:nvPr/>
        </p:nvSpPr>
        <p:spPr>
          <a:xfrm>
            <a:off x="5230316" y="2708920"/>
            <a:ext cx="2664296" cy="1077218"/>
          </a:xfrm>
          <a:prstGeom prst="rect">
            <a:avLst/>
          </a:prstGeom>
          <a:solidFill>
            <a:schemeClr val="accent1">
              <a:lumMod val="60000"/>
              <a:lumOff val="40000"/>
            </a:schemeClr>
          </a:solidFill>
        </p:spPr>
        <p:txBody>
          <a:bodyPr wrap="square" rtlCol="0">
            <a:spAutoFit/>
          </a:bodyPr>
          <a:lstStyle/>
          <a:p>
            <a:pPr algn="ctr"/>
            <a:r>
              <a:rPr lang="tr-TR" sz="3200" dirty="0"/>
              <a:t>İki örnekli testler</a:t>
            </a:r>
          </a:p>
        </p:txBody>
      </p:sp>
      <p:sp>
        <p:nvSpPr>
          <p:cNvPr id="11" name="Metin kutusu 10">
            <a:extLst>
              <a:ext uri="{FF2B5EF4-FFF2-40B4-BE49-F238E27FC236}">
                <a16:creationId xmlns:a16="http://schemas.microsoft.com/office/drawing/2014/main" id="{228BE681-7DD6-B3CF-020B-0B01A1F29ACF}"/>
              </a:ext>
            </a:extLst>
          </p:cNvPr>
          <p:cNvSpPr txBox="1"/>
          <p:nvPr/>
        </p:nvSpPr>
        <p:spPr>
          <a:xfrm>
            <a:off x="5230316" y="4811743"/>
            <a:ext cx="2664296" cy="1077218"/>
          </a:xfrm>
          <a:prstGeom prst="rect">
            <a:avLst/>
          </a:prstGeom>
          <a:solidFill>
            <a:schemeClr val="accent1">
              <a:lumMod val="60000"/>
              <a:lumOff val="40000"/>
            </a:schemeClr>
          </a:solidFill>
        </p:spPr>
        <p:txBody>
          <a:bodyPr wrap="square" rtlCol="0">
            <a:spAutoFit/>
          </a:bodyPr>
          <a:lstStyle/>
          <a:p>
            <a:pPr algn="ctr"/>
            <a:r>
              <a:rPr lang="tr-TR" sz="3200" dirty="0"/>
              <a:t>Tek grup, </a:t>
            </a:r>
          </a:p>
          <a:p>
            <a:pPr algn="ctr"/>
            <a:r>
              <a:rPr lang="tr-TR" sz="3200" dirty="0"/>
              <a:t>iki ortalama</a:t>
            </a:r>
          </a:p>
        </p:txBody>
      </p:sp>
      <p:cxnSp>
        <p:nvCxnSpPr>
          <p:cNvPr id="12" name="Düz Ok Bağlayıcısı 11">
            <a:extLst>
              <a:ext uri="{FF2B5EF4-FFF2-40B4-BE49-F238E27FC236}">
                <a16:creationId xmlns:a16="http://schemas.microsoft.com/office/drawing/2014/main" id="{837E7AB7-057B-7B5D-DEFC-D4A0A3EFCF7E}"/>
              </a:ext>
            </a:extLst>
          </p:cNvPr>
          <p:cNvCxnSpPr>
            <a:stCxn id="8" idx="2"/>
            <a:endCxn id="11" idx="0"/>
          </p:cNvCxnSpPr>
          <p:nvPr/>
        </p:nvCxnSpPr>
        <p:spPr>
          <a:xfrm>
            <a:off x="6562464" y="3786138"/>
            <a:ext cx="0" cy="1025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C141923F-0348-E87E-D61D-8C33C08AD3A0}"/>
              </a:ext>
            </a:extLst>
          </p:cNvPr>
          <p:cNvSpPr txBox="1"/>
          <p:nvPr/>
        </p:nvSpPr>
        <p:spPr>
          <a:xfrm>
            <a:off x="2061616" y="4811742"/>
            <a:ext cx="2664296" cy="1569660"/>
          </a:xfrm>
          <a:prstGeom prst="rect">
            <a:avLst/>
          </a:prstGeom>
          <a:solidFill>
            <a:schemeClr val="accent1">
              <a:lumMod val="60000"/>
              <a:lumOff val="40000"/>
            </a:schemeClr>
          </a:solidFill>
        </p:spPr>
        <p:txBody>
          <a:bodyPr wrap="square" rtlCol="0">
            <a:spAutoFit/>
          </a:bodyPr>
          <a:lstStyle/>
          <a:p>
            <a:pPr algn="ctr"/>
            <a:r>
              <a:rPr lang="tr-TR" sz="3200" dirty="0"/>
              <a:t>Grup1 ve Grup 2 ortalamaları</a:t>
            </a:r>
          </a:p>
        </p:txBody>
      </p:sp>
      <p:sp>
        <p:nvSpPr>
          <p:cNvPr id="14" name="Metin kutusu 13">
            <a:extLst>
              <a:ext uri="{FF2B5EF4-FFF2-40B4-BE49-F238E27FC236}">
                <a16:creationId xmlns:a16="http://schemas.microsoft.com/office/drawing/2014/main" id="{7D9CDD2E-936C-0FAC-1382-AA193C7CB7C4}"/>
              </a:ext>
            </a:extLst>
          </p:cNvPr>
          <p:cNvSpPr txBox="1"/>
          <p:nvPr/>
        </p:nvSpPr>
        <p:spPr>
          <a:xfrm>
            <a:off x="8675717" y="4811743"/>
            <a:ext cx="2664296" cy="1077218"/>
          </a:xfrm>
          <a:prstGeom prst="rect">
            <a:avLst/>
          </a:prstGeom>
          <a:solidFill>
            <a:schemeClr val="accent1">
              <a:lumMod val="60000"/>
              <a:lumOff val="40000"/>
            </a:schemeClr>
          </a:solidFill>
        </p:spPr>
        <p:txBody>
          <a:bodyPr wrap="square" rtlCol="0">
            <a:spAutoFit/>
          </a:bodyPr>
          <a:lstStyle/>
          <a:p>
            <a:pPr algn="ctr"/>
            <a:r>
              <a:rPr lang="tr-TR" sz="3200" dirty="0"/>
              <a:t>Oran 1 ve Oran 2</a:t>
            </a:r>
          </a:p>
        </p:txBody>
      </p:sp>
    </p:spTree>
    <p:extLst>
      <p:ext uri="{BB962C8B-B14F-4D97-AF65-F5344CB8AC3E}">
        <p14:creationId xmlns:p14="http://schemas.microsoft.com/office/powerpoint/2010/main" val="5490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C40846-CFC5-AD0D-6D1D-E90BB02AC30E}"/>
              </a:ext>
            </a:extLst>
          </p:cNvPr>
          <p:cNvSpPr>
            <a:spLocks noGrp="1"/>
          </p:cNvSpPr>
          <p:nvPr>
            <p:ph type="title"/>
          </p:nvPr>
        </p:nvSpPr>
        <p:spPr/>
        <p:txBody>
          <a:bodyPr/>
          <a:lstStyle/>
          <a:p>
            <a:r>
              <a:rPr lang="tr-TR" dirty="0"/>
              <a:t>Ortalamalar Farkı için Hipotez Testi</a:t>
            </a:r>
          </a:p>
        </p:txBody>
      </p:sp>
      <p:sp>
        <p:nvSpPr>
          <p:cNvPr id="4" name="İçerik Yer Tutucusu 2">
            <a:extLst>
              <a:ext uri="{FF2B5EF4-FFF2-40B4-BE49-F238E27FC236}">
                <a16:creationId xmlns:a16="http://schemas.microsoft.com/office/drawing/2014/main" id="{D7569D5E-3E7E-F140-C9AF-4E85EBF2EA79}"/>
              </a:ext>
            </a:extLst>
          </p:cNvPr>
          <p:cNvSpPr>
            <a:spLocks noGrp="1"/>
          </p:cNvSpPr>
          <p:nvPr>
            <p:ph idx="1"/>
          </p:nvPr>
        </p:nvSpPr>
        <p:spPr>
          <a:xfrm>
            <a:off x="1557212" y="1574800"/>
            <a:ext cx="9782801" cy="4572000"/>
          </a:xfrm>
        </p:spPr>
        <p:txBody>
          <a:bodyPr/>
          <a:lstStyle/>
          <a:p>
            <a:r>
              <a:rPr lang="tr-TR" dirty="0"/>
              <a:t>2 örneklem (bağımlı ya da bağımsız) </a:t>
            </a:r>
          </a:p>
          <a:p>
            <a:r>
              <a:rPr lang="tr-TR" dirty="0"/>
              <a:t>(µ1-µ2, </a:t>
            </a:r>
            <a:r>
              <a:rPr lang="tr-TR" dirty="0">
                <a:sym typeface="Symbol" panose="05050102010706020507" pitchFamily="18" charset="2"/>
              </a:rPr>
              <a:t>1-2, n1-n2) (bilinen\bilinmeyen 1 ve 2)</a:t>
            </a:r>
          </a:p>
          <a:p>
            <a:endParaRPr lang="tr-TR" dirty="0">
              <a:sym typeface="Symbol" panose="05050102010706020507" pitchFamily="18" charset="2"/>
            </a:endParaRPr>
          </a:p>
        </p:txBody>
      </p:sp>
      <p:sp>
        <p:nvSpPr>
          <p:cNvPr id="8" name="Metin kutusu 7">
            <a:extLst>
              <a:ext uri="{FF2B5EF4-FFF2-40B4-BE49-F238E27FC236}">
                <a16:creationId xmlns:a16="http://schemas.microsoft.com/office/drawing/2014/main" id="{8FAC0E20-8816-E784-101F-87236B8F37AF}"/>
              </a:ext>
            </a:extLst>
          </p:cNvPr>
          <p:cNvSpPr txBox="1"/>
          <p:nvPr/>
        </p:nvSpPr>
        <p:spPr>
          <a:xfrm>
            <a:off x="5230316" y="2708920"/>
            <a:ext cx="2664296" cy="1077218"/>
          </a:xfrm>
          <a:prstGeom prst="rect">
            <a:avLst/>
          </a:prstGeom>
          <a:solidFill>
            <a:schemeClr val="accent1">
              <a:lumMod val="60000"/>
              <a:lumOff val="40000"/>
            </a:schemeClr>
          </a:solidFill>
        </p:spPr>
        <p:txBody>
          <a:bodyPr wrap="square" rtlCol="0">
            <a:spAutoFit/>
          </a:bodyPr>
          <a:lstStyle/>
          <a:p>
            <a:pPr algn="ctr"/>
            <a:r>
              <a:rPr lang="tr-TR" sz="3200" dirty="0"/>
              <a:t>İki örnekli testler</a:t>
            </a:r>
          </a:p>
        </p:txBody>
      </p:sp>
      <p:sp>
        <p:nvSpPr>
          <p:cNvPr id="11" name="Metin kutusu 10">
            <a:extLst>
              <a:ext uri="{FF2B5EF4-FFF2-40B4-BE49-F238E27FC236}">
                <a16:creationId xmlns:a16="http://schemas.microsoft.com/office/drawing/2014/main" id="{228BE681-7DD6-B3CF-020B-0B01A1F29ACF}"/>
              </a:ext>
            </a:extLst>
          </p:cNvPr>
          <p:cNvSpPr txBox="1"/>
          <p:nvPr/>
        </p:nvSpPr>
        <p:spPr>
          <a:xfrm>
            <a:off x="5230316" y="4811743"/>
            <a:ext cx="2664296" cy="1077218"/>
          </a:xfrm>
          <a:prstGeom prst="rect">
            <a:avLst/>
          </a:prstGeom>
          <a:solidFill>
            <a:schemeClr val="accent1">
              <a:lumMod val="60000"/>
              <a:lumOff val="40000"/>
            </a:schemeClr>
          </a:solidFill>
        </p:spPr>
        <p:txBody>
          <a:bodyPr wrap="square" rtlCol="0">
            <a:spAutoFit/>
          </a:bodyPr>
          <a:lstStyle/>
          <a:p>
            <a:pPr algn="ctr"/>
            <a:r>
              <a:rPr lang="tr-TR" sz="3200" dirty="0"/>
              <a:t>Tek grup, </a:t>
            </a:r>
          </a:p>
          <a:p>
            <a:pPr algn="ctr"/>
            <a:r>
              <a:rPr lang="tr-TR" sz="3200" dirty="0"/>
              <a:t>iki ortalama</a:t>
            </a:r>
          </a:p>
        </p:txBody>
      </p:sp>
      <p:cxnSp>
        <p:nvCxnSpPr>
          <p:cNvPr id="12" name="Düz Ok Bağlayıcısı 11">
            <a:extLst>
              <a:ext uri="{FF2B5EF4-FFF2-40B4-BE49-F238E27FC236}">
                <a16:creationId xmlns:a16="http://schemas.microsoft.com/office/drawing/2014/main" id="{837E7AB7-057B-7B5D-DEFC-D4A0A3EFCF7E}"/>
              </a:ext>
            </a:extLst>
          </p:cNvPr>
          <p:cNvCxnSpPr>
            <a:stCxn id="8" idx="2"/>
            <a:endCxn id="11" idx="0"/>
          </p:cNvCxnSpPr>
          <p:nvPr/>
        </p:nvCxnSpPr>
        <p:spPr>
          <a:xfrm>
            <a:off x="6562464" y="3786138"/>
            <a:ext cx="0" cy="1025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C141923F-0348-E87E-D61D-8C33C08AD3A0}"/>
              </a:ext>
            </a:extLst>
          </p:cNvPr>
          <p:cNvSpPr txBox="1"/>
          <p:nvPr/>
        </p:nvSpPr>
        <p:spPr>
          <a:xfrm>
            <a:off x="2061616" y="4811742"/>
            <a:ext cx="2664296" cy="1569660"/>
          </a:xfrm>
          <a:prstGeom prst="rect">
            <a:avLst/>
          </a:prstGeom>
          <a:solidFill>
            <a:schemeClr val="accent1">
              <a:lumMod val="60000"/>
              <a:lumOff val="40000"/>
            </a:schemeClr>
          </a:solidFill>
          <a:ln w="76200">
            <a:solidFill>
              <a:srgbClr val="C00000"/>
            </a:solidFill>
          </a:ln>
        </p:spPr>
        <p:txBody>
          <a:bodyPr wrap="square" rtlCol="0">
            <a:spAutoFit/>
          </a:bodyPr>
          <a:lstStyle/>
          <a:p>
            <a:pPr algn="ctr"/>
            <a:r>
              <a:rPr lang="tr-TR" sz="3200" dirty="0"/>
              <a:t>Grup1 ve Grup 2 ortalamaları</a:t>
            </a:r>
          </a:p>
        </p:txBody>
      </p:sp>
      <p:sp>
        <p:nvSpPr>
          <p:cNvPr id="14" name="Metin kutusu 13">
            <a:extLst>
              <a:ext uri="{FF2B5EF4-FFF2-40B4-BE49-F238E27FC236}">
                <a16:creationId xmlns:a16="http://schemas.microsoft.com/office/drawing/2014/main" id="{7D9CDD2E-936C-0FAC-1382-AA193C7CB7C4}"/>
              </a:ext>
            </a:extLst>
          </p:cNvPr>
          <p:cNvSpPr txBox="1"/>
          <p:nvPr/>
        </p:nvSpPr>
        <p:spPr>
          <a:xfrm>
            <a:off x="8675717" y="4811743"/>
            <a:ext cx="2664296" cy="1077218"/>
          </a:xfrm>
          <a:prstGeom prst="rect">
            <a:avLst/>
          </a:prstGeom>
          <a:solidFill>
            <a:schemeClr val="accent1">
              <a:lumMod val="60000"/>
              <a:lumOff val="40000"/>
            </a:schemeClr>
          </a:solidFill>
        </p:spPr>
        <p:txBody>
          <a:bodyPr wrap="square" rtlCol="0">
            <a:spAutoFit/>
          </a:bodyPr>
          <a:lstStyle/>
          <a:p>
            <a:pPr algn="ctr"/>
            <a:r>
              <a:rPr lang="tr-TR" sz="3200" dirty="0"/>
              <a:t>Oran 1 ve Oran 2</a:t>
            </a:r>
          </a:p>
        </p:txBody>
      </p:sp>
    </p:spTree>
    <p:extLst>
      <p:ext uri="{BB962C8B-B14F-4D97-AF65-F5344CB8AC3E}">
        <p14:creationId xmlns:p14="http://schemas.microsoft.com/office/powerpoint/2010/main" val="243997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0AA639-B914-972A-AE86-70861B4641E8}"/>
              </a:ext>
            </a:extLst>
          </p:cNvPr>
          <p:cNvSpPr>
            <a:spLocks noGrp="1"/>
          </p:cNvSpPr>
          <p:nvPr>
            <p:ph type="title"/>
          </p:nvPr>
        </p:nvSpPr>
        <p:spPr/>
        <p:txBody>
          <a:bodyPr/>
          <a:lstStyle/>
          <a:p>
            <a:r>
              <a:rPr lang="tr-TR" dirty="0"/>
              <a:t>Ortalamalar Farkı için Hipotez Testi</a:t>
            </a:r>
          </a:p>
        </p:txBody>
      </p:sp>
      <p:sp>
        <p:nvSpPr>
          <p:cNvPr id="3" name="İçerik Yer Tutucusu 2">
            <a:extLst>
              <a:ext uri="{FF2B5EF4-FFF2-40B4-BE49-F238E27FC236}">
                <a16:creationId xmlns:a16="http://schemas.microsoft.com/office/drawing/2014/main" id="{E4DB0F00-FCF9-C58D-5096-696FB324156C}"/>
              </a:ext>
            </a:extLst>
          </p:cNvPr>
          <p:cNvSpPr>
            <a:spLocks noGrp="1"/>
          </p:cNvSpPr>
          <p:nvPr>
            <p:ph idx="1"/>
          </p:nvPr>
        </p:nvSpPr>
        <p:spPr/>
        <p:txBody>
          <a:bodyPr/>
          <a:lstStyle/>
          <a:p>
            <a:r>
              <a:rPr lang="tr-TR" sz="4000" b="1" dirty="0"/>
              <a:t>İki Örneklem z testi</a:t>
            </a:r>
          </a:p>
          <a:p>
            <a:r>
              <a:rPr lang="tr-TR" dirty="0"/>
              <a:t>Normal dağılım, bağımsız gözlemler, n </a:t>
            </a:r>
            <a:r>
              <a:rPr lang="tr-TR" dirty="0">
                <a:latin typeface="Times New Roman" panose="02020603050405020304" pitchFamily="18" charset="0"/>
                <a:cs typeface="Times New Roman" panose="02020603050405020304" pitchFamily="18" charset="0"/>
              </a:rPr>
              <a:t>≥ 30</a:t>
            </a:r>
            <a:endParaRPr lang="tr-TR" dirty="0"/>
          </a:p>
          <a:p>
            <a:endParaRPr lang="tr-TR" dirty="0"/>
          </a:p>
        </p:txBody>
      </p:sp>
      <p:pic>
        <p:nvPicPr>
          <p:cNvPr id="5" name="Resim 4">
            <a:extLst>
              <a:ext uri="{FF2B5EF4-FFF2-40B4-BE49-F238E27FC236}">
                <a16:creationId xmlns:a16="http://schemas.microsoft.com/office/drawing/2014/main" id="{0A00DC65-5915-6E0D-681D-D82E0601E652}"/>
              </a:ext>
            </a:extLst>
          </p:cNvPr>
          <p:cNvPicPr>
            <a:picLocks noChangeAspect="1"/>
          </p:cNvPicPr>
          <p:nvPr/>
        </p:nvPicPr>
        <p:blipFill rotWithShape="1">
          <a:blip r:embed="rId2"/>
          <a:srcRect l="11601" t="20488" r="74694" b="70691"/>
          <a:stretch/>
        </p:blipFill>
        <p:spPr>
          <a:xfrm>
            <a:off x="4006180" y="3429000"/>
            <a:ext cx="4176464" cy="1512168"/>
          </a:xfrm>
          <a:prstGeom prst="rect">
            <a:avLst/>
          </a:prstGeom>
        </p:spPr>
      </p:pic>
    </p:spTree>
    <p:extLst>
      <p:ext uri="{BB962C8B-B14F-4D97-AF65-F5344CB8AC3E}">
        <p14:creationId xmlns:p14="http://schemas.microsoft.com/office/powerpoint/2010/main" val="80521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Örneği</a:t>
            </a:r>
          </a:p>
        </p:txBody>
      </p:sp>
      <p:sp>
        <p:nvSpPr>
          <p:cNvPr id="5" name="İçerik Yer Tutucusu 4">
            <a:extLst>
              <a:ext uri="{FF2B5EF4-FFF2-40B4-BE49-F238E27FC236}">
                <a16:creationId xmlns:a16="http://schemas.microsoft.com/office/drawing/2014/main" id="{E8DF2E9E-D8C1-DADD-9C8A-3DD7D8367A73}"/>
              </a:ext>
            </a:extLst>
          </p:cNvPr>
          <p:cNvSpPr>
            <a:spLocks noGrp="1"/>
          </p:cNvSpPr>
          <p:nvPr>
            <p:ph idx="1"/>
          </p:nvPr>
        </p:nvSpPr>
        <p:spPr/>
        <p:txBody>
          <a:bodyPr>
            <a:normAutofit/>
          </a:bodyPr>
          <a:lstStyle/>
          <a:p>
            <a:r>
              <a:rPr lang="tr-TR" sz="2400" dirty="0"/>
              <a:t>Okulun atletizm takımına katılan 50 öğrenci için x=68.2 kg ve s=2.5 kg; atletizm ile ilgilenmeyen 50 öğrenci için x=67.5 ve s=2.8 kg istatistikleri bilindiğine göre;</a:t>
            </a:r>
          </a:p>
          <a:p>
            <a:r>
              <a:rPr lang="tr-TR" sz="2400" dirty="0"/>
              <a:t>Atletizm takımına katılanların katılmayanlara göre daha ağır olduğu söylenebilir mi?</a:t>
            </a:r>
            <a:endParaRPr lang="tr-TR" sz="2400" dirty="0">
              <a:sym typeface="Symbol" panose="05050102010706020507" pitchFamily="18" charset="2"/>
            </a:endParaRPr>
          </a:p>
          <a:p>
            <a:r>
              <a:rPr lang="tr-TR" sz="1800" b="1" dirty="0"/>
              <a:t>1-Hipotezler</a:t>
            </a:r>
          </a:p>
          <a:p>
            <a:r>
              <a:rPr lang="tr-TR" sz="1800" b="1" dirty="0"/>
              <a:t>2-Anlamlılık düzeyi</a:t>
            </a:r>
          </a:p>
          <a:p>
            <a:r>
              <a:rPr lang="tr-TR" sz="1800" b="1" dirty="0"/>
              <a:t>3-Test istatistiği</a:t>
            </a:r>
          </a:p>
          <a:p>
            <a:r>
              <a:rPr lang="tr-TR" sz="1800" b="1" dirty="0"/>
              <a:t>4-Kritik değerler</a:t>
            </a:r>
          </a:p>
          <a:p>
            <a:r>
              <a:rPr lang="tr-TR" sz="1800" b="1" dirty="0"/>
              <a:t>5-Hesaplama</a:t>
            </a:r>
          </a:p>
          <a:p>
            <a:r>
              <a:rPr lang="tr-TR" sz="1800" b="1" dirty="0"/>
              <a:t>6-Karar</a:t>
            </a:r>
          </a:p>
          <a:p>
            <a:endParaRPr lang="tr-TR" sz="2400" dirty="0"/>
          </a:p>
        </p:txBody>
      </p:sp>
      <p:sp>
        <p:nvSpPr>
          <p:cNvPr id="3" name="Alt Bilgi Yer Tutucusu 3">
            <a:extLst>
              <a:ext uri="{FF2B5EF4-FFF2-40B4-BE49-F238E27FC236}">
                <a16:creationId xmlns:a16="http://schemas.microsoft.com/office/drawing/2014/main" id="{0016C0C6-A2F2-E5C6-7A3D-3827537167FD}"/>
              </a:ext>
            </a:extLst>
          </p:cNvPr>
          <p:cNvSpPr>
            <a:spLocks noGrp="1"/>
          </p:cNvSpPr>
          <p:nvPr>
            <p:ph type="ftr" sz="quarter" idx="11"/>
          </p:nvPr>
        </p:nvSpPr>
        <p:spPr>
          <a:xfrm>
            <a:off x="6559709" y="6330951"/>
            <a:ext cx="3974065" cy="365125"/>
          </a:xfrm>
        </p:spPr>
        <p:txBody>
          <a:bodyPr/>
          <a:lstStyle/>
          <a:p>
            <a:pPr rtl="0"/>
            <a:r>
              <a:rPr lang="en-US" noProof="0" dirty="0"/>
              <a:t>Spiegel, M. R., &amp; Stephens, L. J. (1999). </a:t>
            </a:r>
            <a:r>
              <a:rPr lang="en-US" noProof="0" dirty="0" err="1"/>
              <a:t>Schaum's</a:t>
            </a:r>
            <a:r>
              <a:rPr lang="en-US" noProof="0" dirty="0"/>
              <a:t> outline of theory and problems of statistics. </a:t>
            </a:r>
            <a:r>
              <a:rPr lang="en-US" noProof="0" dirty="0" err="1"/>
              <a:t>Erlangga</a:t>
            </a:r>
            <a:r>
              <a:rPr lang="en-US" noProof="0" dirty="0"/>
              <a:t>.</a:t>
            </a:r>
            <a:endParaRPr lang="tr-TR" noProof="0" dirty="0"/>
          </a:p>
        </p:txBody>
      </p:sp>
    </p:spTree>
    <p:extLst>
      <p:ext uri="{BB962C8B-B14F-4D97-AF65-F5344CB8AC3E}">
        <p14:creationId xmlns:p14="http://schemas.microsoft.com/office/powerpoint/2010/main" val="39325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a:bodyPr>
              <a:lstStyle/>
              <a:p>
                <a:endParaRPr lang="tr-TR" sz="2400" dirty="0"/>
              </a:p>
              <a:p>
                <a:endParaRPr lang="tr-TR" sz="2400" dirty="0"/>
              </a:p>
              <a:p>
                <a:r>
                  <a:rPr lang="tr-TR" sz="2400" dirty="0"/>
                  <a:t>1) H0: µ1</a:t>
                </a:r>
                <a:r>
                  <a:rPr lang="tr-TR" sz="2400" dirty="0">
                    <a:latin typeface="Times New Roman" panose="02020603050405020304" pitchFamily="18" charset="0"/>
                    <a:cs typeface="Times New Roman" panose="02020603050405020304" pitchFamily="18" charset="0"/>
                  </a:rPr>
                  <a:t> ≤ </a:t>
                </a:r>
                <a:r>
                  <a:rPr lang="tr-TR" sz="2400" dirty="0"/>
                  <a:t>µ2, H1: µ1</a:t>
                </a:r>
                <a:r>
                  <a:rPr lang="tr-TR" sz="2400" dirty="0">
                    <a:latin typeface="Times New Roman" panose="02020603050405020304" pitchFamily="18" charset="0"/>
                    <a:cs typeface="Times New Roman" panose="02020603050405020304" pitchFamily="18" charset="0"/>
                  </a:rPr>
                  <a:t>˃ </a:t>
                </a:r>
                <a:r>
                  <a:rPr lang="tr-TR" sz="2400" dirty="0"/>
                  <a:t>µ2</a:t>
                </a:r>
              </a:p>
              <a:p>
                <a:r>
                  <a:rPr lang="tr-TR" sz="2400" dirty="0"/>
                  <a:t>2) </a:t>
                </a:r>
                <a:r>
                  <a:rPr lang="tr-TR" sz="2400" dirty="0">
                    <a:sym typeface="Symbol" panose="05050102010706020507" pitchFamily="18" charset="2"/>
                  </a:rPr>
                  <a:t>= </a:t>
                </a:r>
                <a:r>
                  <a:rPr lang="tr-TR" sz="2400" dirty="0"/>
                  <a:t>0.05</a:t>
                </a:r>
              </a:p>
              <a:p>
                <a:r>
                  <a:rPr lang="tr-TR" sz="2400" dirty="0"/>
                  <a:t>3) z testi (n</a:t>
                </a:r>
                <a:r>
                  <a:rPr lang="tr-TR" sz="2400" dirty="0">
                    <a:latin typeface="Times New Roman" panose="02020603050405020304" pitchFamily="18" charset="0"/>
                    <a:cs typeface="Times New Roman" panose="02020603050405020304" pitchFamily="18" charset="0"/>
                  </a:rPr>
                  <a:t>≥30)</a:t>
                </a:r>
                <a:endParaRPr lang="tr-TR" sz="2400" dirty="0"/>
              </a:p>
              <a:p>
                <a:r>
                  <a:rPr lang="tr-TR" sz="2400" dirty="0"/>
                  <a:t>4) </a:t>
                </a:r>
                <a:r>
                  <a:rPr lang="tr-TR" sz="2400" dirty="0" err="1"/>
                  <a:t>zkritik</a:t>
                </a:r>
                <a:r>
                  <a:rPr lang="tr-TR" sz="2400" dirty="0"/>
                  <a:t> = (-1.645 veya 1.645)</a:t>
                </a:r>
              </a:p>
              <a:p>
                <a:r>
                  <a:rPr lang="tr-TR" sz="2400" dirty="0"/>
                  <a:t>5) Payda =</a:t>
                </a:r>
                <a14:m>
                  <m:oMath xmlns:m="http://schemas.openxmlformats.org/officeDocument/2006/math">
                    <m:rad>
                      <m:radPr>
                        <m:degHide m:val="on"/>
                        <m:ctrlPr>
                          <a:rPr lang="tr-TR" sz="2400" i="1" smtClean="0">
                            <a:latin typeface="Cambria Math" panose="02040503050406030204" pitchFamily="18" charset="0"/>
                          </a:rPr>
                        </m:ctrlPr>
                      </m:radPr>
                      <m:deg/>
                      <m:e>
                        <m:f>
                          <m:fPr>
                            <m:ctrlPr>
                              <a:rPr lang="tr-TR" sz="2400" i="1" smtClean="0">
                                <a:latin typeface="Cambria Math" panose="02040503050406030204" pitchFamily="18" charset="0"/>
                              </a:rPr>
                            </m:ctrlPr>
                          </m:fPr>
                          <m:num>
                            <m:sSup>
                              <m:sSupPr>
                                <m:ctrlPr>
                                  <a:rPr lang="tr-TR" sz="2400" b="0" i="1" smtClean="0">
                                    <a:latin typeface="Cambria Math" panose="02040503050406030204" pitchFamily="18" charset="0"/>
                                  </a:rPr>
                                </m:ctrlPr>
                              </m:sSupPr>
                              <m:e>
                                <m:d>
                                  <m:dPr>
                                    <m:ctrlPr>
                                      <a:rPr lang="tr-TR" sz="2400" i="1">
                                        <a:latin typeface="Cambria Math" panose="02040503050406030204" pitchFamily="18" charset="0"/>
                                      </a:rPr>
                                    </m:ctrlPr>
                                  </m:dPr>
                                  <m:e>
                                    <m:r>
                                      <a:rPr lang="tr-TR" sz="2400" i="1">
                                        <a:latin typeface="Cambria Math" panose="02040503050406030204" pitchFamily="18" charset="0"/>
                                      </a:rPr>
                                      <m:t>2.5</m:t>
                                    </m:r>
                                  </m:e>
                                </m:d>
                              </m:e>
                              <m:sup>
                                <m:r>
                                  <a:rPr lang="tr-TR" sz="2400" b="0" i="1" smtClean="0">
                                    <a:latin typeface="Cambria Math" panose="02040503050406030204" pitchFamily="18" charset="0"/>
                                  </a:rPr>
                                  <m:t>2</m:t>
                                </m:r>
                              </m:sup>
                            </m:sSup>
                          </m:num>
                          <m:den>
                            <m:r>
                              <a:rPr lang="tr-TR" sz="2400" b="0" i="1" smtClean="0">
                                <a:latin typeface="Cambria Math" panose="02040503050406030204" pitchFamily="18" charset="0"/>
                              </a:rPr>
                              <m:t>50</m:t>
                            </m:r>
                          </m:den>
                        </m:f>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m:t>
                                </m:r>
                                <m:r>
                                  <a:rPr lang="tr-TR" sz="2400" b="0" i="1" smtClean="0">
                                    <a:latin typeface="Cambria Math" panose="02040503050406030204" pitchFamily="18" charset="0"/>
                                  </a:rPr>
                                  <m:t>2.8</m:t>
                                </m:r>
                                <m:r>
                                  <a:rPr lang="tr-TR" sz="2400" b="0" i="1" smtClean="0">
                                    <a:latin typeface="Cambria Math" panose="02040503050406030204" pitchFamily="18" charset="0"/>
                                  </a:rPr>
                                  <m:t>)</m:t>
                                </m:r>
                              </m:e>
                              <m:sup>
                                <m:r>
                                  <a:rPr lang="tr-TR" sz="2400" b="0" i="1" smtClean="0">
                                    <a:latin typeface="Cambria Math" panose="02040503050406030204" pitchFamily="18" charset="0"/>
                                  </a:rPr>
                                  <m:t>2</m:t>
                                </m:r>
                              </m:sup>
                            </m:sSup>
                          </m:num>
                          <m:den>
                            <m:r>
                              <a:rPr lang="tr-TR" sz="2400" b="0" i="1" smtClean="0">
                                <a:latin typeface="Cambria Math" panose="02040503050406030204" pitchFamily="18" charset="0"/>
                              </a:rPr>
                              <m:t>50</m:t>
                            </m:r>
                          </m:den>
                        </m:f>
                      </m:e>
                    </m:rad>
                    <m:r>
                      <a:rPr lang="tr-TR" sz="2400" dirty="0">
                        <a:latin typeface="Cambria Math" panose="02040503050406030204" pitchFamily="18" charset="0"/>
                        <a:ea typeface="Cambria Math" panose="02040503050406030204" pitchFamily="18" charset="0"/>
                      </a:rPr>
                      <m:t>=</m:t>
                    </m:r>
                    <m:r>
                      <a:rPr lang="tr-TR" sz="2400" b="0" i="0" dirty="0" smtClean="0">
                        <a:latin typeface="Cambria Math" panose="02040503050406030204" pitchFamily="18" charset="0"/>
                        <a:ea typeface="Cambria Math" panose="02040503050406030204" pitchFamily="18" charset="0"/>
                      </a:rPr>
                      <m:t>0.53</m:t>
                    </m:r>
                  </m:oMath>
                </a14:m>
                <a:endParaRPr lang="tr-TR" sz="2400" dirty="0"/>
              </a:p>
              <a:p>
                <a14:m>
                  <m:oMath xmlns:m="http://schemas.openxmlformats.org/officeDocument/2006/math">
                    <m:r>
                      <a:rPr lang="tr-TR" sz="2400" b="0" i="1" smtClean="0">
                        <a:latin typeface="Cambria Math" panose="02040503050406030204" pitchFamily="18" charset="0"/>
                      </a:rPr>
                      <m:t>𝑧</m:t>
                    </m:r>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d>
                          <m:dPr>
                            <m:ctrlPr>
                              <a:rPr lang="tr-TR" sz="2400" b="0" i="1" smtClean="0">
                                <a:latin typeface="Cambria Math" panose="02040503050406030204" pitchFamily="18" charset="0"/>
                                <a:ea typeface="Cambria Math" panose="02040503050406030204" pitchFamily="18" charset="0"/>
                              </a:rPr>
                            </m:ctrlPr>
                          </m:dPr>
                          <m:e>
                            <m:r>
                              <a:rPr lang="tr-TR" sz="2400" b="0" i="1" smtClean="0">
                                <a:latin typeface="Cambria Math" panose="02040503050406030204" pitchFamily="18" charset="0"/>
                                <a:ea typeface="Cambria Math" panose="02040503050406030204" pitchFamily="18" charset="0"/>
                              </a:rPr>
                              <m:t>68.2−67.5</m:t>
                            </m:r>
                          </m:e>
                        </m:d>
                      </m:num>
                      <m:den>
                        <m:r>
                          <a:rPr lang="tr-TR" sz="2400" b="0" i="1" smtClean="0">
                            <a:latin typeface="Cambria Math" panose="02040503050406030204" pitchFamily="18" charset="0"/>
                            <a:ea typeface="Cambria Math" panose="02040503050406030204" pitchFamily="18" charset="0"/>
                          </a:rPr>
                          <m:t>0.53</m:t>
                        </m:r>
                      </m:den>
                    </m:f>
                    <m:r>
                      <a:rPr lang="tr-TR" sz="2400" b="0" i="1" smtClean="0">
                        <a:latin typeface="Cambria Math" panose="02040503050406030204" pitchFamily="18" charset="0"/>
                        <a:ea typeface="Cambria Math" panose="02040503050406030204" pitchFamily="18" charset="0"/>
                      </a:rPr>
                      <m:t>=1.32</m:t>
                    </m:r>
                  </m:oMath>
                </a14:m>
                <a:endParaRPr lang="tr-TR" sz="2400" dirty="0"/>
              </a:p>
              <a:p>
                <a:r>
                  <a:rPr lang="tr-TR" sz="2400" dirty="0">
                    <a:latin typeface="+mj-lt"/>
                  </a:rPr>
                  <a:t>6) z(1.32)</a:t>
                </a:r>
                <a:r>
                  <a:rPr lang="tr-TR" sz="2400" dirty="0">
                    <a:latin typeface="Times New Roman" panose="02020603050405020304" pitchFamily="18" charset="0"/>
                    <a:cs typeface="Times New Roman" panose="02020603050405020304" pitchFamily="18" charset="0"/>
                  </a:rPr>
                  <a:t> ˂ </a:t>
                </a:r>
                <a:r>
                  <a:rPr lang="tr-TR" sz="2400" dirty="0" err="1">
                    <a:latin typeface="+mj-lt"/>
                  </a:rPr>
                  <a:t>zkritik</a:t>
                </a:r>
                <a:r>
                  <a:rPr lang="tr-TR" sz="2400" dirty="0">
                    <a:latin typeface="+mj-lt"/>
                  </a:rPr>
                  <a:t>(1.645) </a:t>
                </a:r>
              </a:p>
              <a:p>
                <a:r>
                  <a:rPr lang="tr-TR" sz="2400" dirty="0">
                    <a:latin typeface="+mj-lt"/>
                  </a:rPr>
                  <a:t>H0 kabul</a:t>
                </a:r>
              </a:p>
            </p:txBody>
          </p:sp>
        </mc:Choice>
        <mc:Fallback>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4" name="Resim 3">
            <a:extLst>
              <a:ext uri="{FF2B5EF4-FFF2-40B4-BE49-F238E27FC236}">
                <a16:creationId xmlns:a16="http://schemas.microsoft.com/office/drawing/2014/main" id="{DFB2C933-0565-DE5B-C7BE-A64925580EAC}"/>
              </a:ext>
            </a:extLst>
          </p:cNvPr>
          <p:cNvPicPr>
            <a:picLocks noChangeAspect="1"/>
          </p:cNvPicPr>
          <p:nvPr/>
        </p:nvPicPr>
        <p:blipFill rotWithShape="1">
          <a:blip r:embed="rId3"/>
          <a:srcRect l="11601" t="20488" r="74694" b="70691"/>
          <a:stretch/>
        </p:blipFill>
        <p:spPr>
          <a:xfrm>
            <a:off x="6448612" y="2483644"/>
            <a:ext cx="4176464" cy="1512168"/>
          </a:xfrm>
          <a:prstGeom prst="rect">
            <a:avLst/>
          </a:prstGeom>
        </p:spPr>
      </p:pic>
    </p:spTree>
    <p:extLst>
      <p:ext uri="{BB962C8B-B14F-4D97-AF65-F5344CB8AC3E}">
        <p14:creationId xmlns:p14="http://schemas.microsoft.com/office/powerpoint/2010/main" val="407873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0AA639-B914-972A-AE86-70861B4641E8}"/>
              </a:ext>
            </a:extLst>
          </p:cNvPr>
          <p:cNvSpPr>
            <a:spLocks noGrp="1"/>
          </p:cNvSpPr>
          <p:nvPr>
            <p:ph type="title"/>
          </p:nvPr>
        </p:nvSpPr>
        <p:spPr/>
        <p:txBody>
          <a:bodyPr/>
          <a:lstStyle/>
          <a:p>
            <a:r>
              <a:rPr lang="tr-TR" dirty="0"/>
              <a:t>Ortalamalar Farkı için Hipotez Testi</a:t>
            </a:r>
          </a:p>
        </p:txBody>
      </p:sp>
      <p:sp>
        <p:nvSpPr>
          <p:cNvPr id="3" name="İçerik Yer Tutucusu 2">
            <a:extLst>
              <a:ext uri="{FF2B5EF4-FFF2-40B4-BE49-F238E27FC236}">
                <a16:creationId xmlns:a16="http://schemas.microsoft.com/office/drawing/2014/main" id="{E4DB0F00-FCF9-C58D-5096-696FB324156C}"/>
              </a:ext>
            </a:extLst>
          </p:cNvPr>
          <p:cNvSpPr>
            <a:spLocks noGrp="1"/>
          </p:cNvSpPr>
          <p:nvPr>
            <p:ph idx="1"/>
          </p:nvPr>
        </p:nvSpPr>
        <p:spPr/>
        <p:txBody>
          <a:bodyPr/>
          <a:lstStyle/>
          <a:p>
            <a:r>
              <a:rPr lang="tr-TR" sz="4000" b="1" dirty="0"/>
              <a:t>İki Örneklem t testi</a:t>
            </a:r>
          </a:p>
          <a:p>
            <a:r>
              <a:rPr lang="tr-TR" dirty="0"/>
              <a:t>Normal dağılım, bağımsız gözlemler, n </a:t>
            </a:r>
            <a:r>
              <a:rPr lang="tr-TR" dirty="0">
                <a:latin typeface="Times New Roman" panose="02020603050405020304" pitchFamily="18" charset="0"/>
                <a:cs typeface="Times New Roman" panose="02020603050405020304" pitchFamily="18" charset="0"/>
              </a:rPr>
              <a:t>˂ 30</a:t>
            </a:r>
            <a:endParaRPr lang="tr-TR" dirty="0"/>
          </a:p>
          <a:p>
            <a:endParaRPr lang="tr-TR" dirty="0"/>
          </a:p>
        </p:txBody>
      </p:sp>
      <p:pic>
        <p:nvPicPr>
          <p:cNvPr id="6" name="Resim 5">
            <a:extLst>
              <a:ext uri="{FF2B5EF4-FFF2-40B4-BE49-F238E27FC236}">
                <a16:creationId xmlns:a16="http://schemas.microsoft.com/office/drawing/2014/main" id="{66632676-CE08-9348-4B06-9CB8C6DDEE16}"/>
              </a:ext>
            </a:extLst>
          </p:cNvPr>
          <p:cNvPicPr>
            <a:picLocks noChangeAspect="1"/>
          </p:cNvPicPr>
          <p:nvPr/>
        </p:nvPicPr>
        <p:blipFill rotWithShape="1">
          <a:blip r:embed="rId2"/>
          <a:srcRect l="4124" t="73507" r="83749" b="21241"/>
          <a:stretch/>
        </p:blipFill>
        <p:spPr>
          <a:xfrm>
            <a:off x="3430116" y="3429000"/>
            <a:ext cx="5616624" cy="1368152"/>
          </a:xfrm>
          <a:prstGeom prst="rect">
            <a:avLst/>
          </a:prstGeom>
        </p:spPr>
      </p:pic>
      <p:pic>
        <p:nvPicPr>
          <p:cNvPr id="8" name="Resim 7">
            <a:extLst>
              <a:ext uri="{FF2B5EF4-FFF2-40B4-BE49-F238E27FC236}">
                <a16:creationId xmlns:a16="http://schemas.microsoft.com/office/drawing/2014/main" id="{AF816701-5934-32F9-CE33-E3BFABDDA4EF}"/>
              </a:ext>
            </a:extLst>
          </p:cNvPr>
          <p:cNvPicPr>
            <a:picLocks noChangeAspect="1"/>
          </p:cNvPicPr>
          <p:nvPr/>
        </p:nvPicPr>
        <p:blipFill rotWithShape="1">
          <a:blip r:embed="rId3"/>
          <a:srcRect l="24738" t="30479" r="61762" b="63776"/>
          <a:stretch/>
        </p:blipFill>
        <p:spPr>
          <a:xfrm>
            <a:off x="3275458" y="4797152"/>
            <a:ext cx="5637907" cy="1349648"/>
          </a:xfrm>
          <a:prstGeom prst="rect">
            <a:avLst/>
          </a:prstGeom>
        </p:spPr>
      </p:pic>
    </p:spTree>
    <p:extLst>
      <p:ext uri="{BB962C8B-B14F-4D97-AF65-F5344CB8AC3E}">
        <p14:creationId xmlns:p14="http://schemas.microsoft.com/office/powerpoint/2010/main" val="350464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Örneği</a:t>
            </a:r>
          </a:p>
        </p:txBody>
      </p:sp>
      <p:sp>
        <p:nvSpPr>
          <p:cNvPr id="5" name="İçerik Yer Tutucusu 4">
            <a:extLst>
              <a:ext uri="{FF2B5EF4-FFF2-40B4-BE49-F238E27FC236}">
                <a16:creationId xmlns:a16="http://schemas.microsoft.com/office/drawing/2014/main" id="{E8DF2E9E-D8C1-DADD-9C8A-3DD7D8367A73}"/>
              </a:ext>
            </a:extLst>
          </p:cNvPr>
          <p:cNvSpPr>
            <a:spLocks noGrp="1"/>
          </p:cNvSpPr>
          <p:nvPr>
            <p:ph idx="1"/>
          </p:nvPr>
        </p:nvSpPr>
        <p:spPr/>
        <p:txBody>
          <a:bodyPr>
            <a:normAutofit fontScale="92500" lnSpcReduction="10000"/>
          </a:bodyPr>
          <a:lstStyle/>
          <a:p>
            <a:r>
              <a:rPr lang="tr-TR" sz="1600" dirty="0"/>
              <a:t>Bir antrenör maratona hazırlanan sporculara yeni bir antrenman planı hazırlıyor ve bu planın halihazırda kullanılan antrenman planından daha etkili olduğunu ve sporcuların daha hızlı koşmalarını sağlayacağını iddia ediyor. Bunu test etmek için 14 sporcunun yarısına kendi hazırladığı antrenman planını uyguluyor, diğer yarısına halihazırda kullanılan antrenman planını uygulamaya devam ediyor. En son yapılan test koşusunda, yeni plan ile çalışan sporcuların koşuyu bitirme süreleri ortalaması=94,22 dk ve sapması 5,61 dk; eski plan ile devam eden sporcuların koşuyu bitirme süreleri ortalaması=100,56 dk ve sapması 7,70 dk’dır.</a:t>
            </a:r>
          </a:p>
          <a:p>
            <a:r>
              <a:rPr lang="tr-TR" sz="1600" dirty="0"/>
              <a:t>Verilen bilgilere göre, </a:t>
            </a:r>
            <a:r>
              <a:rPr lang="tr-TR" sz="1600" dirty="0">
                <a:sym typeface="Symbol" panose="05050102010706020507" pitchFamily="18" charset="2"/>
              </a:rPr>
              <a:t>=0.05 için hipotezi test ediniz.</a:t>
            </a:r>
          </a:p>
          <a:p>
            <a:endParaRPr lang="tr-TR" sz="1800" dirty="0"/>
          </a:p>
          <a:p>
            <a:r>
              <a:rPr lang="tr-TR" sz="1800" b="1" dirty="0"/>
              <a:t>1-Hipotezler</a:t>
            </a:r>
          </a:p>
          <a:p>
            <a:r>
              <a:rPr lang="tr-TR" sz="1800" b="1" dirty="0"/>
              <a:t>2-Anlamlılık düzeyi</a:t>
            </a:r>
          </a:p>
          <a:p>
            <a:r>
              <a:rPr lang="tr-TR" sz="1800" b="1" dirty="0"/>
              <a:t>3-Test istatistiği</a:t>
            </a:r>
          </a:p>
          <a:p>
            <a:r>
              <a:rPr lang="tr-TR" sz="1800" b="1" dirty="0"/>
              <a:t>4-Kritik değerler</a:t>
            </a:r>
          </a:p>
          <a:p>
            <a:r>
              <a:rPr lang="tr-TR" sz="1800" b="1" dirty="0"/>
              <a:t>5-Hesaplama</a:t>
            </a:r>
          </a:p>
          <a:p>
            <a:r>
              <a:rPr lang="tr-TR" sz="1800" b="1" dirty="0"/>
              <a:t>6-Karar</a:t>
            </a:r>
          </a:p>
          <a:p>
            <a:endParaRPr lang="tr-TR" sz="2400" dirty="0"/>
          </a:p>
        </p:txBody>
      </p:sp>
      <p:sp>
        <p:nvSpPr>
          <p:cNvPr id="3" name="Alt Bilgi Yer Tutucusu 3">
            <a:extLst>
              <a:ext uri="{FF2B5EF4-FFF2-40B4-BE49-F238E27FC236}">
                <a16:creationId xmlns:a16="http://schemas.microsoft.com/office/drawing/2014/main" id="{0016C0C6-A2F2-E5C6-7A3D-3827537167FD}"/>
              </a:ext>
            </a:extLst>
          </p:cNvPr>
          <p:cNvSpPr>
            <a:spLocks noGrp="1"/>
          </p:cNvSpPr>
          <p:nvPr>
            <p:ph type="ftr" sz="quarter" idx="11"/>
          </p:nvPr>
        </p:nvSpPr>
        <p:spPr>
          <a:xfrm>
            <a:off x="6559709" y="6330951"/>
            <a:ext cx="3974065" cy="365125"/>
          </a:xfrm>
        </p:spPr>
        <p:txBody>
          <a:bodyPr/>
          <a:lstStyle/>
          <a:p>
            <a:pPr rtl="0"/>
            <a:r>
              <a:rPr lang="en-US" noProof="0" dirty="0"/>
              <a:t>Spiegel, M. R., &amp; Stephens, L. J. (1999). </a:t>
            </a:r>
            <a:r>
              <a:rPr lang="en-US" noProof="0" dirty="0" err="1"/>
              <a:t>Schaum's</a:t>
            </a:r>
            <a:r>
              <a:rPr lang="en-US" noProof="0" dirty="0"/>
              <a:t> outline of theory and problems of statistics. </a:t>
            </a:r>
            <a:r>
              <a:rPr lang="en-US" noProof="0" dirty="0" err="1"/>
              <a:t>Erlangga</a:t>
            </a:r>
            <a:r>
              <a:rPr lang="en-US" noProof="0" dirty="0"/>
              <a:t>.</a:t>
            </a:r>
            <a:endParaRPr lang="tr-TR" noProof="0" dirty="0"/>
          </a:p>
        </p:txBody>
      </p:sp>
    </p:spTree>
    <p:extLst>
      <p:ext uri="{BB962C8B-B14F-4D97-AF65-F5344CB8AC3E}">
        <p14:creationId xmlns:p14="http://schemas.microsoft.com/office/powerpoint/2010/main" val="212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a:bodyPr>
              <a:lstStyle/>
              <a:p>
                <a:endParaRPr lang="tr-TR" sz="2400" dirty="0"/>
              </a:p>
              <a:p>
                <a:endParaRPr lang="tr-TR" sz="2400" dirty="0"/>
              </a:p>
              <a:p>
                <a:r>
                  <a:rPr lang="tr-TR" sz="2400" dirty="0"/>
                  <a:t>1) H0: µ1</a:t>
                </a:r>
                <a:r>
                  <a:rPr lang="tr-TR" sz="2400" dirty="0">
                    <a:latin typeface="Times New Roman" panose="02020603050405020304" pitchFamily="18" charset="0"/>
                    <a:cs typeface="Times New Roman" panose="02020603050405020304" pitchFamily="18" charset="0"/>
                  </a:rPr>
                  <a:t> ≥ </a:t>
                </a:r>
                <a:r>
                  <a:rPr lang="tr-TR" sz="2400" dirty="0"/>
                  <a:t>µ2, H1: µ1</a:t>
                </a:r>
                <a:r>
                  <a:rPr lang="tr-TR" sz="2400" dirty="0">
                    <a:latin typeface="Times New Roman" panose="02020603050405020304" pitchFamily="18" charset="0"/>
                    <a:cs typeface="Times New Roman" panose="02020603050405020304" pitchFamily="18" charset="0"/>
                  </a:rPr>
                  <a:t>˂ </a:t>
                </a:r>
                <a:r>
                  <a:rPr lang="tr-TR" sz="2400" dirty="0"/>
                  <a:t>µ2</a:t>
                </a:r>
              </a:p>
              <a:p>
                <a:r>
                  <a:rPr lang="tr-TR" sz="2400" dirty="0"/>
                  <a:t>2) </a:t>
                </a:r>
                <a:r>
                  <a:rPr lang="tr-TR" sz="2400" dirty="0">
                    <a:sym typeface="Symbol" panose="05050102010706020507" pitchFamily="18" charset="2"/>
                  </a:rPr>
                  <a:t>= </a:t>
                </a:r>
                <a:r>
                  <a:rPr lang="tr-TR" sz="2400" dirty="0"/>
                  <a:t>0.05</a:t>
                </a:r>
              </a:p>
              <a:p>
                <a:r>
                  <a:rPr lang="tr-TR" sz="2400" dirty="0"/>
                  <a:t>3) t testi (n</a:t>
                </a:r>
                <a:r>
                  <a:rPr lang="tr-TR" sz="2400" dirty="0">
                    <a:latin typeface="Times New Roman" panose="02020603050405020304" pitchFamily="18" charset="0"/>
                    <a:cs typeface="Times New Roman" panose="02020603050405020304" pitchFamily="18" charset="0"/>
                  </a:rPr>
                  <a:t>˂30)</a:t>
                </a:r>
                <a:endParaRPr lang="tr-TR" sz="2400" dirty="0"/>
              </a:p>
              <a:p>
                <a:r>
                  <a:rPr lang="tr-TR" sz="2400" dirty="0"/>
                  <a:t>4) </a:t>
                </a:r>
                <a:r>
                  <a:rPr lang="tr-TR" sz="2400" dirty="0" err="1"/>
                  <a:t>tkritik</a:t>
                </a:r>
                <a:r>
                  <a:rPr lang="tr-TR" sz="2400" dirty="0"/>
                  <a:t> = (-1.78)</a:t>
                </a:r>
              </a:p>
              <a:p>
                <a:r>
                  <a:rPr lang="tr-TR" sz="2400" dirty="0"/>
                  <a:t>5) </a:t>
                </a:r>
                <a14:m>
                  <m:oMath xmlns:m="http://schemas.openxmlformats.org/officeDocument/2006/math">
                    <m:f>
                      <m:fPr>
                        <m:ctrlPr>
                          <a:rPr lang="tr-TR" sz="2400" i="1" smtClean="0">
                            <a:latin typeface="Cambria Math" panose="02040503050406030204" pitchFamily="18" charset="0"/>
                          </a:rPr>
                        </m:ctrlPr>
                      </m:fPr>
                      <m:num>
                        <m:d>
                          <m:dPr>
                            <m:ctrlPr>
                              <a:rPr lang="tr-TR" sz="2400" b="0" i="1" smtClean="0">
                                <a:latin typeface="Cambria Math" panose="02040503050406030204" pitchFamily="18" charset="0"/>
                              </a:rPr>
                            </m:ctrlPr>
                          </m:dPr>
                          <m:e>
                            <m:r>
                              <a:rPr lang="tr-TR" sz="2400" b="0" i="1" smtClean="0">
                                <a:latin typeface="Cambria Math" panose="02040503050406030204" pitchFamily="18" charset="0"/>
                              </a:rPr>
                              <m:t>7−1</m:t>
                            </m:r>
                          </m:e>
                        </m:d>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(5,61)</m:t>
                            </m:r>
                          </m:e>
                          <m:sup>
                            <m:r>
                              <a:rPr lang="tr-TR" sz="2400" b="0" i="1" smtClean="0">
                                <a:latin typeface="Cambria Math" panose="02040503050406030204" pitchFamily="18" charset="0"/>
                              </a:rPr>
                              <m:t>2</m:t>
                            </m:r>
                          </m:sup>
                        </m:sSup>
                        <m:r>
                          <a:rPr lang="tr-TR" sz="2400" b="0" i="1" smtClean="0">
                            <a:latin typeface="Cambria Math" panose="02040503050406030204" pitchFamily="18" charset="0"/>
                          </a:rPr>
                          <m:t>+</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7−1</m:t>
                            </m:r>
                          </m:e>
                        </m:d>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(7,70)</m:t>
                            </m:r>
                          </m:e>
                          <m:sup>
                            <m:r>
                              <a:rPr lang="tr-TR" sz="2400" b="0" i="1" smtClean="0">
                                <a:latin typeface="Cambria Math" panose="02040503050406030204" pitchFamily="18" charset="0"/>
                              </a:rPr>
                              <m:t>2</m:t>
                            </m:r>
                          </m:sup>
                        </m:sSup>
                      </m:num>
                      <m:den>
                        <m:r>
                          <a:rPr lang="tr-TR" sz="2400" b="0" i="1" smtClean="0">
                            <a:latin typeface="Cambria Math" panose="02040503050406030204" pitchFamily="18" charset="0"/>
                          </a:rPr>
                          <m:t>7+7−2</m:t>
                        </m:r>
                      </m:den>
                    </m:f>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1</m:t>
                        </m:r>
                      </m:num>
                      <m:den>
                        <m:r>
                          <a:rPr lang="tr-TR" sz="2400" b="0" i="1" smtClean="0">
                            <a:latin typeface="Cambria Math" panose="02040503050406030204" pitchFamily="18" charset="0"/>
                          </a:rPr>
                          <m:t>7</m:t>
                        </m:r>
                      </m:den>
                    </m:f>
                    <m:r>
                      <a:rPr lang="tr-TR" sz="2400" b="0" i="1" smtClean="0">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1</m:t>
                        </m:r>
                      </m:num>
                      <m:den>
                        <m:r>
                          <a:rPr lang="tr-TR" sz="2400" i="1">
                            <a:latin typeface="Cambria Math" panose="02040503050406030204" pitchFamily="18" charset="0"/>
                          </a:rPr>
                          <m:t>7</m:t>
                        </m:r>
                      </m:den>
                    </m:f>
                  </m:oMath>
                </a14:m>
                <a:r>
                  <a:rPr lang="tr-TR" sz="2400" dirty="0"/>
                  <a:t>)=</a:t>
                </a:r>
                <a:r>
                  <a:rPr lang="tr-TR" sz="1800" dirty="0"/>
                  <a:t>2,16</a:t>
                </a:r>
              </a:p>
              <a:p>
                <a14:m>
                  <m:oMath xmlns:m="http://schemas.openxmlformats.org/officeDocument/2006/math">
                    <m:r>
                      <a:rPr lang="tr-TR" sz="2400" b="0" i="1" smtClean="0">
                        <a:latin typeface="Cambria Math" panose="02040503050406030204" pitchFamily="18" charset="0"/>
                        <a:ea typeface="Cambria Math" panose="02040503050406030204" pitchFamily="18" charset="0"/>
                      </a:rPr>
                      <m:t>𝑡</m:t>
                    </m:r>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d>
                          <m:dPr>
                            <m:ctrlPr>
                              <a:rPr lang="tr-TR" sz="2400" b="0" i="1" smtClean="0">
                                <a:latin typeface="Cambria Math" panose="02040503050406030204" pitchFamily="18" charset="0"/>
                                <a:ea typeface="Cambria Math" panose="02040503050406030204" pitchFamily="18" charset="0"/>
                              </a:rPr>
                            </m:ctrlPr>
                          </m:dPr>
                          <m:e>
                            <m:r>
                              <a:rPr lang="tr-TR" sz="2400" b="0" i="1" smtClean="0">
                                <a:latin typeface="Cambria Math" panose="02040503050406030204" pitchFamily="18" charset="0"/>
                                <a:ea typeface="Cambria Math" panose="02040503050406030204" pitchFamily="18" charset="0"/>
                              </a:rPr>
                              <m:t>94.22−100.56</m:t>
                            </m:r>
                          </m:e>
                        </m:d>
                      </m:num>
                      <m:den>
                        <m:r>
                          <a:rPr lang="tr-TR" sz="2400" b="0" i="1" smtClean="0">
                            <a:latin typeface="Cambria Math" panose="02040503050406030204" pitchFamily="18" charset="0"/>
                            <a:ea typeface="Cambria Math" panose="02040503050406030204" pitchFamily="18" charset="0"/>
                          </a:rPr>
                          <m:t>2,</m:t>
                        </m:r>
                        <m:r>
                          <a:rPr lang="tr-TR" sz="2400" b="0" i="1" smtClean="0">
                            <a:latin typeface="Cambria Math" panose="02040503050406030204" pitchFamily="18" charset="0"/>
                            <a:ea typeface="Cambria Math" panose="02040503050406030204" pitchFamily="18" charset="0"/>
                          </a:rPr>
                          <m:t>1</m:t>
                        </m:r>
                        <m:r>
                          <a:rPr lang="tr-TR" sz="2400" b="0" i="1" smtClean="0">
                            <a:latin typeface="Cambria Math" panose="02040503050406030204" pitchFamily="18" charset="0"/>
                            <a:ea typeface="Cambria Math" panose="02040503050406030204" pitchFamily="18" charset="0"/>
                          </a:rPr>
                          <m:t>6</m:t>
                        </m:r>
                      </m:den>
                    </m:f>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2</m:t>
                    </m:r>
                    <m:r>
                      <a:rPr lang="tr-TR" sz="2400" b="0" i="1" smtClean="0">
                        <a:latin typeface="Cambria Math" panose="02040503050406030204" pitchFamily="18" charset="0"/>
                        <a:ea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93</m:t>
                    </m:r>
                  </m:oMath>
                </a14:m>
                <a:endParaRPr lang="tr-TR" sz="2400" dirty="0"/>
              </a:p>
              <a:p>
                <a:r>
                  <a:rPr lang="tr-TR" sz="2400" dirty="0">
                    <a:latin typeface="+mj-lt"/>
                  </a:rPr>
                  <a:t>6) t(-2.93)</a:t>
                </a:r>
                <a:r>
                  <a:rPr lang="tr-TR" sz="2400" dirty="0">
                    <a:latin typeface="Times New Roman" panose="02020603050405020304" pitchFamily="18" charset="0"/>
                    <a:cs typeface="Times New Roman" panose="02020603050405020304" pitchFamily="18" charset="0"/>
                  </a:rPr>
                  <a:t> ˂</a:t>
                </a:r>
                <a:r>
                  <a:rPr lang="tr-TR" sz="2400" dirty="0">
                    <a:latin typeface="+mj-lt"/>
                  </a:rPr>
                  <a:t> </a:t>
                </a:r>
                <a:r>
                  <a:rPr lang="tr-TR" sz="2400" dirty="0" err="1">
                    <a:latin typeface="+mj-lt"/>
                  </a:rPr>
                  <a:t>tkritik</a:t>
                </a:r>
                <a:r>
                  <a:rPr lang="tr-TR" sz="2400" dirty="0">
                    <a:latin typeface="+mj-lt"/>
                  </a:rPr>
                  <a:t>(-1.78) </a:t>
                </a:r>
              </a:p>
              <a:p>
                <a:r>
                  <a:rPr lang="tr-TR" sz="2400" dirty="0">
                    <a:latin typeface="+mj-lt"/>
                  </a:rPr>
                  <a:t>H0 </a:t>
                </a:r>
                <a:r>
                  <a:rPr lang="tr-TR" sz="2400" dirty="0" err="1">
                    <a:latin typeface="+mj-lt"/>
                  </a:rPr>
                  <a:t>red</a:t>
                </a:r>
                <a:endParaRPr lang="tr-TR" sz="2400" dirty="0">
                  <a:latin typeface="+mj-lt"/>
                </a:endParaRPr>
              </a:p>
            </p:txBody>
          </p:sp>
        </mc:Choice>
        <mc:Fallback>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2" name="Resim 1">
            <a:extLst>
              <a:ext uri="{FF2B5EF4-FFF2-40B4-BE49-F238E27FC236}">
                <a16:creationId xmlns:a16="http://schemas.microsoft.com/office/drawing/2014/main" id="{4A2C11D4-F138-BC01-6CBB-DE3899CEB24B}"/>
              </a:ext>
            </a:extLst>
          </p:cNvPr>
          <p:cNvPicPr>
            <a:picLocks noChangeAspect="1"/>
          </p:cNvPicPr>
          <p:nvPr/>
        </p:nvPicPr>
        <p:blipFill rotWithShape="1">
          <a:blip r:embed="rId3"/>
          <a:srcRect l="4124" t="73507" r="83749" b="21241"/>
          <a:stretch/>
        </p:blipFill>
        <p:spPr>
          <a:xfrm>
            <a:off x="6742484" y="2921713"/>
            <a:ext cx="4165091" cy="1014574"/>
          </a:xfrm>
          <a:prstGeom prst="rect">
            <a:avLst/>
          </a:prstGeom>
        </p:spPr>
      </p:pic>
      <p:pic>
        <p:nvPicPr>
          <p:cNvPr id="5" name="Resim 4">
            <a:extLst>
              <a:ext uri="{FF2B5EF4-FFF2-40B4-BE49-F238E27FC236}">
                <a16:creationId xmlns:a16="http://schemas.microsoft.com/office/drawing/2014/main" id="{D1BF3933-56CB-E4EA-B25B-EE3262567345}"/>
              </a:ext>
            </a:extLst>
          </p:cNvPr>
          <p:cNvPicPr>
            <a:picLocks noChangeAspect="1"/>
          </p:cNvPicPr>
          <p:nvPr/>
        </p:nvPicPr>
        <p:blipFill rotWithShape="1">
          <a:blip r:embed="rId4"/>
          <a:srcRect l="24738" t="30479" r="61762" b="63776"/>
          <a:stretch/>
        </p:blipFill>
        <p:spPr>
          <a:xfrm>
            <a:off x="6742484" y="3933650"/>
            <a:ext cx="4165091" cy="997073"/>
          </a:xfrm>
          <a:prstGeom prst="rect">
            <a:avLst/>
          </a:prstGeom>
        </p:spPr>
      </p:pic>
    </p:spTree>
    <p:extLst>
      <p:ext uri="{BB962C8B-B14F-4D97-AF65-F5344CB8AC3E}">
        <p14:creationId xmlns:p14="http://schemas.microsoft.com/office/powerpoint/2010/main" val="7967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C40846-CFC5-AD0D-6D1D-E90BB02AC30E}"/>
              </a:ext>
            </a:extLst>
          </p:cNvPr>
          <p:cNvSpPr>
            <a:spLocks noGrp="1"/>
          </p:cNvSpPr>
          <p:nvPr>
            <p:ph type="title"/>
          </p:nvPr>
        </p:nvSpPr>
        <p:spPr/>
        <p:txBody>
          <a:bodyPr/>
          <a:lstStyle/>
          <a:p>
            <a:r>
              <a:rPr lang="tr-TR" dirty="0"/>
              <a:t>Ortalamalar Farkı için Hipotez Testi</a:t>
            </a:r>
          </a:p>
        </p:txBody>
      </p:sp>
      <p:sp>
        <p:nvSpPr>
          <p:cNvPr id="4" name="İçerik Yer Tutucusu 2">
            <a:extLst>
              <a:ext uri="{FF2B5EF4-FFF2-40B4-BE49-F238E27FC236}">
                <a16:creationId xmlns:a16="http://schemas.microsoft.com/office/drawing/2014/main" id="{D7569D5E-3E7E-F140-C9AF-4E85EBF2EA79}"/>
              </a:ext>
            </a:extLst>
          </p:cNvPr>
          <p:cNvSpPr>
            <a:spLocks noGrp="1"/>
          </p:cNvSpPr>
          <p:nvPr>
            <p:ph idx="1"/>
          </p:nvPr>
        </p:nvSpPr>
        <p:spPr>
          <a:xfrm>
            <a:off x="1557212" y="1574800"/>
            <a:ext cx="9782801" cy="4572000"/>
          </a:xfrm>
        </p:spPr>
        <p:txBody>
          <a:bodyPr/>
          <a:lstStyle/>
          <a:p>
            <a:r>
              <a:rPr lang="tr-TR" dirty="0"/>
              <a:t>2 örneklem (bağımlı ya da bağımsız) </a:t>
            </a:r>
          </a:p>
          <a:p>
            <a:r>
              <a:rPr lang="tr-TR" dirty="0"/>
              <a:t>(µ1-µ2, </a:t>
            </a:r>
            <a:r>
              <a:rPr lang="tr-TR" dirty="0">
                <a:sym typeface="Symbol" panose="05050102010706020507" pitchFamily="18" charset="2"/>
              </a:rPr>
              <a:t>1-2, n1-n2) (bilinen\bilinmeyen 1 ve 2)</a:t>
            </a:r>
          </a:p>
          <a:p>
            <a:endParaRPr lang="tr-TR" dirty="0"/>
          </a:p>
        </p:txBody>
      </p:sp>
      <p:sp>
        <p:nvSpPr>
          <p:cNvPr id="8" name="Metin kutusu 7">
            <a:extLst>
              <a:ext uri="{FF2B5EF4-FFF2-40B4-BE49-F238E27FC236}">
                <a16:creationId xmlns:a16="http://schemas.microsoft.com/office/drawing/2014/main" id="{8FAC0E20-8816-E784-101F-87236B8F37AF}"/>
              </a:ext>
            </a:extLst>
          </p:cNvPr>
          <p:cNvSpPr txBox="1"/>
          <p:nvPr/>
        </p:nvSpPr>
        <p:spPr>
          <a:xfrm>
            <a:off x="5230316" y="2708920"/>
            <a:ext cx="2664296" cy="1077218"/>
          </a:xfrm>
          <a:prstGeom prst="rect">
            <a:avLst/>
          </a:prstGeom>
          <a:solidFill>
            <a:schemeClr val="accent1">
              <a:lumMod val="60000"/>
              <a:lumOff val="40000"/>
            </a:schemeClr>
          </a:solidFill>
        </p:spPr>
        <p:txBody>
          <a:bodyPr wrap="square" rtlCol="0">
            <a:spAutoFit/>
          </a:bodyPr>
          <a:lstStyle/>
          <a:p>
            <a:pPr algn="ctr"/>
            <a:r>
              <a:rPr lang="tr-TR" sz="3200" dirty="0"/>
              <a:t>İki örnekli testler</a:t>
            </a:r>
          </a:p>
        </p:txBody>
      </p:sp>
      <p:sp>
        <p:nvSpPr>
          <p:cNvPr id="11" name="Metin kutusu 10">
            <a:extLst>
              <a:ext uri="{FF2B5EF4-FFF2-40B4-BE49-F238E27FC236}">
                <a16:creationId xmlns:a16="http://schemas.microsoft.com/office/drawing/2014/main" id="{228BE681-7DD6-B3CF-020B-0B01A1F29ACF}"/>
              </a:ext>
            </a:extLst>
          </p:cNvPr>
          <p:cNvSpPr txBox="1"/>
          <p:nvPr/>
        </p:nvSpPr>
        <p:spPr>
          <a:xfrm>
            <a:off x="5230316" y="4811743"/>
            <a:ext cx="2664296" cy="1077218"/>
          </a:xfrm>
          <a:prstGeom prst="rect">
            <a:avLst/>
          </a:prstGeom>
          <a:solidFill>
            <a:schemeClr val="accent1">
              <a:lumMod val="60000"/>
              <a:lumOff val="40000"/>
            </a:schemeClr>
          </a:solidFill>
        </p:spPr>
        <p:txBody>
          <a:bodyPr wrap="square" rtlCol="0">
            <a:spAutoFit/>
          </a:bodyPr>
          <a:lstStyle/>
          <a:p>
            <a:pPr algn="ctr"/>
            <a:r>
              <a:rPr lang="tr-TR" sz="3200" dirty="0"/>
              <a:t>Tek grup, </a:t>
            </a:r>
          </a:p>
          <a:p>
            <a:pPr algn="ctr"/>
            <a:r>
              <a:rPr lang="tr-TR" sz="3200" dirty="0"/>
              <a:t>iki ortalama</a:t>
            </a:r>
          </a:p>
        </p:txBody>
      </p:sp>
      <p:cxnSp>
        <p:nvCxnSpPr>
          <p:cNvPr id="12" name="Düz Ok Bağlayıcısı 11">
            <a:extLst>
              <a:ext uri="{FF2B5EF4-FFF2-40B4-BE49-F238E27FC236}">
                <a16:creationId xmlns:a16="http://schemas.microsoft.com/office/drawing/2014/main" id="{837E7AB7-057B-7B5D-DEFC-D4A0A3EFCF7E}"/>
              </a:ext>
            </a:extLst>
          </p:cNvPr>
          <p:cNvCxnSpPr>
            <a:stCxn id="8" idx="2"/>
            <a:endCxn id="11" idx="0"/>
          </p:cNvCxnSpPr>
          <p:nvPr/>
        </p:nvCxnSpPr>
        <p:spPr>
          <a:xfrm>
            <a:off x="6562464" y="3786138"/>
            <a:ext cx="0" cy="1025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C141923F-0348-E87E-D61D-8C33C08AD3A0}"/>
              </a:ext>
            </a:extLst>
          </p:cNvPr>
          <p:cNvSpPr txBox="1"/>
          <p:nvPr/>
        </p:nvSpPr>
        <p:spPr>
          <a:xfrm>
            <a:off x="2061616" y="4811742"/>
            <a:ext cx="2664296" cy="1569660"/>
          </a:xfrm>
          <a:prstGeom prst="rect">
            <a:avLst/>
          </a:prstGeom>
          <a:solidFill>
            <a:schemeClr val="accent1">
              <a:lumMod val="60000"/>
              <a:lumOff val="40000"/>
            </a:schemeClr>
          </a:solidFill>
        </p:spPr>
        <p:txBody>
          <a:bodyPr wrap="square" rtlCol="0">
            <a:spAutoFit/>
          </a:bodyPr>
          <a:lstStyle/>
          <a:p>
            <a:pPr algn="ctr"/>
            <a:r>
              <a:rPr lang="tr-TR" sz="3200" dirty="0"/>
              <a:t>Grup1 ve Grup 2 ortalamaları</a:t>
            </a:r>
          </a:p>
        </p:txBody>
      </p:sp>
      <p:sp>
        <p:nvSpPr>
          <p:cNvPr id="14" name="Metin kutusu 13">
            <a:extLst>
              <a:ext uri="{FF2B5EF4-FFF2-40B4-BE49-F238E27FC236}">
                <a16:creationId xmlns:a16="http://schemas.microsoft.com/office/drawing/2014/main" id="{7D9CDD2E-936C-0FAC-1382-AA193C7CB7C4}"/>
              </a:ext>
            </a:extLst>
          </p:cNvPr>
          <p:cNvSpPr txBox="1"/>
          <p:nvPr/>
        </p:nvSpPr>
        <p:spPr>
          <a:xfrm>
            <a:off x="8675717" y="4811743"/>
            <a:ext cx="2664296" cy="1077218"/>
          </a:xfrm>
          <a:prstGeom prst="rect">
            <a:avLst/>
          </a:prstGeom>
          <a:solidFill>
            <a:schemeClr val="accent1">
              <a:lumMod val="60000"/>
              <a:lumOff val="40000"/>
            </a:schemeClr>
          </a:solidFill>
          <a:ln w="76200">
            <a:solidFill>
              <a:srgbClr val="C00000"/>
            </a:solidFill>
          </a:ln>
        </p:spPr>
        <p:txBody>
          <a:bodyPr wrap="square" rtlCol="0">
            <a:spAutoFit/>
          </a:bodyPr>
          <a:lstStyle/>
          <a:p>
            <a:pPr algn="ctr"/>
            <a:r>
              <a:rPr lang="tr-TR" sz="3200" dirty="0"/>
              <a:t>Oran 1 ve Oran 2</a:t>
            </a:r>
          </a:p>
        </p:txBody>
      </p:sp>
    </p:spTree>
    <p:extLst>
      <p:ext uri="{BB962C8B-B14F-4D97-AF65-F5344CB8AC3E}">
        <p14:creationId xmlns:p14="http://schemas.microsoft.com/office/powerpoint/2010/main" val="412318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C46365-0C50-DF5D-E1F1-8EF45E1BDD52}"/>
              </a:ext>
            </a:extLst>
          </p:cNvPr>
          <p:cNvSpPr>
            <a:spLocks noGrp="1"/>
          </p:cNvSpPr>
          <p:nvPr>
            <p:ph type="title"/>
          </p:nvPr>
        </p:nvSpPr>
        <p:spPr/>
        <p:txBody>
          <a:bodyPr/>
          <a:lstStyle/>
          <a:p>
            <a:r>
              <a:rPr lang="tr-TR" dirty="0"/>
              <a:t>Test İstatistiğinin Belirlenmesi</a:t>
            </a:r>
          </a:p>
        </p:txBody>
      </p:sp>
      <p:sp>
        <p:nvSpPr>
          <p:cNvPr id="3" name="İçerik Yer Tutucusu 2">
            <a:extLst>
              <a:ext uri="{FF2B5EF4-FFF2-40B4-BE49-F238E27FC236}">
                <a16:creationId xmlns:a16="http://schemas.microsoft.com/office/drawing/2014/main" id="{7561DDC6-973B-6DDD-6631-5C145D92169C}"/>
              </a:ext>
            </a:extLst>
          </p:cNvPr>
          <p:cNvSpPr>
            <a:spLocks noGrp="1"/>
          </p:cNvSpPr>
          <p:nvPr>
            <p:ph idx="1"/>
          </p:nvPr>
        </p:nvSpPr>
        <p:spPr/>
        <p:txBody>
          <a:bodyPr/>
          <a:lstStyle/>
          <a:p>
            <a:endParaRPr lang="tr-TR"/>
          </a:p>
        </p:txBody>
      </p:sp>
      <p:pic>
        <p:nvPicPr>
          <p:cNvPr id="6" name="Resim 5">
            <a:extLst>
              <a:ext uri="{FF2B5EF4-FFF2-40B4-BE49-F238E27FC236}">
                <a16:creationId xmlns:a16="http://schemas.microsoft.com/office/drawing/2014/main" id="{18F9164B-24C7-9868-2ACC-062F2189D181}"/>
              </a:ext>
            </a:extLst>
          </p:cNvPr>
          <p:cNvPicPr>
            <a:picLocks noChangeAspect="1"/>
          </p:cNvPicPr>
          <p:nvPr/>
        </p:nvPicPr>
        <p:blipFill rotWithShape="1">
          <a:blip r:embed="rId2"/>
          <a:srcRect l="7464" t="43698" r="58271" b="31095"/>
          <a:stretch/>
        </p:blipFill>
        <p:spPr>
          <a:xfrm>
            <a:off x="1489062" y="1607591"/>
            <a:ext cx="9919099" cy="4104456"/>
          </a:xfrm>
          <a:prstGeom prst="rect">
            <a:avLst/>
          </a:prstGeom>
        </p:spPr>
      </p:pic>
      <p:sp>
        <p:nvSpPr>
          <p:cNvPr id="7" name="Alt Bilgi Yer Tutucusu 3">
            <a:extLst>
              <a:ext uri="{FF2B5EF4-FFF2-40B4-BE49-F238E27FC236}">
                <a16:creationId xmlns:a16="http://schemas.microsoft.com/office/drawing/2014/main" id="{197B78AC-8126-F831-A807-F7D9F5BBBD8E}"/>
              </a:ext>
            </a:extLst>
          </p:cNvPr>
          <p:cNvSpPr>
            <a:spLocks noGrp="1"/>
          </p:cNvSpPr>
          <p:nvPr>
            <p:ph type="ftr" sz="quarter" idx="11"/>
          </p:nvPr>
        </p:nvSpPr>
        <p:spPr>
          <a:xfrm>
            <a:off x="2998068" y="6340475"/>
            <a:ext cx="8902578" cy="365125"/>
          </a:xfrm>
        </p:spPr>
        <p:txBody>
          <a:bodyPr/>
          <a:lstStyle/>
          <a:p>
            <a:pPr rtl="0"/>
            <a:r>
              <a:rPr lang="tr-TR" b="0" i="0" cap="none" dirty="0">
                <a:solidFill>
                  <a:schemeClr val="tx2"/>
                </a:solidFill>
                <a:effectLst/>
                <a:latin typeface="arial" panose="020B0604020202020204" pitchFamily="34" charset="0"/>
              </a:rPr>
              <a:t>https://avesis.gazi.edu.tr/resume/downloadfile/cercioglu?key=565f287d-c209-46f7-a60f-bbfcd1d1a52c&amp;isfromsearch=true</a:t>
            </a:r>
            <a:endParaRPr lang="tr-TR" cap="none" noProof="0" dirty="0">
              <a:solidFill>
                <a:schemeClr val="tx2"/>
              </a:solidFill>
            </a:endParaRPr>
          </a:p>
        </p:txBody>
      </p:sp>
    </p:spTree>
    <p:extLst>
      <p:ext uri="{BB962C8B-B14F-4D97-AF65-F5344CB8AC3E}">
        <p14:creationId xmlns:p14="http://schemas.microsoft.com/office/powerpoint/2010/main" val="305440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0AA639-B914-972A-AE86-70861B4641E8}"/>
              </a:ext>
            </a:extLst>
          </p:cNvPr>
          <p:cNvSpPr>
            <a:spLocks noGrp="1"/>
          </p:cNvSpPr>
          <p:nvPr>
            <p:ph type="title"/>
          </p:nvPr>
        </p:nvSpPr>
        <p:spPr/>
        <p:txBody>
          <a:bodyPr/>
          <a:lstStyle/>
          <a:p>
            <a:r>
              <a:rPr lang="tr-TR" dirty="0"/>
              <a:t>Ortalamalar Farkı için Hipotez Testi</a:t>
            </a:r>
          </a:p>
        </p:txBody>
      </p:sp>
      <p:sp>
        <p:nvSpPr>
          <p:cNvPr id="3" name="İçerik Yer Tutucusu 2">
            <a:extLst>
              <a:ext uri="{FF2B5EF4-FFF2-40B4-BE49-F238E27FC236}">
                <a16:creationId xmlns:a16="http://schemas.microsoft.com/office/drawing/2014/main" id="{E4DB0F00-FCF9-C58D-5096-696FB324156C}"/>
              </a:ext>
            </a:extLst>
          </p:cNvPr>
          <p:cNvSpPr>
            <a:spLocks noGrp="1"/>
          </p:cNvSpPr>
          <p:nvPr>
            <p:ph idx="1"/>
          </p:nvPr>
        </p:nvSpPr>
        <p:spPr/>
        <p:txBody>
          <a:bodyPr/>
          <a:lstStyle/>
          <a:p>
            <a:r>
              <a:rPr lang="tr-TR" sz="4000" b="1" dirty="0"/>
              <a:t>İki Oran için z testi</a:t>
            </a:r>
          </a:p>
          <a:p>
            <a:r>
              <a:rPr lang="tr-TR" dirty="0"/>
              <a:t>Bağımsız gözlemler, eşit varyanslar</a:t>
            </a:r>
          </a:p>
          <a:p>
            <a:endParaRPr lang="tr-TR" dirty="0"/>
          </a:p>
        </p:txBody>
      </p:sp>
      <p:pic>
        <p:nvPicPr>
          <p:cNvPr id="6" name="Resim 5">
            <a:extLst>
              <a:ext uri="{FF2B5EF4-FFF2-40B4-BE49-F238E27FC236}">
                <a16:creationId xmlns:a16="http://schemas.microsoft.com/office/drawing/2014/main" id="{B1CB4BB8-D5E3-044C-22B7-E2C0A8530E99}"/>
              </a:ext>
            </a:extLst>
          </p:cNvPr>
          <p:cNvPicPr>
            <a:picLocks noChangeAspect="1"/>
          </p:cNvPicPr>
          <p:nvPr/>
        </p:nvPicPr>
        <p:blipFill rotWithShape="1">
          <a:blip r:embed="rId2"/>
          <a:srcRect l="11600" t="65754" r="73631" b="19543"/>
          <a:stretch/>
        </p:blipFill>
        <p:spPr>
          <a:xfrm>
            <a:off x="4198363" y="2996952"/>
            <a:ext cx="4500498" cy="2520280"/>
          </a:xfrm>
          <a:prstGeom prst="rect">
            <a:avLst/>
          </a:prstGeom>
        </p:spPr>
      </p:pic>
    </p:spTree>
    <p:extLst>
      <p:ext uri="{BB962C8B-B14F-4D97-AF65-F5344CB8AC3E}">
        <p14:creationId xmlns:p14="http://schemas.microsoft.com/office/powerpoint/2010/main" val="105142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Örneği</a:t>
            </a:r>
          </a:p>
        </p:txBody>
      </p:sp>
      <p:sp>
        <p:nvSpPr>
          <p:cNvPr id="5" name="İçerik Yer Tutucusu 4">
            <a:extLst>
              <a:ext uri="{FF2B5EF4-FFF2-40B4-BE49-F238E27FC236}">
                <a16:creationId xmlns:a16="http://schemas.microsoft.com/office/drawing/2014/main" id="{E8DF2E9E-D8C1-DADD-9C8A-3DD7D8367A73}"/>
              </a:ext>
            </a:extLst>
          </p:cNvPr>
          <p:cNvSpPr>
            <a:spLocks noGrp="1"/>
          </p:cNvSpPr>
          <p:nvPr>
            <p:ph idx="1"/>
          </p:nvPr>
        </p:nvSpPr>
        <p:spPr/>
        <p:txBody>
          <a:bodyPr>
            <a:normAutofit fontScale="92500"/>
          </a:bodyPr>
          <a:lstStyle/>
          <a:p>
            <a:r>
              <a:rPr lang="tr-TR" sz="2400" dirty="0"/>
              <a:t>Her birinde 100’er kişi bulunan aynı hastalığa yakalanmış iki grup bulunmaktadır. Bir serum A grubuna veriliyor fakat B grubuna (kontrol grubu) verilmiyor. Diğer hizmetler her iki gruba da aynı şekilde veriliyor. A ve B gruplarında sırasıyla 75 ve 65 hasta iyileşiyor. </a:t>
            </a:r>
          </a:p>
          <a:p>
            <a:r>
              <a:rPr lang="tr-TR" sz="2400" dirty="0"/>
              <a:t>0.1, 0.05 ve 0.01 anlamlılık düzeylerinde serumun tedavi sürecinde yardımcı olup olmadığını test ediniz. </a:t>
            </a:r>
          </a:p>
          <a:p>
            <a:r>
              <a:rPr lang="tr-TR" sz="1800" b="1" dirty="0"/>
              <a:t>1-Hipotezler</a:t>
            </a:r>
          </a:p>
          <a:p>
            <a:r>
              <a:rPr lang="tr-TR" sz="1800" b="1" dirty="0"/>
              <a:t>2-Anlamlılık düzeyi</a:t>
            </a:r>
          </a:p>
          <a:p>
            <a:r>
              <a:rPr lang="tr-TR" sz="1800" b="1" dirty="0"/>
              <a:t>3-Test istatistiği</a:t>
            </a:r>
          </a:p>
          <a:p>
            <a:r>
              <a:rPr lang="tr-TR" sz="1800" b="1" dirty="0"/>
              <a:t>4-Kritik değerler</a:t>
            </a:r>
          </a:p>
          <a:p>
            <a:r>
              <a:rPr lang="tr-TR" sz="1800" b="1" dirty="0"/>
              <a:t>5-Hesaplama</a:t>
            </a:r>
          </a:p>
          <a:p>
            <a:r>
              <a:rPr lang="tr-TR" sz="1800" b="1" dirty="0"/>
              <a:t>6-Karar</a:t>
            </a:r>
          </a:p>
          <a:p>
            <a:endParaRPr lang="tr-TR" sz="2400" dirty="0"/>
          </a:p>
        </p:txBody>
      </p:sp>
      <p:sp>
        <p:nvSpPr>
          <p:cNvPr id="3" name="Alt Bilgi Yer Tutucusu 3">
            <a:extLst>
              <a:ext uri="{FF2B5EF4-FFF2-40B4-BE49-F238E27FC236}">
                <a16:creationId xmlns:a16="http://schemas.microsoft.com/office/drawing/2014/main" id="{D65E9140-CFF8-9C9C-171A-482586727DAE}"/>
              </a:ext>
            </a:extLst>
          </p:cNvPr>
          <p:cNvSpPr>
            <a:spLocks noGrp="1"/>
          </p:cNvSpPr>
          <p:nvPr>
            <p:ph type="ftr" sz="quarter" idx="11"/>
          </p:nvPr>
        </p:nvSpPr>
        <p:spPr>
          <a:xfrm>
            <a:off x="6559709" y="6330951"/>
            <a:ext cx="3974065" cy="365125"/>
          </a:xfrm>
        </p:spPr>
        <p:txBody>
          <a:bodyPr/>
          <a:lstStyle/>
          <a:p>
            <a:pPr rtl="0"/>
            <a:r>
              <a:rPr lang="en-US" noProof="0" dirty="0"/>
              <a:t>Spiegel, M. R., &amp; Stephens, L. J. (1999). </a:t>
            </a:r>
            <a:r>
              <a:rPr lang="en-US" noProof="0" dirty="0" err="1"/>
              <a:t>Schaum's</a:t>
            </a:r>
            <a:r>
              <a:rPr lang="en-US" noProof="0" dirty="0"/>
              <a:t> outline of theory and problems of statistics. </a:t>
            </a:r>
            <a:r>
              <a:rPr lang="en-US" noProof="0" dirty="0" err="1"/>
              <a:t>Erlangga</a:t>
            </a:r>
            <a:r>
              <a:rPr lang="en-US" noProof="0" dirty="0"/>
              <a:t>.</a:t>
            </a:r>
            <a:endParaRPr lang="tr-TR" noProof="0" dirty="0"/>
          </a:p>
        </p:txBody>
      </p:sp>
    </p:spTree>
    <p:extLst>
      <p:ext uri="{BB962C8B-B14F-4D97-AF65-F5344CB8AC3E}">
        <p14:creationId xmlns:p14="http://schemas.microsoft.com/office/powerpoint/2010/main" val="267165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lnSpcReduction="10000"/>
              </a:bodyPr>
              <a:lstStyle/>
              <a:p>
                <a:endParaRPr lang="tr-TR" sz="2400" dirty="0"/>
              </a:p>
              <a:p>
                <a:endParaRPr lang="tr-TR" sz="2400" dirty="0"/>
              </a:p>
              <a:p>
                <a:r>
                  <a:rPr lang="tr-TR" sz="2400" dirty="0"/>
                  <a:t>1) H0: p1</a:t>
                </a:r>
                <a:r>
                  <a:rPr lang="tr-TR" sz="2400" dirty="0">
                    <a:latin typeface="Times New Roman" panose="02020603050405020304" pitchFamily="18" charset="0"/>
                    <a:cs typeface="Times New Roman" panose="02020603050405020304" pitchFamily="18" charset="0"/>
                  </a:rPr>
                  <a:t>≤</a:t>
                </a:r>
                <a:r>
                  <a:rPr lang="tr-TR" sz="2400" dirty="0"/>
                  <a:t>p2, H1: p1</a:t>
                </a:r>
                <a:r>
                  <a:rPr lang="tr-TR" sz="2400" dirty="0">
                    <a:latin typeface="Times New Roman" panose="02020603050405020304" pitchFamily="18" charset="0"/>
                    <a:cs typeface="Times New Roman" panose="02020603050405020304" pitchFamily="18" charset="0"/>
                  </a:rPr>
                  <a:t>˃</a:t>
                </a:r>
                <a:r>
                  <a:rPr lang="tr-TR" sz="2400" dirty="0"/>
                  <a:t>p2</a:t>
                </a:r>
              </a:p>
              <a:p>
                <a:r>
                  <a:rPr lang="tr-TR" sz="2400" dirty="0"/>
                  <a:t>2) </a:t>
                </a:r>
                <a:r>
                  <a:rPr lang="tr-TR" sz="2400" dirty="0">
                    <a:sym typeface="Symbol" panose="05050102010706020507" pitchFamily="18" charset="2"/>
                  </a:rPr>
                  <a:t>= </a:t>
                </a:r>
                <a:r>
                  <a:rPr lang="tr-TR" sz="2400" dirty="0"/>
                  <a:t>0.1</a:t>
                </a:r>
              </a:p>
              <a:p>
                <a:r>
                  <a:rPr lang="tr-TR" sz="2400" dirty="0"/>
                  <a:t>3) z testi (n</a:t>
                </a:r>
                <a:r>
                  <a:rPr lang="tr-TR" sz="2400" dirty="0">
                    <a:latin typeface="Times New Roman" panose="02020603050405020304" pitchFamily="18" charset="0"/>
                    <a:cs typeface="Times New Roman" panose="02020603050405020304" pitchFamily="18" charset="0"/>
                  </a:rPr>
                  <a:t>≥30)</a:t>
                </a:r>
                <a:endParaRPr lang="tr-TR" sz="2400" dirty="0"/>
              </a:p>
              <a:p>
                <a:r>
                  <a:rPr lang="tr-TR" sz="2400" dirty="0"/>
                  <a:t>4) </a:t>
                </a:r>
                <a:r>
                  <a:rPr lang="tr-TR" sz="2400" dirty="0" err="1"/>
                  <a:t>zkritik</a:t>
                </a:r>
                <a:r>
                  <a:rPr lang="tr-TR" sz="2400" dirty="0"/>
                  <a:t> = (-1.28 veya 1.28)</a:t>
                </a:r>
              </a:p>
              <a:p>
                <a:r>
                  <a:rPr lang="tr-TR" sz="2400" dirty="0"/>
                  <a:t>5) </a:t>
                </a:r>
                <a14:m>
                  <m:oMath xmlns:m="http://schemas.openxmlformats.org/officeDocument/2006/math">
                    <m:r>
                      <a:rPr lang="tr-TR" sz="2400" b="0" i="1" smtClean="0">
                        <a:latin typeface="Cambria Math" panose="02040503050406030204" pitchFamily="18" charset="0"/>
                      </a:rPr>
                      <m:t>𝑝</m:t>
                    </m:r>
                    <m:r>
                      <a:rPr lang="tr-TR" sz="2400" b="0" i="1" smtClean="0">
                        <a:latin typeface="Cambria Math" panose="02040503050406030204" pitchFamily="18" charset="0"/>
                      </a:rPr>
                      <m:t>= </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75+65</m:t>
                        </m:r>
                      </m:num>
                      <m:den>
                        <m:r>
                          <a:rPr lang="tr-TR" sz="2400" b="0" i="1" smtClean="0">
                            <a:latin typeface="Cambria Math" panose="02040503050406030204" pitchFamily="18" charset="0"/>
                          </a:rPr>
                          <m:t>100+100</m:t>
                        </m:r>
                      </m:den>
                    </m:f>
                    <m:r>
                      <a:rPr lang="tr-TR" sz="2400" b="0" i="1" smtClean="0">
                        <a:latin typeface="Cambria Math" panose="02040503050406030204" pitchFamily="18" charset="0"/>
                      </a:rPr>
                      <m:t>=0.70</m:t>
                    </m:r>
                  </m:oMath>
                </a14:m>
                <a:endParaRPr lang="tr-TR" sz="2400" dirty="0"/>
              </a:p>
              <a:p>
                <a:r>
                  <a:rPr lang="tr-TR" sz="2000" b="0" dirty="0"/>
                  <a:t>Payda =</a:t>
                </a:r>
                <a14:m>
                  <m:oMath xmlns:m="http://schemas.openxmlformats.org/officeDocument/2006/math">
                    <m:rad>
                      <m:radPr>
                        <m:degHide m:val="on"/>
                        <m:ctrlPr>
                          <a:rPr lang="tr-TR" sz="2000" b="0" i="1" smtClean="0">
                            <a:latin typeface="Cambria Math" panose="02040503050406030204" pitchFamily="18" charset="0"/>
                          </a:rPr>
                        </m:ctrlPr>
                      </m:radPr>
                      <m:deg/>
                      <m:e>
                        <m:d>
                          <m:dPr>
                            <m:ctrlPr>
                              <a:rPr lang="tr-TR" sz="2000" b="0" i="1" smtClean="0">
                                <a:latin typeface="Cambria Math" panose="02040503050406030204" pitchFamily="18" charset="0"/>
                              </a:rPr>
                            </m:ctrlPr>
                          </m:dPr>
                          <m:e>
                            <m:r>
                              <a:rPr lang="tr-TR" sz="2000" b="0" i="1" smtClean="0">
                                <a:latin typeface="Cambria Math" panose="02040503050406030204" pitchFamily="18" charset="0"/>
                              </a:rPr>
                              <m:t>0.70</m:t>
                            </m:r>
                          </m:e>
                        </m:d>
                        <m:d>
                          <m:dPr>
                            <m:ctrlPr>
                              <a:rPr lang="tr-TR" sz="2000" b="0" i="1" smtClean="0">
                                <a:latin typeface="Cambria Math" panose="02040503050406030204" pitchFamily="18" charset="0"/>
                              </a:rPr>
                            </m:ctrlPr>
                          </m:dPr>
                          <m:e>
                            <m:r>
                              <a:rPr lang="tr-TR" sz="2000" b="0" i="1" smtClean="0">
                                <a:latin typeface="Cambria Math" panose="02040503050406030204" pitchFamily="18" charset="0"/>
                              </a:rPr>
                              <m:t>0.30</m:t>
                            </m:r>
                          </m:e>
                        </m:d>
                        <m:d>
                          <m:dPr>
                            <m:ctrlPr>
                              <a:rPr lang="tr-TR" sz="2000" b="0" i="1" smtClean="0">
                                <a:latin typeface="Cambria Math" panose="02040503050406030204" pitchFamily="18" charset="0"/>
                              </a:rPr>
                            </m:ctrlPr>
                          </m:dPr>
                          <m:e>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1</m:t>
                                </m:r>
                              </m:num>
                              <m:den>
                                <m:r>
                                  <a:rPr lang="tr-TR" sz="2000" b="0" i="1" smtClean="0">
                                    <a:latin typeface="Cambria Math" panose="02040503050406030204" pitchFamily="18" charset="0"/>
                                  </a:rPr>
                                  <m:t>100</m:t>
                                </m:r>
                              </m:den>
                            </m:f>
                            <m:r>
                              <a:rPr lang="tr-TR" sz="2000" b="0" i="1" smtClean="0">
                                <a:latin typeface="Cambria Math" panose="02040503050406030204" pitchFamily="18" charset="0"/>
                              </a:rPr>
                              <m:t>+</m:t>
                            </m:r>
                            <m:f>
                              <m:fPr>
                                <m:ctrlPr>
                                  <a:rPr lang="tr-TR" sz="2000" i="1">
                                    <a:latin typeface="Cambria Math" panose="02040503050406030204" pitchFamily="18" charset="0"/>
                                  </a:rPr>
                                </m:ctrlPr>
                              </m:fPr>
                              <m:num>
                                <m:r>
                                  <a:rPr lang="tr-TR" sz="2000" i="1">
                                    <a:latin typeface="Cambria Math" panose="02040503050406030204" pitchFamily="18" charset="0"/>
                                  </a:rPr>
                                  <m:t>1</m:t>
                                </m:r>
                              </m:num>
                              <m:den>
                                <m:r>
                                  <a:rPr lang="tr-TR" sz="2000" i="1">
                                    <a:latin typeface="Cambria Math" panose="02040503050406030204" pitchFamily="18" charset="0"/>
                                  </a:rPr>
                                  <m:t>100</m:t>
                                </m:r>
                              </m:den>
                            </m:f>
                          </m:e>
                        </m:d>
                        <m:r>
                          <a:rPr lang="tr-TR" sz="2000" b="0" i="1" smtClean="0">
                            <a:latin typeface="Cambria Math" panose="02040503050406030204" pitchFamily="18" charset="0"/>
                          </a:rPr>
                          <m:t>=0.0648</m:t>
                        </m:r>
                      </m:e>
                    </m:rad>
                  </m:oMath>
                </a14:m>
                <a:endParaRPr lang="tr-TR" sz="2400" b="0" i="1" dirty="0">
                  <a:latin typeface="Cambria Math" panose="02040503050406030204" pitchFamily="18" charset="0"/>
                </a:endParaRPr>
              </a:p>
              <a:p>
                <a14:m>
                  <m:oMath xmlns:m="http://schemas.openxmlformats.org/officeDocument/2006/math">
                    <m:r>
                      <a:rPr lang="tr-TR" sz="2400" b="0" i="1" smtClean="0">
                        <a:latin typeface="Cambria Math" panose="02040503050406030204" pitchFamily="18" charset="0"/>
                      </a:rPr>
                      <m:t>𝑧</m:t>
                    </m:r>
                    <m:r>
                      <a:rPr lang="tr-TR" sz="2400" b="0" i="1" smtClean="0">
                        <a:latin typeface="Cambria Math" panose="02040503050406030204" pitchFamily="18" charset="0"/>
                        <a:ea typeface="Cambria Math" panose="02040503050406030204" pitchFamily="18" charset="0"/>
                      </a:rPr>
                      <m:t>=</m:t>
                    </m:r>
                    <m:f>
                      <m:fPr>
                        <m:ctrlPr>
                          <a:rPr lang="tr-TR" sz="2400" b="0" i="1" smtClean="0">
                            <a:latin typeface="Cambria Math" panose="02040503050406030204" pitchFamily="18" charset="0"/>
                            <a:ea typeface="Cambria Math" panose="02040503050406030204" pitchFamily="18" charset="0"/>
                          </a:rPr>
                        </m:ctrlPr>
                      </m:fPr>
                      <m:num>
                        <m:d>
                          <m:dPr>
                            <m:ctrlPr>
                              <a:rPr lang="tr-TR" sz="2400" b="0" i="1" smtClean="0">
                                <a:latin typeface="Cambria Math" panose="02040503050406030204" pitchFamily="18" charset="0"/>
                                <a:ea typeface="Cambria Math" panose="02040503050406030204" pitchFamily="18" charset="0"/>
                              </a:rPr>
                            </m:ctrlPr>
                          </m:dPr>
                          <m:e>
                            <m:r>
                              <a:rPr lang="tr-TR" sz="2400" b="0" i="1" smtClean="0">
                                <a:latin typeface="Cambria Math" panose="02040503050406030204" pitchFamily="18" charset="0"/>
                                <a:ea typeface="Cambria Math" panose="02040503050406030204" pitchFamily="18" charset="0"/>
                              </a:rPr>
                              <m:t>0.75−0.65</m:t>
                            </m:r>
                          </m:e>
                        </m:d>
                      </m:num>
                      <m:den>
                        <m:r>
                          <a:rPr lang="tr-TR" sz="2400" b="0" i="1" smtClean="0">
                            <a:latin typeface="Cambria Math" panose="02040503050406030204" pitchFamily="18" charset="0"/>
                            <a:ea typeface="Cambria Math" panose="02040503050406030204" pitchFamily="18" charset="0"/>
                          </a:rPr>
                          <m:t>0.0648</m:t>
                        </m:r>
                      </m:den>
                    </m:f>
                    <m:r>
                      <a:rPr lang="tr-TR" sz="2400" b="0" i="1" smtClean="0">
                        <a:latin typeface="Cambria Math" panose="02040503050406030204" pitchFamily="18" charset="0"/>
                        <a:ea typeface="Cambria Math" panose="02040503050406030204" pitchFamily="18" charset="0"/>
                      </a:rPr>
                      <m:t>=1.54</m:t>
                    </m:r>
                  </m:oMath>
                </a14:m>
                <a:endParaRPr lang="tr-TR" sz="2400" dirty="0"/>
              </a:p>
              <a:p>
                <a:r>
                  <a:rPr lang="tr-TR" sz="2400" dirty="0">
                    <a:latin typeface="+mj-lt"/>
                  </a:rPr>
                  <a:t>6) z(1.54)</a:t>
                </a:r>
                <a:r>
                  <a:rPr lang="tr-TR" sz="2400" dirty="0">
                    <a:latin typeface="Times New Roman" panose="02020603050405020304" pitchFamily="18" charset="0"/>
                    <a:cs typeface="Times New Roman" panose="02020603050405020304" pitchFamily="18" charset="0"/>
                  </a:rPr>
                  <a:t> ˃ </a:t>
                </a:r>
                <a:r>
                  <a:rPr lang="tr-TR" sz="2400" dirty="0" err="1">
                    <a:latin typeface="+mj-lt"/>
                  </a:rPr>
                  <a:t>zkritik</a:t>
                </a:r>
                <a:r>
                  <a:rPr lang="tr-TR" sz="2400" dirty="0">
                    <a:latin typeface="+mj-lt"/>
                  </a:rPr>
                  <a:t>(1.28) </a:t>
                </a:r>
              </a:p>
              <a:p>
                <a:r>
                  <a:rPr lang="tr-TR" sz="2400" dirty="0">
                    <a:latin typeface="+mj-lt"/>
                  </a:rPr>
                  <a:t>H0 </a:t>
                </a:r>
                <a:r>
                  <a:rPr lang="tr-TR" sz="2400" dirty="0" err="1">
                    <a:latin typeface="+mj-lt"/>
                  </a:rPr>
                  <a:t>red</a:t>
                </a:r>
                <a:endParaRPr lang="tr-TR" sz="2400" dirty="0">
                  <a:latin typeface="+mj-lt"/>
                </a:endParaRPr>
              </a:p>
            </p:txBody>
          </p:sp>
        </mc:Choice>
        <mc:Fallback xmlns="">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2" name="Resim 1">
            <a:extLst>
              <a:ext uri="{FF2B5EF4-FFF2-40B4-BE49-F238E27FC236}">
                <a16:creationId xmlns:a16="http://schemas.microsoft.com/office/drawing/2014/main" id="{BF13E24A-DE8E-AF4B-A19D-F03F5364B44D}"/>
              </a:ext>
            </a:extLst>
          </p:cNvPr>
          <p:cNvPicPr>
            <a:picLocks noChangeAspect="1"/>
          </p:cNvPicPr>
          <p:nvPr/>
        </p:nvPicPr>
        <p:blipFill rotWithShape="1">
          <a:blip r:embed="rId3"/>
          <a:srcRect l="11600" t="65754" r="73631" b="19543"/>
          <a:stretch/>
        </p:blipFill>
        <p:spPr>
          <a:xfrm>
            <a:off x="7174532" y="2168860"/>
            <a:ext cx="4500498" cy="2520280"/>
          </a:xfrm>
          <a:prstGeom prst="rect">
            <a:avLst/>
          </a:prstGeom>
        </p:spPr>
      </p:pic>
      <p:pic>
        <p:nvPicPr>
          <p:cNvPr id="6" name="Resim 5">
            <a:extLst>
              <a:ext uri="{FF2B5EF4-FFF2-40B4-BE49-F238E27FC236}">
                <a16:creationId xmlns:a16="http://schemas.microsoft.com/office/drawing/2014/main" id="{7A9BA6CF-6412-771E-921B-B51AE94F1D84}"/>
              </a:ext>
            </a:extLst>
          </p:cNvPr>
          <p:cNvPicPr>
            <a:picLocks noChangeAspect="1"/>
          </p:cNvPicPr>
          <p:nvPr/>
        </p:nvPicPr>
        <p:blipFill rotWithShape="1">
          <a:blip r:embed="rId4"/>
          <a:srcRect l="33459" t="61166" r="65422" b="36513"/>
          <a:stretch/>
        </p:blipFill>
        <p:spPr>
          <a:xfrm>
            <a:off x="2277988" y="3113713"/>
            <a:ext cx="216025" cy="252029"/>
          </a:xfrm>
          <a:prstGeom prst="rect">
            <a:avLst/>
          </a:prstGeom>
        </p:spPr>
      </p:pic>
    </p:spTree>
    <p:extLst>
      <p:ext uri="{BB962C8B-B14F-4D97-AF65-F5344CB8AC3E}">
        <p14:creationId xmlns:p14="http://schemas.microsoft.com/office/powerpoint/2010/main" val="32031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479D01-C15E-D118-9F8D-969E26365947}"/>
              </a:ext>
            </a:extLst>
          </p:cNvPr>
          <p:cNvSpPr>
            <a:spLocks noGrp="1"/>
          </p:cNvSpPr>
          <p:nvPr>
            <p:ph type="title"/>
          </p:nvPr>
        </p:nvSpPr>
        <p:spPr/>
        <p:txBody>
          <a:bodyPr/>
          <a:lstStyle/>
          <a:p>
            <a:r>
              <a:rPr lang="tr-TR" dirty="0"/>
              <a:t>Korelasyon</a:t>
            </a:r>
          </a:p>
        </p:txBody>
      </p:sp>
      <p:sp>
        <p:nvSpPr>
          <p:cNvPr id="3" name="İçerik Yer Tutucusu 2">
            <a:extLst>
              <a:ext uri="{FF2B5EF4-FFF2-40B4-BE49-F238E27FC236}">
                <a16:creationId xmlns:a16="http://schemas.microsoft.com/office/drawing/2014/main" id="{A1F78D2D-1F3D-8072-FACE-26C5A1BEBBB2}"/>
              </a:ext>
            </a:extLst>
          </p:cNvPr>
          <p:cNvSpPr>
            <a:spLocks noGrp="1"/>
          </p:cNvSpPr>
          <p:nvPr>
            <p:ph idx="1"/>
          </p:nvPr>
        </p:nvSpPr>
        <p:spPr/>
        <p:txBody>
          <a:bodyPr/>
          <a:lstStyle/>
          <a:p>
            <a:r>
              <a:rPr lang="tr-TR" dirty="0"/>
              <a:t>İki değişken arasındaki doğrusal ilişkinin yönünü ve gücünü belirtir.</a:t>
            </a:r>
          </a:p>
          <a:p>
            <a:r>
              <a:rPr lang="tr-TR" dirty="0"/>
              <a:t>Farklı durumlar için farklı korelasyon katsayıları geliştirilmiş olup, bu ders kapsamında </a:t>
            </a:r>
            <a:r>
              <a:rPr lang="tr-TR" dirty="0" err="1"/>
              <a:t>Pearson</a:t>
            </a:r>
            <a:r>
              <a:rPr lang="tr-TR" dirty="0"/>
              <a:t> Çarpım-Moment Korelasyon Katsayısına değinilecektir.</a:t>
            </a:r>
          </a:p>
          <a:p>
            <a:r>
              <a:rPr lang="tr-TR" dirty="0" err="1"/>
              <a:t>Pearson</a:t>
            </a:r>
            <a:r>
              <a:rPr lang="tr-TR" dirty="0"/>
              <a:t> Çarpım-Moment Korelasyon Katsayısı, iki değişkenin kovaryansının, değişkenlerin standart sapmalarının çarpımına bölünmesiyle elde edilir.</a:t>
            </a:r>
          </a:p>
          <a:p>
            <a:r>
              <a:rPr lang="tr-TR" dirty="0"/>
              <a:t>r ile gösterilir.</a:t>
            </a:r>
          </a:p>
        </p:txBody>
      </p:sp>
      <p:sp>
        <p:nvSpPr>
          <p:cNvPr id="4" name="Alt Bilgi Yer Tutucusu 3">
            <a:extLst>
              <a:ext uri="{FF2B5EF4-FFF2-40B4-BE49-F238E27FC236}">
                <a16:creationId xmlns:a16="http://schemas.microsoft.com/office/drawing/2014/main" id="{13243717-B9C3-3D69-4C0B-5AA95878059B}"/>
              </a:ext>
            </a:extLst>
          </p:cNvPr>
          <p:cNvSpPr>
            <a:spLocks noGrp="1"/>
          </p:cNvSpPr>
          <p:nvPr>
            <p:ph type="ftr" sz="quarter" idx="11"/>
          </p:nvPr>
        </p:nvSpPr>
        <p:spPr/>
        <p:txBody>
          <a:bodyPr/>
          <a:lstStyle/>
          <a:p>
            <a:pPr rtl="0"/>
            <a:r>
              <a:rPr lang="en-US" noProof="0" dirty="0"/>
              <a:t>Spiegel, M. R., &amp; Stephens, L. J. (1999). </a:t>
            </a:r>
            <a:r>
              <a:rPr lang="en-US" noProof="0" dirty="0" err="1"/>
              <a:t>Schaum's</a:t>
            </a:r>
            <a:r>
              <a:rPr lang="en-US" noProof="0" dirty="0"/>
              <a:t> outline of theory and problems of statistics. </a:t>
            </a:r>
            <a:r>
              <a:rPr lang="en-US" noProof="0" dirty="0" err="1"/>
              <a:t>Erlangga</a:t>
            </a:r>
            <a:r>
              <a:rPr lang="en-US" noProof="0" dirty="0"/>
              <a:t>.</a:t>
            </a:r>
            <a:endParaRPr lang="tr-TR" noProof="0" dirty="0"/>
          </a:p>
        </p:txBody>
      </p:sp>
    </p:spTree>
    <p:extLst>
      <p:ext uri="{BB962C8B-B14F-4D97-AF65-F5344CB8AC3E}">
        <p14:creationId xmlns:p14="http://schemas.microsoft.com/office/powerpoint/2010/main" val="11810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9B5451-7037-7FED-147B-53ADBD1E26E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42C8247-E729-049A-6B40-BD903CB88C6E}"/>
              </a:ext>
            </a:extLst>
          </p:cNvPr>
          <p:cNvSpPr>
            <a:spLocks noGrp="1"/>
          </p:cNvSpPr>
          <p:nvPr>
            <p:ph idx="1"/>
          </p:nvPr>
        </p:nvSpPr>
        <p:spPr/>
        <p:txBody>
          <a:bodyPr/>
          <a:lstStyle/>
          <a:p>
            <a:endParaRPr lang="tr-TR"/>
          </a:p>
        </p:txBody>
      </p:sp>
      <p:sp>
        <p:nvSpPr>
          <p:cNvPr id="4" name="Alt Bilgi Yer Tutucusu 3">
            <a:extLst>
              <a:ext uri="{FF2B5EF4-FFF2-40B4-BE49-F238E27FC236}">
                <a16:creationId xmlns:a16="http://schemas.microsoft.com/office/drawing/2014/main" id="{24744425-A166-C26C-3872-37263214507F}"/>
              </a:ext>
            </a:extLst>
          </p:cNvPr>
          <p:cNvSpPr>
            <a:spLocks noGrp="1"/>
          </p:cNvSpPr>
          <p:nvPr>
            <p:ph type="ftr" sz="quarter" idx="11"/>
          </p:nvPr>
        </p:nvSpPr>
        <p:spPr/>
        <p:txBody>
          <a:bodyPr/>
          <a:lstStyle/>
          <a:p>
            <a:pPr rtl="0"/>
            <a:r>
              <a:rPr lang="en-US" noProof="0"/>
              <a:t>Spiegel, M. R., &amp; Stephens, L. J. (1999). Schaum's outline of theory and problems of statistics. Erlangga.</a:t>
            </a:r>
            <a:endParaRPr lang="tr-TR" noProof="0" dirty="0"/>
          </a:p>
        </p:txBody>
      </p:sp>
      <p:pic>
        <p:nvPicPr>
          <p:cNvPr id="6" name="Resim 5">
            <a:extLst>
              <a:ext uri="{FF2B5EF4-FFF2-40B4-BE49-F238E27FC236}">
                <a16:creationId xmlns:a16="http://schemas.microsoft.com/office/drawing/2014/main" id="{32BA3EB5-89E4-2359-BAB3-45FB6F47608E}"/>
              </a:ext>
            </a:extLst>
          </p:cNvPr>
          <p:cNvPicPr>
            <a:picLocks noChangeAspect="1"/>
          </p:cNvPicPr>
          <p:nvPr/>
        </p:nvPicPr>
        <p:blipFill rotWithShape="1">
          <a:blip r:embed="rId2"/>
          <a:srcRect l="2782" t="42682" r="84696" b="50000"/>
          <a:stretch/>
        </p:blipFill>
        <p:spPr>
          <a:xfrm>
            <a:off x="1557212" y="484840"/>
            <a:ext cx="4234385" cy="1392014"/>
          </a:xfrm>
          <a:prstGeom prst="rect">
            <a:avLst/>
          </a:prstGeom>
        </p:spPr>
      </p:pic>
      <p:pic>
        <p:nvPicPr>
          <p:cNvPr id="7" name="Resim 6">
            <a:extLst>
              <a:ext uri="{FF2B5EF4-FFF2-40B4-BE49-F238E27FC236}">
                <a16:creationId xmlns:a16="http://schemas.microsoft.com/office/drawing/2014/main" id="{8A93E55E-186E-067B-6AA3-B9297456687C}"/>
              </a:ext>
            </a:extLst>
          </p:cNvPr>
          <p:cNvPicPr>
            <a:picLocks noChangeAspect="1"/>
          </p:cNvPicPr>
          <p:nvPr/>
        </p:nvPicPr>
        <p:blipFill rotWithShape="1">
          <a:blip r:embed="rId2"/>
          <a:srcRect l="2848" t="56199" r="73786" b="36483"/>
          <a:stretch/>
        </p:blipFill>
        <p:spPr>
          <a:xfrm>
            <a:off x="1557212" y="3573016"/>
            <a:ext cx="6908712" cy="1217190"/>
          </a:xfrm>
          <a:prstGeom prst="rect">
            <a:avLst/>
          </a:prstGeom>
        </p:spPr>
      </p:pic>
      <p:pic>
        <p:nvPicPr>
          <p:cNvPr id="9" name="Resim 8">
            <a:extLst>
              <a:ext uri="{FF2B5EF4-FFF2-40B4-BE49-F238E27FC236}">
                <a16:creationId xmlns:a16="http://schemas.microsoft.com/office/drawing/2014/main" id="{C08F7406-7C2D-3661-6E55-A7672B1478B0}"/>
              </a:ext>
            </a:extLst>
          </p:cNvPr>
          <p:cNvPicPr>
            <a:picLocks noChangeAspect="1"/>
          </p:cNvPicPr>
          <p:nvPr/>
        </p:nvPicPr>
        <p:blipFill rotWithShape="1">
          <a:blip r:embed="rId3"/>
          <a:srcRect l="19475" t="43875" r="73816" b="52176"/>
          <a:stretch/>
        </p:blipFill>
        <p:spPr>
          <a:xfrm>
            <a:off x="1557212" y="2089133"/>
            <a:ext cx="3312368" cy="1096779"/>
          </a:xfrm>
          <a:prstGeom prst="rect">
            <a:avLst/>
          </a:prstGeom>
        </p:spPr>
      </p:pic>
    </p:spTree>
    <p:extLst>
      <p:ext uri="{BB962C8B-B14F-4D97-AF65-F5344CB8AC3E}">
        <p14:creationId xmlns:p14="http://schemas.microsoft.com/office/powerpoint/2010/main" val="8593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D03E00-FCC3-3882-0431-C84C023F7A18}"/>
              </a:ext>
            </a:extLst>
          </p:cNvPr>
          <p:cNvSpPr>
            <a:spLocks noGrp="1"/>
          </p:cNvSpPr>
          <p:nvPr>
            <p:ph type="title"/>
          </p:nvPr>
        </p:nvSpPr>
        <p:spPr/>
        <p:txBody>
          <a:bodyPr/>
          <a:lstStyle/>
          <a:p>
            <a:r>
              <a:rPr lang="tr-TR" dirty="0"/>
              <a:t>Korelasyon</a:t>
            </a:r>
          </a:p>
        </p:txBody>
      </p:sp>
      <p:sp>
        <p:nvSpPr>
          <p:cNvPr id="3" name="İçerik Yer Tutucusu 2">
            <a:extLst>
              <a:ext uri="{FF2B5EF4-FFF2-40B4-BE49-F238E27FC236}">
                <a16:creationId xmlns:a16="http://schemas.microsoft.com/office/drawing/2014/main" id="{18CE8454-138B-4A19-06D1-B2F0488FF893}"/>
              </a:ext>
            </a:extLst>
          </p:cNvPr>
          <p:cNvSpPr>
            <a:spLocks noGrp="1"/>
          </p:cNvSpPr>
          <p:nvPr>
            <p:ph idx="1"/>
          </p:nvPr>
        </p:nvSpPr>
        <p:spPr/>
        <p:txBody>
          <a:bodyPr/>
          <a:lstStyle/>
          <a:p>
            <a:r>
              <a:rPr lang="tr-TR" dirty="0"/>
              <a:t>Korelasyon -1 ile 1 arasında değer alabilir.</a:t>
            </a:r>
          </a:p>
          <a:p>
            <a:r>
              <a:rPr lang="tr-TR" dirty="0"/>
              <a:t>0 olması iki değişken arasında ilişki olmadığını gösterir.</a:t>
            </a:r>
          </a:p>
          <a:p>
            <a:r>
              <a:rPr lang="tr-TR" dirty="0"/>
              <a:t>Değer 0’dan uzaklaştıkça ilişkinin gücü artar.</a:t>
            </a:r>
          </a:p>
          <a:p>
            <a:r>
              <a:rPr lang="tr-TR" dirty="0"/>
              <a:t>Değerin -1’e yaklaşması, iki değişken arasındaki ilişkinin negatif yönde güçlenmesi; 1’e yaklaşması, iki değişken arasındaki ilişkinin pozitif yönde güçlenmesi anlamına gelir.</a:t>
            </a:r>
          </a:p>
        </p:txBody>
      </p:sp>
      <p:sp>
        <p:nvSpPr>
          <p:cNvPr id="4" name="Alt Bilgi Yer Tutucusu 3">
            <a:extLst>
              <a:ext uri="{FF2B5EF4-FFF2-40B4-BE49-F238E27FC236}">
                <a16:creationId xmlns:a16="http://schemas.microsoft.com/office/drawing/2014/main" id="{7123E801-4606-F55D-DB79-05C4587A9FA8}"/>
              </a:ext>
            </a:extLst>
          </p:cNvPr>
          <p:cNvSpPr>
            <a:spLocks noGrp="1"/>
          </p:cNvSpPr>
          <p:nvPr>
            <p:ph type="ftr" sz="quarter" idx="11"/>
          </p:nvPr>
        </p:nvSpPr>
        <p:spPr/>
        <p:txBody>
          <a:bodyPr/>
          <a:lstStyle/>
          <a:p>
            <a:pPr rtl="0"/>
            <a:r>
              <a:rPr lang="en-US" noProof="0"/>
              <a:t>Spiegel, M. R., &amp; Stephens, L. J. (1999). Schaum's outline of theory and problems of statistics. Erlangga.</a:t>
            </a:r>
            <a:endParaRPr lang="tr-TR" noProof="0" dirty="0"/>
          </a:p>
        </p:txBody>
      </p:sp>
    </p:spTree>
    <p:extLst>
      <p:ext uri="{BB962C8B-B14F-4D97-AF65-F5344CB8AC3E}">
        <p14:creationId xmlns:p14="http://schemas.microsoft.com/office/powerpoint/2010/main" val="337995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EC01C7-C78A-DB3B-D26D-F2E83417DEBB}"/>
              </a:ext>
            </a:extLst>
          </p:cNvPr>
          <p:cNvSpPr>
            <a:spLocks noGrp="1"/>
          </p:cNvSpPr>
          <p:nvPr>
            <p:ph type="title"/>
          </p:nvPr>
        </p:nvSpPr>
        <p:spPr>
          <a:xfrm>
            <a:off x="1557212" y="152400"/>
            <a:ext cx="11263903" cy="1317476"/>
          </a:xfrm>
        </p:spPr>
        <p:txBody>
          <a:bodyPr>
            <a:normAutofit/>
          </a:bodyPr>
          <a:lstStyle/>
          <a:p>
            <a:r>
              <a:rPr lang="tr-TR" sz="3200" b="0" i="0" dirty="0">
                <a:solidFill>
                  <a:srgbClr val="202122"/>
                </a:solidFill>
                <a:effectLst/>
                <a:latin typeface="Arial" panose="020B0604020202020204" pitchFamily="34" charset="0"/>
              </a:rPr>
              <a:t>Bir seri (</a:t>
            </a:r>
            <a:r>
              <a:rPr lang="tr-TR" sz="3200" b="0" i="1" dirty="0">
                <a:solidFill>
                  <a:srgbClr val="202122"/>
                </a:solidFill>
                <a:effectLst/>
                <a:latin typeface="Arial" panose="020B0604020202020204" pitchFamily="34" charset="0"/>
              </a:rPr>
              <a:t>x</a:t>
            </a:r>
            <a:r>
              <a:rPr lang="tr-TR" sz="3200" b="0" i="0" dirty="0">
                <a:solidFill>
                  <a:srgbClr val="202122"/>
                </a:solidFill>
                <a:effectLst/>
                <a:latin typeface="Arial" panose="020B0604020202020204" pitchFamily="34" charset="0"/>
              </a:rPr>
              <a:t>, </a:t>
            </a:r>
            <a:r>
              <a:rPr lang="tr-TR" sz="3200" b="0" i="1" dirty="0">
                <a:solidFill>
                  <a:srgbClr val="202122"/>
                </a:solidFill>
                <a:effectLst/>
                <a:latin typeface="Arial" panose="020B0604020202020204" pitchFamily="34" charset="0"/>
              </a:rPr>
              <a:t>y</a:t>
            </a:r>
            <a:r>
              <a:rPr lang="tr-TR" sz="3200" b="0" i="0" dirty="0">
                <a:solidFill>
                  <a:srgbClr val="202122"/>
                </a:solidFill>
                <a:effectLst/>
                <a:latin typeface="Arial" panose="020B0604020202020204" pitchFamily="34" charset="0"/>
              </a:rPr>
              <a:t>) noktalar ve her set için </a:t>
            </a:r>
            <a:r>
              <a:rPr lang="tr-TR" sz="3200" b="0" i="1" dirty="0">
                <a:solidFill>
                  <a:srgbClr val="202122"/>
                </a:solidFill>
                <a:effectLst/>
                <a:latin typeface="Arial" panose="020B0604020202020204" pitchFamily="34" charset="0"/>
              </a:rPr>
              <a:t>x</a:t>
            </a:r>
            <a:r>
              <a:rPr lang="tr-TR" sz="3200" b="0" i="0" dirty="0">
                <a:solidFill>
                  <a:srgbClr val="202122"/>
                </a:solidFill>
                <a:effectLst/>
                <a:latin typeface="Arial" panose="020B0604020202020204" pitchFamily="34" charset="0"/>
              </a:rPr>
              <a:t> ile </a:t>
            </a:r>
            <a:r>
              <a:rPr lang="tr-TR" sz="3200" b="0" i="1" dirty="0">
                <a:solidFill>
                  <a:srgbClr val="202122"/>
                </a:solidFill>
                <a:effectLst/>
                <a:latin typeface="Arial" panose="020B0604020202020204" pitchFamily="34" charset="0"/>
              </a:rPr>
              <a:t>y</a:t>
            </a:r>
            <a:r>
              <a:rPr lang="tr-TR" sz="3200" b="0" i="0" dirty="0">
                <a:solidFill>
                  <a:srgbClr val="202122"/>
                </a:solidFill>
                <a:effectLst/>
                <a:latin typeface="Arial" panose="020B0604020202020204" pitchFamily="34" charset="0"/>
              </a:rPr>
              <a:t> arasındaki korelasyon katsayısı değeri</a:t>
            </a:r>
            <a:endParaRPr lang="tr-TR" sz="3200" dirty="0"/>
          </a:p>
        </p:txBody>
      </p:sp>
      <p:sp>
        <p:nvSpPr>
          <p:cNvPr id="3" name="İçerik Yer Tutucusu 2">
            <a:extLst>
              <a:ext uri="{FF2B5EF4-FFF2-40B4-BE49-F238E27FC236}">
                <a16:creationId xmlns:a16="http://schemas.microsoft.com/office/drawing/2014/main" id="{AF877F78-232E-3A70-9DEE-521B2D45A407}"/>
              </a:ext>
            </a:extLst>
          </p:cNvPr>
          <p:cNvSpPr>
            <a:spLocks noGrp="1"/>
          </p:cNvSpPr>
          <p:nvPr>
            <p:ph idx="1"/>
          </p:nvPr>
        </p:nvSpPr>
        <p:spPr/>
        <p:txBody>
          <a:bodyPr/>
          <a:lstStyle/>
          <a:p>
            <a:endParaRPr lang="tr-TR"/>
          </a:p>
        </p:txBody>
      </p:sp>
      <p:sp>
        <p:nvSpPr>
          <p:cNvPr id="4" name="Alt Bilgi Yer Tutucusu 3">
            <a:extLst>
              <a:ext uri="{FF2B5EF4-FFF2-40B4-BE49-F238E27FC236}">
                <a16:creationId xmlns:a16="http://schemas.microsoft.com/office/drawing/2014/main" id="{DE8EFE35-470F-E9F9-E026-D81AB9A04977}"/>
              </a:ext>
            </a:extLst>
          </p:cNvPr>
          <p:cNvSpPr>
            <a:spLocks noGrp="1"/>
          </p:cNvSpPr>
          <p:nvPr>
            <p:ph type="ftr" sz="quarter" idx="11"/>
          </p:nvPr>
        </p:nvSpPr>
        <p:spPr/>
        <p:txBody>
          <a:bodyPr/>
          <a:lstStyle/>
          <a:p>
            <a:pPr rtl="0"/>
            <a:r>
              <a:rPr lang="en-US" cap="none" noProof="0" dirty="0"/>
              <a:t>https://tr.wikipedia.org/wiki/korelasyon</a:t>
            </a:r>
            <a:endParaRPr lang="tr-TR" cap="none" noProof="0" dirty="0"/>
          </a:p>
        </p:txBody>
      </p:sp>
      <p:pic>
        <p:nvPicPr>
          <p:cNvPr id="1026" name="Picture 2" descr="undefined">
            <a:extLst>
              <a:ext uri="{FF2B5EF4-FFF2-40B4-BE49-F238E27FC236}">
                <a16:creationId xmlns:a16="http://schemas.microsoft.com/office/drawing/2014/main" id="{5FB34A51-5539-807B-A39F-5536D1DFA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12" y="1781174"/>
            <a:ext cx="9036867" cy="379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8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8AA0EE-C778-F388-EFEE-3648F9384407}"/>
              </a:ext>
            </a:extLst>
          </p:cNvPr>
          <p:cNvSpPr>
            <a:spLocks noGrp="1"/>
          </p:cNvSpPr>
          <p:nvPr>
            <p:ph type="title"/>
          </p:nvPr>
        </p:nvSpPr>
        <p:spPr/>
        <p:txBody>
          <a:bodyPr/>
          <a:lstStyle/>
          <a:p>
            <a:r>
              <a:rPr lang="tr-TR" dirty="0"/>
              <a:t>Korelasyon Örnek</a:t>
            </a:r>
          </a:p>
        </p:txBody>
      </p:sp>
      <p:graphicFrame>
        <p:nvGraphicFramePr>
          <p:cNvPr id="5" name="İçerik Yer Tutucusu 4">
            <a:extLst>
              <a:ext uri="{FF2B5EF4-FFF2-40B4-BE49-F238E27FC236}">
                <a16:creationId xmlns:a16="http://schemas.microsoft.com/office/drawing/2014/main" id="{788AE62E-EB0C-5DDE-F2A5-D84D415CD4FE}"/>
              </a:ext>
            </a:extLst>
          </p:cNvPr>
          <p:cNvGraphicFramePr>
            <a:graphicFrameLocks noGrp="1"/>
          </p:cNvGraphicFramePr>
          <p:nvPr>
            <p:ph idx="1"/>
            <p:extLst>
              <p:ext uri="{D42A27DB-BD31-4B8C-83A1-F6EECF244321}">
                <p14:modId xmlns:p14="http://schemas.microsoft.com/office/powerpoint/2010/main" val="2856317849"/>
              </p:ext>
            </p:extLst>
          </p:nvPr>
        </p:nvGraphicFramePr>
        <p:xfrm>
          <a:off x="1557338" y="1574800"/>
          <a:ext cx="9782172" cy="741680"/>
        </p:xfrm>
        <a:graphic>
          <a:graphicData uri="http://schemas.openxmlformats.org/drawingml/2006/table">
            <a:tbl>
              <a:tblPr firstRow="1" bandRow="1">
                <a:tableStyleId>{5940675A-B579-460E-94D1-54222C63F5DA}</a:tableStyleId>
              </a:tblPr>
              <a:tblGrid>
                <a:gridCol w="1086908">
                  <a:extLst>
                    <a:ext uri="{9D8B030D-6E8A-4147-A177-3AD203B41FA5}">
                      <a16:colId xmlns:a16="http://schemas.microsoft.com/office/drawing/2014/main" val="2997024873"/>
                    </a:ext>
                  </a:extLst>
                </a:gridCol>
                <a:gridCol w="1086908">
                  <a:extLst>
                    <a:ext uri="{9D8B030D-6E8A-4147-A177-3AD203B41FA5}">
                      <a16:colId xmlns:a16="http://schemas.microsoft.com/office/drawing/2014/main" val="853916920"/>
                    </a:ext>
                  </a:extLst>
                </a:gridCol>
                <a:gridCol w="1086908">
                  <a:extLst>
                    <a:ext uri="{9D8B030D-6E8A-4147-A177-3AD203B41FA5}">
                      <a16:colId xmlns:a16="http://schemas.microsoft.com/office/drawing/2014/main" val="4281858793"/>
                    </a:ext>
                  </a:extLst>
                </a:gridCol>
                <a:gridCol w="1086908">
                  <a:extLst>
                    <a:ext uri="{9D8B030D-6E8A-4147-A177-3AD203B41FA5}">
                      <a16:colId xmlns:a16="http://schemas.microsoft.com/office/drawing/2014/main" val="575962111"/>
                    </a:ext>
                  </a:extLst>
                </a:gridCol>
                <a:gridCol w="1086908">
                  <a:extLst>
                    <a:ext uri="{9D8B030D-6E8A-4147-A177-3AD203B41FA5}">
                      <a16:colId xmlns:a16="http://schemas.microsoft.com/office/drawing/2014/main" val="1178813494"/>
                    </a:ext>
                  </a:extLst>
                </a:gridCol>
                <a:gridCol w="1086908">
                  <a:extLst>
                    <a:ext uri="{9D8B030D-6E8A-4147-A177-3AD203B41FA5}">
                      <a16:colId xmlns:a16="http://schemas.microsoft.com/office/drawing/2014/main" val="3206958908"/>
                    </a:ext>
                  </a:extLst>
                </a:gridCol>
                <a:gridCol w="1086908">
                  <a:extLst>
                    <a:ext uri="{9D8B030D-6E8A-4147-A177-3AD203B41FA5}">
                      <a16:colId xmlns:a16="http://schemas.microsoft.com/office/drawing/2014/main" val="3821480322"/>
                    </a:ext>
                  </a:extLst>
                </a:gridCol>
                <a:gridCol w="1086908">
                  <a:extLst>
                    <a:ext uri="{9D8B030D-6E8A-4147-A177-3AD203B41FA5}">
                      <a16:colId xmlns:a16="http://schemas.microsoft.com/office/drawing/2014/main" val="1871725870"/>
                    </a:ext>
                  </a:extLst>
                </a:gridCol>
                <a:gridCol w="1086908">
                  <a:extLst>
                    <a:ext uri="{9D8B030D-6E8A-4147-A177-3AD203B41FA5}">
                      <a16:colId xmlns:a16="http://schemas.microsoft.com/office/drawing/2014/main" val="2054773099"/>
                    </a:ext>
                  </a:extLst>
                </a:gridCol>
              </a:tblGrid>
              <a:tr h="370840">
                <a:tc>
                  <a:txBody>
                    <a:bodyPr/>
                    <a:lstStyle/>
                    <a:p>
                      <a:pPr algn="ctr"/>
                      <a:r>
                        <a:rPr lang="tr-TR" dirty="0"/>
                        <a:t>X</a:t>
                      </a:r>
                    </a:p>
                  </a:txBody>
                  <a:tcPr/>
                </a:tc>
                <a:tc>
                  <a:txBody>
                    <a:bodyPr/>
                    <a:lstStyle/>
                    <a:p>
                      <a:pPr algn="ctr"/>
                      <a:r>
                        <a:rPr lang="tr-TR" dirty="0"/>
                        <a:t>1</a:t>
                      </a:r>
                    </a:p>
                  </a:txBody>
                  <a:tcPr/>
                </a:tc>
                <a:tc>
                  <a:txBody>
                    <a:bodyPr/>
                    <a:lstStyle/>
                    <a:p>
                      <a:pPr algn="ctr"/>
                      <a:r>
                        <a:rPr lang="tr-TR" dirty="0"/>
                        <a:t>3</a:t>
                      </a:r>
                    </a:p>
                  </a:txBody>
                  <a:tcPr/>
                </a:tc>
                <a:tc>
                  <a:txBody>
                    <a:bodyPr/>
                    <a:lstStyle/>
                    <a:p>
                      <a:pPr algn="ctr"/>
                      <a:r>
                        <a:rPr lang="tr-TR" dirty="0"/>
                        <a:t>4</a:t>
                      </a:r>
                    </a:p>
                  </a:txBody>
                  <a:tcPr/>
                </a:tc>
                <a:tc>
                  <a:txBody>
                    <a:bodyPr/>
                    <a:lstStyle/>
                    <a:p>
                      <a:pPr algn="ctr"/>
                      <a:r>
                        <a:rPr lang="tr-TR" dirty="0"/>
                        <a:t>6</a:t>
                      </a:r>
                    </a:p>
                  </a:txBody>
                  <a:tcPr/>
                </a:tc>
                <a:tc>
                  <a:txBody>
                    <a:bodyPr/>
                    <a:lstStyle/>
                    <a:p>
                      <a:pPr algn="ctr"/>
                      <a:r>
                        <a:rPr lang="tr-TR" dirty="0"/>
                        <a:t>8</a:t>
                      </a:r>
                    </a:p>
                  </a:txBody>
                  <a:tcPr/>
                </a:tc>
                <a:tc>
                  <a:txBody>
                    <a:bodyPr/>
                    <a:lstStyle/>
                    <a:p>
                      <a:pPr algn="ctr"/>
                      <a:r>
                        <a:rPr lang="tr-TR" dirty="0"/>
                        <a:t>9</a:t>
                      </a:r>
                    </a:p>
                  </a:txBody>
                  <a:tcPr/>
                </a:tc>
                <a:tc>
                  <a:txBody>
                    <a:bodyPr/>
                    <a:lstStyle/>
                    <a:p>
                      <a:pPr algn="ctr"/>
                      <a:r>
                        <a:rPr lang="tr-TR" dirty="0"/>
                        <a:t>11</a:t>
                      </a:r>
                    </a:p>
                  </a:txBody>
                  <a:tcPr/>
                </a:tc>
                <a:tc>
                  <a:txBody>
                    <a:bodyPr/>
                    <a:lstStyle/>
                    <a:p>
                      <a:pPr algn="ctr"/>
                      <a:r>
                        <a:rPr lang="tr-TR" dirty="0"/>
                        <a:t>14</a:t>
                      </a:r>
                    </a:p>
                  </a:txBody>
                  <a:tcPr/>
                </a:tc>
                <a:extLst>
                  <a:ext uri="{0D108BD9-81ED-4DB2-BD59-A6C34878D82A}">
                    <a16:rowId xmlns:a16="http://schemas.microsoft.com/office/drawing/2014/main" val="2683925830"/>
                  </a:ext>
                </a:extLst>
              </a:tr>
              <a:tr h="370840">
                <a:tc>
                  <a:txBody>
                    <a:bodyPr/>
                    <a:lstStyle/>
                    <a:p>
                      <a:pPr algn="ctr"/>
                      <a:r>
                        <a:rPr lang="tr-TR" dirty="0"/>
                        <a:t>Y</a:t>
                      </a:r>
                    </a:p>
                  </a:txBody>
                  <a:tcPr/>
                </a:tc>
                <a:tc>
                  <a:txBody>
                    <a:bodyPr/>
                    <a:lstStyle/>
                    <a:p>
                      <a:pPr algn="ctr"/>
                      <a:r>
                        <a:rPr lang="tr-TR" dirty="0"/>
                        <a:t>1</a:t>
                      </a:r>
                    </a:p>
                  </a:txBody>
                  <a:tcPr/>
                </a:tc>
                <a:tc>
                  <a:txBody>
                    <a:bodyPr/>
                    <a:lstStyle/>
                    <a:p>
                      <a:pPr algn="ctr"/>
                      <a:r>
                        <a:rPr lang="tr-TR" dirty="0"/>
                        <a:t>2</a:t>
                      </a:r>
                    </a:p>
                  </a:txBody>
                  <a:tcPr/>
                </a:tc>
                <a:tc>
                  <a:txBody>
                    <a:bodyPr/>
                    <a:lstStyle/>
                    <a:p>
                      <a:pPr algn="ctr"/>
                      <a:r>
                        <a:rPr lang="tr-TR" dirty="0"/>
                        <a:t>4</a:t>
                      </a:r>
                    </a:p>
                  </a:txBody>
                  <a:tcPr/>
                </a:tc>
                <a:tc>
                  <a:txBody>
                    <a:bodyPr/>
                    <a:lstStyle/>
                    <a:p>
                      <a:pPr algn="ctr"/>
                      <a:r>
                        <a:rPr lang="tr-TR" dirty="0"/>
                        <a:t>4</a:t>
                      </a:r>
                    </a:p>
                  </a:txBody>
                  <a:tcPr/>
                </a:tc>
                <a:tc>
                  <a:txBody>
                    <a:bodyPr/>
                    <a:lstStyle/>
                    <a:p>
                      <a:pPr algn="ctr"/>
                      <a:r>
                        <a:rPr lang="tr-TR" dirty="0"/>
                        <a:t>5</a:t>
                      </a:r>
                    </a:p>
                  </a:txBody>
                  <a:tcPr/>
                </a:tc>
                <a:tc>
                  <a:txBody>
                    <a:bodyPr/>
                    <a:lstStyle/>
                    <a:p>
                      <a:pPr algn="ctr"/>
                      <a:r>
                        <a:rPr lang="tr-TR" dirty="0"/>
                        <a:t>7</a:t>
                      </a:r>
                    </a:p>
                  </a:txBody>
                  <a:tcPr/>
                </a:tc>
                <a:tc>
                  <a:txBody>
                    <a:bodyPr/>
                    <a:lstStyle/>
                    <a:p>
                      <a:pPr algn="ctr"/>
                      <a:r>
                        <a:rPr lang="tr-TR" dirty="0"/>
                        <a:t>8</a:t>
                      </a:r>
                    </a:p>
                  </a:txBody>
                  <a:tcPr/>
                </a:tc>
                <a:tc>
                  <a:txBody>
                    <a:bodyPr/>
                    <a:lstStyle/>
                    <a:p>
                      <a:pPr algn="ctr"/>
                      <a:r>
                        <a:rPr lang="tr-TR" dirty="0"/>
                        <a:t>9</a:t>
                      </a:r>
                    </a:p>
                  </a:txBody>
                  <a:tcPr/>
                </a:tc>
                <a:extLst>
                  <a:ext uri="{0D108BD9-81ED-4DB2-BD59-A6C34878D82A}">
                    <a16:rowId xmlns:a16="http://schemas.microsoft.com/office/drawing/2014/main" val="3885579863"/>
                  </a:ext>
                </a:extLst>
              </a:tr>
            </a:tbl>
          </a:graphicData>
        </a:graphic>
      </p:graphicFrame>
      <mc:AlternateContent xmlns:mc="http://schemas.openxmlformats.org/markup-compatibility/2006">
        <mc:Choice xmlns:a14="http://schemas.microsoft.com/office/drawing/2010/main" Requires="a14">
          <p:graphicFrame>
            <p:nvGraphicFramePr>
              <p:cNvPr id="7" name="Tablo 6">
                <a:extLst>
                  <a:ext uri="{FF2B5EF4-FFF2-40B4-BE49-F238E27FC236}">
                    <a16:creationId xmlns:a16="http://schemas.microsoft.com/office/drawing/2014/main" id="{8695DFB0-71AF-E113-F6C3-E4B041EE1999}"/>
                  </a:ext>
                </a:extLst>
              </p:cNvPr>
              <p:cNvGraphicFramePr>
                <a:graphicFrameLocks noGrp="1"/>
              </p:cNvGraphicFramePr>
              <p:nvPr>
                <p:extLst>
                  <p:ext uri="{D42A27DB-BD31-4B8C-83A1-F6EECF244321}">
                    <p14:modId xmlns:p14="http://schemas.microsoft.com/office/powerpoint/2010/main" val="515472656"/>
                  </p:ext>
                </p:extLst>
              </p:nvPr>
            </p:nvGraphicFramePr>
            <p:xfrm>
              <a:off x="1566176" y="2421737"/>
              <a:ext cx="9773337" cy="4079240"/>
            </p:xfrm>
            <a:graphic>
              <a:graphicData uri="http://schemas.openxmlformats.org/drawingml/2006/table">
                <a:tbl>
                  <a:tblPr firstRow="1" bandRow="1">
                    <a:tableStyleId>{5940675A-B579-460E-94D1-54222C63F5DA}</a:tableStyleId>
                  </a:tblPr>
                  <a:tblGrid>
                    <a:gridCol w="999844">
                      <a:extLst>
                        <a:ext uri="{9D8B030D-6E8A-4147-A177-3AD203B41FA5}">
                          <a16:colId xmlns:a16="http://schemas.microsoft.com/office/drawing/2014/main" val="2064033095"/>
                        </a:ext>
                      </a:extLst>
                    </a:gridCol>
                    <a:gridCol w="1224136">
                      <a:extLst>
                        <a:ext uri="{9D8B030D-6E8A-4147-A177-3AD203B41FA5}">
                          <a16:colId xmlns:a16="http://schemas.microsoft.com/office/drawing/2014/main" val="1364702418"/>
                        </a:ext>
                      </a:extLst>
                    </a:gridCol>
                    <a:gridCol w="1440160">
                      <a:extLst>
                        <a:ext uri="{9D8B030D-6E8A-4147-A177-3AD203B41FA5}">
                          <a16:colId xmlns:a16="http://schemas.microsoft.com/office/drawing/2014/main" val="1439262556"/>
                        </a:ext>
                      </a:extLst>
                    </a:gridCol>
                    <a:gridCol w="1368152">
                      <a:extLst>
                        <a:ext uri="{9D8B030D-6E8A-4147-A177-3AD203B41FA5}">
                          <a16:colId xmlns:a16="http://schemas.microsoft.com/office/drawing/2014/main" val="4028076047"/>
                        </a:ext>
                      </a:extLst>
                    </a:gridCol>
                    <a:gridCol w="1512168">
                      <a:extLst>
                        <a:ext uri="{9D8B030D-6E8A-4147-A177-3AD203B41FA5}">
                          <a16:colId xmlns:a16="http://schemas.microsoft.com/office/drawing/2014/main" val="578390582"/>
                        </a:ext>
                      </a:extLst>
                    </a:gridCol>
                    <a:gridCol w="1296144">
                      <a:extLst>
                        <a:ext uri="{9D8B030D-6E8A-4147-A177-3AD203B41FA5}">
                          <a16:colId xmlns:a16="http://schemas.microsoft.com/office/drawing/2014/main" val="1013036998"/>
                        </a:ext>
                      </a:extLst>
                    </a:gridCol>
                    <a:gridCol w="1932733">
                      <a:extLst>
                        <a:ext uri="{9D8B030D-6E8A-4147-A177-3AD203B41FA5}">
                          <a16:colId xmlns:a16="http://schemas.microsoft.com/office/drawing/2014/main" val="1240440386"/>
                        </a:ext>
                      </a:extLst>
                    </a:gridCol>
                  </a:tblGrid>
                  <a:tr h="370840">
                    <a:tc>
                      <a:txBody>
                        <a:bodyPr/>
                        <a:lstStyle/>
                        <a:p>
                          <a:pPr algn="ctr"/>
                          <a:r>
                            <a:rPr lang="tr-TR" sz="1200" b="1" dirty="0"/>
                            <a:t>X</a:t>
                          </a:r>
                        </a:p>
                      </a:txBody>
                      <a:tcPr anchor="ctr"/>
                    </a:tc>
                    <a:tc>
                      <a:txBody>
                        <a:bodyPr/>
                        <a:lstStyle/>
                        <a:p>
                          <a:pPr algn="ctr"/>
                          <a:r>
                            <a:rPr lang="tr-TR" sz="1200" b="1" dirty="0"/>
                            <a:t>Y</a:t>
                          </a:r>
                        </a:p>
                      </a:txBody>
                      <a:tcPr anchor="ctr"/>
                    </a:tc>
                    <a:tc>
                      <a:txBody>
                        <a:bodyPr/>
                        <a:lstStyle/>
                        <a:p>
                          <a:pPr algn="ctr"/>
                          <a:r>
                            <a:rPr lang="tr-TR" sz="1200" b="1" dirty="0"/>
                            <a:t>X -</a:t>
                          </a:r>
                          <a:r>
                            <a:rPr lang="tr-TR" sz="1200" b="1" dirty="0">
                              <a:sym typeface="Symbol" panose="05050102010706020507" pitchFamily="18" charset="2"/>
                            </a:rPr>
                            <a:t></a:t>
                          </a:r>
                          <a:r>
                            <a:rPr lang="tr-TR" sz="1200" b="1" dirty="0"/>
                            <a:t>X</a:t>
                          </a:r>
                        </a:p>
                      </a:txBody>
                      <a:tcPr anchor="ctr"/>
                    </a:tc>
                    <a:tc>
                      <a:txBody>
                        <a:bodyPr/>
                        <a:lstStyle/>
                        <a:p>
                          <a:pPr algn="ctr"/>
                          <a:r>
                            <a:rPr lang="tr-TR" sz="1200" b="1" dirty="0"/>
                            <a:t>Y -</a:t>
                          </a:r>
                          <a:r>
                            <a:rPr lang="tr-TR" sz="1200" b="1" dirty="0">
                              <a:sym typeface="Symbol" panose="05050102010706020507" pitchFamily="18" charset="2"/>
                            </a:rPr>
                            <a:t></a:t>
                          </a:r>
                          <a:r>
                            <a:rPr lang="tr-TR" sz="1200" b="1" dirty="0"/>
                            <a:t>Y</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b="1" i="0" smtClean="0">
                                        <a:latin typeface="Cambria Math" panose="02040503050406030204" pitchFamily="18" charset="0"/>
                                      </a:rPr>
                                    </m:ctrlPr>
                                  </m:sSupPr>
                                  <m:e>
                                    <m:r>
                                      <a:rPr lang="tr-TR" sz="1200" b="1" i="0" smtClean="0">
                                        <a:latin typeface="Cambria Math" panose="02040503050406030204" pitchFamily="18" charset="0"/>
                                      </a:rPr>
                                      <m:t>(</m:t>
                                    </m:r>
                                    <m:r>
                                      <a:rPr lang="tr-TR" sz="1200" b="1" i="0" smtClean="0">
                                        <a:latin typeface="Cambria Math" panose="02040503050406030204" pitchFamily="18" charset="0"/>
                                      </a:rPr>
                                      <m:t>𝐗</m:t>
                                    </m:r>
                                    <m:r>
                                      <a:rPr lang="tr-TR" sz="1200" b="1" i="0" smtClean="0">
                                        <a:latin typeface="Cambria Math" panose="02040503050406030204" pitchFamily="18" charset="0"/>
                                      </a:rPr>
                                      <m:t>−</m:t>
                                    </m:r>
                                    <m:r>
                                      <a:rPr lang="tr-TR" sz="1200" b="1" i="0" smtClean="0">
                                        <a:latin typeface="Cambria Math" panose="02040503050406030204" pitchFamily="18" charset="0"/>
                                      </a:rPr>
                                      <m:t>𝐗</m:t>
                                    </m:r>
                                    <m:r>
                                      <a:rPr lang="tr-TR" sz="1200" b="1" i="0" smtClean="0">
                                        <a:latin typeface="Cambria Math" panose="02040503050406030204" pitchFamily="18" charset="0"/>
                                      </a:rPr>
                                      <m:t>)</m:t>
                                    </m:r>
                                  </m:e>
                                  <m:sup>
                                    <m:r>
                                      <a:rPr lang="tr-TR" sz="1200" b="1" i="0" smtClean="0">
                                        <a:latin typeface="Cambria Math" panose="02040503050406030204" pitchFamily="18" charset="0"/>
                                      </a:rPr>
                                      <m:t>𝟐</m:t>
                                    </m:r>
                                  </m:sup>
                                </m:sSup>
                              </m:oMath>
                            </m:oMathPara>
                          </a14:m>
                          <a:endParaRPr lang="tr-TR" sz="1200" b="1" i="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b="1" i="0" smtClean="0">
                                        <a:latin typeface="Cambria Math" panose="02040503050406030204" pitchFamily="18" charset="0"/>
                                      </a:rPr>
                                    </m:ctrlPr>
                                  </m:sSupPr>
                                  <m:e>
                                    <m:r>
                                      <a:rPr lang="tr-TR" sz="1200" b="1" i="0" smtClean="0">
                                        <a:latin typeface="Cambria Math" panose="02040503050406030204" pitchFamily="18" charset="0"/>
                                      </a:rPr>
                                      <m:t>(</m:t>
                                    </m:r>
                                    <m:r>
                                      <a:rPr lang="tr-TR" sz="1200" b="1" i="0" smtClean="0">
                                        <a:latin typeface="Cambria Math" panose="02040503050406030204" pitchFamily="18" charset="0"/>
                                      </a:rPr>
                                      <m:t>𝐘</m:t>
                                    </m:r>
                                    <m:r>
                                      <a:rPr lang="tr-TR" sz="1200" b="1" i="0" smtClean="0">
                                        <a:latin typeface="Cambria Math" panose="02040503050406030204" pitchFamily="18" charset="0"/>
                                      </a:rPr>
                                      <m:t>−</m:t>
                                    </m:r>
                                    <m:r>
                                      <a:rPr lang="tr-TR" sz="1200" b="1" i="0" smtClean="0">
                                        <a:latin typeface="Cambria Math" panose="02040503050406030204" pitchFamily="18" charset="0"/>
                                      </a:rPr>
                                      <m:t>𝐘</m:t>
                                    </m:r>
                                    <m:r>
                                      <a:rPr lang="tr-TR" sz="1200" b="1" i="0" smtClean="0">
                                        <a:latin typeface="Cambria Math" panose="02040503050406030204" pitchFamily="18" charset="0"/>
                                      </a:rPr>
                                      <m:t>)</m:t>
                                    </m:r>
                                  </m:e>
                                  <m:sup>
                                    <m:r>
                                      <a:rPr lang="tr-TR" sz="1200" b="1" i="0" smtClean="0">
                                        <a:latin typeface="Cambria Math" panose="02040503050406030204" pitchFamily="18" charset="0"/>
                                      </a:rPr>
                                      <m:t>𝟐</m:t>
                                    </m:r>
                                  </m:sup>
                                </m:sSup>
                              </m:oMath>
                            </m:oMathPara>
                          </a14:m>
                          <a:endParaRPr lang="tr-TR" sz="1200" b="1" i="0" dirty="0"/>
                        </a:p>
                      </a:txBody>
                      <a:tcPr anchor="ctr"/>
                    </a:tc>
                    <a:tc>
                      <a:txBody>
                        <a:bodyPr/>
                        <a:lstStyle/>
                        <a:p>
                          <a:pPr algn="ctr"/>
                          <a:r>
                            <a:rPr lang="tr-TR" sz="1200" b="1" dirty="0"/>
                            <a:t>( X -</a:t>
                          </a:r>
                          <a:r>
                            <a:rPr lang="tr-TR" sz="1200" b="1" dirty="0">
                              <a:sym typeface="Symbol" panose="05050102010706020507" pitchFamily="18" charset="2"/>
                            </a:rPr>
                            <a:t></a:t>
                          </a:r>
                          <a:r>
                            <a:rPr lang="tr-TR" sz="1200" b="1" dirty="0"/>
                            <a:t>X) (Y -</a:t>
                          </a:r>
                          <a:r>
                            <a:rPr lang="tr-TR" sz="1200" b="1" dirty="0">
                              <a:sym typeface="Symbol" panose="05050102010706020507" pitchFamily="18" charset="2"/>
                            </a:rPr>
                            <a:t></a:t>
                          </a:r>
                          <a:r>
                            <a:rPr lang="tr-TR" sz="1200" b="1" dirty="0"/>
                            <a:t>Y)</a:t>
                          </a:r>
                        </a:p>
                      </a:txBody>
                      <a:tcPr anchor="ctr"/>
                    </a:tc>
                    <a:extLst>
                      <a:ext uri="{0D108BD9-81ED-4DB2-BD59-A6C34878D82A}">
                        <a16:rowId xmlns:a16="http://schemas.microsoft.com/office/drawing/2014/main" val="4193192340"/>
                      </a:ext>
                    </a:extLst>
                  </a:tr>
                  <a:tr h="370840">
                    <a:tc>
                      <a:txBody>
                        <a:bodyPr/>
                        <a:lstStyle/>
                        <a:p>
                          <a:pPr algn="ctr"/>
                          <a:r>
                            <a:rPr lang="tr-TR" sz="1200" dirty="0"/>
                            <a:t>1</a:t>
                          </a:r>
                        </a:p>
                      </a:txBody>
                      <a:tcPr anchor="ctr"/>
                    </a:tc>
                    <a:tc>
                      <a:txBody>
                        <a:bodyPr/>
                        <a:lstStyle/>
                        <a:p>
                          <a:pPr algn="ctr"/>
                          <a:r>
                            <a:rPr lang="tr-TR" sz="1200" dirty="0"/>
                            <a:t>1</a:t>
                          </a:r>
                        </a:p>
                      </a:txBody>
                      <a:tcPr anchor="ctr"/>
                    </a:tc>
                    <a:tc>
                      <a:txBody>
                        <a:bodyPr/>
                        <a:lstStyle/>
                        <a:p>
                          <a:pPr algn="ctr"/>
                          <a:r>
                            <a:rPr lang="tr-TR" sz="1200" dirty="0"/>
                            <a:t>-6</a:t>
                          </a:r>
                        </a:p>
                      </a:txBody>
                      <a:tcPr anchor="ctr"/>
                    </a:tc>
                    <a:tc>
                      <a:txBody>
                        <a:bodyPr/>
                        <a:lstStyle/>
                        <a:p>
                          <a:pPr algn="ctr"/>
                          <a:r>
                            <a:rPr lang="tr-TR" sz="1200" dirty="0"/>
                            <a:t>-4</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(−6)</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=36</m:t>
                                </m:r>
                              </m:oMath>
                            </m:oMathPara>
                          </a14:m>
                          <a:endParaRPr lang="tr-TR" sz="12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(−4)</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=16</m:t>
                                </m:r>
                              </m:oMath>
                            </m:oMathPara>
                          </a14:m>
                          <a:endParaRPr lang="tr-TR" sz="1200" dirty="0"/>
                        </a:p>
                      </a:txBody>
                      <a:tcPr anchor="ctr"/>
                    </a:tc>
                    <a:tc>
                      <a:txBody>
                        <a:bodyPr/>
                        <a:lstStyle/>
                        <a:p>
                          <a:pPr algn="ctr"/>
                          <a:r>
                            <a:rPr lang="tr-TR" sz="1200" dirty="0"/>
                            <a:t>(-6) (-4) = 24</a:t>
                          </a:r>
                        </a:p>
                      </a:txBody>
                      <a:tcPr anchor="ctr"/>
                    </a:tc>
                    <a:extLst>
                      <a:ext uri="{0D108BD9-81ED-4DB2-BD59-A6C34878D82A}">
                        <a16:rowId xmlns:a16="http://schemas.microsoft.com/office/drawing/2014/main" val="78785987"/>
                      </a:ext>
                    </a:extLst>
                  </a:tr>
                  <a:tr h="370840">
                    <a:tc>
                      <a:txBody>
                        <a:bodyPr/>
                        <a:lstStyle/>
                        <a:p>
                          <a:pPr algn="ctr"/>
                          <a:r>
                            <a:rPr lang="tr-TR" sz="1200" dirty="0"/>
                            <a:t>3</a:t>
                          </a:r>
                        </a:p>
                      </a:txBody>
                      <a:tcPr anchor="ctr"/>
                    </a:tc>
                    <a:tc>
                      <a:txBody>
                        <a:bodyPr/>
                        <a:lstStyle/>
                        <a:p>
                          <a:pPr algn="ctr"/>
                          <a:r>
                            <a:rPr lang="tr-TR" sz="1200" dirty="0"/>
                            <a:t>2</a:t>
                          </a:r>
                        </a:p>
                      </a:txBody>
                      <a:tcPr anchor="ctr"/>
                    </a:tc>
                    <a:tc>
                      <a:txBody>
                        <a:bodyPr/>
                        <a:lstStyle/>
                        <a:p>
                          <a:pPr algn="ctr"/>
                          <a:r>
                            <a:rPr lang="tr-TR" sz="1200" dirty="0"/>
                            <a:t>-4</a:t>
                          </a:r>
                        </a:p>
                      </a:txBody>
                      <a:tcPr anchor="ctr"/>
                    </a:tc>
                    <a:tc>
                      <a:txBody>
                        <a:bodyPr/>
                        <a:lstStyle/>
                        <a:p>
                          <a:pPr algn="ctr"/>
                          <a:r>
                            <a:rPr lang="tr-TR" sz="1200" dirty="0"/>
                            <a:t>-3</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(−4)</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=16</m:t>
                                </m:r>
                              </m:oMath>
                            </m:oMathPara>
                          </a14:m>
                          <a:endParaRPr lang="tr-TR" sz="12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(−3)</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=9</m:t>
                                </m:r>
                              </m:oMath>
                            </m:oMathPara>
                          </a14:m>
                          <a:endParaRPr lang="tr-TR" sz="1200" dirty="0"/>
                        </a:p>
                      </a:txBody>
                      <a:tcPr anchor="ctr"/>
                    </a:tc>
                    <a:tc>
                      <a:txBody>
                        <a:bodyPr/>
                        <a:lstStyle/>
                        <a:p>
                          <a:pPr algn="ctr"/>
                          <a:r>
                            <a:rPr lang="tr-TR" sz="1200" dirty="0"/>
                            <a:t>(-4) (-3) = 12</a:t>
                          </a:r>
                        </a:p>
                      </a:txBody>
                      <a:tcPr anchor="ctr"/>
                    </a:tc>
                    <a:extLst>
                      <a:ext uri="{0D108BD9-81ED-4DB2-BD59-A6C34878D82A}">
                        <a16:rowId xmlns:a16="http://schemas.microsoft.com/office/drawing/2014/main" val="642893420"/>
                      </a:ext>
                    </a:extLst>
                  </a:tr>
                  <a:tr h="370840">
                    <a:tc>
                      <a:txBody>
                        <a:bodyPr/>
                        <a:lstStyle/>
                        <a:p>
                          <a:pPr algn="ctr"/>
                          <a:r>
                            <a:rPr lang="tr-TR" sz="1200" dirty="0"/>
                            <a:t>4</a:t>
                          </a:r>
                        </a:p>
                      </a:txBody>
                      <a:tcPr anchor="ctr"/>
                    </a:tc>
                    <a:tc>
                      <a:txBody>
                        <a:bodyPr/>
                        <a:lstStyle/>
                        <a:p>
                          <a:pPr algn="ctr"/>
                          <a:r>
                            <a:rPr lang="tr-TR" sz="1200" dirty="0"/>
                            <a:t>4</a:t>
                          </a:r>
                        </a:p>
                      </a:txBody>
                      <a:tcPr anchor="ctr"/>
                    </a:tc>
                    <a:tc>
                      <a:txBody>
                        <a:bodyPr/>
                        <a:lstStyle/>
                        <a:p>
                          <a:pPr algn="ctr"/>
                          <a:r>
                            <a:rPr lang="tr-TR" sz="1200" dirty="0"/>
                            <a:t>-3</a:t>
                          </a:r>
                        </a:p>
                      </a:txBody>
                      <a:tcPr anchor="ctr"/>
                    </a:tc>
                    <a:tc>
                      <a:txBody>
                        <a:bodyPr/>
                        <a:lstStyle/>
                        <a:p>
                          <a:pPr algn="ctr"/>
                          <a:r>
                            <a:rPr lang="tr-TR" sz="1200" dirty="0"/>
                            <a:t>-1</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(−3)</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=9</m:t>
                                </m:r>
                              </m:oMath>
                            </m:oMathPara>
                          </a14:m>
                          <a:endParaRPr lang="tr-TR" sz="12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(−1)</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=1</m:t>
                                </m:r>
                              </m:oMath>
                            </m:oMathPara>
                          </a14:m>
                          <a:endParaRPr lang="tr-TR" sz="1200" dirty="0"/>
                        </a:p>
                      </a:txBody>
                      <a:tcPr anchor="ctr"/>
                    </a:tc>
                    <a:tc>
                      <a:txBody>
                        <a:bodyPr/>
                        <a:lstStyle/>
                        <a:p>
                          <a:pPr algn="ctr"/>
                          <a:r>
                            <a:rPr lang="tr-TR" sz="1200" dirty="0"/>
                            <a:t>(-3) (-1) = 3</a:t>
                          </a:r>
                        </a:p>
                      </a:txBody>
                      <a:tcPr anchor="ctr"/>
                    </a:tc>
                    <a:extLst>
                      <a:ext uri="{0D108BD9-81ED-4DB2-BD59-A6C34878D82A}">
                        <a16:rowId xmlns:a16="http://schemas.microsoft.com/office/drawing/2014/main" val="1501559242"/>
                      </a:ext>
                    </a:extLst>
                  </a:tr>
                  <a:tr h="370840">
                    <a:tc>
                      <a:txBody>
                        <a:bodyPr/>
                        <a:lstStyle/>
                        <a:p>
                          <a:pPr algn="ctr"/>
                          <a:r>
                            <a:rPr lang="tr-TR" sz="1200" dirty="0"/>
                            <a:t>6</a:t>
                          </a:r>
                        </a:p>
                      </a:txBody>
                      <a:tcPr anchor="ctr"/>
                    </a:tc>
                    <a:tc>
                      <a:txBody>
                        <a:bodyPr/>
                        <a:lstStyle/>
                        <a:p>
                          <a:pPr algn="ctr"/>
                          <a:r>
                            <a:rPr lang="tr-TR" sz="1200" dirty="0"/>
                            <a:t>4</a:t>
                          </a:r>
                        </a:p>
                      </a:txBody>
                      <a:tcPr anchor="ctr"/>
                    </a:tc>
                    <a:tc>
                      <a:txBody>
                        <a:bodyPr/>
                        <a:lstStyle/>
                        <a:p>
                          <a:pPr algn="ctr"/>
                          <a:r>
                            <a:rPr lang="tr-TR" sz="1200" dirty="0"/>
                            <a:t>-1</a:t>
                          </a:r>
                        </a:p>
                      </a:txBody>
                      <a:tcPr anchor="ctr"/>
                    </a:tc>
                    <a:tc>
                      <a:txBody>
                        <a:bodyPr/>
                        <a:lstStyle/>
                        <a:p>
                          <a:pPr algn="ctr"/>
                          <a:r>
                            <a:rPr lang="tr-TR" sz="1200" dirty="0"/>
                            <a:t>-1</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(−1)</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=1</m:t>
                                </m:r>
                              </m:oMath>
                            </m:oMathPara>
                          </a14:m>
                          <a:endParaRPr lang="tr-TR" sz="12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(−1)</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=1</m:t>
                                </m:r>
                              </m:oMath>
                            </m:oMathPara>
                          </a14:m>
                          <a:endParaRPr lang="tr-TR" sz="1200" dirty="0"/>
                        </a:p>
                      </a:txBody>
                      <a:tcPr anchor="ctr"/>
                    </a:tc>
                    <a:tc>
                      <a:txBody>
                        <a:bodyPr/>
                        <a:lstStyle/>
                        <a:p>
                          <a:pPr algn="ctr"/>
                          <a:r>
                            <a:rPr lang="tr-TR" sz="1200" dirty="0"/>
                            <a:t>(-1) (-1) = 1</a:t>
                          </a:r>
                        </a:p>
                      </a:txBody>
                      <a:tcPr anchor="ctr"/>
                    </a:tc>
                    <a:extLst>
                      <a:ext uri="{0D108BD9-81ED-4DB2-BD59-A6C34878D82A}">
                        <a16:rowId xmlns:a16="http://schemas.microsoft.com/office/drawing/2014/main" val="2634898565"/>
                      </a:ext>
                    </a:extLst>
                  </a:tr>
                  <a:tr h="370840">
                    <a:tc>
                      <a:txBody>
                        <a:bodyPr/>
                        <a:lstStyle/>
                        <a:p>
                          <a:pPr algn="ctr"/>
                          <a:r>
                            <a:rPr lang="tr-TR" sz="1200" dirty="0"/>
                            <a:t>8</a:t>
                          </a:r>
                        </a:p>
                      </a:txBody>
                      <a:tcPr anchor="ctr"/>
                    </a:tc>
                    <a:tc>
                      <a:txBody>
                        <a:bodyPr/>
                        <a:lstStyle/>
                        <a:p>
                          <a:pPr algn="ctr"/>
                          <a:r>
                            <a:rPr lang="tr-TR" sz="1200" dirty="0"/>
                            <a:t>5</a:t>
                          </a:r>
                        </a:p>
                      </a:txBody>
                      <a:tcPr anchor="ctr"/>
                    </a:tc>
                    <a:tc>
                      <a:txBody>
                        <a:bodyPr/>
                        <a:lstStyle/>
                        <a:p>
                          <a:pPr algn="ctr"/>
                          <a:r>
                            <a:rPr lang="tr-TR" sz="1200" dirty="0"/>
                            <a:t>1</a:t>
                          </a:r>
                        </a:p>
                      </a:txBody>
                      <a:tcPr anchor="ctr"/>
                    </a:tc>
                    <a:tc>
                      <a:txBody>
                        <a:bodyPr/>
                        <a:lstStyle/>
                        <a:p>
                          <a:pPr algn="ctr"/>
                          <a:r>
                            <a:rPr lang="tr-TR" sz="1200" dirty="0"/>
                            <a:t>0</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(1)</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=1</m:t>
                                </m:r>
                              </m:oMath>
                            </m:oMathPara>
                          </a14:m>
                          <a:endParaRPr lang="tr-TR" sz="12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(0)</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=0</m:t>
                                </m:r>
                              </m:oMath>
                            </m:oMathPara>
                          </a14:m>
                          <a:endParaRPr lang="tr-TR" sz="1200" dirty="0"/>
                        </a:p>
                      </a:txBody>
                      <a:tcPr anchor="ctr"/>
                    </a:tc>
                    <a:tc>
                      <a:txBody>
                        <a:bodyPr/>
                        <a:lstStyle/>
                        <a:p>
                          <a:pPr algn="ctr"/>
                          <a:r>
                            <a:rPr lang="tr-TR" sz="1200" dirty="0"/>
                            <a:t>(1) (0) = 0</a:t>
                          </a:r>
                        </a:p>
                      </a:txBody>
                      <a:tcPr anchor="ctr"/>
                    </a:tc>
                    <a:extLst>
                      <a:ext uri="{0D108BD9-81ED-4DB2-BD59-A6C34878D82A}">
                        <a16:rowId xmlns:a16="http://schemas.microsoft.com/office/drawing/2014/main" val="3504109224"/>
                      </a:ext>
                    </a:extLst>
                  </a:tr>
                  <a:tr h="370840">
                    <a:tc>
                      <a:txBody>
                        <a:bodyPr/>
                        <a:lstStyle/>
                        <a:p>
                          <a:pPr algn="ctr"/>
                          <a:r>
                            <a:rPr lang="tr-TR" sz="1200" dirty="0"/>
                            <a:t>9</a:t>
                          </a:r>
                        </a:p>
                      </a:txBody>
                      <a:tcPr anchor="ctr"/>
                    </a:tc>
                    <a:tc>
                      <a:txBody>
                        <a:bodyPr/>
                        <a:lstStyle/>
                        <a:p>
                          <a:pPr algn="ctr"/>
                          <a:r>
                            <a:rPr lang="tr-TR" sz="1200" dirty="0"/>
                            <a:t>7</a:t>
                          </a:r>
                        </a:p>
                      </a:txBody>
                      <a:tcPr anchor="ctr"/>
                    </a:tc>
                    <a:tc>
                      <a:txBody>
                        <a:bodyPr/>
                        <a:lstStyle/>
                        <a:p>
                          <a:pPr algn="ctr"/>
                          <a:r>
                            <a:rPr lang="tr-TR" sz="1200" dirty="0"/>
                            <a:t>2</a:t>
                          </a:r>
                        </a:p>
                      </a:txBody>
                      <a:tcPr anchor="ctr"/>
                    </a:tc>
                    <a:tc>
                      <a:txBody>
                        <a:bodyPr/>
                        <a:lstStyle/>
                        <a:p>
                          <a:pPr algn="ctr"/>
                          <a:r>
                            <a:rPr lang="tr-TR" sz="1200" dirty="0"/>
                            <a:t>2</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(2)</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=4</m:t>
                                </m:r>
                              </m:oMath>
                            </m:oMathPara>
                          </a14:m>
                          <a:endParaRPr lang="tr-TR" sz="12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(2)</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=4</m:t>
                                </m:r>
                              </m:oMath>
                            </m:oMathPara>
                          </a14:m>
                          <a:endParaRPr lang="tr-TR" sz="1200" dirty="0"/>
                        </a:p>
                      </a:txBody>
                      <a:tcPr anchor="ctr"/>
                    </a:tc>
                    <a:tc>
                      <a:txBody>
                        <a:bodyPr/>
                        <a:lstStyle/>
                        <a:p>
                          <a:pPr algn="ctr"/>
                          <a:r>
                            <a:rPr lang="tr-TR" sz="1200" dirty="0"/>
                            <a:t>(2) (2) = 4</a:t>
                          </a:r>
                        </a:p>
                      </a:txBody>
                      <a:tcPr anchor="ctr"/>
                    </a:tc>
                    <a:extLst>
                      <a:ext uri="{0D108BD9-81ED-4DB2-BD59-A6C34878D82A}">
                        <a16:rowId xmlns:a16="http://schemas.microsoft.com/office/drawing/2014/main" val="2244267817"/>
                      </a:ext>
                    </a:extLst>
                  </a:tr>
                  <a:tr h="370840">
                    <a:tc>
                      <a:txBody>
                        <a:bodyPr/>
                        <a:lstStyle/>
                        <a:p>
                          <a:pPr algn="ctr"/>
                          <a:r>
                            <a:rPr lang="tr-TR" sz="1200" dirty="0"/>
                            <a:t>11</a:t>
                          </a:r>
                        </a:p>
                      </a:txBody>
                      <a:tcPr anchor="ctr"/>
                    </a:tc>
                    <a:tc>
                      <a:txBody>
                        <a:bodyPr/>
                        <a:lstStyle/>
                        <a:p>
                          <a:pPr algn="ctr"/>
                          <a:r>
                            <a:rPr lang="tr-TR" sz="1200" dirty="0"/>
                            <a:t>8</a:t>
                          </a:r>
                        </a:p>
                      </a:txBody>
                      <a:tcPr anchor="ctr"/>
                    </a:tc>
                    <a:tc>
                      <a:txBody>
                        <a:bodyPr/>
                        <a:lstStyle/>
                        <a:p>
                          <a:pPr algn="ctr"/>
                          <a:r>
                            <a:rPr lang="tr-TR" sz="1200" dirty="0"/>
                            <a:t>4</a:t>
                          </a:r>
                        </a:p>
                      </a:txBody>
                      <a:tcPr anchor="ctr"/>
                    </a:tc>
                    <a:tc>
                      <a:txBody>
                        <a:bodyPr/>
                        <a:lstStyle/>
                        <a:p>
                          <a:pPr algn="ctr"/>
                          <a:r>
                            <a:rPr lang="tr-TR" sz="1200" dirty="0"/>
                            <a:t>3</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(4)</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=16</m:t>
                                </m:r>
                              </m:oMath>
                            </m:oMathPara>
                          </a14:m>
                          <a:endParaRPr lang="tr-TR" sz="12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(3)</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=9</m:t>
                                </m:r>
                              </m:oMath>
                            </m:oMathPara>
                          </a14:m>
                          <a:endParaRPr lang="tr-TR" sz="1200" dirty="0"/>
                        </a:p>
                      </a:txBody>
                      <a:tcPr anchor="ctr"/>
                    </a:tc>
                    <a:tc>
                      <a:txBody>
                        <a:bodyPr/>
                        <a:lstStyle/>
                        <a:p>
                          <a:pPr algn="ctr"/>
                          <a:r>
                            <a:rPr lang="tr-TR" sz="1200" dirty="0"/>
                            <a:t>(4) (3) = 12</a:t>
                          </a:r>
                        </a:p>
                      </a:txBody>
                      <a:tcPr anchor="ctr"/>
                    </a:tc>
                    <a:extLst>
                      <a:ext uri="{0D108BD9-81ED-4DB2-BD59-A6C34878D82A}">
                        <a16:rowId xmlns:a16="http://schemas.microsoft.com/office/drawing/2014/main" val="3139183719"/>
                      </a:ext>
                    </a:extLst>
                  </a:tr>
                  <a:tr h="370840">
                    <a:tc>
                      <a:txBody>
                        <a:bodyPr/>
                        <a:lstStyle/>
                        <a:p>
                          <a:pPr algn="ctr"/>
                          <a:r>
                            <a:rPr lang="tr-TR" sz="1200" dirty="0"/>
                            <a:t>14</a:t>
                          </a:r>
                        </a:p>
                      </a:txBody>
                      <a:tcPr anchor="ctr"/>
                    </a:tc>
                    <a:tc>
                      <a:txBody>
                        <a:bodyPr/>
                        <a:lstStyle/>
                        <a:p>
                          <a:pPr algn="ctr"/>
                          <a:r>
                            <a:rPr lang="tr-TR" sz="1200" dirty="0"/>
                            <a:t>9</a:t>
                          </a:r>
                        </a:p>
                      </a:txBody>
                      <a:tcPr anchor="ctr"/>
                    </a:tc>
                    <a:tc>
                      <a:txBody>
                        <a:bodyPr/>
                        <a:lstStyle/>
                        <a:p>
                          <a:pPr algn="ctr"/>
                          <a:r>
                            <a:rPr lang="tr-TR" sz="1200" dirty="0"/>
                            <a:t>7</a:t>
                          </a:r>
                        </a:p>
                      </a:txBody>
                      <a:tcPr anchor="ctr"/>
                    </a:tc>
                    <a:tc>
                      <a:txBody>
                        <a:bodyPr/>
                        <a:lstStyle/>
                        <a:p>
                          <a:pPr algn="ctr"/>
                          <a:r>
                            <a:rPr lang="tr-TR" sz="1200" dirty="0"/>
                            <a:t>4</a:t>
                          </a: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(7)</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=49</m:t>
                                </m:r>
                              </m:oMath>
                            </m:oMathPara>
                          </a14:m>
                          <a:endParaRPr lang="tr-TR" sz="1200" dirty="0"/>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lang="tr-TR" sz="1200" i="1" smtClean="0">
                                        <a:latin typeface="Cambria Math" panose="02040503050406030204" pitchFamily="18" charset="0"/>
                                      </a:rPr>
                                    </m:ctrlPr>
                                  </m:sSupPr>
                                  <m:e>
                                    <m:r>
                                      <a:rPr lang="tr-TR" sz="1200" b="0" i="1" smtClean="0">
                                        <a:latin typeface="Cambria Math" panose="02040503050406030204" pitchFamily="18" charset="0"/>
                                      </a:rPr>
                                      <m:t>(4)</m:t>
                                    </m:r>
                                  </m:e>
                                  <m:sup>
                                    <m:r>
                                      <a:rPr lang="tr-TR" sz="1200" b="0" i="1" smtClean="0">
                                        <a:latin typeface="Cambria Math" panose="02040503050406030204" pitchFamily="18" charset="0"/>
                                      </a:rPr>
                                      <m:t>2</m:t>
                                    </m:r>
                                  </m:sup>
                                </m:sSup>
                                <m:r>
                                  <a:rPr lang="tr-TR" sz="1200" b="0" i="1" smtClean="0">
                                    <a:latin typeface="Cambria Math" panose="02040503050406030204" pitchFamily="18" charset="0"/>
                                  </a:rPr>
                                  <m:t>=16</m:t>
                                </m:r>
                              </m:oMath>
                            </m:oMathPara>
                          </a14:m>
                          <a:endParaRPr lang="tr-TR" sz="1200" dirty="0"/>
                        </a:p>
                      </a:txBody>
                      <a:tcPr anchor="ctr"/>
                    </a:tc>
                    <a:tc>
                      <a:txBody>
                        <a:bodyPr/>
                        <a:lstStyle/>
                        <a:p>
                          <a:pPr algn="ctr"/>
                          <a:r>
                            <a:rPr lang="tr-TR" sz="1200" dirty="0"/>
                            <a:t>(7) (4) = 28</a:t>
                          </a:r>
                        </a:p>
                      </a:txBody>
                      <a:tcPr anchor="ctr"/>
                    </a:tc>
                    <a:extLst>
                      <a:ext uri="{0D108BD9-81ED-4DB2-BD59-A6C34878D82A}">
                        <a16:rowId xmlns:a16="http://schemas.microsoft.com/office/drawing/2014/main" val="475360719"/>
                      </a:ext>
                    </a:extLst>
                  </a:tr>
                  <a:tr h="370840">
                    <a:tc>
                      <a:txBody>
                        <a:bodyPr/>
                        <a:lstStyle/>
                        <a:p>
                          <a:pPr algn="ctr"/>
                          <a14:m>
                            <m:oMathPara xmlns:m="http://schemas.openxmlformats.org/officeDocument/2006/math">
                              <m:oMathParaPr>
                                <m:jc m:val="centerGroup"/>
                              </m:oMathParaPr>
                              <m:oMath xmlns:m="http://schemas.openxmlformats.org/officeDocument/2006/math">
                                <m:r>
                                  <m:rPr>
                                    <m:sty m:val="p"/>
                                  </m:rPr>
                                  <a:rPr lang="el-GR" sz="1200" i="1" smtClean="0">
                                    <a:latin typeface="Cambria Math" panose="02040503050406030204" pitchFamily="18" charset="0"/>
                                    <a:ea typeface="Cambria Math" panose="02040503050406030204" pitchFamily="18" charset="0"/>
                                  </a:rPr>
                                  <m:t>Σ</m:t>
                                </m:r>
                                <m:r>
                                  <a:rPr lang="tr-TR" sz="1200" b="0" i="1" smtClean="0">
                                    <a:latin typeface="Cambria Math" panose="02040503050406030204" pitchFamily="18" charset="0"/>
                                    <a:ea typeface="Cambria Math" panose="02040503050406030204" pitchFamily="18" charset="0"/>
                                  </a:rPr>
                                  <m:t>𝑋</m:t>
                                </m:r>
                                <m:r>
                                  <a:rPr lang="tr-TR" sz="1200" b="0" i="1" smtClean="0">
                                    <a:latin typeface="Cambria Math" panose="02040503050406030204" pitchFamily="18" charset="0"/>
                                    <a:ea typeface="Cambria Math" panose="02040503050406030204" pitchFamily="18" charset="0"/>
                                  </a:rPr>
                                  <m:t>=56</m:t>
                                </m:r>
                              </m:oMath>
                            </m:oMathPara>
                          </a14:m>
                          <a:endParaRPr lang="tr-T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200" i="1" smtClean="0">
                                    <a:latin typeface="Cambria Math" panose="02040503050406030204" pitchFamily="18" charset="0"/>
                                    <a:ea typeface="Cambria Math" panose="02040503050406030204" pitchFamily="18" charset="0"/>
                                  </a:rPr>
                                  <m:t>Σ</m:t>
                                </m:r>
                                <m:r>
                                  <a:rPr lang="tr-TR" sz="1200" b="0" i="1" smtClean="0">
                                    <a:latin typeface="Cambria Math" panose="02040503050406030204" pitchFamily="18" charset="0"/>
                                    <a:ea typeface="Cambria Math" panose="02040503050406030204" pitchFamily="18" charset="0"/>
                                  </a:rPr>
                                  <m:t>𝑌</m:t>
                                </m:r>
                                <m:r>
                                  <a:rPr lang="tr-TR" sz="1200" b="0" i="1" smtClean="0">
                                    <a:latin typeface="Cambria Math" panose="02040503050406030204" pitchFamily="18" charset="0"/>
                                    <a:ea typeface="Cambria Math" panose="02040503050406030204" pitchFamily="18" charset="0"/>
                                  </a:rPr>
                                  <m:t>=40</m:t>
                                </m:r>
                              </m:oMath>
                            </m:oMathPara>
                          </a14:m>
                          <a:endParaRPr lang="tr-TR" sz="1200" dirty="0"/>
                        </a:p>
                      </a:txBody>
                      <a:tcPr anchor="ctr"/>
                    </a:tc>
                    <a:tc>
                      <a:txBody>
                        <a:bodyPr/>
                        <a:lstStyle/>
                        <a:p>
                          <a:pPr algn="ctr"/>
                          <a:endParaRPr lang="tr-TR" sz="1200"/>
                        </a:p>
                      </a:txBody>
                      <a:tcPr anchor="ctr"/>
                    </a:tc>
                    <a:tc>
                      <a:txBody>
                        <a:bodyPr/>
                        <a:lstStyle/>
                        <a:p>
                          <a:pPr algn="ctr"/>
                          <a:endParaRPr lang="tr-T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200" i="1" smtClean="0">
                                    <a:latin typeface="Cambria Math" panose="02040503050406030204" pitchFamily="18" charset="0"/>
                                    <a:ea typeface="Cambria Math" panose="02040503050406030204" pitchFamily="18" charset="0"/>
                                  </a:rPr>
                                  <m:t>Σ</m:t>
                                </m:r>
                                <m:r>
                                  <m:rPr>
                                    <m:nor/>
                                  </m:rPr>
                                  <a:rPr lang="tr-TR" sz="1200" b="0" i="0" smtClean="0">
                                    <a:latin typeface="Cambria Math" panose="02040503050406030204" pitchFamily="18" charset="0"/>
                                    <a:ea typeface="Cambria Math" panose="02040503050406030204" pitchFamily="18" charset="0"/>
                                  </a:rPr>
                                  <m:t>(</m:t>
                                </m:r>
                                <m:r>
                                  <m:rPr>
                                    <m:nor/>
                                  </m:rPr>
                                  <a:rPr lang="tr-TR" sz="1200" dirty="0" smtClean="0"/>
                                  <m:t>X</m:t>
                                </m:r>
                                <m:r>
                                  <m:rPr>
                                    <m:nor/>
                                  </m:rPr>
                                  <a:rPr lang="tr-TR" sz="1200" b="0" i="0" dirty="0" smtClean="0"/>
                                  <m:t> </m:t>
                                </m:r>
                                <m:r>
                                  <m:rPr>
                                    <m:nor/>
                                  </m:rPr>
                                  <a:rPr lang="tr-TR" sz="1200" dirty="0" smtClean="0"/>
                                  <m:t>−</m:t>
                                </m:r>
                                <m:r>
                                  <a:rPr lang="tr-TR" sz="1200" i="1" dirty="0" smtClean="0">
                                    <a:latin typeface="Cambria Math" panose="02040503050406030204" pitchFamily="18" charset="0"/>
                                    <a:sym typeface="Symbol" panose="05050102010706020507" pitchFamily="18" charset="2"/>
                                  </a:rPr>
                                  <m:t></m:t>
                                </m:r>
                                <m:r>
                                  <m:rPr>
                                    <m:nor/>
                                  </m:rPr>
                                  <a:rPr lang="tr-TR" sz="1200" dirty="0" smtClean="0"/>
                                  <m:t>X</m:t>
                                </m:r>
                                <m:r>
                                  <m:rPr>
                                    <m:nor/>
                                  </m:rPr>
                                  <a:rPr lang="tr-TR" sz="1200" b="0" i="0" dirty="0" smtClean="0"/>
                                  <m:t>)</m:t>
                                </m:r>
                                <m:r>
                                  <a:rPr lang="tr-TR" sz="1200" b="0" i="1" smtClean="0">
                                    <a:latin typeface="Cambria Math" panose="02040503050406030204" pitchFamily="18" charset="0"/>
                                    <a:ea typeface="Cambria Math" panose="02040503050406030204" pitchFamily="18" charset="0"/>
                                  </a:rPr>
                                  <m:t>=132</m:t>
                                </m:r>
                              </m:oMath>
                            </m:oMathPara>
                          </a14:m>
                          <a:endParaRPr lang="tr-T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200" i="1" smtClean="0">
                                    <a:latin typeface="Cambria Math" panose="02040503050406030204" pitchFamily="18" charset="0"/>
                                    <a:ea typeface="Cambria Math" panose="02040503050406030204" pitchFamily="18" charset="0"/>
                                  </a:rPr>
                                  <m:t>Σ</m:t>
                                </m:r>
                                <m:r>
                                  <m:rPr>
                                    <m:nor/>
                                  </m:rPr>
                                  <a:rPr lang="tr-TR" sz="1200" b="0" i="0" smtClean="0">
                                    <a:latin typeface="Cambria Math" panose="02040503050406030204" pitchFamily="18" charset="0"/>
                                    <a:ea typeface="Cambria Math" panose="02040503050406030204" pitchFamily="18" charset="0"/>
                                  </a:rPr>
                                  <m:t>(</m:t>
                                </m:r>
                                <m:r>
                                  <m:rPr>
                                    <m:nor/>
                                  </m:rPr>
                                  <a:rPr lang="tr-TR" sz="1200" b="0" i="0" smtClean="0">
                                    <a:latin typeface="Cambria Math" panose="02040503050406030204" pitchFamily="18" charset="0"/>
                                    <a:ea typeface="Cambria Math" panose="02040503050406030204" pitchFamily="18" charset="0"/>
                                  </a:rPr>
                                  <m:t>Y</m:t>
                                </m:r>
                                <m:r>
                                  <m:rPr>
                                    <m:nor/>
                                  </m:rPr>
                                  <a:rPr lang="tr-TR" sz="1200" b="0" i="0" smtClean="0">
                                    <a:latin typeface="Cambria Math" panose="02040503050406030204" pitchFamily="18" charset="0"/>
                                    <a:ea typeface="Cambria Math" panose="02040503050406030204" pitchFamily="18" charset="0"/>
                                  </a:rPr>
                                  <m:t> </m:t>
                                </m:r>
                                <m:r>
                                  <m:rPr>
                                    <m:nor/>
                                  </m:rPr>
                                  <a:rPr lang="tr-TR" sz="1200" dirty="0" smtClean="0"/>
                                  <m:t>−</m:t>
                                </m:r>
                                <m:r>
                                  <a:rPr lang="tr-TR" sz="1200" i="1" dirty="0" smtClean="0">
                                    <a:latin typeface="Cambria Math" panose="02040503050406030204" pitchFamily="18" charset="0"/>
                                    <a:sym typeface="Symbol" panose="05050102010706020507" pitchFamily="18" charset="2"/>
                                  </a:rPr>
                                  <m:t></m:t>
                                </m:r>
                                <m:r>
                                  <m:rPr>
                                    <m:nor/>
                                  </m:rPr>
                                  <a:rPr lang="tr-TR" sz="1200" b="0" i="0" dirty="0" smtClean="0"/>
                                  <m:t>Y</m:t>
                                </m:r>
                                <m:r>
                                  <m:rPr>
                                    <m:nor/>
                                  </m:rPr>
                                  <a:rPr lang="tr-TR" sz="1200" b="0" i="0" dirty="0" smtClean="0"/>
                                  <m:t>)</m:t>
                                </m:r>
                                <m:r>
                                  <a:rPr lang="tr-TR" sz="1200" b="0" i="1" smtClean="0">
                                    <a:latin typeface="Cambria Math" panose="02040503050406030204" pitchFamily="18" charset="0"/>
                                    <a:ea typeface="Cambria Math" panose="02040503050406030204" pitchFamily="18" charset="0"/>
                                  </a:rPr>
                                  <m:t>=56</m:t>
                                </m:r>
                              </m:oMath>
                            </m:oMathPara>
                          </a14:m>
                          <a:endParaRPr lang="tr-TR"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l-GR" sz="1200" i="1" smtClean="0">
                                    <a:latin typeface="Cambria Math" panose="02040503050406030204" pitchFamily="18" charset="0"/>
                                    <a:ea typeface="Cambria Math" panose="02040503050406030204" pitchFamily="18" charset="0"/>
                                  </a:rPr>
                                  <m:t>Σ</m:t>
                                </m:r>
                                <m:r>
                                  <m:rPr>
                                    <m:nor/>
                                  </m:rPr>
                                  <a:rPr lang="tr-TR" sz="1200" b="0" i="0" smtClean="0">
                                    <a:latin typeface="Cambria Math" panose="02040503050406030204" pitchFamily="18" charset="0"/>
                                    <a:ea typeface="Cambria Math" panose="02040503050406030204" pitchFamily="18" charset="0"/>
                                  </a:rPr>
                                  <m:t>(</m:t>
                                </m:r>
                                <m:r>
                                  <m:rPr>
                                    <m:nor/>
                                  </m:rPr>
                                  <a:rPr lang="tr-TR" sz="1200" dirty="0" smtClean="0"/>
                                  <m:t>X</m:t>
                                </m:r>
                                <m:r>
                                  <m:rPr>
                                    <m:nor/>
                                  </m:rPr>
                                  <a:rPr lang="tr-TR" sz="1200" b="0" i="0" dirty="0" smtClean="0"/>
                                  <m:t> </m:t>
                                </m:r>
                                <m:r>
                                  <m:rPr>
                                    <m:nor/>
                                  </m:rPr>
                                  <a:rPr lang="tr-TR" sz="1200" dirty="0" smtClean="0"/>
                                  <m:t>−</m:t>
                                </m:r>
                                <m:r>
                                  <a:rPr lang="tr-TR" sz="1200" i="1" dirty="0" smtClean="0">
                                    <a:latin typeface="Cambria Math" panose="02040503050406030204" pitchFamily="18" charset="0"/>
                                    <a:sym typeface="Symbol" panose="05050102010706020507" pitchFamily="18" charset="2"/>
                                  </a:rPr>
                                  <m:t></m:t>
                                </m:r>
                                <m:r>
                                  <m:rPr>
                                    <m:nor/>
                                  </m:rPr>
                                  <a:rPr lang="tr-TR" sz="1200" dirty="0" smtClean="0"/>
                                  <m:t>X</m:t>
                                </m:r>
                                <m:r>
                                  <m:rPr>
                                    <m:nor/>
                                  </m:rPr>
                                  <a:rPr lang="tr-TR" sz="1200" b="0" i="0" dirty="0" smtClean="0"/>
                                  <m:t>)</m:t>
                                </m:r>
                                <m:r>
                                  <m:rPr>
                                    <m:nor/>
                                  </m:rPr>
                                  <a:rPr lang="tr-TR" sz="1200" b="0" i="0" smtClean="0">
                                    <a:latin typeface="Cambria Math" panose="02040503050406030204" pitchFamily="18" charset="0"/>
                                    <a:ea typeface="Cambria Math" panose="02040503050406030204" pitchFamily="18" charset="0"/>
                                  </a:rPr>
                                  <m:t>(</m:t>
                                </m:r>
                                <m:r>
                                  <m:rPr>
                                    <m:nor/>
                                  </m:rPr>
                                  <a:rPr lang="tr-TR" sz="1200" b="0" i="0" smtClean="0">
                                    <a:latin typeface="Cambria Math" panose="02040503050406030204" pitchFamily="18" charset="0"/>
                                    <a:ea typeface="Cambria Math" panose="02040503050406030204" pitchFamily="18" charset="0"/>
                                  </a:rPr>
                                  <m:t>Y</m:t>
                                </m:r>
                                <m:r>
                                  <m:rPr>
                                    <m:nor/>
                                  </m:rPr>
                                  <a:rPr lang="tr-TR" sz="1200" b="0" i="0" smtClean="0">
                                    <a:latin typeface="Cambria Math" panose="02040503050406030204" pitchFamily="18" charset="0"/>
                                    <a:ea typeface="Cambria Math" panose="02040503050406030204" pitchFamily="18" charset="0"/>
                                  </a:rPr>
                                  <m:t> </m:t>
                                </m:r>
                                <m:r>
                                  <m:rPr>
                                    <m:nor/>
                                  </m:rPr>
                                  <a:rPr lang="tr-TR" sz="1200" dirty="0" smtClean="0"/>
                                  <m:t>−</m:t>
                                </m:r>
                                <m:r>
                                  <a:rPr lang="tr-TR" sz="1200" i="1" dirty="0" smtClean="0">
                                    <a:latin typeface="Cambria Math" panose="02040503050406030204" pitchFamily="18" charset="0"/>
                                    <a:sym typeface="Symbol" panose="05050102010706020507" pitchFamily="18" charset="2"/>
                                  </a:rPr>
                                  <m:t></m:t>
                                </m:r>
                                <m:r>
                                  <m:rPr>
                                    <m:nor/>
                                  </m:rPr>
                                  <a:rPr lang="tr-TR" sz="1200" b="0" i="0" dirty="0" smtClean="0"/>
                                  <m:t>Y</m:t>
                                </m:r>
                                <m:r>
                                  <m:rPr>
                                    <m:nor/>
                                  </m:rPr>
                                  <a:rPr lang="tr-TR" sz="1200" b="0" i="0" dirty="0" smtClean="0"/>
                                  <m:t>)</m:t>
                                </m:r>
                                <m:r>
                                  <a:rPr lang="tr-TR" sz="1200" b="0" i="1" smtClean="0">
                                    <a:latin typeface="Cambria Math" panose="02040503050406030204" pitchFamily="18" charset="0"/>
                                    <a:ea typeface="Cambria Math" panose="02040503050406030204" pitchFamily="18" charset="0"/>
                                  </a:rPr>
                                  <m:t>=84</m:t>
                                </m:r>
                              </m:oMath>
                            </m:oMathPara>
                          </a14:m>
                          <a:endParaRPr lang="tr-TR" sz="1200" dirty="0"/>
                        </a:p>
                      </a:txBody>
                      <a:tcPr anchor="ctr"/>
                    </a:tc>
                    <a:extLst>
                      <a:ext uri="{0D108BD9-81ED-4DB2-BD59-A6C34878D82A}">
                        <a16:rowId xmlns:a16="http://schemas.microsoft.com/office/drawing/2014/main" val="1501929218"/>
                      </a:ext>
                    </a:extLst>
                  </a:tr>
                  <a:tr h="370840">
                    <a:tc>
                      <a:txBody>
                        <a:bodyPr/>
                        <a:lstStyle/>
                        <a:p>
                          <a:pPr algn="ctr"/>
                          <a:r>
                            <a:rPr lang="tr-TR" sz="1200" dirty="0">
                              <a:sym typeface="Symbol" panose="05050102010706020507" pitchFamily="18" charset="2"/>
                            </a:rPr>
                            <a:t></a:t>
                          </a:r>
                          <a:r>
                            <a:rPr lang="tr-TR" sz="1200" dirty="0"/>
                            <a:t>X=56/8=7</a:t>
                          </a:r>
                        </a:p>
                      </a:txBody>
                      <a:tcPr anchor="ctr"/>
                    </a:tc>
                    <a:tc>
                      <a:txBody>
                        <a:bodyPr/>
                        <a:lstStyle/>
                        <a:p>
                          <a:pPr algn="ctr"/>
                          <a:r>
                            <a:rPr lang="tr-TR" sz="1200" dirty="0">
                              <a:sym typeface="Symbol" panose="05050102010706020507" pitchFamily="18" charset="2"/>
                            </a:rPr>
                            <a:t>Y</a:t>
                          </a:r>
                          <a:r>
                            <a:rPr lang="tr-TR" sz="1200" dirty="0"/>
                            <a:t>=40/8=5</a:t>
                          </a:r>
                        </a:p>
                      </a:txBody>
                      <a:tcPr anchor="ctr"/>
                    </a:tc>
                    <a:tc>
                      <a:txBody>
                        <a:bodyPr/>
                        <a:lstStyle/>
                        <a:p>
                          <a:pPr algn="ctr"/>
                          <a:endParaRPr lang="tr-TR" sz="1200"/>
                        </a:p>
                      </a:txBody>
                      <a:tcPr anchor="ctr"/>
                    </a:tc>
                    <a:tc>
                      <a:txBody>
                        <a:bodyPr/>
                        <a:lstStyle/>
                        <a:p>
                          <a:pPr algn="ctr"/>
                          <a:endParaRPr lang="tr-TR" sz="1200"/>
                        </a:p>
                      </a:txBody>
                      <a:tcPr anchor="ctr"/>
                    </a:tc>
                    <a:tc>
                      <a:txBody>
                        <a:bodyPr/>
                        <a:lstStyle/>
                        <a:p>
                          <a:pPr algn="ctr"/>
                          <a:endParaRPr lang="tr-TR" sz="1200" dirty="0"/>
                        </a:p>
                      </a:txBody>
                      <a:tcPr anchor="ctr"/>
                    </a:tc>
                    <a:tc>
                      <a:txBody>
                        <a:bodyPr/>
                        <a:lstStyle/>
                        <a:p>
                          <a:pPr algn="ctr"/>
                          <a:endParaRPr lang="tr-TR" sz="1200" dirty="0"/>
                        </a:p>
                      </a:txBody>
                      <a:tcPr anchor="ctr"/>
                    </a:tc>
                    <a:tc>
                      <a:txBody>
                        <a:bodyPr/>
                        <a:lstStyle/>
                        <a:p>
                          <a:pPr algn="ctr"/>
                          <a:endParaRPr lang="tr-TR" sz="1200" dirty="0"/>
                        </a:p>
                      </a:txBody>
                      <a:tcPr anchor="ctr"/>
                    </a:tc>
                    <a:extLst>
                      <a:ext uri="{0D108BD9-81ED-4DB2-BD59-A6C34878D82A}">
                        <a16:rowId xmlns:a16="http://schemas.microsoft.com/office/drawing/2014/main" val="45664589"/>
                      </a:ext>
                    </a:extLst>
                  </a:tr>
                </a:tbl>
              </a:graphicData>
            </a:graphic>
          </p:graphicFrame>
        </mc:Choice>
        <mc:Fallback>
          <p:graphicFrame>
            <p:nvGraphicFramePr>
              <p:cNvPr id="7" name="Tablo 6">
                <a:extLst>
                  <a:ext uri="{FF2B5EF4-FFF2-40B4-BE49-F238E27FC236}">
                    <a16:creationId xmlns:a16="http://schemas.microsoft.com/office/drawing/2014/main" id="{8695DFB0-71AF-E113-F6C3-E4B041EE1999}"/>
                  </a:ext>
                </a:extLst>
              </p:cNvPr>
              <p:cNvGraphicFramePr>
                <a:graphicFrameLocks noGrp="1"/>
              </p:cNvGraphicFramePr>
              <p:nvPr>
                <p:extLst>
                  <p:ext uri="{D42A27DB-BD31-4B8C-83A1-F6EECF244321}">
                    <p14:modId xmlns:p14="http://schemas.microsoft.com/office/powerpoint/2010/main" val="515472656"/>
                  </p:ext>
                </p:extLst>
              </p:nvPr>
            </p:nvGraphicFramePr>
            <p:xfrm>
              <a:off x="1566176" y="2421737"/>
              <a:ext cx="9773337" cy="4079240"/>
            </p:xfrm>
            <a:graphic>
              <a:graphicData uri="http://schemas.openxmlformats.org/drawingml/2006/table">
                <a:tbl>
                  <a:tblPr firstRow="1" bandRow="1">
                    <a:tableStyleId>{5940675A-B579-460E-94D1-54222C63F5DA}</a:tableStyleId>
                  </a:tblPr>
                  <a:tblGrid>
                    <a:gridCol w="999844">
                      <a:extLst>
                        <a:ext uri="{9D8B030D-6E8A-4147-A177-3AD203B41FA5}">
                          <a16:colId xmlns:a16="http://schemas.microsoft.com/office/drawing/2014/main" val="2064033095"/>
                        </a:ext>
                      </a:extLst>
                    </a:gridCol>
                    <a:gridCol w="1224136">
                      <a:extLst>
                        <a:ext uri="{9D8B030D-6E8A-4147-A177-3AD203B41FA5}">
                          <a16:colId xmlns:a16="http://schemas.microsoft.com/office/drawing/2014/main" val="1364702418"/>
                        </a:ext>
                      </a:extLst>
                    </a:gridCol>
                    <a:gridCol w="1440160">
                      <a:extLst>
                        <a:ext uri="{9D8B030D-6E8A-4147-A177-3AD203B41FA5}">
                          <a16:colId xmlns:a16="http://schemas.microsoft.com/office/drawing/2014/main" val="1439262556"/>
                        </a:ext>
                      </a:extLst>
                    </a:gridCol>
                    <a:gridCol w="1368152">
                      <a:extLst>
                        <a:ext uri="{9D8B030D-6E8A-4147-A177-3AD203B41FA5}">
                          <a16:colId xmlns:a16="http://schemas.microsoft.com/office/drawing/2014/main" val="4028076047"/>
                        </a:ext>
                      </a:extLst>
                    </a:gridCol>
                    <a:gridCol w="1512168">
                      <a:extLst>
                        <a:ext uri="{9D8B030D-6E8A-4147-A177-3AD203B41FA5}">
                          <a16:colId xmlns:a16="http://schemas.microsoft.com/office/drawing/2014/main" val="578390582"/>
                        </a:ext>
                      </a:extLst>
                    </a:gridCol>
                    <a:gridCol w="1296144">
                      <a:extLst>
                        <a:ext uri="{9D8B030D-6E8A-4147-A177-3AD203B41FA5}">
                          <a16:colId xmlns:a16="http://schemas.microsoft.com/office/drawing/2014/main" val="1013036998"/>
                        </a:ext>
                      </a:extLst>
                    </a:gridCol>
                    <a:gridCol w="1932733">
                      <a:extLst>
                        <a:ext uri="{9D8B030D-6E8A-4147-A177-3AD203B41FA5}">
                          <a16:colId xmlns:a16="http://schemas.microsoft.com/office/drawing/2014/main" val="1240440386"/>
                        </a:ext>
                      </a:extLst>
                    </a:gridCol>
                  </a:tblGrid>
                  <a:tr h="370840">
                    <a:tc>
                      <a:txBody>
                        <a:bodyPr/>
                        <a:lstStyle/>
                        <a:p>
                          <a:pPr algn="ctr"/>
                          <a:r>
                            <a:rPr lang="tr-TR" sz="1200" b="1" dirty="0"/>
                            <a:t>X</a:t>
                          </a:r>
                        </a:p>
                      </a:txBody>
                      <a:tcPr anchor="ctr"/>
                    </a:tc>
                    <a:tc>
                      <a:txBody>
                        <a:bodyPr/>
                        <a:lstStyle/>
                        <a:p>
                          <a:pPr algn="ctr"/>
                          <a:r>
                            <a:rPr lang="tr-TR" sz="1200" b="1" dirty="0"/>
                            <a:t>Y</a:t>
                          </a:r>
                        </a:p>
                      </a:txBody>
                      <a:tcPr anchor="ctr"/>
                    </a:tc>
                    <a:tc>
                      <a:txBody>
                        <a:bodyPr/>
                        <a:lstStyle/>
                        <a:p>
                          <a:pPr algn="ctr"/>
                          <a:r>
                            <a:rPr lang="tr-TR" sz="1200" b="1" dirty="0"/>
                            <a:t>X -</a:t>
                          </a:r>
                          <a:r>
                            <a:rPr lang="tr-TR" sz="1200" b="1" dirty="0">
                              <a:sym typeface="Symbol" panose="05050102010706020507" pitchFamily="18" charset="2"/>
                            </a:rPr>
                            <a:t></a:t>
                          </a:r>
                          <a:r>
                            <a:rPr lang="tr-TR" sz="1200" b="1" dirty="0"/>
                            <a:t>X</a:t>
                          </a:r>
                        </a:p>
                      </a:txBody>
                      <a:tcPr anchor="ctr"/>
                    </a:tc>
                    <a:tc>
                      <a:txBody>
                        <a:bodyPr/>
                        <a:lstStyle/>
                        <a:p>
                          <a:pPr algn="ctr"/>
                          <a:r>
                            <a:rPr lang="tr-TR" sz="1200" b="1" dirty="0"/>
                            <a:t>Y -</a:t>
                          </a:r>
                          <a:r>
                            <a:rPr lang="tr-TR" sz="1200" b="1" dirty="0">
                              <a:sym typeface="Symbol" panose="05050102010706020507" pitchFamily="18" charset="2"/>
                            </a:rPr>
                            <a:t></a:t>
                          </a:r>
                          <a:r>
                            <a:rPr lang="tr-TR" sz="1200" b="1" dirty="0"/>
                            <a:t>Y</a:t>
                          </a:r>
                        </a:p>
                      </a:txBody>
                      <a:tcPr anchor="ctr"/>
                    </a:tc>
                    <a:tc>
                      <a:txBody>
                        <a:bodyPr/>
                        <a:lstStyle/>
                        <a:p>
                          <a:endParaRPr lang="tr-TR"/>
                        </a:p>
                      </a:txBody>
                      <a:tcPr anchor="ctr">
                        <a:blipFill>
                          <a:blip r:embed="rId2"/>
                          <a:stretch>
                            <a:fillRect l="-332129" t="-1639" r="-213655" b="-1001639"/>
                          </a:stretch>
                        </a:blipFill>
                      </a:tcPr>
                    </a:tc>
                    <a:tc>
                      <a:txBody>
                        <a:bodyPr/>
                        <a:lstStyle/>
                        <a:p>
                          <a:endParaRPr lang="tr-TR"/>
                        </a:p>
                      </a:txBody>
                      <a:tcPr anchor="ctr">
                        <a:blipFill>
                          <a:blip r:embed="rId2"/>
                          <a:stretch>
                            <a:fillRect l="-505164" t="-1639" r="-149765" b="-1001639"/>
                          </a:stretch>
                        </a:blipFill>
                      </a:tcPr>
                    </a:tc>
                    <a:tc>
                      <a:txBody>
                        <a:bodyPr/>
                        <a:lstStyle/>
                        <a:p>
                          <a:pPr algn="ctr"/>
                          <a:r>
                            <a:rPr lang="tr-TR" sz="1200" b="1" dirty="0"/>
                            <a:t>( X -</a:t>
                          </a:r>
                          <a:r>
                            <a:rPr lang="tr-TR" sz="1200" b="1" dirty="0">
                              <a:sym typeface="Symbol" panose="05050102010706020507" pitchFamily="18" charset="2"/>
                            </a:rPr>
                            <a:t></a:t>
                          </a:r>
                          <a:r>
                            <a:rPr lang="tr-TR" sz="1200" b="1" dirty="0"/>
                            <a:t>X) (Y -</a:t>
                          </a:r>
                          <a:r>
                            <a:rPr lang="tr-TR" sz="1200" b="1" dirty="0">
                              <a:sym typeface="Symbol" panose="05050102010706020507" pitchFamily="18" charset="2"/>
                            </a:rPr>
                            <a:t></a:t>
                          </a:r>
                          <a:r>
                            <a:rPr lang="tr-TR" sz="1200" b="1" dirty="0"/>
                            <a:t>Y)</a:t>
                          </a:r>
                        </a:p>
                      </a:txBody>
                      <a:tcPr anchor="ctr"/>
                    </a:tc>
                    <a:extLst>
                      <a:ext uri="{0D108BD9-81ED-4DB2-BD59-A6C34878D82A}">
                        <a16:rowId xmlns:a16="http://schemas.microsoft.com/office/drawing/2014/main" val="4193192340"/>
                      </a:ext>
                    </a:extLst>
                  </a:tr>
                  <a:tr h="370840">
                    <a:tc>
                      <a:txBody>
                        <a:bodyPr/>
                        <a:lstStyle/>
                        <a:p>
                          <a:pPr algn="ctr"/>
                          <a:r>
                            <a:rPr lang="tr-TR" sz="1200" dirty="0"/>
                            <a:t>1</a:t>
                          </a:r>
                        </a:p>
                      </a:txBody>
                      <a:tcPr anchor="ctr"/>
                    </a:tc>
                    <a:tc>
                      <a:txBody>
                        <a:bodyPr/>
                        <a:lstStyle/>
                        <a:p>
                          <a:pPr algn="ctr"/>
                          <a:r>
                            <a:rPr lang="tr-TR" sz="1200" dirty="0"/>
                            <a:t>1</a:t>
                          </a:r>
                        </a:p>
                      </a:txBody>
                      <a:tcPr anchor="ctr"/>
                    </a:tc>
                    <a:tc>
                      <a:txBody>
                        <a:bodyPr/>
                        <a:lstStyle/>
                        <a:p>
                          <a:pPr algn="ctr"/>
                          <a:r>
                            <a:rPr lang="tr-TR" sz="1200" dirty="0"/>
                            <a:t>-6</a:t>
                          </a:r>
                        </a:p>
                      </a:txBody>
                      <a:tcPr anchor="ctr"/>
                    </a:tc>
                    <a:tc>
                      <a:txBody>
                        <a:bodyPr/>
                        <a:lstStyle/>
                        <a:p>
                          <a:pPr algn="ctr"/>
                          <a:r>
                            <a:rPr lang="tr-TR" sz="1200" dirty="0"/>
                            <a:t>-4</a:t>
                          </a:r>
                        </a:p>
                      </a:txBody>
                      <a:tcPr anchor="ctr"/>
                    </a:tc>
                    <a:tc>
                      <a:txBody>
                        <a:bodyPr/>
                        <a:lstStyle/>
                        <a:p>
                          <a:endParaRPr lang="tr-TR"/>
                        </a:p>
                      </a:txBody>
                      <a:tcPr anchor="ctr">
                        <a:blipFill>
                          <a:blip r:embed="rId2"/>
                          <a:stretch>
                            <a:fillRect l="-332129" t="-101639" r="-213655" b="-901639"/>
                          </a:stretch>
                        </a:blipFill>
                      </a:tcPr>
                    </a:tc>
                    <a:tc>
                      <a:txBody>
                        <a:bodyPr/>
                        <a:lstStyle/>
                        <a:p>
                          <a:endParaRPr lang="tr-TR"/>
                        </a:p>
                      </a:txBody>
                      <a:tcPr anchor="ctr">
                        <a:blipFill>
                          <a:blip r:embed="rId2"/>
                          <a:stretch>
                            <a:fillRect l="-505164" t="-101639" r="-149765" b="-901639"/>
                          </a:stretch>
                        </a:blipFill>
                      </a:tcPr>
                    </a:tc>
                    <a:tc>
                      <a:txBody>
                        <a:bodyPr/>
                        <a:lstStyle/>
                        <a:p>
                          <a:pPr algn="ctr"/>
                          <a:r>
                            <a:rPr lang="tr-TR" sz="1200" dirty="0"/>
                            <a:t>(-6) (-4) = 24</a:t>
                          </a:r>
                        </a:p>
                      </a:txBody>
                      <a:tcPr anchor="ctr"/>
                    </a:tc>
                    <a:extLst>
                      <a:ext uri="{0D108BD9-81ED-4DB2-BD59-A6C34878D82A}">
                        <a16:rowId xmlns:a16="http://schemas.microsoft.com/office/drawing/2014/main" val="78785987"/>
                      </a:ext>
                    </a:extLst>
                  </a:tr>
                  <a:tr h="370840">
                    <a:tc>
                      <a:txBody>
                        <a:bodyPr/>
                        <a:lstStyle/>
                        <a:p>
                          <a:pPr algn="ctr"/>
                          <a:r>
                            <a:rPr lang="tr-TR" sz="1200" dirty="0"/>
                            <a:t>3</a:t>
                          </a:r>
                        </a:p>
                      </a:txBody>
                      <a:tcPr anchor="ctr"/>
                    </a:tc>
                    <a:tc>
                      <a:txBody>
                        <a:bodyPr/>
                        <a:lstStyle/>
                        <a:p>
                          <a:pPr algn="ctr"/>
                          <a:r>
                            <a:rPr lang="tr-TR" sz="1200" dirty="0"/>
                            <a:t>2</a:t>
                          </a:r>
                        </a:p>
                      </a:txBody>
                      <a:tcPr anchor="ctr"/>
                    </a:tc>
                    <a:tc>
                      <a:txBody>
                        <a:bodyPr/>
                        <a:lstStyle/>
                        <a:p>
                          <a:pPr algn="ctr"/>
                          <a:r>
                            <a:rPr lang="tr-TR" sz="1200" dirty="0"/>
                            <a:t>-4</a:t>
                          </a:r>
                        </a:p>
                      </a:txBody>
                      <a:tcPr anchor="ctr"/>
                    </a:tc>
                    <a:tc>
                      <a:txBody>
                        <a:bodyPr/>
                        <a:lstStyle/>
                        <a:p>
                          <a:pPr algn="ctr"/>
                          <a:r>
                            <a:rPr lang="tr-TR" sz="1200" dirty="0"/>
                            <a:t>-3</a:t>
                          </a:r>
                        </a:p>
                      </a:txBody>
                      <a:tcPr anchor="ctr"/>
                    </a:tc>
                    <a:tc>
                      <a:txBody>
                        <a:bodyPr/>
                        <a:lstStyle/>
                        <a:p>
                          <a:endParaRPr lang="tr-TR"/>
                        </a:p>
                      </a:txBody>
                      <a:tcPr anchor="ctr">
                        <a:blipFill>
                          <a:blip r:embed="rId2"/>
                          <a:stretch>
                            <a:fillRect l="-332129" t="-201639" r="-213655" b="-801639"/>
                          </a:stretch>
                        </a:blipFill>
                      </a:tcPr>
                    </a:tc>
                    <a:tc>
                      <a:txBody>
                        <a:bodyPr/>
                        <a:lstStyle/>
                        <a:p>
                          <a:endParaRPr lang="tr-TR"/>
                        </a:p>
                      </a:txBody>
                      <a:tcPr anchor="ctr">
                        <a:blipFill>
                          <a:blip r:embed="rId2"/>
                          <a:stretch>
                            <a:fillRect l="-505164" t="-201639" r="-149765" b="-801639"/>
                          </a:stretch>
                        </a:blipFill>
                      </a:tcPr>
                    </a:tc>
                    <a:tc>
                      <a:txBody>
                        <a:bodyPr/>
                        <a:lstStyle/>
                        <a:p>
                          <a:pPr algn="ctr"/>
                          <a:r>
                            <a:rPr lang="tr-TR" sz="1200" dirty="0"/>
                            <a:t>(-4) (-3) = 12</a:t>
                          </a:r>
                        </a:p>
                      </a:txBody>
                      <a:tcPr anchor="ctr"/>
                    </a:tc>
                    <a:extLst>
                      <a:ext uri="{0D108BD9-81ED-4DB2-BD59-A6C34878D82A}">
                        <a16:rowId xmlns:a16="http://schemas.microsoft.com/office/drawing/2014/main" val="642893420"/>
                      </a:ext>
                    </a:extLst>
                  </a:tr>
                  <a:tr h="370840">
                    <a:tc>
                      <a:txBody>
                        <a:bodyPr/>
                        <a:lstStyle/>
                        <a:p>
                          <a:pPr algn="ctr"/>
                          <a:r>
                            <a:rPr lang="tr-TR" sz="1200" dirty="0"/>
                            <a:t>4</a:t>
                          </a:r>
                        </a:p>
                      </a:txBody>
                      <a:tcPr anchor="ctr"/>
                    </a:tc>
                    <a:tc>
                      <a:txBody>
                        <a:bodyPr/>
                        <a:lstStyle/>
                        <a:p>
                          <a:pPr algn="ctr"/>
                          <a:r>
                            <a:rPr lang="tr-TR" sz="1200" dirty="0"/>
                            <a:t>4</a:t>
                          </a:r>
                        </a:p>
                      </a:txBody>
                      <a:tcPr anchor="ctr"/>
                    </a:tc>
                    <a:tc>
                      <a:txBody>
                        <a:bodyPr/>
                        <a:lstStyle/>
                        <a:p>
                          <a:pPr algn="ctr"/>
                          <a:r>
                            <a:rPr lang="tr-TR" sz="1200" dirty="0"/>
                            <a:t>-3</a:t>
                          </a:r>
                        </a:p>
                      </a:txBody>
                      <a:tcPr anchor="ctr"/>
                    </a:tc>
                    <a:tc>
                      <a:txBody>
                        <a:bodyPr/>
                        <a:lstStyle/>
                        <a:p>
                          <a:pPr algn="ctr"/>
                          <a:r>
                            <a:rPr lang="tr-TR" sz="1200" dirty="0"/>
                            <a:t>-1</a:t>
                          </a:r>
                        </a:p>
                      </a:txBody>
                      <a:tcPr anchor="ctr"/>
                    </a:tc>
                    <a:tc>
                      <a:txBody>
                        <a:bodyPr/>
                        <a:lstStyle/>
                        <a:p>
                          <a:endParaRPr lang="tr-TR"/>
                        </a:p>
                      </a:txBody>
                      <a:tcPr anchor="ctr">
                        <a:blipFill>
                          <a:blip r:embed="rId2"/>
                          <a:stretch>
                            <a:fillRect l="-332129" t="-301639" r="-213655" b="-701639"/>
                          </a:stretch>
                        </a:blipFill>
                      </a:tcPr>
                    </a:tc>
                    <a:tc>
                      <a:txBody>
                        <a:bodyPr/>
                        <a:lstStyle/>
                        <a:p>
                          <a:endParaRPr lang="tr-TR"/>
                        </a:p>
                      </a:txBody>
                      <a:tcPr anchor="ctr">
                        <a:blipFill>
                          <a:blip r:embed="rId2"/>
                          <a:stretch>
                            <a:fillRect l="-505164" t="-301639" r="-149765" b="-701639"/>
                          </a:stretch>
                        </a:blipFill>
                      </a:tcPr>
                    </a:tc>
                    <a:tc>
                      <a:txBody>
                        <a:bodyPr/>
                        <a:lstStyle/>
                        <a:p>
                          <a:pPr algn="ctr"/>
                          <a:r>
                            <a:rPr lang="tr-TR" sz="1200" dirty="0"/>
                            <a:t>(-3) (-1) = 3</a:t>
                          </a:r>
                        </a:p>
                      </a:txBody>
                      <a:tcPr anchor="ctr"/>
                    </a:tc>
                    <a:extLst>
                      <a:ext uri="{0D108BD9-81ED-4DB2-BD59-A6C34878D82A}">
                        <a16:rowId xmlns:a16="http://schemas.microsoft.com/office/drawing/2014/main" val="1501559242"/>
                      </a:ext>
                    </a:extLst>
                  </a:tr>
                  <a:tr h="370840">
                    <a:tc>
                      <a:txBody>
                        <a:bodyPr/>
                        <a:lstStyle/>
                        <a:p>
                          <a:pPr algn="ctr"/>
                          <a:r>
                            <a:rPr lang="tr-TR" sz="1200" dirty="0"/>
                            <a:t>6</a:t>
                          </a:r>
                        </a:p>
                      </a:txBody>
                      <a:tcPr anchor="ctr"/>
                    </a:tc>
                    <a:tc>
                      <a:txBody>
                        <a:bodyPr/>
                        <a:lstStyle/>
                        <a:p>
                          <a:pPr algn="ctr"/>
                          <a:r>
                            <a:rPr lang="tr-TR" sz="1200" dirty="0"/>
                            <a:t>4</a:t>
                          </a:r>
                        </a:p>
                      </a:txBody>
                      <a:tcPr anchor="ctr"/>
                    </a:tc>
                    <a:tc>
                      <a:txBody>
                        <a:bodyPr/>
                        <a:lstStyle/>
                        <a:p>
                          <a:pPr algn="ctr"/>
                          <a:r>
                            <a:rPr lang="tr-TR" sz="1200" dirty="0"/>
                            <a:t>-1</a:t>
                          </a:r>
                        </a:p>
                      </a:txBody>
                      <a:tcPr anchor="ctr"/>
                    </a:tc>
                    <a:tc>
                      <a:txBody>
                        <a:bodyPr/>
                        <a:lstStyle/>
                        <a:p>
                          <a:pPr algn="ctr"/>
                          <a:r>
                            <a:rPr lang="tr-TR" sz="1200" dirty="0"/>
                            <a:t>-1</a:t>
                          </a:r>
                        </a:p>
                      </a:txBody>
                      <a:tcPr anchor="ctr"/>
                    </a:tc>
                    <a:tc>
                      <a:txBody>
                        <a:bodyPr/>
                        <a:lstStyle/>
                        <a:p>
                          <a:endParaRPr lang="tr-TR"/>
                        </a:p>
                      </a:txBody>
                      <a:tcPr anchor="ctr">
                        <a:blipFill>
                          <a:blip r:embed="rId2"/>
                          <a:stretch>
                            <a:fillRect l="-332129" t="-401639" r="-213655" b="-601639"/>
                          </a:stretch>
                        </a:blipFill>
                      </a:tcPr>
                    </a:tc>
                    <a:tc>
                      <a:txBody>
                        <a:bodyPr/>
                        <a:lstStyle/>
                        <a:p>
                          <a:endParaRPr lang="tr-TR"/>
                        </a:p>
                      </a:txBody>
                      <a:tcPr anchor="ctr">
                        <a:blipFill>
                          <a:blip r:embed="rId2"/>
                          <a:stretch>
                            <a:fillRect l="-505164" t="-401639" r="-149765" b="-601639"/>
                          </a:stretch>
                        </a:blipFill>
                      </a:tcPr>
                    </a:tc>
                    <a:tc>
                      <a:txBody>
                        <a:bodyPr/>
                        <a:lstStyle/>
                        <a:p>
                          <a:pPr algn="ctr"/>
                          <a:r>
                            <a:rPr lang="tr-TR" sz="1200" dirty="0"/>
                            <a:t>(-1) (-1) = 1</a:t>
                          </a:r>
                        </a:p>
                      </a:txBody>
                      <a:tcPr anchor="ctr"/>
                    </a:tc>
                    <a:extLst>
                      <a:ext uri="{0D108BD9-81ED-4DB2-BD59-A6C34878D82A}">
                        <a16:rowId xmlns:a16="http://schemas.microsoft.com/office/drawing/2014/main" val="2634898565"/>
                      </a:ext>
                    </a:extLst>
                  </a:tr>
                  <a:tr h="370840">
                    <a:tc>
                      <a:txBody>
                        <a:bodyPr/>
                        <a:lstStyle/>
                        <a:p>
                          <a:pPr algn="ctr"/>
                          <a:r>
                            <a:rPr lang="tr-TR" sz="1200" dirty="0"/>
                            <a:t>8</a:t>
                          </a:r>
                        </a:p>
                      </a:txBody>
                      <a:tcPr anchor="ctr"/>
                    </a:tc>
                    <a:tc>
                      <a:txBody>
                        <a:bodyPr/>
                        <a:lstStyle/>
                        <a:p>
                          <a:pPr algn="ctr"/>
                          <a:r>
                            <a:rPr lang="tr-TR" sz="1200" dirty="0"/>
                            <a:t>5</a:t>
                          </a:r>
                        </a:p>
                      </a:txBody>
                      <a:tcPr anchor="ctr"/>
                    </a:tc>
                    <a:tc>
                      <a:txBody>
                        <a:bodyPr/>
                        <a:lstStyle/>
                        <a:p>
                          <a:pPr algn="ctr"/>
                          <a:r>
                            <a:rPr lang="tr-TR" sz="1200" dirty="0"/>
                            <a:t>1</a:t>
                          </a:r>
                        </a:p>
                      </a:txBody>
                      <a:tcPr anchor="ctr"/>
                    </a:tc>
                    <a:tc>
                      <a:txBody>
                        <a:bodyPr/>
                        <a:lstStyle/>
                        <a:p>
                          <a:pPr algn="ctr"/>
                          <a:r>
                            <a:rPr lang="tr-TR" sz="1200" dirty="0"/>
                            <a:t>0</a:t>
                          </a:r>
                        </a:p>
                      </a:txBody>
                      <a:tcPr anchor="ctr"/>
                    </a:tc>
                    <a:tc>
                      <a:txBody>
                        <a:bodyPr/>
                        <a:lstStyle/>
                        <a:p>
                          <a:endParaRPr lang="tr-TR"/>
                        </a:p>
                      </a:txBody>
                      <a:tcPr anchor="ctr">
                        <a:blipFill>
                          <a:blip r:embed="rId2"/>
                          <a:stretch>
                            <a:fillRect l="-332129" t="-510000" r="-213655" b="-511667"/>
                          </a:stretch>
                        </a:blipFill>
                      </a:tcPr>
                    </a:tc>
                    <a:tc>
                      <a:txBody>
                        <a:bodyPr/>
                        <a:lstStyle/>
                        <a:p>
                          <a:endParaRPr lang="tr-TR"/>
                        </a:p>
                      </a:txBody>
                      <a:tcPr anchor="ctr">
                        <a:blipFill>
                          <a:blip r:embed="rId2"/>
                          <a:stretch>
                            <a:fillRect l="-505164" t="-510000" r="-149765" b="-511667"/>
                          </a:stretch>
                        </a:blipFill>
                      </a:tcPr>
                    </a:tc>
                    <a:tc>
                      <a:txBody>
                        <a:bodyPr/>
                        <a:lstStyle/>
                        <a:p>
                          <a:pPr algn="ctr"/>
                          <a:r>
                            <a:rPr lang="tr-TR" sz="1200" dirty="0"/>
                            <a:t>(1) (0) = 0</a:t>
                          </a:r>
                        </a:p>
                      </a:txBody>
                      <a:tcPr anchor="ctr"/>
                    </a:tc>
                    <a:extLst>
                      <a:ext uri="{0D108BD9-81ED-4DB2-BD59-A6C34878D82A}">
                        <a16:rowId xmlns:a16="http://schemas.microsoft.com/office/drawing/2014/main" val="3504109224"/>
                      </a:ext>
                    </a:extLst>
                  </a:tr>
                  <a:tr h="370840">
                    <a:tc>
                      <a:txBody>
                        <a:bodyPr/>
                        <a:lstStyle/>
                        <a:p>
                          <a:pPr algn="ctr"/>
                          <a:r>
                            <a:rPr lang="tr-TR" sz="1200" dirty="0"/>
                            <a:t>9</a:t>
                          </a:r>
                        </a:p>
                      </a:txBody>
                      <a:tcPr anchor="ctr"/>
                    </a:tc>
                    <a:tc>
                      <a:txBody>
                        <a:bodyPr/>
                        <a:lstStyle/>
                        <a:p>
                          <a:pPr algn="ctr"/>
                          <a:r>
                            <a:rPr lang="tr-TR" sz="1200" dirty="0"/>
                            <a:t>7</a:t>
                          </a:r>
                        </a:p>
                      </a:txBody>
                      <a:tcPr anchor="ctr"/>
                    </a:tc>
                    <a:tc>
                      <a:txBody>
                        <a:bodyPr/>
                        <a:lstStyle/>
                        <a:p>
                          <a:pPr algn="ctr"/>
                          <a:r>
                            <a:rPr lang="tr-TR" sz="1200" dirty="0"/>
                            <a:t>2</a:t>
                          </a:r>
                        </a:p>
                      </a:txBody>
                      <a:tcPr anchor="ctr"/>
                    </a:tc>
                    <a:tc>
                      <a:txBody>
                        <a:bodyPr/>
                        <a:lstStyle/>
                        <a:p>
                          <a:pPr algn="ctr"/>
                          <a:r>
                            <a:rPr lang="tr-TR" sz="1200" dirty="0"/>
                            <a:t>2</a:t>
                          </a:r>
                        </a:p>
                      </a:txBody>
                      <a:tcPr anchor="ctr"/>
                    </a:tc>
                    <a:tc>
                      <a:txBody>
                        <a:bodyPr/>
                        <a:lstStyle/>
                        <a:p>
                          <a:endParaRPr lang="tr-TR"/>
                        </a:p>
                      </a:txBody>
                      <a:tcPr anchor="ctr">
                        <a:blipFill>
                          <a:blip r:embed="rId2"/>
                          <a:stretch>
                            <a:fillRect l="-332129" t="-600000" r="-213655" b="-403279"/>
                          </a:stretch>
                        </a:blipFill>
                      </a:tcPr>
                    </a:tc>
                    <a:tc>
                      <a:txBody>
                        <a:bodyPr/>
                        <a:lstStyle/>
                        <a:p>
                          <a:endParaRPr lang="tr-TR"/>
                        </a:p>
                      </a:txBody>
                      <a:tcPr anchor="ctr">
                        <a:blipFill>
                          <a:blip r:embed="rId2"/>
                          <a:stretch>
                            <a:fillRect l="-505164" t="-600000" r="-149765" b="-403279"/>
                          </a:stretch>
                        </a:blipFill>
                      </a:tcPr>
                    </a:tc>
                    <a:tc>
                      <a:txBody>
                        <a:bodyPr/>
                        <a:lstStyle/>
                        <a:p>
                          <a:pPr algn="ctr"/>
                          <a:r>
                            <a:rPr lang="tr-TR" sz="1200" dirty="0"/>
                            <a:t>(2) (2) = 4</a:t>
                          </a:r>
                        </a:p>
                      </a:txBody>
                      <a:tcPr anchor="ctr"/>
                    </a:tc>
                    <a:extLst>
                      <a:ext uri="{0D108BD9-81ED-4DB2-BD59-A6C34878D82A}">
                        <a16:rowId xmlns:a16="http://schemas.microsoft.com/office/drawing/2014/main" val="2244267817"/>
                      </a:ext>
                    </a:extLst>
                  </a:tr>
                  <a:tr h="370840">
                    <a:tc>
                      <a:txBody>
                        <a:bodyPr/>
                        <a:lstStyle/>
                        <a:p>
                          <a:pPr algn="ctr"/>
                          <a:r>
                            <a:rPr lang="tr-TR" sz="1200" dirty="0"/>
                            <a:t>11</a:t>
                          </a:r>
                        </a:p>
                      </a:txBody>
                      <a:tcPr anchor="ctr"/>
                    </a:tc>
                    <a:tc>
                      <a:txBody>
                        <a:bodyPr/>
                        <a:lstStyle/>
                        <a:p>
                          <a:pPr algn="ctr"/>
                          <a:r>
                            <a:rPr lang="tr-TR" sz="1200" dirty="0"/>
                            <a:t>8</a:t>
                          </a:r>
                        </a:p>
                      </a:txBody>
                      <a:tcPr anchor="ctr"/>
                    </a:tc>
                    <a:tc>
                      <a:txBody>
                        <a:bodyPr/>
                        <a:lstStyle/>
                        <a:p>
                          <a:pPr algn="ctr"/>
                          <a:r>
                            <a:rPr lang="tr-TR" sz="1200" dirty="0"/>
                            <a:t>4</a:t>
                          </a:r>
                        </a:p>
                      </a:txBody>
                      <a:tcPr anchor="ctr"/>
                    </a:tc>
                    <a:tc>
                      <a:txBody>
                        <a:bodyPr/>
                        <a:lstStyle/>
                        <a:p>
                          <a:pPr algn="ctr"/>
                          <a:r>
                            <a:rPr lang="tr-TR" sz="1200" dirty="0"/>
                            <a:t>3</a:t>
                          </a:r>
                        </a:p>
                      </a:txBody>
                      <a:tcPr anchor="ctr"/>
                    </a:tc>
                    <a:tc>
                      <a:txBody>
                        <a:bodyPr/>
                        <a:lstStyle/>
                        <a:p>
                          <a:endParaRPr lang="tr-TR"/>
                        </a:p>
                      </a:txBody>
                      <a:tcPr anchor="ctr">
                        <a:blipFill>
                          <a:blip r:embed="rId2"/>
                          <a:stretch>
                            <a:fillRect l="-332129" t="-700000" r="-213655" b="-303279"/>
                          </a:stretch>
                        </a:blipFill>
                      </a:tcPr>
                    </a:tc>
                    <a:tc>
                      <a:txBody>
                        <a:bodyPr/>
                        <a:lstStyle/>
                        <a:p>
                          <a:endParaRPr lang="tr-TR"/>
                        </a:p>
                      </a:txBody>
                      <a:tcPr anchor="ctr">
                        <a:blipFill>
                          <a:blip r:embed="rId2"/>
                          <a:stretch>
                            <a:fillRect l="-505164" t="-700000" r="-149765" b="-303279"/>
                          </a:stretch>
                        </a:blipFill>
                      </a:tcPr>
                    </a:tc>
                    <a:tc>
                      <a:txBody>
                        <a:bodyPr/>
                        <a:lstStyle/>
                        <a:p>
                          <a:pPr algn="ctr"/>
                          <a:r>
                            <a:rPr lang="tr-TR" sz="1200" dirty="0"/>
                            <a:t>(4) (3) = 12</a:t>
                          </a:r>
                        </a:p>
                      </a:txBody>
                      <a:tcPr anchor="ctr"/>
                    </a:tc>
                    <a:extLst>
                      <a:ext uri="{0D108BD9-81ED-4DB2-BD59-A6C34878D82A}">
                        <a16:rowId xmlns:a16="http://schemas.microsoft.com/office/drawing/2014/main" val="3139183719"/>
                      </a:ext>
                    </a:extLst>
                  </a:tr>
                  <a:tr h="370840">
                    <a:tc>
                      <a:txBody>
                        <a:bodyPr/>
                        <a:lstStyle/>
                        <a:p>
                          <a:pPr algn="ctr"/>
                          <a:r>
                            <a:rPr lang="tr-TR" sz="1200" dirty="0"/>
                            <a:t>14</a:t>
                          </a:r>
                        </a:p>
                      </a:txBody>
                      <a:tcPr anchor="ctr"/>
                    </a:tc>
                    <a:tc>
                      <a:txBody>
                        <a:bodyPr/>
                        <a:lstStyle/>
                        <a:p>
                          <a:pPr algn="ctr"/>
                          <a:r>
                            <a:rPr lang="tr-TR" sz="1200" dirty="0"/>
                            <a:t>9</a:t>
                          </a:r>
                        </a:p>
                      </a:txBody>
                      <a:tcPr anchor="ctr"/>
                    </a:tc>
                    <a:tc>
                      <a:txBody>
                        <a:bodyPr/>
                        <a:lstStyle/>
                        <a:p>
                          <a:pPr algn="ctr"/>
                          <a:r>
                            <a:rPr lang="tr-TR" sz="1200" dirty="0"/>
                            <a:t>7</a:t>
                          </a:r>
                        </a:p>
                      </a:txBody>
                      <a:tcPr anchor="ctr"/>
                    </a:tc>
                    <a:tc>
                      <a:txBody>
                        <a:bodyPr/>
                        <a:lstStyle/>
                        <a:p>
                          <a:pPr algn="ctr"/>
                          <a:r>
                            <a:rPr lang="tr-TR" sz="1200" dirty="0"/>
                            <a:t>4</a:t>
                          </a:r>
                        </a:p>
                      </a:txBody>
                      <a:tcPr anchor="ctr"/>
                    </a:tc>
                    <a:tc>
                      <a:txBody>
                        <a:bodyPr/>
                        <a:lstStyle/>
                        <a:p>
                          <a:endParaRPr lang="tr-TR"/>
                        </a:p>
                      </a:txBody>
                      <a:tcPr anchor="ctr">
                        <a:blipFill>
                          <a:blip r:embed="rId2"/>
                          <a:stretch>
                            <a:fillRect l="-332129" t="-800000" r="-213655" b="-203279"/>
                          </a:stretch>
                        </a:blipFill>
                      </a:tcPr>
                    </a:tc>
                    <a:tc>
                      <a:txBody>
                        <a:bodyPr/>
                        <a:lstStyle/>
                        <a:p>
                          <a:endParaRPr lang="tr-TR"/>
                        </a:p>
                      </a:txBody>
                      <a:tcPr anchor="ctr">
                        <a:blipFill>
                          <a:blip r:embed="rId2"/>
                          <a:stretch>
                            <a:fillRect l="-505164" t="-800000" r="-149765" b="-203279"/>
                          </a:stretch>
                        </a:blipFill>
                      </a:tcPr>
                    </a:tc>
                    <a:tc>
                      <a:txBody>
                        <a:bodyPr/>
                        <a:lstStyle/>
                        <a:p>
                          <a:pPr algn="ctr"/>
                          <a:r>
                            <a:rPr lang="tr-TR" sz="1200" dirty="0"/>
                            <a:t>(7) (4) = 28</a:t>
                          </a:r>
                        </a:p>
                      </a:txBody>
                      <a:tcPr anchor="ctr"/>
                    </a:tc>
                    <a:extLst>
                      <a:ext uri="{0D108BD9-81ED-4DB2-BD59-A6C34878D82A}">
                        <a16:rowId xmlns:a16="http://schemas.microsoft.com/office/drawing/2014/main" val="475360719"/>
                      </a:ext>
                    </a:extLst>
                  </a:tr>
                  <a:tr h="370840">
                    <a:tc>
                      <a:txBody>
                        <a:bodyPr/>
                        <a:lstStyle/>
                        <a:p>
                          <a:endParaRPr lang="tr-TR"/>
                        </a:p>
                      </a:txBody>
                      <a:tcPr anchor="ctr">
                        <a:blipFill>
                          <a:blip r:embed="rId2"/>
                          <a:stretch>
                            <a:fillRect l="-610" t="-900000" r="-879878" b="-103279"/>
                          </a:stretch>
                        </a:blipFill>
                      </a:tcPr>
                    </a:tc>
                    <a:tc>
                      <a:txBody>
                        <a:bodyPr/>
                        <a:lstStyle/>
                        <a:p>
                          <a:endParaRPr lang="tr-TR"/>
                        </a:p>
                      </a:txBody>
                      <a:tcPr anchor="ctr">
                        <a:blipFill>
                          <a:blip r:embed="rId2"/>
                          <a:stretch>
                            <a:fillRect l="-82090" t="-900000" r="-617910" b="-103279"/>
                          </a:stretch>
                        </a:blipFill>
                      </a:tcPr>
                    </a:tc>
                    <a:tc>
                      <a:txBody>
                        <a:bodyPr/>
                        <a:lstStyle/>
                        <a:p>
                          <a:pPr algn="ctr"/>
                          <a:endParaRPr lang="tr-TR" sz="1200"/>
                        </a:p>
                      </a:txBody>
                      <a:tcPr anchor="ctr"/>
                    </a:tc>
                    <a:tc>
                      <a:txBody>
                        <a:bodyPr/>
                        <a:lstStyle/>
                        <a:p>
                          <a:pPr algn="ctr"/>
                          <a:endParaRPr lang="tr-TR" sz="1200" dirty="0"/>
                        </a:p>
                      </a:txBody>
                      <a:tcPr anchor="ctr"/>
                    </a:tc>
                    <a:tc>
                      <a:txBody>
                        <a:bodyPr/>
                        <a:lstStyle/>
                        <a:p>
                          <a:endParaRPr lang="tr-TR"/>
                        </a:p>
                      </a:txBody>
                      <a:tcPr anchor="ctr">
                        <a:blipFill>
                          <a:blip r:embed="rId2"/>
                          <a:stretch>
                            <a:fillRect l="-332129" t="-900000" r="-213655" b="-103279"/>
                          </a:stretch>
                        </a:blipFill>
                      </a:tcPr>
                    </a:tc>
                    <a:tc>
                      <a:txBody>
                        <a:bodyPr/>
                        <a:lstStyle/>
                        <a:p>
                          <a:endParaRPr lang="tr-TR"/>
                        </a:p>
                      </a:txBody>
                      <a:tcPr anchor="ctr">
                        <a:blipFill>
                          <a:blip r:embed="rId2"/>
                          <a:stretch>
                            <a:fillRect l="-505164" t="-900000" r="-149765" b="-103279"/>
                          </a:stretch>
                        </a:blipFill>
                      </a:tcPr>
                    </a:tc>
                    <a:tc>
                      <a:txBody>
                        <a:bodyPr/>
                        <a:lstStyle/>
                        <a:p>
                          <a:endParaRPr lang="tr-TR"/>
                        </a:p>
                      </a:txBody>
                      <a:tcPr anchor="ctr">
                        <a:blipFill>
                          <a:blip r:embed="rId2"/>
                          <a:stretch>
                            <a:fillRect l="-406625" t="-900000" r="-631" b="-103279"/>
                          </a:stretch>
                        </a:blipFill>
                      </a:tcPr>
                    </a:tc>
                    <a:extLst>
                      <a:ext uri="{0D108BD9-81ED-4DB2-BD59-A6C34878D82A}">
                        <a16:rowId xmlns:a16="http://schemas.microsoft.com/office/drawing/2014/main" val="1501929218"/>
                      </a:ext>
                    </a:extLst>
                  </a:tr>
                  <a:tr h="370840">
                    <a:tc>
                      <a:txBody>
                        <a:bodyPr/>
                        <a:lstStyle/>
                        <a:p>
                          <a:pPr algn="ctr"/>
                          <a:r>
                            <a:rPr lang="tr-TR" sz="1200" dirty="0">
                              <a:sym typeface="Symbol" panose="05050102010706020507" pitchFamily="18" charset="2"/>
                            </a:rPr>
                            <a:t></a:t>
                          </a:r>
                          <a:r>
                            <a:rPr lang="tr-TR" sz="1200" dirty="0"/>
                            <a:t>X=56/8=7</a:t>
                          </a:r>
                        </a:p>
                      </a:txBody>
                      <a:tcPr anchor="ctr"/>
                    </a:tc>
                    <a:tc>
                      <a:txBody>
                        <a:bodyPr/>
                        <a:lstStyle/>
                        <a:p>
                          <a:pPr algn="ctr"/>
                          <a:r>
                            <a:rPr lang="tr-TR" sz="1200" dirty="0">
                              <a:sym typeface="Symbol" panose="05050102010706020507" pitchFamily="18" charset="2"/>
                            </a:rPr>
                            <a:t>Y</a:t>
                          </a:r>
                          <a:r>
                            <a:rPr lang="tr-TR" sz="1200" dirty="0"/>
                            <a:t>=40/8=5</a:t>
                          </a:r>
                        </a:p>
                      </a:txBody>
                      <a:tcPr anchor="ctr"/>
                    </a:tc>
                    <a:tc>
                      <a:txBody>
                        <a:bodyPr/>
                        <a:lstStyle/>
                        <a:p>
                          <a:pPr algn="ctr"/>
                          <a:endParaRPr lang="tr-TR" sz="1200"/>
                        </a:p>
                      </a:txBody>
                      <a:tcPr anchor="ctr"/>
                    </a:tc>
                    <a:tc>
                      <a:txBody>
                        <a:bodyPr/>
                        <a:lstStyle/>
                        <a:p>
                          <a:pPr algn="ctr"/>
                          <a:endParaRPr lang="tr-TR" sz="1200"/>
                        </a:p>
                      </a:txBody>
                      <a:tcPr anchor="ctr"/>
                    </a:tc>
                    <a:tc>
                      <a:txBody>
                        <a:bodyPr/>
                        <a:lstStyle/>
                        <a:p>
                          <a:pPr algn="ctr"/>
                          <a:endParaRPr lang="tr-TR" sz="1200" dirty="0"/>
                        </a:p>
                      </a:txBody>
                      <a:tcPr anchor="ctr"/>
                    </a:tc>
                    <a:tc>
                      <a:txBody>
                        <a:bodyPr/>
                        <a:lstStyle/>
                        <a:p>
                          <a:pPr algn="ctr"/>
                          <a:endParaRPr lang="tr-TR" sz="1200" dirty="0"/>
                        </a:p>
                      </a:txBody>
                      <a:tcPr anchor="ctr"/>
                    </a:tc>
                    <a:tc>
                      <a:txBody>
                        <a:bodyPr/>
                        <a:lstStyle/>
                        <a:p>
                          <a:pPr algn="ctr"/>
                          <a:endParaRPr lang="tr-TR" sz="1200" dirty="0"/>
                        </a:p>
                      </a:txBody>
                      <a:tcPr anchor="ctr"/>
                    </a:tc>
                    <a:extLst>
                      <a:ext uri="{0D108BD9-81ED-4DB2-BD59-A6C34878D82A}">
                        <a16:rowId xmlns:a16="http://schemas.microsoft.com/office/drawing/2014/main" val="45664589"/>
                      </a:ext>
                    </a:extLst>
                  </a:tr>
                </a:tbl>
              </a:graphicData>
            </a:graphic>
          </p:graphicFrame>
        </mc:Fallback>
      </mc:AlternateContent>
    </p:spTree>
    <p:extLst>
      <p:ext uri="{BB962C8B-B14F-4D97-AF65-F5344CB8AC3E}">
        <p14:creationId xmlns:p14="http://schemas.microsoft.com/office/powerpoint/2010/main" val="3890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1CDABA-A041-F4E4-5C2B-9569789E8D46}"/>
              </a:ext>
            </a:extLst>
          </p:cNvPr>
          <p:cNvSpPr>
            <a:spLocks noGrp="1"/>
          </p:cNvSpPr>
          <p:nvPr>
            <p:ph type="title"/>
          </p:nvPr>
        </p:nvSpPr>
        <p:spPr/>
        <p:txBody>
          <a:bodyPr/>
          <a:lstStyle/>
          <a:p>
            <a:r>
              <a:rPr lang="tr-TR" dirty="0"/>
              <a:t>Korelasyon Örnek</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2E127B44-6A91-5583-2FDE-1FC819FA9564}"/>
                  </a:ext>
                </a:extLst>
              </p:cNvPr>
              <p:cNvSpPr>
                <a:spLocks noGrp="1"/>
              </p:cNvSpPr>
              <p:nvPr>
                <p:ph idx="1"/>
              </p:nvPr>
            </p:nvSpPr>
            <p:spPr/>
            <p:txBody>
              <a:bodyPr/>
              <a:lstStyle/>
              <a:p>
                <a:r>
                  <a:rPr lang="tr-TR" dirty="0"/>
                  <a:t>X ile Y değişkeni arasındaki korelasyon;</a:t>
                </a:r>
              </a:p>
              <a:p>
                <a:endParaRPr lang="tr-TR" dirty="0"/>
              </a:p>
              <a:p>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Σ</m:t>
                    </m:r>
                    <m:r>
                      <m:rPr>
                        <m:nor/>
                      </m:rPr>
                      <a:rPr lang="tr-TR" sz="1400" b="0" i="0" smtClean="0">
                        <a:latin typeface="Cambria Math" panose="02040503050406030204" pitchFamily="18" charset="0"/>
                        <a:ea typeface="Cambria Math" panose="02040503050406030204" pitchFamily="18" charset="0"/>
                      </a:rPr>
                      <m:t>(</m:t>
                    </m:r>
                    <m:r>
                      <m:rPr>
                        <m:nor/>
                      </m:rPr>
                      <a:rPr lang="tr-TR" sz="1400" dirty="0" smtClean="0"/>
                      <m:t>X</m:t>
                    </m:r>
                    <m:r>
                      <m:rPr>
                        <m:nor/>
                      </m:rPr>
                      <a:rPr lang="tr-TR" sz="1400" b="0" i="0" dirty="0" smtClean="0"/>
                      <m:t> </m:t>
                    </m:r>
                    <m:r>
                      <m:rPr>
                        <m:nor/>
                      </m:rPr>
                      <a:rPr lang="tr-TR" sz="1400" dirty="0" smtClean="0"/>
                      <m:t>−</m:t>
                    </m:r>
                    <m:r>
                      <a:rPr lang="tr-TR" sz="1400" i="1" dirty="0" smtClean="0">
                        <a:latin typeface="Cambria Math" panose="02040503050406030204" pitchFamily="18" charset="0"/>
                        <a:sym typeface="Symbol" panose="05050102010706020507" pitchFamily="18" charset="2"/>
                      </a:rPr>
                      <m:t></m:t>
                    </m:r>
                    <m:r>
                      <m:rPr>
                        <m:nor/>
                      </m:rPr>
                      <a:rPr lang="tr-TR" sz="1400" dirty="0" smtClean="0"/>
                      <m:t>X</m:t>
                    </m:r>
                    <m:r>
                      <m:rPr>
                        <m:nor/>
                      </m:rPr>
                      <a:rPr lang="tr-TR" sz="1400" b="0" i="0" dirty="0" smtClean="0"/>
                      <m:t>)</m:t>
                    </m:r>
                    <m:r>
                      <m:rPr>
                        <m:nor/>
                      </m:rPr>
                      <a:rPr lang="tr-TR" sz="1400" b="0" i="0" smtClean="0">
                        <a:latin typeface="Cambria Math" panose="02040503050406030204" pitchFamily="18" charset="0"/>
                        <a:ea typeface="Cambria Math" panose="02040503050406030204" pitchFamily="18" charset="0"/>
                      </a:rPr>
                      <m:t>(</m:t>
                    </m:r>
                    <m:r>
                      <m:rPr>
                        <m:nor/>
                      </m:rPr>
                      <a:rPr lang="tr-TR" sz="1400" b="0" i="0" smtClean="0">
                        <a:latin typeface="Cambria Math" panose="02040503050406030204" pitchFamily="18" charset="0"/>
                        <a:ea typeface="Cambria Math" panose="02040503050406030204" pitchFamily="18" charset="0"/>
                      </a:rPr>
                      <m:t>Y</m:t>
                    </m:r>
                    <m:r>
                      <m:rPr>
                        <m:nor/>
                      </m:rPr>
                      <a:rPr lang="tr-TR" sz="1400" b="0" i="0" smtClean="0">
                        <a:latin typeface="Cambria Math" panose="02040503050406030204" pitchFamily="18" charset="0"/>
                        <a:ea typeface="Cambria Math" panose="02040503050406030204" pitchFamily="18" charset="0"/>
                      </a:rPr>
                      <m:t> </m:t>
                    </m:r>
                    <m:r>
                      <m:rPr>
                        <m:nor/>
                      </m:rPr>
                      <a:rPr lang="tr-TR" sz="1400" dirty="0" smtClean="0"/>
                      <m:t>−</m:t>
                    </m:r>
                    <m:r>
                      <a:rPr lang="tr-TR" sz="1400" i="1" dirty="0" smtClean="0">
                        <a:latin typeface="Cambria Math" panose="02040503050406030204" pitchFamily="18" charset="0"/>
                        <a:sym typeface="Symbol" panose="05050102010706020507" pitchFamily="18" charset="2"/>
                      </a:rPr>
                      <m:t></m:t>
                    </m:r>
                    <m:r>
                      <m:rPr>
                        <m:nor/>
                      </m:rPr>
                      <a:rPr lang="tr-TR" sz="1400" b="0" i="0" dirty="0" smtClean="0"/>
                      <m:t>Y</m:t>
                    </m:r>
                    <m:r>
                      <m:rPr>
                        <m:nor/>
                      </m:rPr>
                      <a:rPr lang="tr-TR" sz="1400" b="0" i="0" dirty="0" smtClean="0"/>
                      <m:t>)</m:t>
                    </m:r>
                    <m:r>
                      <a:rPr lang="tr-TR" sz="1400" b="0" i="1" smtClean="0">
                        <a:latin typeface="Cambria Math" panose="02040503050406030204" pitchFamily="18" charset="0"/>
                        <a:ea typeface="Cambria Math" panose="02040503050406030204" pitchFamily="18" charset="0"/>
                      </a:rPr>
                      <m:t>=84</m:t>
                    </m:r>
                  </m:oMath>
                </a14:m>
                <a:endParaRPr lang="tr-TR" sz="1400" dirty="0"/>
              </a:p>
              <a:p>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Σ</m:t>
                    </m:r>
                    <m:r>
                      <m:rPr>
                        <m:nor/>
                      </m:rPr>
                      <a:rPr lang="tr-TR" sz="1400" b="0" i="0" smtClean="0">
                        <a:latin typeface="Cambria Math" panose="02040503050406030204" pitchFamily="18" charset="0"/>
                        <a:ea typeface="Cambria Math" panose="02040503050406030204" pitchFamily="18" charset="0"/>
                      </a:rPr>
                      <m:t>(</m:t>
                    </m:r>
                    <m:r>
                      <m:rPr>
                        <m:nor/>
                      </m:rPr>
                      <a:rPr lang="tr-TR" sz="1400" dirty="0" smtClean="0"/>
                      <m:t>X</m:t>
                    </m:r>
                    <m:r>
                      <m:rPr>
                        <m:nor/>
                      </m:rPr>
                      <a:rPr lang="tr-TR" sz="1400" b="0" i="0" dirty="0" smtClean="0"/>
                      <m:t> </m:t>
                    </m:r>
                    <m:r>
                      <m:rPr>
                        <m:nor/>
                      </m:rPr>
                      <a:rPr lang="tr-TR" sz="1400" dirty="0" smtClean="0"/>
                      <m:t>−</m:t>
                    </m:r>
                    <m:r>
                      <a:rPr lang="tr-TR" sz="1400" i="1" dirty="0" smtClean="0">
                        <a:latin typeface="Cambria Math" panose="02040503050406030204" pitchFamily="18" charset="0"/>
                        <a:sym typeface="Symbol" panose="05050102010706020507" pitchFamily="18" charset="2"/>
                      </a:rPr>
                      <m:t></m:t>
                    </m:r>
                    <m:r>
                      <m:rPr>
                        <m:nor/>
                      </m:rPr>
                      <a:rPr lang="tr-TR" sz="1400" dirty="0" smtClean="0"/>
                      <m:t>X</m:t>
                    </m:r>
                    <m:r>
                      <m:rPr>
                        <m:nor/>
                      </m:rPr>
                      <a:rPr lang="tr-TR" sz="1400" b="0" i="0" dirty="0" smtClean="0"/>
                      <m:t>)</m:t>
                    </m:r>
                    <m:r>
                      <a:rPr lang="tr-TR" sz="1400" b="0" i="1" smtClean="0">
                        <a:latin typeface="Cambria Math" panose="02040503050406030204" pitchFamily="18" charset="0"/>
                        <a:ea typeface="Cambria Math" panose="02040503050406030204" pitchFamily="18" charset="0"/>
                      </a:rPr>
                      <m:t>=132</m:t>
                    </m:r>
                  </m:oMath>
                </a14:m>
                <a:endParaRPr lang="tr-TR" sz="1400" dirty="0"/>
              </a:p>
              <a:p>
                <a14:m>
                  <m:oMath xmlns:m="http://schemas.openxmlformats.org/officeDocument/2006/math">
                    <m:r>
                      <m:rPr>
                        <m:sty m:val="p"/>
                      </m:rPr>
                      <a:rPr lang="el-GR" sz="1400" i="1" smtClean="0">
                        <a:latin typeface="Cambria Math" panose="02040503050406030204" pitchFamily="18" charset="0"/>
                        <a:ea typeface="Cambria Math" panose="02040503050406030204" pitchFamily="18" charset="0"/>
                      </a:rPr>
                      <m:t>Σ</m:t>
                    </m:r>
                    <m:r>
                      <m:rPr>
                        <m:nor/>
                      </m:rPr>
                      <a:rPr lang="tr-TR" sz="1400" b="0" i="0" smtClean="0">
                        <a:latin typeface="Cambria Math" panose="02040503050406030204" pitchFamily="18" charset="0"/>
                        <a:ea typeface="Cambria Math" panose="02040503050406030204" pitchFamily="18" charset="0"/>
                      </a:rPr>
                      <m:t>(</m:t>
                    </m:r>
                    <m:r>
                      <m:rPr>
                        <m:nor/>
                      </m:rPr>
                      <a:rPr lang="tr-TR" sz="1400" b="0" i="0" smtClean="0">
                        <a:latin typeface="Cambria Math" panose="02040503050406030204" pitchFamily="18" charset="0"/>
                        <a:ea typeface="Cambria Math" panose="02040503050406030204" pitchFamily="18" charset="0"/>
                      </a:rPr>
                      <m:t>Y</m:t>
                    </m:r>
                    <m:r>
                      <m:rPr>
                        <m:nor/>
                      </m:rPr>
                      <a:rPr lang="tr-TR" sz="1400" b="0" i="0" smtClean="0">
                        <a:latin typeface="Cambria Math" panose="02040503050406030204" pitchFamily="18" charset="0"/>
                        <a:ea typeface="Cambria Math" panose="02040503050406030204" pitchFamily="18" charset="0"/>
                      </a:rPr>
                      <m:t> </m:t>
                    </m:r>
                    <m:r>
                      <m:rPr>
                        <m:nor/>
                      </m:rPr>
                      <a:rPr lang="tr-TR" sz="1400" dirty="0" smtClean="0"/>
                      <m:t>−</m:t>
                    </m:r>
                    <m:r>
                      <a:rPr lang="tr-TR" sz="1400" i="1" dirty="0" smtClean="0">
                        <a:latin typeface="Cambria Math" panose="02040503050406030204" pitchFamily="18" charset="0"/>
                        <a:sym typeface="Symbol" panose="05050102010706020507" pitchFamily="18" charset="2"/>
                      </a:rPr>
                      <m:t></m:t>
                    </m:r>
                    <m:r>
                      <m:rPr>
                        <m:nor/>
                      </m:rPr>
                      <a:rPr lang="tr-TR" sz="1400" b="0" i="0" dirty="0" smtClean="0"/>
                      <m:t>Y</m:t>
                    </m:r>
                    <m:r>
                      <m:rPr>
                        <m:nor/>
                      </m:rPr>
                      <a:rPr lang="tr-TR" sz="1400" b="0" i="0" dirty="0" smtClean="0"/>
                      <m:t>)</m:t>
                    </m:r>
                    <m:r>
                      <a:rPr lang="tr-TR" sz="1400" b="0" i="1" smtClean="0">
                        <a:latin typeface="Cambria Math" panose="02040503050406030204" pitchFamily="18" charset="0"/>
                        <a:ea typeface="Cambria Math" panose="02040503050406030204" pitchFamily="18" charset="0"/>
                      </a:rPr>
                      <m:t>=56</m:t>
                    </m:r>
                  </m:oMath>
                </a14:m>
                <a:endParaRPr lang="tr-TR" sz="1400" dirty="0"/>
              </a:p>
              <a:p>
                <a14:m>
                  <m:oMath xmlns:m="http://schemas.openxmlformats.org/officeDocument/2006/math">
                    <m:r>
                      <a:rPr lang="tr-TR" sz="2000" b="0" i="1" smtClean="0">
                        <a:latin typeface="Cambria Math" panose="02040503050406030204" pitchFamily="18" charset="0"/>
                      </a:rPr>
                      <m:t>𝑟</m:t>
                    </m:r>
                    <m:r>
                      <a:rPr lang="tr-TR" sz="2000" b="0" i="1" smtClean="0">
                        <a:latin typeface="Cambria Math" panose="02040503050406030204" pitchFamily="18" charset="0"/>
                      </a:rPr>
                      <m:t>= </m:t>
                    </m:r>
                    <m:f>
                      <m:fPr>
                        <m:ctrlPr>
                          <a:rPr lang="tr-TR" sz="2000" b="0" i="1" smtClean="0">
                            <a:latin typeface="Cambria Math" panose="02040503050406030204" pitchFamily="18" charset="0"/>
                          </a:rPr>
                        </m:ctrlPr>
                      </m:fPr>
                      <m:num>
                        <m:r>
                          <a:rPr lang="tr-TR" sz="2000" b="0" i="1" smtClean="0">
                            <a:latin typeface="Cambria Math" panose="02040503050406030204" pitchFamily="18" charset="0"/>
                          </a:rPr>
                          <m:t>84</m:t>
                        </m:r>
                      </m:num>
                      <m:den>
                        <m:rad>
                          <m:radPr>
                            <m:degHide m:val="on"/>
                            <m:ctrlPr>
                              <a:rPr lang="tr-TR" sz="2000" b="0" i="1" smtClean="0">
                                <a:latin typeface="Cambria Math" panose="02040503050406030204" pitchFamily="18" charset="0"/>
                              </a:rPr>
                            </m:ctrlPr>
                          </m:radPr>
                          <m:deg/>
                          <m:e>
                            <m:r>
                              <a:rPr lang="tr-TR" sz="2000" b="0" i="1" smtClean="0">
                                <a:latin typeface="Cambria Math" panose="02040503050406030204" pitchFamily="18" charset="0"/>
                              </a:rPr>
                              <m:t>(132)(56)</m:t>
                            </m:r>
                          </m:e>
                        </m:rad>
                      </m:den>
                    </m:f>
                    <m:r>
                      <a:rPr lang="tr-TR" sz="2000" b="0" i="1" smtClean="0">
                        <a:latin typeface="Cambria Math" panose="02040503050406030204" pitchFamily="18" charset="0"/>
                      </a:rPr>
                      <m:t>= </m:t>
                    </m:r>
                  </m:oMath>
                </a14:m>
                <a:r>
                  <a:rPr lang="tr-TR" sz="2000" dirty="0"/>
                  <a:t>0.97</a:t>
                </a:r>
              </a:p>
              <a:p>
                <a:r>
                  <a:rPr lang="tr-TR" sz="2000" dirty="0"/>
                  <a:t>X ile Y değişkeni arasında pozitif yönde güçlü bir korelasyon vardır.</a:t>
                </a:r>
              </a:p>
            </p:txBody>
          </p:sp>
        </mc:Choice>
        <mc:Fallback xmlns="">
          <p:sp>
            <p:nvSpPr>
              <p:cNvPr id="3" name="İçerik Yer Tutucusu 2">
                <a:extLst>
                  <a:ext uri="{FF2B5EF4-FFF2-40B4-BE49-F238E27FC236}">
                    <a16:creationId xmlns:a16="http://schemas.microsoft.com/office/drawing/2014/main" id="{2E127B44-6A91-5583-2FDE-1FC819FA9564}"/>
                  </a:ext>
                </a:extLst>
              </p:cNvPr>
              <p:cNvSpPr>
                <a:spLocks noGrp="1" noRot="1" noChangeAspect="1" noMove="1" noResize="1" noEditPoints="1" noAdjustHandles="1" noChangeArrowheads="1" noChangeShapeType="1" noTextEdit="1"/>
              </p:cNvSpPr>
              <p:nvPr>
                <p:ph idx="1"/>
              </p:nvPr>
            </p:nvSpPr>
            <p:spPr>
              <a:blipFill>
                <a:blip r:embed="rId2"/>
                <a:stretch>
                  <a:fillRect l="-1433" t="-3600"/>
                </a:stretch>
              </a:blipFill>
            </p:spPr>
            <p:txBody>
              <a:bodyPr/>
              <a:lstStyle/>
              <a:p>
                <a:r>
                  <a:rPr lang="tr-TR">
                    <a:noFill/>
                  </a:rPr>
                  <a:t> </a:t>
                </a:r>
              </a:p>
            </p:txBody>
          </p:sp>
        </mc:Fallback>
      </mc:AlternateContent>
      <p:sp>
        <p:nvSpPr>
          <p:cNvPr id="4" name="Alt Bilgi Yer Tutucusu 3">
            <a:extLst>
              <a:ext uri="{FF2B5EF4-FFF2-40B4-BE49-F238E27FC236}">
                <a16:creationId xmlns:a16="http://schemas.microsoft.com/office/drawing/2014/main" id="{A3014CFC-F427-7D9B-BFDF-6497EDD4EE81}"/>
              </a:ext>
            </a:extLst>
          </p:cNvPr>
          <p:cNvSpPr>
            <a:spLocks noGrp="1"/>
          </p:cNvSpPr>
          <p:nvPr>
            <p:ph type="ftr" sz="quarter" idx="11"/>
          </p:nvPr>
        </p:nvSpPr>
        <p:spPr/>
        <p:txBody>
          <a:bodyPr/>
          <a:lstStyle/>
          <a:p>
            <a:pPr rtl="0"/>
            <a:r>
              <a:rPr lang="en-US" noProof="0"/>
              <a:t>Spiegel, M. R., &amp; Stephens, L. J. (1999). Schaum's outline of theory and problems of statistics. Erlangga.</a:t>
            </a:r>
            <a:endParaRPr lang="tr-TR" noProof="0" dirty="0"/>
          </a:p>
        </p:txBody>
      </p:sp>
      <p:pic>
        <p:nvPicPr>
          <p:cNvPr id="6" name="Resim 5">
            <a:extLst>
              <a:ext uri="{FF2B5EF4-FFF2-40B4-BE49-F238E27FC236}">
                <a16:creationId xmlns:a16="http://schemas.microsoft.com/office/drawing/2014/main" id="{5CB25F89-C43C-A092-9573-B5EA7DE5210C}"/>
              </a:ext>
            </a:extLst>
          </p:cNvPr>
          <p:cNvPicPr>
            <a:picLocks noChangeAspect="1"/>
          </p:cNvPicPr>
          <p:nvPr/>
        </p:nvPicPr>
        <p:blipFill rotWithShape="1">
          <a:blip r:embed="rId3"/>
          <a:srcRect l="19475" t="43875" r="73816" b="52176"/>
          <a:stretch/>
        </p:blipFill>
        <p:spPr>
          <a:xfrm>
            <a:off x="8528435" y="1574800"/>
            <a:ext cx="1944912" cy="643992"/>
          </a:xfrm>
          <a:prstGeom prst="rect">
            <a:avLst/>
          </a:prstGeom>
        </p:spPr>
      </p:pic>
    </p:spTree>
    <p:extLst>
      <p:ext uri="{BB962C8B-B14F-4D97-AF65-F5344CB8AC3E}">
        <p14:creationId xmlns:p14="http://schemas.microsoft.com/office/powerpoint/2010/main" val="27728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C40846-CFC5-AD0D-6D1D-E90BB02AC30E}"/>
              </a:ext>
            </a:extLst>
          </p:cNvPr>
          <p:cNvSpPr>
            <a:spLocks noGrp="1"/>
          </p:cNvSpPr>
          <p:nvPr>
            <p:ph type="title"/>
          </p:nvPr>
        </p:nvSpPr>
        <p:spPr/>
        <p:txBody>
          <a:bodyPr/>
          <a:lstStyle/>
          <a:p>
            <a:r>
              <a:rPr lang="tr-TR" dirty="0"/>
              <a:t>Ortalama için Hipotez Testi</a:t>
            </a:r>
          </a:p>
        </p:txBody>
      </p:sp>
      <p:sp>
        <p:nvSpPr>
          <p:cNvPr id="5" name="Metin kutusu 4">
            <a:extLst>
              <a:ext uri="{FF2B5EF4-FFF2-40B4-BE49-F238E27FC236}">
                <a16:creationId xmlns:a16="http://schemas.microsoft.com/office/drawing/2014/main" id="{E78ABAB1-57DC-3813-1E58-377B8D36BDA6}"/>
              </a:ext>
            </a:extLst>
          </p:cNvPr>
          <p:cNvSpPr txBox="1"/>
          <p:nvPr/>
        </p:nvSpPr>
        <p:spPr>
          <a:xfrm>
            <a:off x="4582244" y="2118265"/>
            <a:ext cx="2736304" cy="1077218"/>
          </a:xfrm>
          <a:prstGeom prst="rect">
            <a:avLst/>
          </a:prstGeom>
          <a:solidFill>
            <a:schemeClr val="accent1">
              <a:lumMod val="60000"/>
              <a:lumOff val="40000"/>
            </a:schemeClr>
          </a:solidFill>
        </p:spPr>
        <p:txBody>
          <a:bodyPr wrap="square" rtlCol="0">
            <a:spAutoFit/>
          </a:bodyPr>
          <a:lstStyle/>
          <a:p>
            <a:pPr algn="ctr"/>
            <a:r>
              <a:rPr lang="tr-TR" sz="3200" dirty="0"/>
              <a:t>µ İçin Hipotez Testi</a:t>
            </a:r>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654F21CB-F02B-6172-B39E-BDA2995A8099}"/>
                  </a:ext>
                </a:extLst>
              </p:cNvPr>
              <p:cNvSpPr txBox="1"/>
              <p:nvPr/>
            </p:nvSpPr>
            <p:spPr>
              <a:xfrm>
                <a:off x="2711708" y="3888634"/>
                <a:ext cx="2662623" cy="1077218"/>
              </a:xfrm>
              <a:prstGeom prst="rect">
                <a:avLst/>
              </a:prstGeom>
              <a:solidFill>
                <a:schemeClr val="accent1">
                  <a:lumMod val="60000"/>
                  <a:lumOff val="4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tr-TR" sz="3200" i="1" smtClean="0">
                          <a:latin typeface="Cambria Math" panose="02040503050406030204" pitchFamily="18" charset="0"/>
                          <a:sym typeface="Symbol" panose="05050102010706020507" pitchFamily="18" charset="2"/>
                        </a:rPr>
                        <m:t>𝑛</m:t>
                      </m:r>
                      <m:r>
                        <a:rPr lang="tr-TR" sz="3200" i="1" smtClean="0">
                          <a:latin typeface="Cambria Math" panose="02040503050406030204" pitchFamily="18" charset="0"/>
                          <a:ea typeface="Cambria Math" panose="02040503050406030204" pitchFamily="18" charset="0"/>
                          <a:sym typeface="Symbol" panose="05050102010706020507" pitchFamily="18" charset="2"/>
                        </a:rPr>
                        <m:t>≥</m:t>
                      </m:r>
                      <m:r>
                        <a:rPr lang="tr-TR" sz="3200" b="0" i="1" smtClean="0">
                          <a:latin typeface="Cambria Math" panose="02040503050406030204" pitchFamily="18" charset="0"/>
                          <a:ea typeface="Cambria Math" panose="02040503050406030204" pitchFamily="18" charset="0"/>
                          <a:sym typeface="Symbol" panose="05050102010706020507" pitchFamily="18" charset="2"/>
                        </a:rPr>
                        <m:t>30</m:t>
                      </m:r>
                    </m:oMath>
                  </m:oMathPara>
                </a14:m>
                <a:endParaRPr lang="tr-TR" sz="3200" b="0" dirty="0">
                  <a:ea typeface="Cambria Math" panose="02040503050406030204" pitchFamily="18" charset="0"/>
                  <a:sym typeface="Symbol" panose="05050102010706020507" pitchFamily="18" charset="2"/>
                </a:endParaRPr>
              </a:p>
              <a:p>
                <a:pPr algn="ctr"/>
                <a:r>
                  <a:rPr lang="tr-TR" sz="3200" dirty="0"/>
                  <a:t>(z testi)</a:t>
                </a:r>
              </a:p>
            </p:txBody>
          </p:sp>
        </mc:Choice>
        <mc:Fallback xmlns="">
          <p:sp>
            <p:nvSpPr>
              <p:cNvPr id="6" name="Metin kutusu 5">
                <a:extLst>
                  <a:ext uri="{FF2B5EF4-FFF2-40B4-BE49-F238E27FC236}">
                    <a16:creationId xmlns:a16="http://schemas.microsoft.com/office/drawing/2014/main" id="{654F21CB-F02B-6172-B39E-BDA2995A8099}"/>
                  </a:ext>
                </a:extLst>
              </p:cNvPr>
              <p:cNvSpPr txBox="1">
                <a:spLocks noRot="1" noChangeAspect="1" noMove="1" noResize="1" noEditPoints="1" noAdjustHandles="1" noChangeArrowheads="1" noChangeShapeType="1" noTextEdit="1"/>
              </p:cNvSpPr>
              <p:nvPr/>
            </p:nvSpPr>
            <p:spPr>
              <a:xfrm>
                <a:off x="2711708" y="3888634"/>
                <a:ext cx="2662623" cy="1077218"/>
              </a:xfrm>
              <a:prstGeom prst="rect">
                <a:avLst/>
              </a:prstGeom>
              <a:blipFill>
                <a:blip r:embed="rId2"/>
                <a:stretch>
                  <a:fillRect b="-1807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372FA64D-A277-9804-B3CD-51EA3BC56E9D}"/>
                  </a:ext>
                </a:extLst>
              </p:cNvPr>
              <p:cNvSpPr txBox="1"/>
              <p:nvPr/>
            </p:nvSpPr>
            <p:spPr>
              <a:xfrm>
                <a:off x="6470124" y="3888633"/>
                <a:ext cx="3222905" cy="1077218"/>
              </a:xfrm>
              <a:prstGeom prst="rect">
                <a:avLst/>
              </a:prstGeom>
              <a:solidFill>
                <a:schemeClr val="accent1">
                  <a:lumMod val="60000"/>
                  <a:lumOff val="4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tr-TR" sz="3200" i="1" smtClean="0">
                          <a:latin typeface="Cambria Math" panose="02040503050406030204" pitchFamily="18" charset="0"/>
                          <a:sym typeface="Symbol" panose="05050102010706020507" pitchFamily="18" charset="2"/>
                        </a:rPr>
                        <m:t>𝑛</m:t>
                      </m:r>
                      <m:r>
                        <a:rPr lang="tr-TR" sz="3200" i="1" smtClean="0">
                          <a:latin typeface="Cambria Math" panose="02040503050406030204" pitchFamily="18" charset="0"/>
                          <a:ea typeface="Cambria Math" panose="02040503050406030204" pitchFamily="18" charset="0"/>
                          <a:sym typeface="Symbol" panose="05050102010706020507" pitchFamily="18" charset="2"/>
                        </a:rPr>
                        <m:t>&lt;</m:t>
                      </m:r>
                      <m:r>
                        <a:rPr lang="tr-TR" sz="3200" b="0" i="1" smtClean="0">
                          <a:latin typeface="Cambria Math" panose="02040503050406030204" pitchFamily="18" charset="0"/>
                          <a:ea typeface="Cambria Math" panose="02040503050406030204" pitchFamily="18" charset="0"/>
                          <a:sym typeface="Symbol" panose="05050102010706020507" pitchFamily="18" charset="2"/>
                        </a:rPr>
                        <m:t>30</m:t>
                      </m:r>
                    </m:oMath>
                  </m:oMathPara>
                </a14:m>
                <a:endParaRPr lang="tr-TR" sz="3200" b="0" dirty="0">
                  <a:ea typeface="Cambria Math" panose="02040503050406030204" pitchFamily="18" charset="0"/>
                  <a:sym typeface="Symbol" panose="05050102010706020507" pitchFamily="18" charset="2"/>
                </a:endParaRPr>
              </a:p>
              <a:p>
                <a:pPr algn="ctr"/>
                <a:r>
                  <a:rPr lang="tr-TR" sz="3200" dirty="0"/>
                  <a:t>(t testi)</a:t>
                </a:r>
              </a:p>
            </p:txBody>
          </p:sp>
        </mc:Choice>
        <mc:Fallback xmlns="">
          <p:sp>
            <p:nvSpPr>
              <p:cNvPr id="7" name="Metin kutusu 6">
                <a:extLst>
                  <a:ext uri="{FF2B5EF4-FFF2-40B4-BE49-F238E27FC236}">
                    <a16:creationId xmlns:a16="http://schemas.microsoft.com/office/drawing/2014/main" id="{372FA64D-A277-9804-B3CD-51EA3BC56E9D}"/>
                  </a:ext>
                </a:extLst>
              </p:cNvPr>
              <p:cNvSpPr txBox="1">
                <a:spLocks noRot="1" noChangeAspect="1" noMove="1" noResize="1" noEditPoints="1" noAdjustHandles="1" noChangeArrowheads="1" noChangeShapeType="1" noTextEdit="1"/>
              </p:cNvSpPr>
              <p:nvPr/>
            </p:nvSpPr>
            <p:spPr>
              <a:xfrm>
                <a:off x="6470124" y="3888633"/>
                <a:ext cx="3222905" cy="1077218"/>
              </a:xfrm>
              <a:prstGeom prst="rect">
                <a:avLst/>
              </a:prstGeom>
              <a:blipFill>
                <a:blip r:embed="rId3"/>
                <a:stretch>
                  <a:fillRect b="-18079"/>
                </a:stretch>
              </a:blipFill>
            </p:spPr>
            <p:txBody>
              <a:bodyPr/>
              <a:lstStyle/>
              <a:p>
                <a:r>
                  <a:rPr lang="tr-TR">
                    <a:noFill/>
                  </a:rPr>
                  <a:t> </a:t>
                </a:r>
              </a:p>
            </p:txBody>
          </p:sp>
        </mc:Fallback>
      </mc:AlternateContent>
      <p:cxnSp>
        <p:nvCxnSpPr>
          <p:cNvPr id="9" name="Bağlayıcı: Dirsek 8">
            <a:extLst>
              <a:ext uri="{FF2B5EF4-FFF2-40B4-BE49-F238E27FC236}">
                <a16:creationId xmlns:a16="http://schemas.microsoft.com/office/drawing/2014/main" id="{8D183020-5555-22A9-3430-3B46B25948BF}"/>
              </a:ext>
            </a:extLst>
          </p:cNvPr>
          <p:cNvCxnSpPr>
            <a:cxnSpLocks/>
            <a:stCxn id="5" idx="2"/>
            <a:endCxn id="6" idx="0"/>
          </p:cNvCxnSpPr>
          <p:nvPr/>
        </p:nvCxnSpPr>
        <p:spPr>
          <a:xfrm rot="5400000">
            <a:off x="4650133" y="2588370"/>
            <a:ext cx="693151" cy="19073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Bağlayıcı: Dirsek 9">
            <a:extLst>
              <a:ext uri="{FF2B5EF4-FFF2-40B4-BE49-F238E27FC236}">
                <a16:creationId xmlns:a16="http://schemas.microsoft.com/office/drawing/2014/main" id="{675F93B2-410F-6F03-93B1-53583DBB702A}"/>
              </a:ext>
            </a:extLst>
          </p:cNvPr>
          <p:cNvCxnSpPr>
            <a:cxnSpLocks/>
            <a:stCxn id="5" idx="2"/>
            <a:endCxn id="7" idx="0"/>
          </p:cNvCxnSpPr>
          <p:nvPr/>
        </p:nvCxnSpPr>
        <p:spPr>
          <a:xfrm rot="16200000" flipH="1">
            <a:off x="6669411" y="2476467"/>
            <a:ext cx="693150" cy="21311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Resim 20">
            <a:extLst>
              <a:ext uri="{FF2B5EF4-FFF2-40B4-BE49-F238E27FC236}">
                <a16:creationId xmlns:a16="http://schemas.microsoft.com/office/drawing/2014/main" id="{A71077FB-3F86-36EA-C09B-93A79FED7CF0}"/>
              </a:ext>
            </a:extLst>
          </p:cNvPr>
          <p:cNvPicPr>
            <a:picLocks noChangeAspect="1"/>
          </p:cNvPicPr>
          <p:nvPr/>
        </p:nvPicPr>
        <p:blipFill rotWithShape="1">
          <a:blip r:embed="rId4"/>
          <a:srcRect l="21643" t="45799" r="71267" b="46849"/>
          <a:stretch/>
        </p:blipFill>
        <p:spPr>
          <a:xfrm>
            <a:off x="3028932" y="5016879"/>
            <a:ext cx="2345399" cy="1368152"/>
          </a:xfrm>
          <a:prstGeom prst="rect">
            <a:avLst/>
          </a:prstGeom>
        </p:spPr>
      </p:pic>
    </p:spTree>
    <p:extLst>
      <p:ext uri="{BB962C8B-B14F-4D97-AF65-F5344CB8AC3E}">
        <p14:creationId xmlns:p14="http://schemas.microsoft.com/office/powerpoint/2010/main" val="42831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FED765-60C4-2C7C-2757-4A903035DCB0}"/>
              </a:ext>
            </a:extLst>
          </p:cNvPr>
          <p:cNvSpPr>
            <a:spLocks noGrp="1"/>
          </p:cNvSpPr>
          <p:nvPr>
            <p:ph type="title"/>
          </p:nvPr>
        </p:nvSpPr>
        <p:spPr/>
        <p:txBody>
          <a:bodyPr/>
          <a:lstStyle/>
          <a:p>
            <a:r>
              <a:rPr lang="tr-TR" dirty="0"/>
              <a:t>Hipotez Testi Örneği</a:t>
            </a:r>
          </a:p>
        </p:txBody>
      </p:sp>
      <p:sp>
        <p:nvSpPr>
          <p:cNvPr id="3" name="İçerik Yer Tutucusu 2">
            <a:extLst>
              <a:ext uri="{FF2B5EF4-FFF2-40B4-BE49-F238E27FC236}">
                <a16:creationId xmlns:a16="http://schemas.microsoft.com/office/drawing/2014/main" id="{7BD45FD8-451F-44D0-9CA9-B60017B9CBF2}"/>
              </a:ext>
            </a:extLst>
          </p:cNvPr>
          <p:cNvSpPr>
            <a:spLocks noGrp="1"/>
          </p:cNvSpPr>
          <p:nvPr>
            <p:ph idx="1"/>
          </p:nvPr>
        </p:nvSpPr>
        <p:spPr/>
        <p:txBody>
          <a:bodyPr>
            <a:normAutofit/>
          </a:bodyPr>
          <a:lstStyle/>
          <a:p>
            <a:r>
              <a:rPr lang="tr-TR" sz="2400" dirty="0"/>
              <a:t>Bir araştırmacı bir insanın ayda ortalama 50 ekmek yiyip yemediğini araştırmak istiyor. Belirlediği örneklem grubuna ait ortalama 49, örneklem n = 36’dır. Popülasyonun standart sapması 5 ise %95 güven aralığında;</a:t>
            </a:r>
          </a:p>
          <a:p>
            <a:r>
              <a:rPr lang="tr-TR" sz="2000" b="1" dirty="0"/>
              <a:t>1-Hipotezler</a:t>
            </a:r>
          </a:p>
          <a:p>
            <a:r>
              <a:rPr lang="tr-TR" sz="2000" b="1" dirty="0"/>
              <a:t>2-Anlamlılık düzeyi</a:t>
            </a:r>
          </a:p>
          <a:p>
            <a:r>
              <a:rPr lang="tr-TR" sz="2000" b="1" dirty="0"/>
              <a:t>3-Test istatistiği</a:t>
            </a:r>
          </a:p>
          <a:p>
            <a:r>
              <a:rPr lang="tr-TR" sz="2000" b="1" dirty="0"/>
              <a:t>4-Kritik değerler</a:t>
            </a:r>
          </a:p>
          <a:p>
            <a:r>
              <a:rPr lang="tr-TR" sz="2000" b="1" dirty="0"/>
              <a:t>5-Hesaplama</a:t>
            </a:r>
          </a:p>
          <a:p>
            <a:r>
              <a:rPr lang="tr-TR" sz="2000" b="1" dirty="0"/>
              <a:t>6-Karar</a:t>
            </a:r>
          </a:p>
        </p:txBody>
      </p:sp>
    </p:spTree>
    <p:extLst>
      <p:ext uri="{BB962C8B-B14F-4D97-AF65-F5344CB8AC3E}">
        <p14:creationId xmlns:p14="http://schemas.microsoft.com/office/powerpoint/2010/main" val="49655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a:bodyPr>
              <a:lstStyle/>
              <a:p>
                <a:endParaRPr lang="tr-TR" sz="2400" dirty="0"/>
              </a:p>
              <a:p>
                <a:endParaRPr lang="tr-TR" sz="2400" dirty="0"/>
              </a:p>
              <a:p>
                <a:r>
                  <a:rPr lang="tr-TR" sz="2400" dirty="0"/>
                  <a:t>1) H0: µ=50, H1: µ</a:t>
                </a:r>
                <a:r>
                  <a:rPr lang="tr-TR" sz="2400" dirty="0">
                    <a:latin typeface="Times New Roman" panose="02020603050405020304" pitchFamily="18" charset="0"/>
                    <a:cs typeface="Times New Roman" panose="02020603050405020304" pitchFamily="18" charset="0"/>
                  </a:rPr>
                  <a:t>≠</a:t>
                </a:r>
                <a:r>
                  <a:rPr lang="tr-TR" sz="2400" dirty="0"/>
                  <a:t>50</a:t>
                </a:r>
              </a:p>
              <a:p>
                <a:r>
                  <a:rPr lang="tr-TR" sz="2400" dirty="0"/>
                  <a:t>2) </a:t>
                </a:r>
                <a:r>
                  <a:rPr lang="tr-TR" sz="2400" dirty="0">
                    <a:sym typeface="Symbol" panose="05050102010706020507" pitchFamily="18" charset="2"/>
                  </a:rPr>
                  <a:t>= </a:t>
                </a:r>
                <a:r>
                  <a:rPr lang="tr-TR" sz="2400" dirty="0"/>
                  <a:t>0.05</a:t>
                </a:r>
              </a:p>
              <a:p>
                <a:r>
                  <a:rPr lang="tr-TR" sz="2400" dirty="0"/>
                  <a:t>3) z testi (n</a:t>
                </a:r>
                <a:r>
                  <a:rPr lang="tr-TR" sz="2400" dirty="0">
                    <a:latin typeface="Times New Roman" panose="02020603050405020304" pitchFamily="18" charset="0"/>
                    <a:cs typeface="Times New Roman" panose="02020603050405020304" pitchFamily="18" charset="0"/>
                  </a:rPr>
                  <a:t>≥30)</a:t>
                </a:r>
                <a:endParaRPr lang="tr-TR" sz="2400" dirty="0"/>
              </a:p>
              <a:p>
                <a:r>
                  <a:rPr lang="tr-TR" sz="2400" dirty="0"/>
                  <a:t>4) </a:t>
                </a:r>
                <a:r>
                  <a:rPr lang="tr-TR" sz="2400" dirty="0" err="1"/>
                  <a:t>zkritik</a:t>
                </a:r>
                <a:r>
                  <a:rPr lang="tr-TR" sz="2400" dirty="0"/>
                  <a:t> = (-1.96 ve 1.96)</a:t>
                </a:r>
              </a:p>
              <a:p>
                <a:r>
                  <a:rPr lang="tr-TR" sz="2400" dirty="0"/>
                  <a:t>5) </a:t>
                </a:r>
                <a14:m>
                  <m:oMath xmlns:m="http://schemas.openxmlformats.org/officeDocument/2006/math">
                    <m:f>
                      <m:fPr>
                        <m:ctrlPr>
                          <a:rPr lang="tr-TR" i="1" smtClean="0">
                            <a:latin typeface="Cambria Math" panose="02040503050406030204" pitchFamily="18" charset="0"/>
                          </a:rPr>
                        </m:ctrlPr>
                      </m:fPr>
                      <m:num>
                        <m:r>
                          <a:rPr lang="tr-TR" b="0" i="0" smtClean="0">
                            <a:latin typeface="Cambria Math" panose="02040503050406030204" pitchFamily="18" charset="0"/>
                          </a:rPr>
                          <m:t>49−50</m:t>
                        </m:r>
                      </m:num>
                      <m:den>
                        <m:f>
                          <m:fPr>
                            <m:ctrlPr>
                              <a:rPr lang="tr-TR" i="1" smtClean="0">
                                <a:latin typeface="Cambria Math" panose="02040503050406030204" pitchFamily="18" charset="0"/>
                              </a:rPr>
                            </m:ctrlPr>
                          </m:fPr>
                          <m:num>
                            <m:r>
                              <a:rPr lang="tr-TR" b="0" i="0" smtClean="0">
                                <a:latin typeface="Cambria Math" panose="02040503050406030204" pitchFamily="18" charset="0"/>
                              </a:rPr>
                              <m:t>5</m:t>
                            </m:r>
                          </m:num>
                          <m:den>
                            <m:rad>
                              <m:radPr>
                                <m:degHide m:val="on"/>
                                <m:ctrlPr>
                                  <a:rPr lang="tr-TR" i="1" smtClean="0">
                                    <a:latin typeface="Cambria Math" panose="02040503050406030204" pitchFamily="18" charset="0"/>
                                  </a:rPr>
                                </m:ctrlPr>
                              </m:radPr>
                              <m:deg/>
                              <m:e>
                                <m:r>
                                  <a:rPr lang="tr-TR" b="0" i="0" smtClean="0">
                                    <a:latin typeface="Cambria Math" panose="02040503050406030204" pitchFamily="18" charset="0"/>
                                  </a:rPr>
                                  <m:t>36</m:t>
                                </m:r>
                              </m:e>
                            </m:rad>
                          </m:den>
                        </m:f>
                      </m:den>
                    </m:f>
                  </m:oMath>
                </a14:m>
                <a:r>
                  <a:rPr lang="tr-TR" sz="2400" dirty="0">
                    <a:latin typeface="+mj-lt"/>
                  </a:rPr>
                  <a:t> = -1,2</a:t>
                </a:r>
              </a:p>
              <a:p>
                <a:r>
                  <a:rPr lang="tr-TR" sz="2400" dirty="0">
                    <a:latin typeface="+mj-lt"/>
                  </a:rPr>
                  <a:t>6) z(-1,2) </a:t>
                </a:r>
                <a:r>
                  <a:rPr lang="tr-TR" sz="2400" dirty="0">
                    <a:latin typeface="Times New Roman" panose="02020603050405020304" pitchFamily="18" charset="0"/>
                    <a:cs typeface="Times New Roman" panose="02020603050405020304" pitchFamily="18" charset="0"/>
                  </a:rPr>
                  <a:t>˃ </a:t>
                </a:r>
                <a:r>
                  <a:rPr lang="tr-TR" sz="2400" dirty="0" err="1">
                    <a:latin typeface="+mj-lt"/>
                  </a:rPr>
                  <a:t>zkritik</a:t>
                </a:r>
                <a:r>
                  <a:rPr lang="tr-TR" sz="2400" dirty="0">
                    <a:latin typeface="+mj-lt"/>
                  </a:rPr>
                  <a:t>(-1.96)</a:t>
                </a:r>
              </a:p>
              <a:p>
                <a:r>
                  <a:rPr lang="tr-TR" sz="2400" dirty="0">
                    <a:latin typeface="+mj-lt"/>
                  </a:rPr>
                  <a:t>H0 kabul</a:t>
                </a:r>
              </a:p>
            </p:txBody>
          </p:sp>
        </mc:Choice>
        <mc:Fallback>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17DEAEC0-2CF0-F500-E091-CCB8EE33DD90}"/>
              </a:ext>
            </a:extLst>
          </p:cNvPr>
          <p:cNvPicPr>
            <a:picLocks noChangeAspect="1"/>
          </p:cNvPicPr>
          <p:nvPr/>
        </p:nvPicPr>
        <p:blipFill rotWithShape="1">
          <a:blip r:embed="rId3"/>
          <a:srcRect l="21643" t="45799" r="71267" b="46849"/>
          <a:stretch/>
        </p:blipFill>
        <p:spPr>
          <a:xfrm>
            <a:off x="5806380" y="2555652"/>
            <a:ext cx="2345399" cy="1368152"/>
          </a:xfrm>
          <a:prstGeom prst="rect">
            <a:avLst/>
          </a:prstGeom>
        </p:spPr>
      </p:pic>
    </p:spTree>
    <p:extLst>
      <p:ext uri="{BB962C8B-B14F-4D97-AF65-F5344CB8AC3E}">
        <p14:creationId xmlns:p14="http://schemas.microsoft.com/office/powerpoint/2010/main" val="6486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337BC-65F0-90E7-3608-27A9776202F3}"/>
              </a:ext>
            </a:extLst>
          </p:cNvPr>
          <p:cNvSpPr>
            <a:spLocks noGrp="1"/>
          </p:cNvSpPr>
          <p:nvPr>
            <p:ph type="title"/>
          </p:nvPr>
        </p:nvSpPr>
        <p:spPr/>
        <p:txBody>
          <a:bodyPr/>
          <a:lstStyle/>
          <a:p>
            <a:r>
              <a:rPr lang="tr-TR" dirty="0"/>
              <a:t>Hipotez Testi Örneği</a:t>
            </a:r>
          </a:p>
        </p:txBody>
      </p:sp>
      <p:sp>
        <p:nvSpPr>
          <p:cNvPr id="5" name="İçerik Yer Tutucusu 4">
            <a:extLst>
              <a:ext uri="{FF2B5EF4-FFF2-40B4-BE49-F238E27FC236}">
                <a16:creationId xmlns:a16="http://schemas.microsoft.com/office/drawing/2014/main" id="{E8DF2E9E-D8C1-DADD-9C8A-3DD7D8367A73}"/>
              </a:ext>
            </a:extLst>
          </p:cNvPr>
          <p:cNvSpPr>
            <a:spLocks noGrp="1"/>
          </p:cNvSpPr>
          <p:nvPr>
            <p:ph idx="1"/>
          </p:nvPr>
        </p:nvSpPr>
        <p:spPr/>
        <p:txBody>
          <a:bodyPr>
            <a:normAutofit lnSpcReduction="10000"/>
          </a:bodyPr>
          <a:lstStyle/>
          <a:p>
            <a:r>
              <a:rPr lang="tr-TR" sz="2400" dirty="0"/>
              <a:t>Gazi Eğitim Fakültesi öğrencilerinin sınav haftası öncesi ortalama stres puanlarının 5’ten (0-10) büyük olduğunu iddia eden bir araştırmacı, rastgele seçtiği 87 öğrenciye ait stres puanları ortalamasını 5,9 ve standart sapmasını 1,86 olarak hesaplamıştır.</a:t>
            </a:r>
          </a:p>
          <a:p>
            <a:r>
              <a:rPr lang="tr-TR" sz="2400" dirty="0"/>
              <a:t>Verilen bilgilere göre, </a:t>
            </a:r>
            <a:r>
              <a:rPr lang="tr-TR" sz="2400" dirty="0">
                <a:sym typeface="Symbol" panose="05050102010706020507" pitchFamily="18" charset="2"/>
              </a:rPr>
              <a:t>=0,01 anlamlılık düzeyinde bu hipotezi test ediniz.</a:t>
            </a:r>
          </a:p>
          <a:p>
            <a:r>
              <a:rPr lang="tr-TR" sz="1800" b="1" dirty="0"/>
              <a:t>1-Hipotezler</a:t>
            </a:r>
          </a:p>
          <a:p>
            <a:r>
              <a:rPr lang="tr-TR" sz="1800" b="1" dirty="0"/>
              <a:t>2-Anlamlılık düzeyi</a:t>
            </a:r>
          </a:p>
          <a:p>
            <a:r>
              <a:rPr lang="tr-TR" sz="1800" b="1" dirty="0"/>
              <a:t>3-Test istatistiği</a:t>
            </a:r>
          </a:p>
          <a:p>
            <a:r>
              <a:rPr lang="tr-TR" sz="1800" b="1" dirty="0"/>
              <a:t>4-Kritik değerler</a:t>
            </a:r>
          </a:p>
          <a:p>
            <a:r>
              <a:rPr lang="tr-TR" sz="1800" b="1" dirty="0"/>
              <a:t>5-Hesaplama</a:t>
            </a:r>
          </a:p>
          <a:p>
            <a:r>
              <a:rPr lang="tr-TR" sz="1800" b="1" dirty="0"/>
              <a:t>6-Karar</a:t>
            </a:r>
          </a:p>
          <a:p>
            <a:endParaRPr lang="tr-TR" sz="2400" dirty="0"/>
          </a:p>
        </p:txBody>
      </p:sp>
    </p:spTree>
    <p:extLst>
      <p:ext uri="{BB962C8B-B14F-4D97-AF65-F5344CB8AC3E}">
        <p14:creationId xmlns:p14="http://schemas.microsoft.com/office/powerpoint/2010/main" val="377172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1BBF524-C4A1-8725-34CA-D4E98EE69437}"/>
                  </a:ext>
                </a:extLst>
              </p:cNvPr>
              <p:cNvSpPr>
                <a:spLocks noGrp="1"/>
              </p:cNvSpPr>
              <p:nvPr>
                <p:ph idx="1"/>
              </p:nvPr>
            </p:nvSpPr>
            <p:spPr>
              <a:xfrm>
                <a:off x="1557212" y="332656"/>
                <a:ext cx="9782801" cy="5814144"/>
              </a:xfrm>
            </p:spPr>
            <p:txBody>
              <a:bodyPr>
                <a:normAutofit/>
              </a:bodyPr>
              <a:lstStyle/>
              <a:p>
                <a:endParaRPr lang="tr-TR" sz="2400" dirty="0"/>
              </a:p>
              <a:p>
                <a:endParaRPr lang="tr-TR" sz="2400" dirty="0"/>
              </a:p>
              <a:p>
                <a:r>
                  <a:rPr lang="tr-TR" sz="2400" dirty="0"/>
                  <a:t>1) H0: µ</a:t>
                </a:r>
                <a:r>
                  <a:rPr lang="tr-TR" sz="2400" dirty="0">
                    <a:latin typeface="Times New Roman" panose="02020603050405020304" pitchFamily="18" charset="0"/>
                    <a:cs typeface="Times New Roman" panose="02020603050405020304" pitchFamily="18" charset="0"/>
                  </a:rPr>
                  <a:t>≤</a:t>
                </a:r>
                <a:r>
                  <a:rPr lang="tr-TR" sz="2400" dirty="0"/>
                  <a:t>5, H1: µ</a:t>
                </a:r>
                <a:r>
                  <a:rPr lang="tr-TR" sz="2400" dirty="0">
                    <a:latin typeface="Times New Roman" panose="02020603050405020304" pitchFamily="18" charset="0"/>
                    <a:cs typeface="Times New Roman" panose="02020603050405020304" pitchFamily="18" charset="0"/>
                  </a:rPr>
                  <a:t>˃</a:t>
                </a:r>
                <a:r>
                  <a:rPr lang="tr-TR" sz="2400" dirty="0"/>
                  <a:t>5</a:t>
                </a:r>
              </a:p>
              <a:p>
                <a:r>
                  <a:rPr lang="tr-TR" sz="2400" dirty="0"/>
                  <a:t>2) </a:t>
                </a:r>
                <a:r>
                  <a:rPr lang="tr-TR" sz="2400" dirty="0">
                    <a:sym typeface="Symbol" panose="05050102010706020507" pitchFamily="18" charset="2"/>
                  </a:rPr>
                  <a:t>= </a:t>
                </a:r>
                <a:r>
                  <a:rPr lang="tr-TR" sz="2400" dirty="0"/>
                  <a:t>0.01</a:t>
                </a:r>
              </a:p>
              <a:p>
                <a:r>
                  <a:rPr lang="tr-TR" sz="2400" dirty="0"/>
                  <a:t>3) z testi (n</a:t>
                </a:r>
                <a:r>
                  <a:rPr lang="tr-TR" sz="2400" dirty="0">
                    <a:latin typeface="Times New Roman" panose="02020603050405020304" pitchFamily="18" charset="0"/>
                    <a:cs typeface="Times New Roman" panose="02020603050405020304" pitchFamily="18" charset="0"/>
                  </a:rPr>
                  <a:t>≥30)</a:t>
                </a:r>
                <a:endParaRPr lang="tr-TR" sz="2400" dirty="0"/>
              </a:p>
              <a:p>
                <a:r>
                  <a:rPr lang="tr-TR" sz="2400" dirty="0"/>
                  <a:t>4) </a:t>
                </a:r>
                <a:r>
                  <a:rPr lang="tr-TR" sz="2400" dirty="0" err="1"/>
                  <a:t>zkritik</a:t>
                </a:r>
                <a:r>
                  <a:rPr lang="tr-TR" sz="2400" dirty="0"/>
                  <a:t> = (-2.33 veya 2.33)</a:t>
                </a:r>
              </a:p>
              <a:p>
                <a:r>
                  <a:rPr lang="tr-TR" sz="2400" dirty="0"/>
                  <a:t>5) </a:t>
                </a:r>
                <a14:m>
                  <m:oMath xmlns:m="http://schemas.openxmlformats.org/officeDocument/2006/math">
                    <m:f>
                      <m:fPr>
                        <m:ctrlPr>
                          <a:rPr lang="tr-TR" i="1" smtClean="0">
                            <a:latin typeface="Cambria Math" panose="02040503050406030204" pitchFamily="18" charset="0"/>
                          </a:rPr>
                        </m:ctrlPr>
                      </m:fPr>
                      <m:num>
                        <m:r>
                          <a:rPr lang="tr-TR" b="0" i="0" smtClean="0">
                            <a:latin typeface="Cambria Math" panose="02040503050406030204" pitchFamily="18" charset="0"/>
                          </a:rPr>
                          <m:t>5,9−5</m:t>
                        </m:r>
                      </m:num>
                      <m:den>
                        <m:f>
                          <m:fPr>
                            <m:ctrlPr>
                              <a:rPr lang="tr-TR" i="1" smtClean="0">
                                <a:latin typeface="Cambria Math" panose="02040503050406030204" pitchFamily="18" charset="0"/>
                              </a:rPr>
                            </m:ctrlPr>
                          </m:fPr>
                          <m:num>
                            <m:r>
                              <a:rPr lang="tr-TR" b="0" i="0" smtClean="0">
                                <a:latin typeface="Cambria Math" panose="02040503050406030204" pitchFamily="18" charset="0"/>
                              </a:rPr>
                              <m:t>1,86</m:t>
                            </m:r>
                          </m:num>
                          <m:den>
                            <m:rad>
                              <m:radPr>
                                <m:degHide m:val="on"/>
                                <m:ctrlPr>
                                  <a:rPr lang="tr-TR" i="1" smtClean="0">
                                    <a:latin typeface="Cambria Math" panose="02040503050406030204" pitchFamily="18" charset="0"/>
                                  </a:rPr>
                                </m:ctrlPr>
                              </m:radPr>
                              <m:deg/>
                              <m:e>
                                <m:r>
                                  <a:rPr lang="tr-TR" b="0" i="0" smtClean="0">
                                    <a:latin typeface="Cambria Math" panose="02040503050406030204" pitchFamily="18" charset="0"/>
                                  </a:rPr>
                                  <m:t>87</m:t>
                                </m:r>
                              </m:e>
                            </m:rad>
                          </m:den>
                        </m:f>
                      </m:den>
                    </m:f>
                  </m:oMath>
                </a14:m>
                <a:r>
                  <a:rPr lang="tr-TR" sz="2400" dirty="0">
                    <a:latin typeface="+mj-lt"/>
                  </a:rPr>
                  <a:t> = 4,5</a:t>
                </a:r>
              </a:p>
              <a:p>
                <a:r>
                  <a:rPr lang="tr-TR" sz="2400" dirty="0">
                    <a:latin typeface="+mj-lt"/>
                  </a:rPr>
                  <a:t>6) z(4,5)</a:t>
                </a:r>
                <a:r>
                  <a:rPr lang="tr-TR" sz="2400" dirty="0">
                    <a:latin typeface="Times New Roman" panose="02020603050405020304" pitchFamily="18" charset="0"/>
                    <a:cs typeface="Times New Roman" panose="02020603050405020304" pitchFamily="18" charset="0"/>
                  </a:rPr>
                  <a:t> ˃</a:t>
                </a:r>
                <a:r>
                  <a:rPr lang="tr-TR" sz="2400" dirty="0">
                    <a:latin typeface="+mj-lt"/>
                  </a:rPr>
                  <a:t> </a:t>
                </a:r>
                <a:r>
                  <a:rPr lang="tr-TR" sz="2400" dirty="0" err="1">
                    <a:latin typeface="+mj-lt"/>
                  </a:rPr>
                  <a:t>zkritik</a:t>
                </a:r>
                <a:r>
                  <a:rPr lang="tr-TR" sz="2400" dirty="0">
                    <a:latin typeface="+mj-lt"/>
                  </a:rPr>
                  <a:t>(2.33) </a:t>
                </a:r>
              </a:p>
              <a:p>
                <a:r>
                  <a:rPr lang="tr-TR" sz="2400" dirty="0">
                    <a:latin typeface="+mj-lt"/>
                  </a:rPr>
                  <a:t>H0 </a:t>
                </a:r>
                <a:r>
                  <a:rPr lang="tr-TR" sz="2400" dirty="0" err="1">
                    <a:latin typeface="+mj-lt"/>
                  </a:rPr>
                  <a:t>red</a:t>
                </a:r>
                <a:endParaRPr lang="tr-TR" sz="2400" dirty="0">
                  <a:latin typeface="+mj-lt"/>
                </a:endParaRPr>
              </a:p>
            </p:txBody>
          </p:sp>
        </mc:Choice>
        <mc:Fallback xmlns="">
          <p:sp>
            <p:nvSpPr>
              <p:cNvPr id="3" name="İçerik Yer Tutucusu 2">
                <a:extLst>
                  <a:ext uri="{FF2B5EF4-FFF2-40B4-BE49-F238E27FC236}">
                    <a16:creationId xmlns:a16="http://schemas.microsoft.com/office/drawing/2014/main" id="{41BBF524-C4A1-8725-34CA-D4E98EE69437}"/>
                  </a:ext>
                </a:extLst>
              </p:cNvPr>
              <p:cNvSpPr>
                <a:spLocks noGrp="1" noRot="1" noChangeAspect="1" noMove="1" noResize="1" noEditPoints="1" noAdjustHandles="1" noChangeArrowheads="1" noChangeShapeType="1" noTextEdit="1"/>
              </p:cNvSpPr>
              <p:nvPr>
                <p:ph idx="1"/>
              </p:nvPr>
            </p:nvSpPr>
            <p:spPr>
              <a:xfrm>
                <a:off x="1557212" y="332656"/>
                <a:ext cx="9782801" cy="5814144"/>
              </a:xfrm>
              <a:blipFill>
                <a:blip r:embed="rId2"/>
                <a:stretch>
                  <a:fillRect l="-1121"/>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17DEAEC0-2CF0-F500-E091-CCB8EE33DD90}"/>
              </a:ext>
            </a:extLst>
          </p:cNvPr>
          <p:cNvPicPr>
            <a:picLocks noChangeAspect="1"/>
          </p:cNvPicPr>
          <p:nvPr/>
        </p:nvPicPr>
        <p:blipFill rotWithShape="1">
          <a:blip r:embed="rId3"/>
          <a:srcRect l="21643" t="45799" r="71267" b="46849"/>
          <a:stretch/>
        </p:blipFill>
        <p:spPr>
          <a:xfrm>
            <a:off x="5806380" y="2555652"/>
            <a:ext cx="2345399" cy="1368152"/>
          </a:xfrm>
          <a:prstGeom prst="rect">
            <a:avLst/>
          </a:prstGeom>
        </p:spPr>
      </p:pic>
    </p:spTree>
    <p:extLst>
      <p:ext uri="{BB962C8B-B14F-4D97-AF65-F5344CB8AC3E}">
        <p14:creationId xmlns:p14="http://schemas.microsoft.com/office/powerpoint/2010/main" val="374568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C40846-CFC5-AD0D-6D1D-E90BB02AC30E}"/>
              </a:ext>
            </a:extLst>
          </p:cNvPr>
          <p:cNvSpPr>
            <a:spLocks noGrp="1"/>
          </p:cNvSpPr>
          <p:nvPr>
            <p:ph type="title"/>
          </p:nvPr>
        </p:nvSpPr>
        <p:spPr/>
        <p:txBody>
          <a:bodyPr/>
          <a:lstStyle/>
          <a:p>
            <a:r>
              <a:rPr lang="tr-TR" dirty="0"/>
              <a:t>Ortalama için Hipotez Testi</a:t>
            </a:r>
          </a:p>
        </p:txBody>
      </p:sp>
      <p:sp>
        <p:nvSpPr>
          <p:cNvPr id="5" name="Metin kutusu 4">
            <a:extLst>
              <a:ext uri="{FF2B5EF4-FFF2-40B4-BE49-F238E27FC236}">
                <a16:creationId xmlns:a16="http://schemas.microsoft.com/office/drawing/2014/main" id="{E78ABAB1-57DC-3813-1E58-377B8D36BDA6}"/>
              </a:ext>
            </a:extLst>
          </p:cNvPr>
          <p:cNvSpPr txBox="1"/>
          <p:nvPr/>
        </p:nvSpPr>
        <p:spPr>
          <a:xfrm>
            <a:off x="4582244" y="2118265"/>
            <a:ext cx="2736304" cy="1077218"/>
          </a:xfrm>
          <a:prstGeom prst="rect">
            <a:avLst/>
          </a:prstGeom>
          <a:solidFill>
            <a:schemeClr val="accent1">
              <a:lumMod val="60000"/>
              <a:lumOff val="40000"/>
            </a:schemeClr>
          </a:solidFill>
        </p:spPr>
        <p:txBody>
          <a:bodyPr wrap="square" rtlCol="0">
            <a:spAutoFit/>
          </a:bodyPr>
          <a:lstStyle/>
          <a:p>
            <a:pPr algn="ctr"/>
            <a:r>
              <a:rPr lang="tr-TR" sz="3200" dirty="0"/>
              <a:t>µ İçin Hipotez Testi</a:t>
            </a:r>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654F21CB-F02B-6172-B39E-BDA2995A8099}"/>
                  </a:ext>
                </a:extLst>
              </p:cNvPr>
              <p:cNvSpPr txBox="1"/>
              <p:nvPr/>
            </p:nvSpPr>
            <p:spPr>
              <a:xfrm>
                <a:off x="2711708" y="3888634"/>
                <a:ext cx="2662623" cy="1077218"/>
              </a:xfrm>
              <a:prstGeom prst="rect">
                <a:avLst/>
              </a:prstGeom>
              <a:solidFill>
                <a:schemeClr val="accent1">
                  <a:lumMod val="60000"/>
                  <a:lumOff val="4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tr-TR" sz="3200" i="1">
                          <a:latin typeface="Cambria Math" panose="02040503050406030204" pitchFamily="18" charset="0"/>
                          <a:sym typeface="Symbol" panose="05050102010706020507" pitchFamily="18" charset="2"/>
                        </a:rPr>
                        <m:t>𝑛</m:t>
                      </m:r>
                      <m:r>
                        <a:rPr lang="tr-TR" sz="3200" i="1" smtClean="0">
                          <a:latin typeface="Cambria Math" panose="02040503050406030204" pitchFamily="18" charset="0"/>
                          <a:ea typeface="Cambria Math" panose="02040503050406030204" pitchFamily="18" charset="0"/>
                          <a:sym typeface="Symbol" panose="05050102010706020507" pitchFamily="18" charset="2"/>
                        </a:rPr>
                        <m:t>≥</m:t>
                      </m:r>
                      <m:r>
                        <a:rPr lang="tr-TR" sz="3200" i="1">
                          <a:latin typeface="Cambria Math" panose="02040503050406030204" pitchFamily="18" charset="0"/>
                          <a:ea typeface="Cambria Math" panose="02040503050406030204" pitchFamily="18" charset="0"/>
                          <a:sym typeface="Symbol" panose="05050102010706020507" pitchFamily="18" charset="2"/>
                        </a:rPr>
                        <m:t>30</m:t>
                      </m:r>
                    </m:oMath>
                  </m:oMathPara>
                </a14:m>
                <a:endParaRPr lang="tr-TR" sz="3200" dirty="0">
                  <a:ea typeface="Cambria Math" panose="02040503050406030204" pitchFamily="18" charset="0"/>
                  <a:sym typeface="Symbol" panose="05050102010706020507" pitchFamily="18" charset="2"/>
                </a:endParaRPr>
              </a:p>
              <a:p>
                <a:pPr algn="ctr"/>
                <a:r>
                  <a:rPr lang="tr-TR" sz="3200" dirty="0"/>
                  <a:t>(z testi)</a:t>
                </a:r>
              </a:p>
            </p:txBody>
          </p:sp>
        </mc:Choice>
        <mc:Fallback xmlns="">
          <p:sp>
            <p:nvSpPr>
              <p:cNvPr id="6" name="Metin kutusu 5">
                <a:extLst>
                  <a:ext uri="{FF2B5EF4-FFF2-40B4-BE49-F238E27FC236}">
                    <a16:creationId xmlns:a16="http://schemas.microsoft.com/office/drawing/2014/main" id="{654F21CB-F02B-6172-B39E-BDA2995A8099}"/>
                  </a:ext>
                </a:extLst>
              </p:cNvPr>
              <p:cNvSpPr txBox="1">
                <a:spLocks noRot="1" noChangeAspect="1" noMove="1" noResize="1" noEditPoints="1" noAdjustHandles="1" noChangeArrowheads="1" noChangeShapeType="1" noTextEdit="1"/>
              </p:cNvSpPr>
              <p:nvPr/>
            </p:nvSpPr>
            <p:spPr>
              <a:xfrm>
                <a:off x="2711708" y="3888634"/>
                <a:ext cx="2662623" cy="1077218"/>
              </a:xfrm>
              <a:prstGeom prst="rect">
                <a:avLst/>
              </a:prstGeom>
              <a:blipFill>
                <a:blip r:embed="rId2"/>
                <a:stretch>
                  <a:fillRect b="-1807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Metin kutusu 6">
                <a:extLst>
                  <a:ext uri="{FF2B5EF4-FFF2-40B4-BE49-F238E27FC236}">
                    <a16:creationId xmlns:a16="http://schemas.microsoft.com/office/drawing/2014/main" id="{372FA64D-A277-9804-B3CD-51EA3BC56E9D}"/>
                  </a:ext>
                </a:extLst>
              </p:cNvPr>
              <p:cNvSpPr txBox="1"/>
              <p:nvPr/>
            </p:nvSpPr>
            <p:spPr>
              <a:xfrm>
                <a:off x="6470124" y="3888633"/>
                <a:ext cx="3222905" cy="1077218"/>
              </a:xfrm>
              <a:prstGeom prst="rect">
                <a:avLst/>
              </a:prstGeom>
              <a:solidFill>
                <a:schemeClr val="accent1">
                  <a:lumMod val="60000"/>
                  <a:lumOff val="40000"/>
                </a:schemeClr>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tr-TR" sz="3200" i="1">
                          <a:latin typeface="Cambria Math" panose="02040503050406030204" pitchFamily="18" charset="0"/>
                          <a:sym typeface="Symbol" panose="05050102010706020507" pitchFamily="18" charset="2"/>
                        </a:rPr>
                        <m:t>𝑛</m:t>
                      </m:r>
                      <m:r>
                        <a:rPr lang="tr-TR" sz="3200" i="1">
                          <a:latin typeface="Cambria Math" panose="02040503050406030204" pitchFamily="18" charset="0"/>
                          <a:ea typeface="Cambria Math" panose="02040503050406030204" pitchFamily="18" charset="0"/>
                          <a:sym typeface="Symbol" panose="05050102010706020507" pitchFamily="18" charset="2"/>
                        </a:rPr>
                        <m:t>&lt;30</m:t>
                      </m:r>
                    </m:oMath>
                  </m:oMathPara>
                </a14:m>
                <a:endParaRPr lang="tr-TR" sz="3200" dirty="0">
                  <a:ea typeface="Cambria Math" panose="02040503050406030204" pitchFamily="18" charset="0"/>
                  <a:sym typeface="Symbol" panose="05050102010706020507" pitchFamily="18" charset="2"/>
                </a:endParaRPr>
              </a:p>
              <a:p>
                <a:pPr algn="ctr"/>
                <a:r>
                  <a:rPr lang="tr-TR" sz="3200" dirty="0"/>
                  <a:t>(t testi)</a:t>
                </a:r>
              </a:p>
            </p:txBody>
          </p:sp>
        </mc:Choice>
        <mc:Fallback xmlns="">
          <p:sp>
            <p:nvSpPr>
              <p:cNvPr id="7" name="Metin kutusu 6">
                <a:extLst>
                  <a:ext uri="{FF2B5EF4-FFF2-40B4-BE49-F238E27FC236}">
                    <a16:creationId xmlns:a16="http://schemas.microsoft.com/office/drawing/2014/main" id="{372FA64D-A277-9804-B3CD-51EA3BC56E9D}"/>
                  </a:ext>
                </a:extLst>
              </p:cNvPr>
              <p:cNvSpPr txBox="1">
                <a:spLocks noRot="1" noChangeAspect="1" noMove="1" noResize="1" noEditPoints="1" noAdjustHandles="1" noChangeArrowheads="1" noChangeShapeType="1" noTextEdit="1"/>
              </p:cNvSpPr>
              <p:nvPr/>
            </p:nvSpPr>
            <p:spPr>
              <a:xfrm>
                <a:off x="6470124" y="3888633"/>
                <a:ext cx="3222905" cy="1077218"/>
              </a:xfrm>
              <a:prstGeom prst="rect">
                <a:avLst/>
              </a:prstGeom>
              <a:blipFill>
                <a:blip r:embed="rId3"/>
                <a:stretch>
                  <a:fillRect b="-18079"/>
                </a:stretch>
              </a:blipFill>
            </p:spPr>
            <p:txBody>
              <a:bodyPr/>
              <a:lstStyle/>
              <a:p>
                <a:r>
                  <a:rPr lang="tr-TR">
                    <a:noFill/>
                  </a:rPr>
                  <a:t> </a:t>
                </a:r>
              </a:p>
            </p:txBody>
          </p:sp>
        </mc:Fallback>
      </mc:AlternateContent>
      <p:cxnSp>
        <p:nvCxnSpPr>
          <p:cNvPr id="9" name="Bağlayıcı: Dirsek 8">
            <a:extLst>
              <a:ext uri="{FF2B5EF4-FFF2-40B4-BE49-F238E27FC236}">
                <a16:creationId xmlns:a16="http://schemas.microsoft.com/office/drawing/2014/main" id="{8D183020-5555-22A9-3430-3B46B25948BF}"/>
              </a:ext>
            </a:extLst>
          </p:cNvPr>
          <p:cNvCxnSpPr>
            <a:cxnSpLocks/>
            <a:stCxn id="5" idx="2"/>
            <a:endCxn id="6" idx="0"/>
          </p:cNvCxnSpPr>
          <p:nvPr/>
        </p:nvCxnSpPr>
        <p:spPr>
          <a:xfrm rot="5400000">
            <a:off x="4650133" y="2588370"/>
            <a:ext cx="693151" cy="19073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Bağlayıcı: Dirsek 9">
            <a:extLst>
              <a:ext uri="{FF2B5EF4-FFF2-40B4-BE49-F238E27FC236}">
                <a16:creationId xmlns:a16="http://schemas.microsoft.com/office/drawing/2014/main" id="{675F93B2-410F-6F03-93B1-53583DBB702A}"/>
              </a:ext>
            </a:extLst>
          </p:cNvPr>
          <p:cNvCxnSpPr>
            <a:cxnSpLocks/>
            <a:stCxn id="5" idx="2"/>
            <a:endCxn id="7" idx="0"/>
          </p:cNvCxnSpPr>
          <p:nvPr/>
        </p:nvCxnSpPr>
        <p:spPr>
          <a:xfrm rot="16200000" flipH="1">
            <a:off x="6669411" y="2476467"/>
            <a:ext cx="693150" cy="21311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Resim 20">
            <a:extLst>
              <a:ext uri="{FF2B5EF4-FFF2-40B4-BE49-F238E27FC236}">
                <a16:creationId xmlns:a16="http://schemas.microsoft.com/office/drawing/2014/main" id="{A71077FB-3F86-36EA-C09B-93A79FED7CF0}"/>
              </a:ext>
            </a:extLst>
          </p:cNvPr>
          <p:cNvPicPr>
            <a:picLocks noChangeAspect="1"/>
          </p:cNvPicPr>
          <p:nvPr/>
        </p:nvPicPr>
        <p:blipFill rotWithShape="1">
          <a:blip r:embed="rId4"/>
          <a:srcRect l="21643" t="45799" r="71267" b="46849"/>
          <a:stretch/>
        </p:blipFill>
        <p:spPr>
          <a:xfrm>
            <a:off x="3028932" y="5016879"/>
            <a:ext cx="2345399" cy="1368152"/>
          </a:xfrm>
          <a:prstGeom prst="rect">
            <a:avLst/>
          </a:prstGeom>
        </p:spPr>
      </p:pic>
      <p:pic>
        <p:nvPicPr>
          <p:cNvPr id="8" name="Resim 7">
            <a:extLst>
              <a:ext uri="{FF2B5EF4-FFF2-40B4-BE49-F238E27FC236}">
                <a16:creationId xmlns:a16="http://schemas.microsoft.com/office/drawing/2014/main" id="{7947168B-D575-57ED-1EF3-206FCA4F0B17}"/>
              </a:ext>
            </a:extLst>
          </p:cNvPr>
          <p:cNvPicPr>
            <a:picLocks noChangeAspect="1"/>
          </p:cNvPicPr>
          <p:nvPr/>
        </p:nvPicPr>
        <p:blipFill rotWithShape="1">
          <a:blip r:embed="rId5"/>
          <a:srcRect l="28118" t="35711" r="65075" b="52737"/>
          <a:stretch/>
        </p:blipFill>
        <p:spPr>
          <a:xfrm>
            <a:off x="7318548" y="5036316"/>
            <a:ext cx="1728192" cy="1649701"/>
          </a:xfrm>
          <a:prstGeom prst="rect">
            <a:avLst/>
          </a:prstGeom>
        </p:spPr>
      </p:pic>
    </p:spTree>
    <p:extLst>
      <p:ext uri="{BB962C8B-B14F-4D97-AF65-F5344CB8AC3E}">
        <p14:creationId xmlns:p14="http://schemas.microsoft.com/office/powerpoint/2010/main" val="419534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ematik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89_TF02787947" id="{F76874F7-09BF-4919-8092-7DCFDBC47D09}" vid="{BD9753A5-59D8-407E-8B1D-F9314866C99E}"/>
    </a:ext>
  </a:extLst>
</a:theme>
</file>

<file path=ppt/theme/theme2.xml><?xml version="1.0" encoding="utf-8"?>
<a:theme xmlns:a="http://schemas.openxmlformats.org/drawingml/2006/main" name="Ofis Teması">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eması">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 işaretli matematik eğitimi sunusu (geniş ekran)</Template>
  <TotalTime>0</TotalTime>
  <Words>2197</Words>
  <Application>Microsoft Office PowerPoint</Application>
  <PresentationFormat>Özel</PresentationFormat>
  <Paragraphs>353</Paragraphs>
  <Slides>38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Arial</vt:lpstr>
      <vt:lpstr>Cambria Math</vt:lpstr>
      <vt:lpstr>Euphemia</vt:lpstr>
      <vt:lpstr>Times New Roman</vt:lpstr>
      <vt:lpstr>Matematik 16x9</vt:lpstr>
      <vt:lpstr>İSTATİSTİĞE GİRİŞ </vt:lpstr>
      <vt:lpstr>Hipotez Testi Aşamaları</vt:lpstr>
      <vt:lpstr>Test İstatistiğinin Belirlenmesi</vt:lpstr>
      <vt:lpstr>Ortalama için Hipotez Testi</vt:lpstr>
      <vt:lpstr>Hipotez Testi Örneği</vt:lpstr>
      <vt:lpstr>PowerPoint Sunusu</vt:lpstr>
      <vt:lpstr>Hipotez Testi Örneği</vt:lpstr>
      <vt:lpstr>PowerPoint Sunusu</vt:lpstr>
      <vt:lpstr>Ortalama için Hipotez Testi</vt:lpstr>
      <vt:lpstr>Hipotez Testi Örneği</vt:lpstr>
      <vt:lpstr>PowerPoint Sunusu</vt:lpstr>
      <vt:lpstr>Hipotez Testi Örneği</vt:lpstr>
      <vt:lpstr>PowerPoint Sunusu</vt:lpstr>
      <vt:lpstr>Test İstatistiğinin Belirlenmesi</vt:lpstr>
      <vt:lpstr>Oran için Hipotez Testi</vt:lpstr>
      <vt:lpstr>Oran için Hipotez Testi</vt:lpstr>
      <vt:lpstr>Hipotez Testi Örneği</vt:lpstr>
      <vt:lpstr>PowerPoint Sunusu</vt:lpstr>
      <vt:lpstr>Hipotez Testi Örneği</vt:lpstr>
      <vt:lpstr>PowerPoint Sunusu</vt:lpstr>
      <vt:lpstr>Ortalamalar Farkı için Hipotez Testi</vt:lpstr>
      <vt:lpstr>Ortalamalar Farkı için Hipotez Testi</vt:lpstr>
      <vt:lpstr>Ortalamalar Farkı için Hipotez Testi</vt:lpstr>
      <vt:lpstr>Hipotez Testi Örneği</vt:lpstr>
      <vt:lpstr>PowerPoint Sunusu</vt:lpstr>
      <vt:lpstr>Ortalamalar Farkı için Hipotez Testi</vt:lpstr>
      <vt:lpstr>Hipotez Testi Örneği</vt:lpstr>
      <vt:lpstr>PowerPoint Sunusu</vt:lpstr>
      <vt:lpstr>Ortalamalar Farkı için Hipotez Testi</vt:lpstr>
      <vt:lpstr>Ortalamalar Farkı için Hipotez Testi</vt:lpstr>
      <vt:lpstr>Hipotez Testi Örneği</vt:lpstr>
      <vt:lpstr>PowerPoint Sunusu</vt:lpstr>
      <vt:lpstr>Korelasyon</vt:lpstr>
      <vt:lpstr>PowerPoint Sunusu</vt:lpstr>
      <vt:lpstr>Korelasyon</vt:lpstr>
      <vt:lpstr>Bir seri (x, y) noktalar ve her set için x ile y arasındaki korelasyon katsayısı değeri</vt:lpstr>
      <vt:lpstr>Korelasyon Örnek</vt:lpstr>
      <vt:lpstr>Korelasyon Örnek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dc:creator>NİLÜFER</dc:creator>
  <cp:lastModifiedBy>Ahmet Haphap</cp:lastModifiedBy>
  <cp:revision>65</cp:revision>
  <dcterms:created xsi:type="dcterms:W3CDTF">2023-10-05T21:43:07Z</dcterms:created>
  <dcterms:modified xsi:type="dcterms:W3CDTF">2024-01-04T12:35:21Z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