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sldIdLst>
    <p:sldId id="259" r:id="rId2"/>
    <p:sldId id="261" r:id="rId3"/>
    <p:sldId id="281" r:id="rId4"/>
    <p:sldId id="286" r:id="rId5"/>
    <p:sldId id="282" r:id="rId6"/>
    <p:sldId id="283" r:id="rId7"/>
    <p:sldId id="284" r:id="rId8"/>
    <p:sldId id="285" r:id="rId9"/>
    <p:sldId id="277" r:id="rId10"/>
    <p:sldId id="278" r:id="rId11"/>
    <p:sldId id="288" r:id="rId12"/>
    <p:sldId id="28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11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82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9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4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92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93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12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18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FEC46E0-64F8-44C5-A7AF-56C01B79BB27}" type="datetimeFigureOut">
              <a:rPr lang="tr-TR" smtClean="0"/>
              <a:t>26.10.2020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94AD0EE8-56A3-4A07-9665-687C8D21C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ztursynbayeva@hotmil.com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Parametre Kestirim/ Tahmin Yöntemleri </a:t>
            </a:r>
            <a:b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Parameter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Estimation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021394"/>
            <a:ext cx="10515600" cy="2068256"/>
          </a:xfrm>
        </p:spPr>
        <p:txBody>
          <a:bodyPr/>
          <a:lstStyle/>
          <a:p>
            <a:pPr algn="ctr"/>
            <a:r>
              <a:rPr lang="tr-TR" sz="1200" dirty="0" smtClean="0">
                <a:solidFill>
                  <a:schemeClr val="accent1">
                    <a:lumMod val="50000"/>
                  </a:schemeClr>
                </a:solidFill>
              </a:rPr>
              <a:t>188 180 403</a:t>
            </a:r>
          </a:p>
          <a:p>
            <a:pPr algn="ctr"/>
            <a:r>
              <a:rPr lang="tr-TR" sz="1200" dirty="0" smtClean="0">
                <a:solidFill>
                  <a:schemeClr val="accent1">
                    <a:lumMod val="50000"/>
                  </a:schemeClr>
                </a:solidFill>
              </a:rPr>
              <a:t> Nazira Tursynbayeva</a:t>
            </a:r>
          </a:p>
          <a:p>
            <a:pPr algn="ctr"/>
            <a:r>
              <a:rPr lang="tr-TR" sz="1200" dirty="0" smtClean="0">
                <a:solidFill>
                  <a:srgbClr val="002060"/>
                </a:solidFill>
                <a:hlinkClick r:id="rId2"/>
              </a:rPr>
              <a:t>naztursynbayeva@hotmil.com</a:t>
            </a:r>
            <a:endParaRPr lang="tr-TR" sz="1200" dirty="0" smtClean="0">
              <a:solidFill>
                <a:srgbClr val="002060"/>
              </a:solidFill>
            </a:endParaRPr>
          </a:p>
          <a:p>
            <a:pPr algn="ctr"/>
            <a:endParaRPr lang="tr-TR" sz="1200" dirty="0" smtClean="0">
              <a:solidFill>
                <a:srgbClr val="002060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69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558"/>
          </a:xfrm>
        </p:spPr>
        <p:txBody>
          <a:bodyPr>
            <a:noAutofit/>
          </a:bodyPr>
          <a:lstStyle/>
          <a:p>
            <a:pPr algn="ctr"/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Alfa Analizidir </a:t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(Alpha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Factoring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Bu yöntem ortak faktörlerin güvenilirlik katsayısı olan alfa ya da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Kuder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Richardson’ı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maksimum yapar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Gorsuch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2008;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Kline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1994;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2014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Güvenilirlik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aynı bireyler üzerinden yapılan ölçmelerin benzer şartlarda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aynı sonucu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vermesi yani tutarlılık göstermesi olarak tanımlanır ve 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α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katsayısı ile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elde edilir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Crocker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Algina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1986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Piskometrik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araştırmalarda kullanılan bu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yöntem, evrenden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alınan örneklemler için hangi ortak faktörlerin tutarlı olduğunu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keşfetmeyi amaçlar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Daha Fazlası İçin: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Karaman, H,. (2015)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Açımlayıcı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Faktör Analizinde Kullanılan Faktör Çıkartma Yöntemlerinin Karşılaştırılması.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Yüksek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Lisans Tezi,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Hacettepe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Üniversitesi.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Eğitim Bilimleri Ana Bilim Dalı Eğitimde Ölçme ve Değerlendirme Programı. </a:t>
            </a:r>
          </a:p>
          <a:p>
            <a:pPr algn="just"/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Tarka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P,. 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2017)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comparison of estimation methods on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parameter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estimates and fit indices in SEM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7-point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Likert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Kılıç , A.  F., Uysal, İ., Atar, B. (2017) Doğrulayıcı Faktör Analizinde Kullanılan Kestirim Yöntemlerinin Karşılaştırmalı Olarak İncelenmesi. EJER 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2017 Bildiri Özetleri Kitabı / 2017 Conference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Kılıç A,F., (2019) Karma Testlerde Doğrulayıcı Faktör Analizi Kestirim Yöntemlerinin Karşılaştırılması. Doktora Tezi, Hacettepe Üniversitesi. Eğitim Bilimleri Ana Bilim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Dalı Eğitimde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Ölçme ve Değerlendirme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Programı. </a:t>
            </a:r>
          </a:p>
        </p:txBody>
      </p:sp>
    </p:spTree>
    <p:extLst>
      <p:ext uri="{BB962C8B-B14F-4D97-AF65-F5344CB8AC3E}">
        <p14:creationId xmlns:p14="http://schemas.microsoft.com/office/powerpoint/2010/main" val="14404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Kaynaklar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22787" y="1825624"/>
            <a:ext cx="5597013" cy="43513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Büyüköztürk,Ş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. (2002). Faktör analizi: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Temel kavramlar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ve ölçek geliştirmede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kullanımı. Kuram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ve Uygulamada Eğitim Yönetimi, 32, 470-483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Crocker, L. ve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Algina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J. (1986).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Introduction to Classical and Modern Test Theory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Edition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). Orlando: Holt, Rinehart and Winston, Inc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Gorsuch, R. L. (2008). Factor Analysis. (Second Edition). New York: Psychology Press.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Cudeck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R. &amp; O’Dell, L. L. (1994).Application of standard error estimates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unrestricted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factor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analysis: Significance tests for factor loadings and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correlations.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Psychological</a:t>
            </a:r>
            <a:r>
              <a:rPr lang="tr-TR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Bulletin</a:t>
            </a:r>
            <a:r>
              <a:rPr lang="tr-TR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115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(3),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475-487</a:t>
            </a:r>
          </a:p>
          <a:p>
            <a:pPr algn="just"/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Fabrigar, L. R., Wegener, D. T., MacCallum, R. C., ve Strahan, E. J. (1999). Evaluating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use of exploratory factor analysis in psychological research.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Psychological</a:t>
            </a:r>
            <a:r>
              <a:rPr lang="tr-TR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tr-TR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(3), 272-299</a:t>
            </a:r>
          </a:p>
          <a:p>
            <a:pPr algn="just"/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64224" y="1825624"/>
            <a:ext cx="4754880" cy="43465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Harman, H.H. (1967). Modern Factor Analysis. Chicago. The University of Chicago Press</a:t>
            </a:r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Kline, P. (1994). An easy guide to factor analysis. New York: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Routledge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Mulaik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, S. A. (1972). The Foundations of factor analysis. USA: </a:t>
            </a:r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McGraw-</a:t>
            </a:r>
            <a:r>
              <a:rPr lang="en-US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Hill,Inc</a:t>
            </a:r>
            <a:endParaRPr lang="tr-TR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Şencan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H. (2005). Sosyal ve Davranışsal Ölçümlerde Güvenilirlik ve Geçerlilik (Birinci Baskı). Ankara: Seçkin Yayınları</a:t>
            </a:r>
          </a:p>
          <a:p>
            <a:pPr algn="just"/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B. G. &amp; Fidel, L. S. (2014). Using Multivariate Statistics. (Sixth Edition). USA: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Education Limited.</a:t>
            </a:r>
          </a:p>
          <a:p>
            <a:pPr algn="just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Thompson, B. (2004). </a:t>
            </a:r>
            <a:r>
              <a:rPr lang="en-US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Explaratory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 and Confirmatory Factor Analysis: </a:t>
            </a:r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tr-T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Concepts 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and Applications. (First Edition). Washington: American </a:t>
            </a:r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Psychological</a:t>
            </a:r>
            <a:r>
              <a:rPr lang="tr-T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tr-T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</p:spPr>
        <p:txBody>
          <a:bodyPr>
            <a:normAutofit/>
          </a:bodyPr>
          <a:lstStyle/>
          <a:p>
            <a:pPr algn="ctr"/>
            <a:r>
              <a:rPr lang="tr-TR" sz="2400" b="1" i="1" dirty="0" smtClean="0"/>
              <a:t>Parametre Kestirim Yöntemleri</a:t>
            </a:r>
            <a:endParaRPr lang="tr-TR" sz="24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0379" y="1563329"/>
            <a:ext cx="11157155" cy="4928266"/>
          </a:xfrm>
        </p:spPr>
        <p:txBody>
          <a:bodyPr>
            <a:noAutofit/>
          </a:bodyPr>
          <a:lstStyle/>
          <a:p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Açımlayıcı</a:t>
            </a:r>
            <a:r>
              <a:rPr lang="kk-K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Keşfedici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faktör analizi için kullanılan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SPSS, SAS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gibi programlarda yedi 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tane faktör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çıkartma yöntemi mevcuttur. 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Bunlar:</a:t>
            </a: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temel bileşenler analizi (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component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temel eksen faktörler analizi (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axis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maksimum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olabilirlik analizi (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likelihood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imaj-faktör analizi(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factoring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ağırlıklandırılmamış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 küçük kareler analizi (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unweighted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squares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genelleştirilmiş 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 küçük kareler analizi (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generalized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squares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alfa analizidir (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alpha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factoring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373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Temel Bileşenler Analizi </a:t>
            </a:r>
            <a:b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Component Analysis)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27587" y="2194560"/>
            <a:ext cx="5097141" cy="3977640"/>
          </a:xfrm>
        </p:spPr>
        <p:txBody>
          <a:bodyPr>
            <a:noAutofit/>
          </a:bodyPr>
          <a:lstStyle/>
          <a:p>
            <a:pPr algn="just"/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Tabachnik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 Fidel’e (2001) göre temel bileşenler analizi, en sık kullanılan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faktörleştirme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tekniklerinden birisidir. TBA temel amacı, fazla sayıdaki değişkeni daha küçük sayıda bileşen altında azaltarak toplamak isteyen araştırmacı için bir çözüm yoludur.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Şencan’a göre (2005) TBA, eşit aralıklı ölçme araçlarında gözlem değişkenlerini farklılaştıran «temel boyutları» ortaya çıkartır ve bu boyutlar kuramsal yapının parçasıdır.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Eğer araştırmacı, ölçtüğü konunun temel boyutlarını ortaya koymak istiyorsa, çalıştığı veriler eşit aralık ölçeğinde ise, verilerdeki hata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varyansları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düşük ise ve esas amacı ölçek geliştirmek ya da maddelerin hangi boyutlar altında gruplanabileceğini saptamaksa TBA yöntemi kullanılır.</a:t>
            </a:r>
          </a:p>
          <a:p>
            <a:pPr algn="just"/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TBA,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analizi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değişkenleri grupladığında değişkenler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arasındaki “ortak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faktörü” temsil etmez. Çünkü bu analizde, ortak faktör analizinde yer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alan “ortak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varyans”, “hata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” ve “özgün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varyans” birbirinden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ayrı ayrı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olarak değil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birlikte hesaplanmaktadır.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Temel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bileşenler analizinde ortaya çıkan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bileşenler (yapılar) arasında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yüksek derecede ilişki olması beklenmez, yani bu bileşenler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birbirinden bağımsızdır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(Şencan, 2005).</a:t>
            </a:r>
          </a:p>
        </p:txBody>
      </p:sp>
    </p:spTree>
    <p:extLst>
      <p:ext uri="{BB962C8B-B14F-4D97-AF65-F5344CB8AC3E}">
        <p14:creationId xmlns:p14="http://schemas.microsoft.com/office/powerpoint/2010/main" val="36347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Temel Bileşenler Analizi </a:t>
            </a:r>
            <a:br>
              <a:rPr lang="tr-T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7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tr-T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Component Analysis)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devam: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Faktör çıkartma tekniklerinden hiçbiri </a:t>
            </a:r>
            <a:r>
              <a:rPr lang="tr-TR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döndürme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ya da </a:t>
            </a:r>
            <a:r>
              <a:rPr lang="tr-TR" sz="1800" b="1" dirty="0">
                <a:latin typeface="Calibri" panose="020F0502020204030204" pitchFamily="34" charset="0"/>
                <a:cs typeface="Calibri" panose="020F0502020204030204" pitchFamily="34" charset="0"/>
              </a:rPr>
              <a:t>rotasyon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işlemi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olmadan yorumlanabilir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sonuçlar vermez (Büyüköztürk, 2002;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Fabrigar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vd., 1999;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Gorsuch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2008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Kline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1994;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Thompson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2004; Stevens,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2002; Şencan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2005).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Yani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bu teknikler uygulanırken döndürme işlemi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uygulanmalıdır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. Bu döndürme yöntemlerinden en çok tercih edilen </a:t>
            </a:r>
            <a:r>
              <a:rPr lang="tr-T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varimaksdır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TBA’de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de kullanılan yöntem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varimakstır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. Çünkü bu analizde amaç en yüksek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çıkarmaktır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varimaks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yöntemi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en yüksek yapan döndürme yöntemidir. Kısaca belirtmek gerektirse bu döndürme yöntemine varyans maksimizasyonu da denilebilir. Faktörün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arttıkça değişkenlerin bileşenleri gösterme uygunluğu da artar (Şencan, 2005).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Sonuç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olarak temel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bileşenler analizinin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amacı bileşenlerin birbirine dik olduğu bir grup veri için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maksimum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çıkarmaktır.</a:t>
            </a:r>
          </a:p>
        </p:txBody>
      </p:sp>
    </p:spTree>
    <p:extLst>
      <p:ext uri="{BB962C8B-B14F-4D97-AF65-F5344CB8AC3E}">
        <p14:creationId xmlns:p14="http://schemas.microsoft.com/office/powerpoint/2010/main" val="26396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Temel Eksen Faktörler Analizi </a:t>
            </a:r>
            <a:b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Principal</a:t>
            </a: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Axis</a:t>
            </a: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Analysis)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Temel eksen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faktör analizi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yöntemi faktör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analizinde en çok tercih edilen yöntemdir (Harman, 1967).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yöntem korelasyon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matrisinin köşegeninden ortak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communality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hesaplanmasıyla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elde edilir.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Bu hesaplamalar tekrarlı yöntemlerle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iterative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) elde edilir ve bu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iterasyonda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başlangıç noktası olarak her bir değişkenin diğer değişkenler ile olan çoklu korelasyonun karesi (ÇKK) kullanılır.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analizin amacı birbirini izleyen her bir faktör ile veri grubundan birbirine dik açılı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orthogonal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) maksimum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ortaya çıkarmaktır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2014)</a:t>
            </a:r>
          </a:p>
          <a:p>
            <a:pPr algn="just"/>
            <a:endParaRPr lang="tr-TR" sz="1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Maksimum Olabilirlik Analizi</a:t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(Maximum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Likelihood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Analysis)</a:t>
            </a: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Maksimum olabilirlik yöntemi ilk olarak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Lawley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tarafından 1940’larda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geliştirilmiştir (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Lawley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ve Maxvell,1963;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Akt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yöntemde dolayısıyla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evren parametrelerini örneklem istatistiklerinden tahmin etme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 unsurdur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Gorsuch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2008;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Kline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1994,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2014;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Thopmson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2004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kestirimi tahmin etmek için örneklem korelasyon matrisinin olasılığını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yüksek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yapan faktör yüklerini kullanır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2014).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Bu yöntemin önemli iki avantajı vardır. İlk avantajı modelin uyumluluk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indeksinin hesaplanmasına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olanak sağlar.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İkinci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avantajı ise diğer faktör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çıkartma metotlarından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farklı olarak faktörler için manidarlık testi sağlar bu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sayede araştırmacı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kurduğu hipotezle başta kaç tane faktör belirlediyse bu testle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hipotezini test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edebilir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Cudeck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O’Dell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1994).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Ayrıca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bir diğer önemli avantajı ise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çoklu normallik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sağlayan veri grubu için en iyi yöntem, maksimum olasılık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yöntemidir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Fabrigar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vd., 1999).</a:t>
            </a:r>
          </a:p>
        </p:txBody>
      </p:sp>
    </p:spTree>
    <p:extLst>
      <p:ext uri="{BB962C8B-B14F-4D97-AF65-F5344CB8AC3E}">
        <p14:creationId xmlns:p14="http://schemas.microsoft.com/office/powerpoint/2010/main" val="15532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İmaj-Faktör Analizi </a:t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İmage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Factoring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Ortak faktör analizi modelinde bir belirsizlik söz konusudur. Ortak faktör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analizi değişkenlerin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özgün ve ortak parçalarını tam olarak açıklamada yeterli değildir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Ortak faktör analizi ile ilgili bu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belirsizliğin nedeniyle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Gutman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alternatif bir yöntem olan </a:t>
            </a:r>
            <a:r>
              <a:rPr lang="tr-T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imaj yöntemini “</a:t>
            </a:r>
            <a:r>
              <a:rPr lang="tr-TR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  <a:r>
              <a:rPr lang="tr-TR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tr-TR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önermiştir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Mulaik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1972).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yöntem imaj faktörü olarak adlandırılır çünkü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analiz diğer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değişkenler tarafından “yansıtılan” gözlenen değişkenin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varyansını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faktörler boyunca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dağıtmaktadır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İFA, temel bileşenler analizi ile temel eksen faktörler analizi arasında dikkate değer bir uzlaşma sağlar.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bir değişken için imaj (tahmin edilen</a:t>
            </a:r>
            <a:r>
              <a:rPr lang="kk-K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predicted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puanları çoklu regresyon tarafından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retilir ve kovaryans matrisi söz konusu bu imaj puanlarından hesaplanır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2011).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Araştırmacı olası faktörlerin birbirinin tersi olduğunda düşünmesi halinde (içedönüklük dışadönüklük vb.)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faktörleştirme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için bu tekniğe başvurulabilir (Şencan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2005).</a:t>
            </a:r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30941"/>
            <a:ext cx="10515600" cy="875071"/>
          </a:xfrm>
        </p:spPr>
        <p:txBody>
          <a:bodyPr>
            <a:noAutofit/>
          </a:bodyPr>
          <a:lstStyle/>
          <a:p>
            <a:pPr algn="ctr"/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Ağırlıklandırılmamış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En Küçük Kareler Analizi</a:t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Unweighted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Squares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Bu yöntemin orijinal adı “asgari artık” (minimum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residual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) olup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Comrey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1962) tarafından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geliştirilmiş, Harman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Jones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(1966) tarafından düzenlenmiştir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yöntemin amacı gözlenen ve yeniden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üretilen korelasyon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matrisleri arasındaki farkların karesini en küçük yapmaktır. </a:t>
            </a:r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Sadece matrisin köşegeni dışındaki farklar dikkate alınır ve ortak varyans, kestirimden daha çok bu çözümden elde edilir 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2014).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teknik, ortak faktör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varyansını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çözümlemeden sonra tahmin eden, temel faktörler analizinin  özel bir durumu olarak görülebilir (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Tabachnick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Fidell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2011).  </a:t>
            </a:r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Genelleştirilmiş En Küçük Kareler Analizi </a:t>
            </a:r>
            <a:b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Generalized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Squares</a:t>
            </a:r>
            <a:r>
              <a:rPr lang="tr-T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tr-T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Bu yöntem de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ağırlıklandırılmamış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 en küçük kareler yöntemi gibi gözlenen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üretilen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korelasyon matrisleri arasındaki farkın karelerini (köşegen dışı) en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küçük yapmayı amaçlar. 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Ancak işlem sırasında her bir madde kendi özgün faktör değeri ile </a:t>
            </a:r>
            <a:r>
              <a:rPr lang="tr-T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ağırlıklandırılır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latin typeface="Calibri" panose="020F0502020204030204" pitchFamily="34" charset="0"/>
                <a:cs typeface="Calibri" panose="020F0502020204030204" pitchFamily="34" charset="0"/>
              </a:rPr>
              <a:t>Literatürde genelleştirilmiş en küçük kareler yönteminin verilerin dağılımının bilinmediği zamanlarda kullanılması önerilmektedir (Şencan, 2005). </a:t>
            </a:r>
          </a:p>
          <a:p>
            <a:pPr algn="just"/>
            <a:endParaRPr lang="tr-T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 Yazı Tipi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1697</TotalTime>
  <Words>1483</Words>
  <Application>Microsoft Office PowerPoint</Application>
  <PresentationFormat>Geniş ekran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Trebuchet MS</vt:lpstr>
      <vt:lpstr>Wingdings</vt:lpstr>
      <vt:lpstr>Wood Type Yazı Tipi</vt:lpstr>
      <vt:lpstr> Parametre Kestirim/ Tahmin Yöntemleri  (Parameter Estimation Methods)</vt:lpstr>
      <vt:lpstr>Parametre Kestirim Yöntemleri</vt:lpstr>
      <vt:lpstr>Temel Bileşenler Analizi  (Principal Component Analysis)  </vt:lpstr>
      <vt:lpstr>Temel Bileşenler Analizi  (Principal Component Analysis)  devam:</vt:lpstr>
      <vt:lpstr>Temel Eksen Faktörler Analizi  (Principal Axis Analysis) </vt:lpstr>
      <vt:lpstr>Maksimum Olabilirlik Analizi  (Maximum Likelihood Analysis)</vt:lpstr>
      <vt:lpstr>İmaj-Faktör Analizi  (İmage Factoring) </vt:lpstr>
      <vt:lpstr>  Ağırlıklandırılmamış En Küçük Kareler Analizi  (Unweighted Least Squares) </vt:lpstr>
      <vt:lpstr>Genelleştirilmiş En Küçük Kareler Analizi  (Generalized Least Squares) </vt:lpstr>
      <vt:lpstr>  Alfa Analizidir  (Alpha Factoring). </vt:lpstr>
      <vt:lpstr>Daha Fazlası İçin: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50</cp:revision>
  <dcterms:created xsi:type="dcterms:W3CDTF">2020-10-24T09:05:13Z</dcterms:created>
  <dcterms:modified xsi:type="dcterms:W3CDTF">2020-10-26T02:29:35Z</dcterms:modified>
</cp:coreProperties>
</file>